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3" r:id="rId3"/>
    <p:sldId id="295" r:id="rId4"/>
    <p:sldId id="258" r:id="rId5"/>
    <p:sldId id="294" r:id="rId6"/>
    <p:sldId id="270" r:id="rId7"/>
    <p:sldId id="285" r:id="rId8"/>
    <p:sldId id="286" r:id="rId9"/>
    <p:sldId id="271" r:id="rId10"/>
    <p:sldId id="272" r:id="rId11"/>
    <p:sldId id="282" r:id="rId12"/>
    <p:sldId id="284" r:id="rId13"/>
    <p:sldId id="268" r:id="rId14"/>
    <p:sldId id="274" r:id="rId15"/>
    <p:sldId id="281" r:id="rId16"/>
    <p:sldId id="291" r:id="rId17"/>
    <p:sldId id="287" r:id="rId18"/>
    <p:sldId id="292" r:id="rId19"/>
    <p:sldId id="279" r:id="rId20"/>
    <p:sldId id="299" r:id="rId21"/>
    <p:sldId id="298" r:id="rId22"/>
    <p:sldId id="277" r:id="rId23"/>
    <p:sldId id="301" r:id="rId24"/>
    <p:sldId id="30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971" autoAdjust="0"/>
  </p:normalViewPr>
  <p:slideViewPr>
    <p:cSldViewPr snapToGrid="0">
      <p:cViewPr varScale="1">
        <p:scale>
          <a:sx n="94" d="100"/>
          <a:sy n="94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557FD-E607-4727-A8FA-5C08DF68A2EF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8C271-409A-45E7-8294-4066BE5864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03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039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/>
              <a:t>Escolhe o limiar basicamente a partir da relação do ponto de inflexão do VIIRS médio;</a:t>
            </a:r>
          </a:p>
          <a:p>
            <a:pPr marL="171450" indent="-171450">
              <a:buFontTx/>
              <a:buChar char="-"/>
            </a:pPr>
            <a:r>
              <a:rPr lang="pt-BR" dirty="0"/>
              <a:t>Não fala exatamente como foi definido o limiar 25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515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ele praticamente responde a pergunta 3 do objetivo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380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Deveria analisar as variáveis uma a uma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63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and not just socio-economic factors such as</a:t>
            </a:r>
          </a:p>
          <a:p>
            <a:r>
              <a:rPr lang="en-US" sz="1200" dirty="0"/>
              <a:t>national GDP and population size.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170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7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partir de 2011, luzes noturnas são disponibilizadas em composições mensais</a:t>
            </a:r>
          </a:p>
          <a:p>
            <a:r>
              <a:rPr lang="pt-BR" dirty="0"/>
              <a:t>O autor se baseia no pressuposto de que o albedo (ou seja, a cobertura do solo) tem forte influencia nas variações de luzes noturnas.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5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fica claro que o hemisfério norte tem uma amplitude maior de variações  de luzes noturnas sazonais. O que o autor chama de cidades, são áreas de alta densidade populacional segundo um critério estabelecido pelo autor, baseado em área e densidade populacional mínima.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8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Examinar</a:t>
            </a:r>
            <a:r>
              <a:rPr lang="en-US" sz="1200" dirty="0"/>
              <a:t> </a:t>
            </a:r>
            <a:r>
              <a:rPr lang="en-US" sz="1200" dirty="0" err="1"/>
              <a:t>os</a:t>
            </a:r>
            <a:r>
              <a:rPr lang="en-US" sz="1200" dirty="0"/>
              <a:t> </a:t>
            </a:r>
            <a:r>
              <a:rPr lang="en-US" sz="1200" dirty="0" err="1"/>
              <a:t>fatores</a:t>
            </a:r>
            <a:r>
              <a:rPr lang="en-US" sz="1200" dirty="0"/>
              <a:t> que se </a:t>
            </a:r>
            <a:r>
              <a:rPr lang="en-US" sz="1200" dirty="0" err="1"/>
              <a:t>comportam</a:t>
            </a:r>
            <a:r>
              <a:rPr lang="en-US" sz="1200" dirty="0"/>
              <a:t> </a:t>
            </a:r>
            <a:r>
              <a:rPr lang="en-US" sz="1200" dirty="0" err="1"/>
              <a:t>como</a:t>
            </a:r>
            <a:r>
              <a:rPr lang="en-US" sz="1200" dirty="0"/>
              <a:t> </a:t>
            </a:r>
            <a:r>
              <a:rPr lang="en-US" sz="1200" dirty="0" err="1"/>
              <a:t>variáveis</a:t>
            </a:r>
            <a:r>
              <a:rPr lang="en-US" sz="1200" dirty="0"/>
              <a:t> </a:t>
            </a:r>
            <a:r>
              <a:rPr lang="en-US" sz="1200" dirty="0" err="1"/>
              <a:t>explanatórias</a:t>
            </a:r>
            <a:r>
              <a:rPr lang="en-US" sz="1200" dirty="0"/>
              <a:t> de </a:t>
            </a:r>
            <a:r>
              <a:rPr lang="en-US" sz="1200" dirty="0" err="1"/>
              <a:t>luzes</a:t>
            </a:r>
            <a:r>
              <a:rPr lang="en-US" sz="1200" dirty="0"/>
              <a:t> </a:t>
            </a:r>
            <a:r>
              <a:rPr lang="en-US" sz="1200" dirty="0" err="1"/>
              <a:t>noturnas</a:t>
            </a:r>
            <a:r>
              <a:rPr lang="en-US" sz="1200" dirty="0"/>
              <a:t> da </a:t>
            </a:r>
            <a:r>
              <a:rPr lang="en-US" sz="1200" dirty="0" err="1"/>
              <a:t>composição</a:t>
            </a:r>
            <a:r>
              <a:rPr lang="en-US" sz="1200" dirty="0"/>
              <a:t> mensal do sensor VIIRS;</a:t>
            </a:r>
          </a:p>
          <a:p>
            <a:endParaRPr lang="en-US" sz="1200" dirty="0"/>
          </a:p>
          <a:p>
            <a:r>
              <a:rPr lang="en-US" sz="1200" dirty="0"/>
              <a:t>Dado a </a:t>
            </a:r>
            <a:r>
              <a:rPr lang="en-US" sz="1200" dirty="0" err="1"/>
              <a:t>hipótese</a:t>
            </a:r>
            <a:r>
              <a:rPr lang="en-US" sz="1200" dirty="0"/>
              <a:t> que a </a:t>
            </a:r>
            <a:r>
              <a:rPr lang="en-US" sz="1200" dirty="0" err="1"/>
              <a:t>estrutura</a:t>
            </a:r>
            <a:r>
              <a:rPr lang="en-US" sz="1200" dirty="0"/>
              <a:t> e </a:t>
            </a:r>
            <a:r>
              <a:rPr lang="en-US" sz="1200" dirty="0" err="1"/>
              <a:t>densidade</a:t>
            </a:r>
            <a:r>
              <a:rPr lang="en-US" sz="1200" dirty="0"/>
              <a:t> </a:t>
            </a:r>
            <a:r>
              <a:rPr lang="en-US" sz="1200" dirty="0" err="1"/>
              <a:t>urbanas</a:t>
            </a:r>
            <a:r>
              <a:rPr lang="en-US" sz="1200" dirty="0"/>
              <a:t> (e outros </a:t>
            </a:r>
            <a:r>
              <a:rPr lang="en-US" sz="1200" dirty="0" err="1"/>
              <a:t>fatores</a:t>
            </a:r>
            <a:r>
              <a:rPr lang="en-US" sz="1200" dirty="0"/>
              <a:t> </a:t>
            </a:r>
            <a:r>
              <a:rPr lang="en-US" sz="1200" dirty="0" err="1"/>
              <a:t>difernetes</a:t>
            </a:r>
            <a:r>
              <a:rPr lang="en-US" sz="1200" dirty="0"/>
              <a:t> de </a:t>
            </a:r>
            <a:r>
              <a:rPr lang="en-US" sz="1200" dirty="0" err="1"/>
              <a:t>variáveis</a:t>
            </a:r>
            <a:r>
              <a:rPr lang="en-US" sz="1200" dirty="0"/>
              <a:t> </a:t>
            </a:r>
            <a:r>
              <a:rPr lang="en-US" sz="1200" dirty="0" err="1"/>
              <a:t>socioeconomicas</a:t>
            </a:r>
            <a:r>
              <a:rPr lang="en-US" sz="1200" dirty="0"/>
              <a:t> </a:t>
            </a:r>
            <a:r>
              <a:rPr lang="en-US" sz="1200" dirty="0" err="1"/>
              <a:t>já</a:t>
            </a:r>
            <a:r>
              <a:rPr lang="en-US" sz="1200" dirty="0"/>
              <a:t> </a:t>
            </a:r>
            <a:r>
              <a:rPr lang="en-US" sz="1200" dirty="0" err="1"/>
              <a:t>associadas</a:t>
            </a:r>
            <a:r>
              <a:rPr lang="en-US" sz="1200" dirty="0"/>
              <a:t> pela </a:t>
            </a:r>
            <a:r>
              <a:rPr lang="en-US" sz="1200" dirty="0" err="1"/>
              <a:t>bibliografia</a:t>
            </a:r>
            <a:r>
              <a:rPr lang="en-US" sz="1200" dirty="0"/>
              <a:t>; </a:t>
            </a:r>
            <a:r>
              <a:rPr lang="en-US" sz="1200" dirty="0" err="1"/>
              <a:t>também</a:t>
            </a:r>
            <a:r>
              <a:rPr lang="en-US" sz="1200" dirty="0"/>
              <a:t> </a:t>
            </a:r>
            <a:r>
              <a:rPr lang="en-US" sz="1200" dirty="0" err="1"/>
              <a:t>afetam</a:t>
            </a:r>
            <a:r>
              <a:rPr lang="en-US" sz="1200" dirty="0"/>
              <a:t> o </a:t>
            </a:r>
            <a:r>
              <a:rPr lang="en-US" sz="1200" dirty="0" err="1"/>
              <a:t>brihlo</a:t>
            </a:r>
            <a:r>
              <a:rPr lang="en-US" sz="1200" dirty="0"/>
              <a:t> de </a:t>
            </a:r>
            <a:r>
              <a:rPr lang="en-US" sz="1200" dirty="0" err="1"/>
              <a:t>luzes</a:t>
            </a:r>
            <a:endParaRPr lang="en-US" sz="12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7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Analisar a diferença entre usar a variável “porcentagem de áreas iluminadas: Traz uma metodologia muito interessante, baseada numa representação ótima do coeficiente de </a:t>
            </a:r>
            <a:r>
              <a:rPr lang="pt-BR" dirty="0" err="1"/>
              <a:t>Spearman</a:t>
            </a:r>
            <a:r>
              <a:rPr lang="pt-BR" dirty="0"/>
              <a:t>;</a:t>
            </a:r>
          </a:p>
          <a:p>
            <a:r>
              <a:rPr lang="pt-BR" dirty="0"/>
              <a:t>usar níveis de brilho calibrados: Associados cm a intensidade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44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explicar essas variações, os autores elencam variáveis que supostamente terão uma boa correlação com a variação de luzes noturnas.</a:t>
            </a:r>
          </a:p>
          <a:p>
            <a:r>
              <a:rPr lang="pt-BR" dirty="0"/>
              <a:t>Essas variáveis são diferenciadas pela sua natureza, podendo ser antropogênicas ou físicas.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28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autores fazem um ótimo trabalho compilando dados globais, o que é uma tarefa difícil. Isso reflete uma das limitações de análises desta natureza, já que análises globais requerem dados que tenham cobertura e compatibilidade global. A maioria das variáveis são coerentes e buscam estabelecer uma relação socioeconômica ou física com a cidade nas quais se encontram. </a:t>
            </a:r>
          </a:p>
          <a:p>
            <a:r>
              <a:rPr lang="pt-BR" dirty="0"/>
              <a:t>- No entanto, a variável ruas é subestimada, ou mau utilizada, uma vez que: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25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VARIÁVEL MAL APROVEITADA: - Não traduz a real densidade da malha urbana e não se relaciona com o padrão de arruamento.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75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É uma estratégia válida de estimação, mas que pode ser problemática, visto que países apresentam padrões econômicos regionais distintos.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8C271-409A-45E7-8294-4066BE58641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34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392C6-060C-454E-8E0A-9C26BB45A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8EC79B-E9FC-4616-B26D-CE2910C8B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C77057-5320-45E4-A54E-BC955AE5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5E312-C614-45BA-B2F6-89B5E5C3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656540-57B0-456D-AB79-703BBF97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44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8FD18-BB03-41B2-BCBD-21AC5725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B48EBC-D830-4A83-A503-B16C5589D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BFCBAE-6978-4177-9D87-02412735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14B57-1C6F-43BA-B30E-3C5D58DA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BBFFAF-2588-4597-8E0D-6FC90991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97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BA01B9-5625-4091-B182-FDBF2EDEB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36F125-ACBB-4C06-BC5E-68CB7DD6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DB658-AC35-4DBF-B5E9-24693729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20D954-49C1-40DE-9DC5-E4954473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849F4A-3516-4F38-AAE7-2B5FC860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36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ECDB4-52BC-4727-99FE-42B98454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67E09C-FDAB-4FC5-AE67-808782AD9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844CBF-41DC-4AE2-9264-E6B1EFD3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056B10-398C-480D-85E1-21FE6B50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1A4612-4F71-47CA-AAE1-A0C14797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58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786A4-6505-43C8-B505-9C71B3CB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21145B-A5CF-49AF-9839-9C4A52D99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CB9956-B6F4-4F89-8671-E0FE9645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1036FE-16AD-498C-9FD7-BBC12A8C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F5F63D-5176-4B2B-BD21-CB63E80F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33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02451-B78E-4F6E-A281-D3D9194E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5F6742-B882-45C4-A952-6F0D5988C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F296A1-B076-4951-A8BD-E96E2BDA6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FD2B6B-236B-4DA1-AFB6-38072A46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86181B-689A-4097-927E-DC6E183E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9922CB-E6A9-4EDA-B6DE-F6FB57B8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85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07706-4F04-4705-A6B0-18F49DF4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7CFB7B-774F-454F-9D7F-569D3A5E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EBE9A5-D602-4374-8DEC-027A50678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BC25E7-E44D-4E2B-A2BA-E69EED1B9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78209D-224B-46EC-BAA7-D97EB6E33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2751DF-DB17-4C57-A4F3-EC9E7DCB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F9E3D8-2E4B-431F-A528-F2AAFDEA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8A33A9F-4E5A-48E8-8B8D-FBEB5BF5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3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8AD2E-4425-4889-A586-6008E14B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600B841-0F9E-4B3E-A119-1DFB7C9A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8A7FFC-03EF-4D3F-9DB0-345AD0C0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F6BBD3-BC74-4091-BD2B-4A6B5097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73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518125-1D40-49A8-A018-6D49FF0D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B6F5D7-15A6-48E6-BEF4-81E23E3B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FEF38F-1F32-46B5-9B69-343AD35A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66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9B751-C8E7-4015-BFD1-2DE6B844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21E992-ABF4-4560-AF59-5A44C2287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1412EB-7B78-44B4-AD73-0CEC8E2E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5577B7-8608-468F-8A2B-E1DE477D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35586D-F7B8-46BA-A59A-35ECDBB9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66AD20-2C0B-4959-93DB-F1C78E21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43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BDF46-A4F1-490E-A7CE-ADF185CF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1DCAD0-97C0-4D65-A0AF-298D26C20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300703-0991-4845-88AA-358A8746A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C0556F-3964-4247-9980-574A03F0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7F75B6-159C-46FD-9A7E-40F48043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BF0952-8F91-4E48-AB6F-A7880EB2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9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ACD3248-9A65-4F22-84B6-02CC8FFA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C87D2E-97AA-481E-A5B5-BF62786C9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C1F96F-9581-4A8A-AD23-BD9243726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B152-6594-4105-91B4-ADEF855D03A4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214CE4-7C80-495F-A27C-424DB2E25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5A0584-FF5F-49FA-9C00-5B134ECF5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4630-A992-4971-A07B-7174EF9F7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5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69C748-0662-4A24-BEBB-87AACFB9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0" y="5597717"/>
            <a:ext cx="2686050" cy="5792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Gabriel da Rocha Bragion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364F8F-F039-4543-AF37-A4DE841B8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8" t="12290" r="7652" b="19073"/>
          <a:stretch/>
        </p:blipFill>
        <p:spPr>
          <a:xfrm>
            <a:off x="743447" y="890546"/>
            <a:ext cx="10515600" cy="4707172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85FD759-5310-4E4C-BC69-2F1B7A5EFC3E}"/>
              </a:ext>
            </a:extLst>
          </p:cNvPr>
          <p:cNvSpPr txBox="1">
            <a:spLocks/>
          </p:cNvSpPr>
          <p:nvPr/>
        </p:nvSpPr>
        <p:spPr>
          <a:xfrm>
            <a:off x="932953" y="492317"/>
            <a:ext cx="10515600" cy="579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Critical review</a:t>
            </a:r>
          </a:p>
        </p:txBody>
      </p:sp>
    </p:spTree>
    <p:extLst>
      <p:ext uri="{BB962C8B-B14F-4D97-AF65-F5344CB8AC3E}">
        <p14:creationId xmlns:p14="http://schemas.microsoft.com/office/powerpoint/2010/main" val="194124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A2E64-527D-4743-B9E0-F0E99D2D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Data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79D4CE0-9571-4C78-B12B-2315647CE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637806"/>
              </p:ext>
            </p:extLst>
          </p:nvPr>
        </p:nvGraphicFramePr>
        <p:xfrm>
          <a:off x="838200" y="2247280"/>
          <a:ext cx="11120561" cy="26842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4228">
                  <a:extLst>
                    <a:ext uri="{9D8B030D-6E8A-4147-A177-3AD203B41FA5}">
                      <a16:colId xmlns:a16="http://schemas.microsoft.com/office/drawing/2014/main" val="473368363"/>
                    </a:ext>
                  </a:extLst>
                </a:gridCol>
                <a:gridCol w="3872285">
                  <a:extLst>
                    <a:ext uri="{9D8B030D-6E8A-4147-A177-3AD203B41FA5}">
                      <a16:colId xmlns:a16="http://schemas.microsoft.com/office/drawing/2014/main" val="995478496"/>
                    </a:ext>
                  </a:extLst>
                </a:gridCol>
                <a:gridCol w="4564048">
                  <a:extLst>
                    <a:ext uri="{9D8B030D-6E8A-4147-A177-3AD203B41FA5}">
                      <a16:colId xmlns:a16="http://schemas.microsoft.com/office/drawing/2014/main" val="1614539215"/>
                    </a:ext>
                  </a:extLst>
                </a:gridCol>
              </a:tblGrid>
              <a:tr h="3274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City 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80" marR="111280" marT="55640" marB="556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</a:rPr>
                        <a:t>Country </a:t>
                      </a:r>
                      <a:r>
                        <a:rPr lang="pt-BR" sz="1900" b="1" dirty="0" err="1">
                          <a:effectLst/>
                        </a:rPr>
                        <a:t>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0576206"/>
                  </a:ext>
                </a:extLst>
              </a:tr>
              <a:tr h="23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Physical variables 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35172"/>
                  </a:ext>
                </a:extLst>
              </a:tr>
              <a:tr h="1980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Area km²;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Population density;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% urban area;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Major roads;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- GDP </a:t>
                      </a:r>
                      <a:r>
                        <a:rPr lang="pt-BR" sz="1900" dirty="0" err="1">
                          <a:effectLst/>
                        </a:rPr>
                        <a:t>density</a:t>
                      </a:r>
                      <a:r>
                        <a:rPr lang="en-GB" sz="1900" dirty="0">
                          <a:effectLst/>
                        </a:rPr>
                        <a:t> ;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NDVI;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snow;</a:t>
                      </a:r>
                      <a:endParaRPr lang="pt-BR" sz="19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>
                          <a:effectLst/>
                        </a:rPr>
                        <a:t>- Number of VIIRS cloud-free coverages;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VIIRS NTL brightness;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 % of city’s share of national population;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Percent of GDP derived from natural gas and oil rents;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167084"/>
                  </a:ext>
                </a:extLst>
              </a:tr>
            </a:tbl>
          </a:graphicData>
        </a:graphic>
      </p:graphicFrame>
      <p:sp>
        <p:nvSpPr>
          <p:cNvPr id="5" name="Seta: em Forma de U 4">
            <a:extLst>
              <a:ext uri="{FF2B5EF4-FFF2-40B4-BE49-F238E27FC236}">
                <a16:creationId xmlns:a16="http://schemas.microsoft.com/office/drawing/2014/main" id="{F5799C7A-8955-41A1-BA65-30FB7BA1E81F}"/>
              </a:ext>
            </a:extLst>
          </p:cNvPr>
          <p:cNvSpPr/>
          <p:nvPr/>
        </p:nvSpPr>
        <p:spPr>
          <a:xfrm>
            <a:off x="3220278" y="1410146"/>
            <a:ext cx="6567776" cy="704726"/>
          </a:xfrm>
          <a:prstGeom prst="utur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: em Forma de U 5">
            <a:extLst>
              <a:ext uri="{FF2B5EF4-FFF2-40B4-BE49-F238E27FC236}">
                <a16:creationId xmlns:a16="http://schemas.microsoft.com/office/drawing/2014/main" id="{7094CB78-9AA9-4D67-9993-53DE8E9F8096}"/>
              </a:ext>
            </a:extLst>
          </p:cNvPr>
          <p:cNvSpPr/>
          <p:nvPr/>
        </p:nvSpPr>
        <p:spPr>
          <a:xfrm flipH="1" flipV="1">
            <a:off x="3085106" y="4931533"/>
            <a:ext cx="6702946" cy="722357"/>
          </a:xfrm>
          <a:prstGeom prst="utur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823F33-B4D4-4DDE-90F3-8C9DFD269FA1}"/>
              </a:ext>
            </a:extLst>
          </p:cNvPr>
          <p:cNvSpPr txBox="1"/>
          <p:nvPr/>
        </p:nvSpPr>
        <p:spPr>
          <a:xfrm>
            <a:off x="5308821" y="985962"/>
            <a:ext cx="283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Generalization by country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8FD301B-01BA-4285-B6F7-0940386A182A}"/>
              </a:ext>
            </a:extLst>
          </p:cNvPr>
          <p:cNvSpPr txBox="1"/>
          <p:nvPr/>
        </p:nvSpPr>
        <p:spPr>
          <a:xfrm>
            <a:off x="5463871" y="5653890"/>
            <a:ext cx="252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Estimation over population of each city</a:t>
            </a:r>
          </a:p>
        </p:txBody>
      </p:sp>
    </p:spTree>
    <p:extLst>
      <p:ext uri="{BB962C8B-B14F-4D97-AF65-F5344CB8AC3E}">
        <p14:creationId xmlns:p14="http://schemas.microsoft.com/office/powerpoint/2010/main" val="397840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A2E64-527D-4743-B9E0-F0E99D2D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Selecting</a:t>
            </a:r>
            <a:r>
              <a:rPr lang="pt-BR" dirty="0"/>
              <a:t> data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79D4CE0-9571-4C78-B12B-2315647CE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078397"/>
              </p:ext>
            </p:extLst>
          </p:nvPr>
        </p:nvGraphicFramePr>
        <p:xfrm>
          <a:off x="838200" y="2247280"/>
          <a:ext cx="11120561" cy="26842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4228">
                  <a:extLst>
                    <a:ext uri="{9D8B030D-6E8A-4147-A177-3AD203B41FA5}">
                      <a16:colId xmlns:a16="http://schemas.microsoft.com/office/drawing/2014/main" val="473368363"/>
                    </a:ext>
                  </a:extLst>
                </a:gridCol>
                <a:gridCol w="3872285">
                  <a:extLst>
                    <a:ext uri="{9D8B030D-6E8A-4147-A177-3AD203B41FA5}">
                      <a16:colId xmlns:a16="http://schemas.microsoft.com/office/drawing/2014/main" val="995478496"/>
                    </a:ext>
                  </a:extLst>
                </a:gridCol>
                <a:gridCol w="4564048">
                  <a:extLst>
                    <a:ext uri="{9D8B030D-6E8A-4147-A177-3AD203B41FA5}">
                      <a16:colId xmlns:a16="http://schemas.microsoft.com/office/drawing/2014/main" val="1614539215"/>
                    </a:ext>
                  </a:extLst>
                </a:gridCol>
              </a:tblGrid>
              <a:tr h="3274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City 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80" marR="111280" marT="55640" marB="556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</a:rPr>
                        <a:t>Country </a:t>
                      </a:r>
                      <a:r>
                        <a:rPr lang="pt-BR" sz="1900" b="1" dirty="0" err="1">
                          <a:effectLst/>
                        </a:rPr>
                        <a:t>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0576206"/>
                  </a:ext>
                </a:extLst>
              </a:tr>
              <a:tr h="23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Physical variables 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35172"/>
                  </a:ext>
                </a:extLst>
              </a:tr>
              <a:tr h="1980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Area km²;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Population density;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% urban area;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Major roads;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- GDP </a:t>
                      </a:r>
                      <a:r>
                        <a:rPr lang="pt-BR" sz="1900" dirty="0" err="1">
                          <a:effectLst/>
                        </a:rPr>
                        <a:t>density</a:t>
                      </a:r>
                      <a:r>
                        <a:rPr lang="en-GB" sz="1900" dirty="0">
                          <a:effectLst/>
                        </a:rPr>
                        <a:t> ;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NDVI;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snow;</a:t>
                      </a:r>
                      <a:endParaRPr lang="pt-BR" sz="19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>
                          <a:effectLst/>
                        </a:rPr>
                        <a:t>- Number of VIIRS cloud-free coverages;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>
                          <a:effectLst/>
                        </a:rPr>
                        <a:t>- VIIRS NTL brightness;</a:t>
                      </a:r>
                      <a:endParaRPr lang="pt-BR" sz="19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 % of city’s share of national population;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Percent of GDP derived from natural gas and oil rents;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167084"/>
                  </a:ext>
                </a:extLst>
              </a:tr>
            </a:tbl>
          </a:graphicData>
        </a:graphic>
      </p:graphicFrame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74A28B-33F5-4E1B-A2B5-999E7CBD5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98" t="24749" r="3112" b="31863"/>
          <a:stretch/>
        </p:blipFill>
        <p:spPr>
          <a:xfrm>
            <a:off x="4805030" y="5282631"/>
            <a:ext cx="1874296" cy="1490469"/>
          </a:xfrm>
          <a:prstGeom prst="rect">
            <a:avLst/>
          </a:prstGeom>
        </p:spPr>
      </p:pic>
      <p:sp>
        <p:nvSpPr>
          <p:cNvPr id="7" name="Chave Esquerda 6">
            <a:extLst>
              <a:ext uri="{FF2B5EF4-FFF2-40B4-BE49-F238E27FC236}">
                <a16:creationId xmlns:a16="http://schemas.microsoft.com/office/drawing/2014/main" id="{06FE7C4E-E87D-4031-A98D-DB136F10CA06}"/>
              </a:ext>
            </a:extLst>
          </p:cNvPr>
          <p:cNvSpPr/>
          <p:nvPr/>
        </p:nvSpPr>
        <p:spPr>
          <a:xfrm rot="16200000">
            <a:off x="3713468" y="1946027"/>
            <a:ext cx="503180" cy="6253716"/>
          </a:xfrm>
          <a:prstGeom prst="leftBrace">
            <a:avLst>
              <a:gd name="adj1" fmla="val 9784"/>
              <a:gd name="adj2" fmla="val 799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170F9E-8357-438A-8471-9A4159A55AF5}"/>
              </a:ext>
            </a:extLst>
          </p:cNvPr>
          <p:cNvSpPr/>
          <p:nvPr/>
        </p:nvSpPr>
        <p:spPr>
          <a:xfrm>
            <a:off x="6679326" y="56154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increasing of an attribute</a:t>
            </a:r>
          </a:p>
          <a:p>
            <a:r>
              <a:rPr lang="en-US" dirty="0"/>
              <a:t> in relation to another*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F82CC00-01F7-4108-9D93-3A387C2E4E6F}"/>
              </a:ext>
            </a:extLst>
          </p:cNvPr>
          <p:cNvSpPr/>
          <p:nvPr/>
        </p:nvSpPr>
        <p:spPr>
          <a:xfrm>
            <a:off x="1631076" y="56154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Spearman’s rank correlation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8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A2E64-527D-4743-B9E0-F0E99D2D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Selecting</a:t>
            </a:r>
            <a:r>
              <a:rPr lang="pt-BR" dirty="0"/>
              <a:t> data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79D4CE0-9571-4C78-B12B-2315647CE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538758"/>
              </p:ext>
            </p:extLst>
          </p:nvPr>
        </p:nvGraphicFramePr>
        <p:xfrm>
          <a:off x="838200" y="2247280"/>
          <a:ext cx="11120561" cy="26842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4228">
                  <a:extLst>
                    <a:ext uri="{9D8B030D-6E8A-4147-A177-3AD203B41FA5}">
                      <a16:colId xmlns:a16="http://schemas.microsoft.com/office/drawing/2014/main" val="473368363"/>
                    </a:ext>
                  </a:extLst>
                </a:gridCol>
                <a:gridCol w="3872285">
                  <a:extLst>
                    <a:ext uri="{9D8B030D-6E8A-4147-A177-3AD203B41FA5}">
                      <a16:colId xmlns:a16="http://schemas.microsoft.com/office/drawing/2014/main" val="995478496"/>
                    </a:ext>
                  </a:extLst>
                </a:gridCol>
                <a:gridCol w="4564048">
                  <a:extLst>
                    <a:ext uri="{9D8B030D-6E8A-4147-A177-3AD203B41FA5}">
                      <a16:colId xmlns:a16="http://schemas.microsoft.com/office/drawing/2014/main" val="1614539215"/>
                    </a:ext>
                  </a:extLst>
                </a:gridCol>
              </a:tblGrid>
              <a:tr h="3274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City 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80" marR="111280" marT="55640" marB="556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</a:rPr>
                        <a:t>Country </a:t>
                      </a:r>
                      <a:r>
                        <a:rPr lang="pt-BR" sz="1900" b="1" dirty="0" err="1">
                          <a:effectLst/>
                        </a:rPr>
                        <a:t>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0576206"/>
                  </a:ext>
                </a:extLst>
              </a:tr>
              <a:tr h="23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Physical variables 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35172"/>
                  </a:ext>
                </a:extLst>
              </a:tr>
              <a:tr h="1980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- GDP per capita;</a:t>
                      </a:r>
                      <a:endParaRPr lang="pt-BR" sz="1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rgbClr val="FF0000"/>
                          </a:solidFill>
                          <a:effectLst/>
                        </a:rPr>
                        <a:t>- Area km²;</a:t>
                      </a:r>
                      <a:endParaRPr lang="pt-BR" sz="1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rgbClr val="FF0000"/>
                          </a:solidFill>
                          <a:effectLst/>
                        </a:rPr>
                        <a:t>- Population density;</a:t>
                      </a:r>
                      <a:endParaRPr lang="pt-BR" sz="1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- % urban area;</a:t>
                      </a:r>
                      <a:endParaRPr lang="pt-BR" sz="1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- Major roads;</a:t>
                      </a:r>
                      <a:endParaRPr lang="pt-BR" sz="1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solidFill>
                            <a:srgbClr val="FF0000"/>
                          </a:solidFill>
                          <a:effectLst/>
                        </a:rPr>
                        <a:t>- GDP </a:t>
                      </a:r>
                      <a:r>
                        <a:rPr lang="pt-BR" sz="1900" dirty="0" err="1">
                          <a:solidFill>
                            <a:srgbClr val="FF0000"/>
                          </a:solidFill>
                          <a:effectLst/>
                        </a:rPr>
                        <a:t>density</a:t>
                      </a:r>
                      <a:r>
                        <a:rPr lang="en-GB" sz="1900" dirty="0">
                          <a:solidFill>
                            <a:srgbClr val="FF0000"/>
                          </a:solidFill>
                          <a:effectLst/>
                        </a:rPr>
                        <a:t> ;</a:t>
                      </a:r>
                      <a:endParaRPr lang="pt-BR" sz="1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- Mean NDVI;</a:t>
                      </a:r>
                      <a:endParaRPr lang="pt-BR" sz="1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- Mean snow;</a:t>
                      </a:r>
                      <a:endParaRPr lang="pt-BR" sz="19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>
                          <a:solidFill>
                            <a:srgbClr val="FF0000"/>
                          </a:solidFill>
                          <a:effectLst/>
                        </a:rPr>
                        <a:t>- Number of VIIRS cloud-free coverages;</a:t>
                      </a:r>
                      <a:endParaRPr lang="pt-BR" sz="1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- VIIRS NTL brightness;</a:t>
                      </a:r>
                      <a:endParaRPr lang="pt-BR" sz="1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 GDP per capita % of city’s share of national population;</a:t>
                      </a:r>
                      <a:endParaRPr lang="pt-BR" sz="19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 Percent of GDP derived from natural gas and oil rents;</a:t>
                      </a:r>
                      <a:endParaRPr lang="pt-BR" sz="19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167084"/>
                  </a:ext>
                </a:extLst>
              </a:tr>
            </a:tbl>
          </a:graphicData>
        </a:graphic>
      </p:graphicFrame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74A28B-33F5-4E1B-A2B5-999E7CBD5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98" t="24749" r="3112" b="31863"/>
          <a:stretch/>
        </p:blipFill>
        <p:spPr>
          <a:xfrm>
            <a:off x="4805030" y="5282631"/>
            <a:ext cx="1874296" cy="1490469"/>
          </a:xfrm>
          <a:prstGeom prst="rect">
            <a:avLst/>
          </a:prstGeom>
        </p:spPr>
      </p:pic>
      <p:sp>
        <p:nvSpPr>
          <p:cNvPr id="7" name="Chave Esquerda 6">
            <a:extLst>
              <a:ext uri="{FF2B5EF4-FFF2-40B4-BE49-F238E27FC236}">
                <a16:creationId xmlns:a16="http://schemas.microsoft.com/office/drawing/2014/main" id="{06FE7C4E-E87D-4031-A98D-DB136F10CA06}"/>
              </a:ext>
            </a:extLst>
          </p:cNvPr>
          <p:cNvSpPr/>
          <p:nvPr/>
        </p:nvSpPr>
        <p:spPr>
          <a:xfrm rot="16200000">
            <a:off x="3713468" y="1946027"/>
            <a:ext cx="503180" cy="6253716"/>
          </a:xfrm>
          <a:prstGeom prst="leftBrace">
            <a:avLst>
              <a:gd name="adj1" fmla="val 9784"/>
              <a:gd name="adj2" fmla="val 799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170F9E-8357-438A-8471-9A4159A55AF5}"/>
              </a:ext>
            </a:extLst>
          </p:cNvPr>
          <p:cNvSpPr/>
          <p:nvPr/>
        </p:nvSpPr>
        <p:spPr>
          <a:xfrm>
            <a:off x="6679326" y="56154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increasing of an attribute</a:t>
            </a:r>
          </a:p>
          <a:p>
            <a:r>
              <a:rPr lang="en-US" dirty="0"/>
              <a:t> in relation to another*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BD55BB-6D81-4FD7-B3BC-6378FB4E0EDC}"/>
              </a:ext>
            </a:extLst>
          </p:cNvPr>
          <p:cNvSpPr/>
          <p:nvPr/>
        </p:nvSpPr>
        <p:spPr>
          <a:xfrm>
            <a:off x="1631076" y="56154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Spearman’s rank correlation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14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AE5DAB41-AD18-4797-AE88-D794DD74B304}"/>
              </a:ext>
            </a:extLst>
          </p:cNvPr>
          <p:cNvSpPr/>
          <p:nvPr/>
        </p:nvSpPr>
        <p:spPr>
          <a:xfrm>
            <a:off x="10365034" y="3890112"/>
            <a:ext cx="1182383" cy="11823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69240C8-0F55-49A2-95F1-34FD46FEEE7D}"/>
              </a:ext>
            </a:extLst>
          </p:cNvPr>
          <p:cNvSpPr/>
          <p:nvPr/>
        </p:nvSpPr>
        <p:spPr>
          <a:xfrm>
            <a:off x="10365034" y="3890111"/>
            <a:ext cx="1182384" cy="1182384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70000">
                <a:schemeClr val="tx1"/>
              </a:gs>
              <a:gs pos="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D83CEFB-C5D3-4A7A-96F5-0DD62DE6B6E8}"/>
              </a:ext>
            </a:extLst>
          </p:cNvPr>
          <p:cNvSpPr/>
          <p:nvPr/>
        </p:nvSpPr>
        <p:spPr>
          <a:xfrm>
            <a:off x="10365034" y="2528086"/>
            <a:ext cx="1182383" cy="11823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753CA8B-9390-4167-BB59-F0E6E10C2509}"/>
              </a:ext>
            </a:extLst>
          </p:cNvPr>
          <p:cNvSpPr/>
          <p:nvPr/>
        </p:nvSpPr>
        <p:spPr>
          <a:xfrm>
            <a:off x="10365034" y="2528085"/>
            <a:ext cx="1182384" cy="1182384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70000">
                <a:schemeClr val="tx1"/>
              </a:gs>
              <a:gs pos="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69D6C2-D600-4123-AF3E-B0D61683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Percent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Lit</a:t>
            </a:r>
            <a:r>
              <a:rPr lang="pt-BR" dirty="0"/>
              <a:t> </a:t>
            </a:r>
            <a:r>
              <a:rPr lang="pt-BR" dirty="0" err="1"/>
              <a:t>Area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AD8ACD-6358-4F99-8D75-11B0FE9E6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2" t="11478" r="37514" b="18261"/>
          <a:stretch/>
        </p:blipFill>
        <p:spPr>
          <a:xfrm>
            <a:off x="838200" y="1385888"/>
            <a:ext cx="4157459" cy="37596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A2DE3E-E926-4FC4-9D77-261D8334C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4" t="24653" r="38493" b="5086"/>
          <a:stretch/>
        </p:blipFill>
        <p:spPr>
          <a:xfrm>
            <a:off x="5397500" y="1385888"/>
            <a:ext cx="4157459" cy="37596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2A263B-C69F-42D7-84AA-4621650FBD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91" t="9813" r="25000" b="73619"/>
          <a:stretch/>
        </p:blipFill>
        <p:spPr>
          <a:xfrm>
            <a:off x="1170680" y="5132817"/>
            <a:ext cx="2768600" cy="11362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C78110C-A076-4B2D-B7EA-6AF7D6B4E5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91" t="25612" r="25000" b="59573"/>
          <a:stretch/>
        </p:blipFill>
        <p:spPr>
          <a:xfrm>
            <a:off x="3961748" y="5132817"/>
            <a:ext cx="2768600" cy="10160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E0C0FCB-B0B2-412B-851B-57DA3F59D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91" t="41580" r="25000" b="41852"/>
          <a:stretch/>
        </p:blipFill>
        <p:spPr>
          <a:xfrm>
            <a:off x="6245469" y="5145517"/>
            <a:ext cx="2768600" cy="113622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2826571-9388-4E69-891A-BC10C7F9D906}"/>
              </a:ext>
            </a:extLst>
          </p:cNvPr>
          <p:cNvSpPr/>
          <p:nvPr/>
        </p:nvSpPr>
        <p:spPr>
          <a:xfrm>
            <a:off x="10365034" y="1166060"/>
            <a:ext cx="1182383" cy="11823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7F3B662-29AC-4804-8FE0-0B8779D9D85C}"/>
              </a:ext>
            </a:extLst>
          </p:cNvPr>
          <p:cNvSpPr/>
          <p:nvPr/>
        </p:nvSpPr>
        <p:spPr>
          <a:xfrm>
            <a:off x="10365034" y="1166059"/>
            <a:ext cx="1182384" cy="1182384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70000">
                <a:schemeClr val="tx1"/>
              </a:gs>
              <a:gs pos="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CD63ADF-DA37-48DF-AAA6-A9B0908899BC}"/>
              </a:ext>
            </a:extLst>
          </p:cNvPr>
          <p:cNvSpPr txBox="1"/>
          <p:nvPr/>
        </p:nvSpPr>
        <p:spPr>
          <a:xfrm>
            <a:off x="11663275" y="156027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&gt;1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98B5DAB-30D5-4CFD-8BDF-FFAA06F6C71D}"/>
              </a:ext>
            </a:extLst>
          </p:cNvPr>
          <p:cNvSpPr txBox="1"/>
          <p:nvPr/>
        </p:nvSpPr>
        <p:spPr>
          <a:xfrm>
            <a:off x="11597303" y="294008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&gt;10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EE34059-B196-43EC-B0AE-CEAD171C648E}"/>
              </a:ext>
            </a:extLst>
          </p:cNvPr>
          <p:cNvSpPr txBox="1"/>
          <p:nvPr/>
        </p:nvSpPr>
        <p:spPr>
          <a:xfrm>
            <a:off x="11525211" y="448485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&gt;100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B394770-0366-49D5-925A-DE0C5D12A992}"/>
              </a:ext>
            </a:extLst>
          </p:cNvPr>
          <p:cNvSpPr/>
          <p:nvPr/>
        </p:nvSpPr>
        <p:spPr>
          <a:xfrm>
            <a:off x="10405714" y="1211077"/>
            <a:ext cx="1091376" cy="1091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C7CEC66-DDE4-49C2-BD1A-9A4D9BBA85F6}"/>
              </a:ext>
            </a:extLst>
          </p:cNvPr>
          <p:cNvSpPr/>
          <p:nvPr/>
        </p:nvSpPr>
        <p:spPr>
          <a:xfrm>
            <a:off x="10539207" y="2702259"/>
            <a:ext cx="834036" cy="83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3840669-E8D8-4F4D-A36E-41353F5B1BB8}"/>
              </a:ext>
            </a:extLst>
          </p:cNvPr>
          <p:cNvSpPr/>
          <p:nvPr/>
        </p:nvSpPr>
        <p:spPr>
          <a:xfrm>
            <a:off x="10622340" y="4162067"/>
            <a:ext cx="645566" cy="645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19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AE5DAB41-AD18-4797-AE88-D794DD74B304}"/>
              </a:ext>
            </a:extLst>
          </p:cNvPr>
          <p:cNvSpPr/>
          <p:nvPr/>
        </p:nvSpPr>
        <p:spPr>
          <a:xfrm>
            <a:off x="10365034" y="3890112"/>
            <a:ext cx="1182383" cy="11823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69240C8-0F55-49A2-95F1-34FD46FEEE7D}"/>
              </a:ext>
            </a:extLst>
          </p:cNvPr>
          <p:cNvSpPr/>
          <p:nvPr/>
        </p:nvSpPr>
        <p:spPr>
          <a:xfrm>
            <a:off x="10365034" y="3890111"/>
            <a:ext cx="1182384" cy="1182384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70000">
                <a:schemeClr val="tx1"/>
              </a:gs>
              <a:gs pos="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D83CEFB-C5D3-4A7A-96F5-0DD62DE6B6E8}"/>
              </a:ext>
            </a:extLst>
          </p:cNvPr>
          <p:cNvSpPr/>
          <p:nvPr/>
        </p:nvSpPr>
        <p:spPr>
          <a:xfrm>
            <a:off x="10365034" y="2528086"/>
            <a:ext cx="1182383" cy="11823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753CA8B-9390-4167-BB59-F0E6E10C2509}"/>
              </a:ext>
            </a:extLst>
          </p:cNvPr>
          <p:cNvSpPr/>
          <p:nvPr/>
        </p:nvSpPr>
        <p:spPr>
          <a:xfrm>
            <a:off x="10365034" y="2528085"/>
            <a:ext cx="1182384" cy="1182384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70000">
                <a:schemeClr val="tx1"/>
              </a:gs>
              <a:gs pos="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69D6C2-D600-4123-AF3E-B0D61683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Percent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Lit</a:t>
            </a:r>
            <a:r>
              <a:rPr lang="pt-BR" dirty="0"/>
              <a:t> </a:t>
            </a:r>
            <a:r>
              <a:rPr lang="pt-BR" dirty="0" err="1"/>
              <a:t>Area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AD8ACD-6358-4F99-8D75-11B0FE9E6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82" t="11478" r="37514" b="18261"/>
          <a:stretch/>
        </p:blipFill>
        <p:spPr>
          <a:xfrm>
            <a:off x="838200" y="1385888"/>
            <a:ext cx="4157459" cy="37596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A2DE3E-E926-4FC4-9D77-261D8334C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04" t="24653" r="38493" b="5086"/>
          <a:stretch/>
        </p:blipFill>
        <p:spPr>
          <a:xfrm>
            <a:off x="5397500" y="1385888"/>
            <a:ext cx="4157459" cy="37596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2A263B-C69F-42D7-84AA-4621650FBD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91" t="9813" r="25000" b="73619"/>
          <a:stretch/>
        </p:blipFill>
        <p:spPr>
          <a:xfrm>
            <a:off x="1170680" y="5132817"/>
            <a:ext cx="2768600" cy="11362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C78110C-A076-4B2D-B7EA-6AF7D6B4E5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91" t="25612" r="25000" b="59573"/>
          <a:stretch/>
        </p:blipFill>
        <p:spPr>
          <a:xfrm>
            <a:off x="3961748" y="5132817"/>
            <a:ext cx="2768600" cy="10160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E0C0FCB-B0B2-412B-851B-57DA3F59D5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91" t="41580" r="25000" b="41852"/>
          <a:stretch/>
        </p:blipFill>
        <p:spPr>
          <a:xfrm>
            <a:off x="6245469" y="5145517"/>
            <a:ext cx="2768600" cy="113622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2826571-9388-4E69-891A-BC10C7F9D906}"/>
              </a:ext>
            </a:extLst>
          </p:cNvPr>
          <p:cNvSpPr/>
          <p:nvPr/>
        </p:nvSpPr>
        <p:spPr>
          <a:xfrm>
            <a:off x="10362775" y="1166060"/>
            <a:ext cx="1182383" cy="11823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7F3B662-29AC-4804-8FE0-0B8779D9D85C}"/>
              </a:ext>
            </a:extLst>
          </p:cNvPr>
          <p:cNvSpPr/>
          <p:nvPr/>
        </p:nvSpPr>
        <p:spPr>
          <a:xfrm>
            <a:off x="10362775" y="1166059"/>
            <a:ext cx="1182384" cy="1182384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70000">
                <a:schemeClr val="tx1"/>
              </a:gs>
              <a:gs pos="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CD63ADF-DA37-48DF-AAA6-A9B0908899BC}"/>
              </a:ext>
            </a:extLst>
          </p:cNvPr>
          <p:cNvSpPr txBox="1"/>
          <p:nvPr/>
        </p:nvSpPr>
        <p:spPr>
          <a:xfrm>
            <a:off x="11663275" y="156027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&gt;1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98B5DAB-30D5-4CFD-8BDF-FFAA06F6C71D}"/>
              </a:ext>
            </a:extLst>
          </p:cNvPr>
          <p:cNvSpPr txBox="1"/>
          <p:nvPr/>
        </p:nvSpPr>
        <p:spPr>
          <a:xfrm>
            <a:off x="11597303" y="294008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&gt;10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EE34059-B196-43EC-B0AE-CEAD171C648E}"/>
              </a:ext>
            </a:extLst>
          </p:cNvPr>
          <p:cNvSpPr txBox="1"/>
          <p:nvPr/>
        </p:nvSpPr>
        <p:spPr>
          <a:xfrm>
            <a:off x="11525211" y="448485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&gt;100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B394770-0366-49D5-925A-DE0C5D12A992}"/>
              </a:ext>
            </a:extLst>
          </p:cNvPr>
          <p:cNvSpPr/>
          <p:nvPr/>
        </p:nvSpPr>
        <p:spPr>
          <a:xfrm>
            <a:off x="10403455" y="1211077"/>
            <a:ext cx="1091376" cy="1091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C7CEC66-DDE4-49C2-BD1A-9A4D9BBA85F6}"/>
              </a:ext>
            </a:extLst>
          </p:cNvPr>
          <p:cNvSpPr/>
          <p:nvPr/>
        </p:nvSpPr>
        <p:spPr>
          <a:xfrm>
            <a:off x="10539207" y="2702259"/>
            <a:ext cx="834036" cy="83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3840669-E8D8-4F4D-A36E-41353F5B1BB8}"/>
              </a:ext>
            </a:extLst>
          </p:cNvPr>
          <p:cNvSpPr/>
          <p:nvPr/>
        </p:nvSpPr>
        <p:spPr>
          <a:xfrm>
            <a:off x="10622340" y="4162067"/>
            <a:ext cx="645566" cy="645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769140A-DE74-4E73-ACBA-935BA70068EA}"/>
              </a:ext>
            </a:extLst>
          </p:cNvPr>
          <p:cNvCxnSpPr/>
          <p:nvPr/>
        </p:nvCxnSpPr>
        <p:spPr>
          <a:xfrm flipV="1">
            <a:off x="8120742" y="1483567"/>
            <a:ext cx="0" cy="3247053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7DCD6F8F-DEC8-40E8-9BC8-E984CEF3FE0D}"/>
              </a:ext>
            </a:extLst>
          </p:cNvPr>
          <p:cNvCxnSpPr/>
          <p:nvPr/>
        </p:nvCxnSpPr>
        <p:spPr>
          <a:xfrm flipV="1">
            <a:off x="3430555" y="1484087"/>
            <a:ext cx="0" cy="3247053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5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45F3F-3B8F-4D9C-B956-5C0CE121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VIIRS variables (% Lit area </a:t>
            </a:r>
            <a:r>
              <a:rPr lang="en-GB" i="1" dirty="0"/>
              <a:t>vs</a:t>
            </a:r>
            <a:r>
              <a:rPr lang="en-GB" dirty="0"/>
              <a:t> Mean VIIRS)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D57E67-8124-4424-928C-ABA6B3147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2B72EA-5D60-4E02-95A5-61F766BAF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3" t="24652" r="50000" b="19723"/>
          <a:stretch/>
        </p:blipFill>
        <p:spPr>
          <a:xfrm>
            <a:off x="2533649" y="1690688"/>
            <a:ext cx="6543675" cy="500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F3086-6719-4409-8A5A-FAC245B3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GLM </a:t>
            </a:r>
            <a:r>
              <a:rPr lang="pt-BR" dirty="0" err="1"/>
              <a:t>model</a:t>
            </a:r>
            <a:r>
              <a:rPr lang="pt-BR" dirty="0"/>
              <a:t> (</a:t>
            </a:r>
            <a:r>
              <a:rPr lang="pt-BR" dirty="0" err="1"/>
              <a:t>Discreted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481975-3453-442A-AFC1-477C16FA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D766D0-E1C3-444C-AD90-21E929923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1" t="15418" r="14922" b="5323"/>
          <a:stretch/>
        </p:blipFill>
        <p:spPr>
          <a:xfrm>
            <a:off x="1638300" y="1422399"/>
            <a:ext cx="8705850" cy="54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8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D98AE9-3DD8-4C4B-AE75-C83C6F97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764377-D4CA-478A-A980-2E5E827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GLM </a:t>
            </a:r>
            <a:r>
              <a:rPr lang="pt-BR" dirty="0" err="1"/>
              <a:t>model</a:t>
            </a:r>
            <a:r>
              <a:rPr lang="pt-BR" dirty="0"/>
              <a:t> (</a:t>
            </a:r>
            <a:r>
              <a:rPr lang="pt-BR" dirty="0" err="1"/>
              <a:t>Discreted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995C0C-7EC3-4CD7-A5C6-44B71E07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1" t="15418" r="14922" b="5323"/>
          <a:stretch/>
        </p:blipFill>
        <p:spPr>
          <a:xfrm>
            <a:off x="1638300" y="1422399"/>
            <a:ext cx="8705850" cy="543560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319BE60-2F84-42BE-9475-72AF12D8DD63}"/>
              </a:ext>
            </a:extLst>
          </p:cNvPr>
          <p:cNvSpPr/>
          <p:nvPr/>
        </p:nvSpPr>
        <p:spPr>
          <a:xfrm>
            <a:off x="6280150" y="4870450"/>
            <a:ext cx="330200" cy="469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34AD53-F7E0-41CE-BA61-C4E22EE43173}"/>
              </a:ext>
            </a:extLst>
          </p:cNvPr>
          <p:cNvSpPr/>
          <p:nvPr/>
        </p:nvSpPr>
        <p:spPr>
          <a:xfrm>
            <a:off x="5600700" y="3954463"/>
            <a:ext cx="835025" cy="469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1FF6FE-CA37-4AD7-AC39-120A02E298B4}"/>
              </a:ext>
            </a:extLst>
          </p:cNvPr>
          <p:cNvSpPr/>
          <p:nvPr/>
        </p:nvSpPr>
        <p:spPr>
          <a:xfrm>
            <a:off x="6042024" y="1825626"/>
            <a:ext cx="835025" cy="6553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69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50C11-0E49-43E2-97D8-30EC1631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GLM </a:t>
            </a:r>
            <a:r>
              <a:rPr lang="pt-BR" dirty="0" err="1"/>
              <a:t>model</a:t>
            </a:r>
            <a:r>
              <a:rPr lang="pt-BR" dirty="0"/>
              <a:t> (Full)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8116DA-0F2E-4906-B51D-C409C4FE4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CAA7AA-10B2-40B3-AB97-A97556897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3" t="18611" r="13750" b="3056"/>
          <a:stretch/>
        </p:blipFill>
        <p:spPr>
          <a:xfrm>
            <a:off x="1362075" y="1218406"/>
            <a:ext cx="9010650" cy="57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6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D98AE9-3DD8-4C4B-AE75-C83C6F97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8BB1D2-B1A7-4031-B1C0-C9F806B12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3" t="18611" r="13750" b="3056"/>
          <a:stretch/>
        </p:blipFill>
        <p:spPr>
          <a:xfrm>
            <a:off x="1362075" y="1218406"/>
            <a:ext cx="9010650" cy="5729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764377-D4CA-478A-A980-2E5E827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GLM </a:t>
            </a:r>
            <a:r>
              <a:rPr lang="pt-BR" dirty="0" err="1"/>
              <a:t>model</a:t>
            </a:r>
            <a:r>
              <a:rPr lang="pt-BR" dirty="0"/>
              <a:t> (Full)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BAB8C0D-3D9D-408E-AEDB-3D34A4C92BDC}"/>
              </a:ext>
            </a:extLst>
          </p:cNvPr>
          <p:cNvSpPr/>
          <p:nvPr/>
        </p:nvSpPr>
        <p:spPr>
          <a:xfrm>
            <a:off x="5991225" y="4316413"/>
            <a:ext cx="819150" cy="3317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A0316EC-F725-4BA8-8416-BD5D783F86AE}"/>
              </a:ext>
            </a:extLst>
          </p:cNvPr>
          <p:cNvSpPr/>
          <p:nvPr/>
        </p:nvSpPr>
        <p:spPr>
          <a:xfrm>
            <a:off x="5867400" y="1744338"/>
            <a:ext cx="627063" cy="3317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024AEA0-F771-4903-8F6C-CEBEA0B33009}"/>
              </a:ext>
            </a:extLst>
          </p:cNvPr>
          <p:cNvSpPr/>
          <p:nvPr/>
        </p:nvSpPr>
        <p:spPr>
          <a:xfrm>
            <a:off x="6087268" y="4735837"/>
            <a:ext cx="819150" cy="4933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7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8AEA-38C1-45CA-BF75-B015F1C0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Contextualization</a:t>
            </a:r>
            <a:endParaRPr lang="pt-BR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FBC40D7-803B-4CE8-9236-E801EAE33884}"/>
              </a:ext>
            </a:extLst>
          </p:cNvPr>
          <p:cNvGrpSpPr/>
          <p:nvPr/>
        </p:nvGrpSpPr>
        <p:grpSpPr>
          <a:xfrm>
            <a:off x="838200" y="1922957"/>
            <a:ext cx="5952214" cy="4140575"/>
            <a:chOff x="488447" y="2196614"/>
            <a:chExt cx="5354460" cy="355585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C4AB269-D5B6-45AF-BBCC-E2737E9CB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022" t="13217" r="31978" b="20232"/>
            <a:stretch/>
          </p:blipFill>
          <p:spPr>
            <a:xfrm>
              <a:off x="3249744" y="2212021"/>
              <a:ext cx="2593163" cy="1709795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D15AF33-5AA9-469B-92EF-EAB6E8B73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533" t="14378" r="32630" b="19071"/>
            <a:stretch/>
          </p:blipFill>
          <p:spPr>
            <a:xfrm>
              <a:off x="3269638" y="4004268"/>
              <a:ext cx="2547938" cy="1748196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AED8571B-8ECB-4F5F-A31C-BB74198D5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151" t="15072" r="47163" b="36639"/>
            <a:stretch/>
          </p:blipFill>
          <p:spPr>
            <a:xfrm>
              <a:off x="488447" y="2196614"/>
              <a:ext cx="2685130" cy="176264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295CD92-022A-441E-B0E3-2DED8689D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675" t="24652" r="47652" b="27058"/>
            <a:stretch/>
          </p:blipFill>
          <p:spPr>
            <a:xfrm>
              <a:off x="488447" y="3959256"/>
              <a:ext cx="2685130" cy="1793208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E5E8FC1-D4F4-4507-B638-F614B3176EE0}"/>
              </a:ext>
            </a:extLst>
          </p:cNvPr>
          <p:cNvSpPr txBox="1"/>
          <p:nvPr/>
        </p:nvSpPr>
        <p:spPr>
          <a:xfrm>
            <a:off x="1693796" y="1569032"/>
            <a:ext cx="1367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Summer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61EF99-A501-4B87-8030-FEED93DAFAE3}"/>
              </a:ext>
            </a:extLst>
          </p:cNvPr>
          <p:cNvSpPr txBox="1"/>
          <p:nvPr/>
        </p:nvSpPr>
        <p:spPr>
          <a:xfrm>
            <a:off x="4864460" y="1569032"/>
            <a:ext cx="1367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err="1"/>
              <a:t>Winter</a:t>
            </a:r>
            <a:endParaRPr lang="pt-BR" sz="2500" dirty="0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AE2E9D6-F83B-4B04-8E69-8E17AB882EAF}"/>
              </a:ext>
            </a:extLst>
          </p:cNvPr>
          <p:cNvSpPr txBox="1"/>
          <p:nvPr/>
        </p:nvSpPr>
        <p:spPr>
          <a:xfrm>
            <a:off x="7162800" y="2659376"/>
            <a:ext cx="432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/>
              <a:t>Sazonal</a:t>
            </a:r>
            <a:r>
              <a:rPr lang="en-GB" sz="3000" dirty="0"/>
              <a:t> changes in albedo;</a:t>
            </a:r>
          </a:p>
        </p:txBody>
      </p:sp>
    </p:spTree>
    <p:extLst>
      <p:ext uri="{BB962C8B-B14F-4D97-AF65-F5344CB8AC3E}">
        <p14:creationId xmlns:p14="http://schemas.microsoft.com/office/powerpoint/2010/main" val="1271056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41DE9-4715-4DB7-A3C5-164C5598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Goals</a:t>
            </a:r>
            <a:endParaRPr lang="pt-BR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78CFABF-6A58-412C-B5A3-48522C9D0B5B}"/>
              </a:ext>
            </a:extLst>
          </p:cNvPr>
          <p:cNvSpPr/>
          <p:nvPr/>
        </p:nvSpPr>
        <p:spPr>
          <a:xfrm>
            <a:off x="758023" y="1939585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- (…) examine the factors </a:t>
            </a:r>
            <a:r>
              <a:rPr lang="en-US" sz="2800" b="1" dirty="0">
                <a:solidFill>
                  <a:schemeClr val="accent6"/>
                </a:solidFill>
              </a:rPr>
              <a:t>explaining spatial variability in nighttime lights</a:t>
            </a:r>
            <a:r>
              <a:rPr lang="en-US" sz="2800" dirty="0">
                <a:solidFill>
                  <a:schemeClr val="accent6"/>
                </a:solidFill>
              </a:rPr>
              <a:t> at the city level.</a:t>
            </a:r>
            <a:endParaRPr lang="pt-BR" sz="2800" dirty="0">
              <a:solidFill>
                <a:schemeClr val="accent6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* Hypothesis: </a:t>
            </a:r>
            <a:r>
              <a:rPr lang="en-US" sz="2800" b="1" dirty="0">
                <a:solidFill>
                  <a:srgbClr val="FF0000"/>
                </a:solidFill>
              </a:rPr>
              <a:t>urban form </a:t>
            </a:r>
            <a:r>
              <a:rPr lang="en-US" sz="2800" dirty="0"/>
              <a:t>and urban density (and other factors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(…)</a:t>
            </a:r>
            <a:r>
              <a:rPr lang="en-US" sz="2800" dirty="0"/>
              <a:t> will also affect brightness levels (…)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2794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5DC-5A9D-478E-BA21-6F528E0F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Goals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DCDF3-10DA-4C7F-A803-90CEBC04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8900"/>
            <a:ext cx="10515600" cy="35956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- (…) examine the difference between </a:t>
            </a:r>
            <a:r>
              <a:rPr lang="en-US" b="1" dirty="0">
                <a:solidFill>
                  <a:schemeClr val="accent6"/>
                </a:solidFill>
              </a:rPr>
              <a:t>using lit areas </a:t>
            </a:r>
            <a:r>
              <a:rPr lang="en-US" dirty="0">
                <a:solidFill>
                  <a:schemeClr val="accent6"/>
                </a:solidFill>
              </a:rPr>
              <a:t>(…) and </a:t>
            </a:r>
            <a:r>
              <a:rPr lang="en-US" b="1" dirty="0">
                <a:solidFill>
                  <a:schemeClr val="accent6"/>
                </a:solidFill>
              </a:rPr>
              <a:t>using calibrated brightness levels </a:t>
            </a:r>
            <a:r>
              <a:rPr lang="en-US" dirty="0">
                <a:solidFill>
                  <a:schemeClr val="accent6"/>
                </a:solidFill>
              </a:rPr>
              <a:t>in radiance values (…)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53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ED0C1-A54E-4B10-A404-BEBE8FC9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Conclusion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4EE9D7-0218-4F72-A63B-246642EAF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They presented reasonable arguments;</a:t>
            </a:r>
          </a:p>
          <a:p>
            <a:r>
              <a:rPr lang="en-GB" dirty="0">
                <a:solidFill>
                  <a:schemeClr val="accent6"/>
                </a:solidFill>
              </a:rPr>
              <a:t>Coherent methods to discuss the hypothesis;</a:t>
            </a:r>
          </a:p>
          <a:p>
            <a:r>
              <a:rPr lang="en-GB" dirty="0">
                <a:solidFill>
                  <a:schemeClr val="accent6"/>
                </a:solidFill>
              </a:rPr>
              <a:t>The structure of the data analysis for the definition of a threshold is valid;</a:t>
            </a:r>
          </a:p>
          <a:p>
            <a:r>
              <a:rPr lang="en-GB" dirty="0">
                <a:solidFill>
                  <a:schemeClr val="accent6"/>
                </a:solidFill>
              </a:rPr>
              <a:t>The questions of the article are very relevant.</a:t>
            </a:r>
          </a:p>
        </p:txBody>
      </p:sp>
    </p:spTree>
    <p:extLst>
      <p:ext uri="{BB962C8B-B14F-4D97-AF65-F5344CB8AC3E}">
        <p14:creationId xmlns:p14="http://schemas.microsoft.com/office/powerpoint/2010/main" val="144609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CCA2A-5B3C-4FF7-8182-0CF55802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Conclusion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96CC08-C10A-4DAE-B4B0-49572D26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Better results could be achieved by the reformulation of some variables;</a:t>
            </a:r>
          </a:p>
          <a:p>
            <a:r>
              <a:rPr lang="en-GB" dirty="0">
                <a:solidFill>
                  <a:srgbClr val="FF0000"/>
                </a:solidFill>
              </a:rPr>
              <a:t>Some decisions are not clear enough to reproduce the experimentation;</a:t>
            </a:r>
          </a:p>
          <a:p>
            <a:r>
              <a:rPr lang="en-GB" dirty="0">
                <a:solidFill>
                  <a:srgbClr val="FF0000"/>
                </a:solidFill>
              </a:rPr>
              <a:t>The GLM model could be better fitted through an exhaustive analysis.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957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DC1C9-D8AD-43DF-AA5E-D200A50A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82823B-597C-4F97-93A2-9777EE1A7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Thank</a:t>
            </a:r>
            <a:r>
              <a:rPr lang="pt-BR" b="1" dirty="0"/>
              <a:t> </a:t>
            </a:r>
            <a:r>
              <a:rPr lang="pt-BR" b="1" dirty="0" err="1"/>
              <a:t>you</a:t>
            </a:r>
            <a:r>
              <a:rPr lang="pt-B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367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5A5AF95-6F42-4613-AF27-C1AF8DCD0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03" t="7707" r="19609" b="15834"/>
          <a:stretch/>
        </p:blipFill>
        <p:spPr>
          <a:xfrm>
            <a:off x="2181225" y="1249361"/>
            <a:ext cx="7581900" cy="524351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948FE86-5F94-4CD4-BB4A-B879626A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err="1"/>
              <a:t>Contextualization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365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41DE9-4715-4DB7-A3C5-164C5598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Goals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78CFABF-6A58-412C-B5A3-48522C9D0B5B}"/>
              </a:ext>
            </a:extLst>
          </p:cNvPr>
          <p:cNvSpPr/>
          <p:nvPr/>
        </p:nvSpPr>
        <p:spPr>
          <a:xfrm>
            <a:off x="758023" y="1939585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(…) examine the factors </a:t>
            </a:r>
            <a:r>
              <a:rPr lang="en-US" sz="2800" b="1" dirty="0"/>
              <a:t>explaining spatial variability in nighttime lights</a:t>
            </a:r>
            <a:r>
              <a:rPr lang="en-US" sz="2800" dirty="0"/>
              <a:t> at the city level.</a:t>
            </a:r>
            <a:endParaRPr lang="pt-BR" sz="2800" dirty="0"/>
          </a:p>
          <a:p>
            <a:endParaRPr lang="en-US" sz="2800" dirty="0"/>
          </a:p>
          <a:p>
            <a:r>
              <a:rPr lang="en-US" sz="2800" dirty="0"/>
              <a:t>* Hypothesis: </a:t>
            </a:r>
            <a:r>
              <a:rPr lang="en-US" sz="2800" b="1" dirty="0"/>
              <a:t>urban form </a:t>
            </a:r>
            <a:r>
              <a:rPr lang="en-US" sz="2800" dirty="0"/>
              <a:t>and </a:t>
            </a:r>
            <a:r>
              <a:rPr lang="en-US" sz="2800" b="1" dirty="0"/>
              <a:t>urban density </a:t>
            </a:r>
            <a:r>
              <a:rPr lang="en-US" sz="2800" dirty="0"/>
              <a:t>(and other factors</a:t>
            </a:r>
          </a:p>
          <a:p>
            <a:r>
              <a:rPr lang="en-US" sz="2800" dirty="0"/>
              <a:t>(…) will also affect brightness levels (…)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8995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5DC-5A9D-478E-BA21-6F528E0F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Goals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DCDF3-10DA-4C7F-A803-90CEBC04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53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(…) examine the difference between </a:t>
            </a:r>
            <a:r>
              <a:rPr lang="en-US" b="1" dirty="0"/>
              <a:t>using lit areas </a:t>
            </a:r>
            <a:r>
              <a:rPr lang="en-US" dirty="0"/>
              <a:t>(…) and </a:t>
            </a:r>
            <a:r>
              <a:rPr lang="en-US" b="1" dirty="0"/>
              <a:t>using calibrated brightness levels </a:t>
            </a:r>
            <a:r>
              <a:rPr lang="en-US" dirty="0"/>
              <a:t>in radiance values (…) </a:t>
            </a:r>
          </a:p>
          <a:p>
            <a:endParaRPr lang="pt-BR" dirty="0"/>
          </a:p>
        </p:txBody>
      </p: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798678D6-7588-463D-AFAC-8D5FE823DBC2}"/>
              </a:ext>
            </a:extLst>
          </p:cNvPr>
          <p:cNvCxnSpPr>
            <a:cxnSpLocks/>
          </p:cNvCxnSpPr>
          <p:nvPr/>
        </p:nvCxnSpPr>
        <p:spPr>
          <a:xfrm flipV="1">
            <a:off x="7345680" y="2479040"/>
            <a:ext cx="934720" cy="436880"/>
          </a:xfrm>
          <a:prstGeom prst="bentConnector3">
            <a:avLst>
              <a:gd name="adj1" fmla="val -1087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3A4E068-76E0-4AA5-9316-528615C3518A}"/>
              </a:ext>
            </a:extLst>
          </p:cNvPr>
          <p:cNvSpPr txBox="1">
            <a:spLocks/>
          </p:cNvSpPr>
          <p:nvPr/>
        </p:nvSpPr>
        <p:spPr>
          <a:xfrm>
            <a:off x="7228840" y="2036128"/>
            <a:ext cx="2549005" cy="524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Novel method</a:t>
            </a:r>
          </a:p>
          <a:p>
            <a:endParaRPr lang="pt-BR" dirty="0"/>
          </a:p>
        </p:txBody>
      </p:sp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155D7467-D37B-4430-8CE1-B2B72E2C0ADD}"/>
              </a:ext>
            </a:extLst>
          </p:cNvPr>
          <p:cNvSpPr/>
          <p:nvPr/>
        </p:nvSpPr>
        <p:spPr>
          <a:xfrm rot="16200000">
            <a:off x="5543732" y="-680860"/>
            <a:ext cx="353854" cy="9528929"/>
          </a:xfrm>
          <a:prstGeom prst="leftBrace">
            <a:avLst>
              <a:gd name="adj1" fmla="val 8333"/>
              <a:gd name="adj2" fmla="val 50320"/>
            </a:avLst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6BFE17B-DE88-4B4C-B76F-259FBACE7880}"/>
              </a:ext>
            </a:extLst>
          </p:cNvPr>
          <p:cNvSpPr txBox="1">
            <a:spLocks/>
          </p:cNvSpPr>
          <p:nvPr/>
        </p:nvSpPr>
        <p:spPr>
          <a:xfrm>
            <a:off x="3672840" y="4453093"/>
            <a:ext cx="4302760" cy="70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Multivariate analysis (GLM)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086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A2E64-527D-4743-B9E0-F0E99D2D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Data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79D4CE0-9571-4C78-B12B-2315647CE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201425"/>
              </p:ext>
            </p:extLst>
          </p:nvPr>
        </p:nvGraphicFramePr>
        <p:xfrm>
          <a:off x="838200" y="2247280"/>
          <a:ext cx="11120561" cy="26842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4228">
                  <a:extLst>
                    <a:ext uri="{9D8B030D-6E8A-4147-A177-3AD203B41FA5}">
                      <a16:colId xmlns:a16="http://schemas.microsoft.com/office/drawing/2014/main" val="473368363"/>
                    </a:ext>
                  </a:extLst>
                </a:gridCol>
                <a:gridCol w="3872285">
                  <a:extLst>
                    <a:ext uri="{9D8B030D-6E8A-4147-A177-3AD203B41FA5}">
                      <a16:colId xmlns:a16="http://schemas.microsoft.com/office/drawing/2014/main" val="995478496"/>
                    </a:ext>
                  </a:extLst>
                </a:gridCol>
                <a:gridCol w="4564048">
                  <a:extLst>
                    <a:ext uri="{9D8B030D-6E8A-4147-A177-3AD203B41FA5}">
                      <a16:colId xmlns:a16="http://schemas.microsoft.com/office/drawing/2014/main" val="1614539215"/>
                    </a:ext>
                  </a:extLst>
                </a:gridCol>
              </a:tblGrid>
              <a:tr h="3274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City 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80" marR="111280" marT="55640" marB="556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</a:rPr>
                        <a:t>Country </a:t>
                      </a:r>
                      <a:r>
                        <a:rPr lang="pt-BR" sz="1900" b="1" dirty="0" err="1">
                          <a:effectLst/>
                        </a:rPr>
                        <a:t>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0576206"/>
                  </a:ext>
                </a:extLst>
              </a:tr>
              <a:tr h="23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Physical variables 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35172"/>
                  </a:ext>
                </a:extLst>
              </a:tr>
              <a:tr h="1980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Area km²;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Population density;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% urban area;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Major roads;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- GDP </a:t>
                      </a:r>
                      <a:r>
                        <a:rPr lang="pt-BR" sz="1900" dirty="0" err="1">
                          <a:effectLst/>
                        </a:rPr>
                        <a:t>density</a:t>
                      </a:r>
                      <a:r>
                        <a:rPr lang="en-GB" sz="1900" dirty="0">
                          <a:effectLst/>
                        </a:rPr>
                        <a:t> ;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NDVI;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snow;</a:t>
                      </a:r>
                      <a:endParaRPr lang="pt-BR" sz="19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>
                          <a:effectLst/>
                        </a:rPr>
                        <a:t>- Number of VIIRS cloud-free coverages;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VIIRS NTL brightness;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 % of city’s share of national population;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Percent of GDP derived from natural gas and oil rents;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16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08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A2E64-527D-4743-B9E0-F0E99D2D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Data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79D4CE0-9571-4C78-B12B-2315647CE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448614"/>
              </p:ext>
            </p:extLst>
          </p:nvPr>
        </p:nvGraphicFramePr>
        <p:xfrm>
          <a:off x="838200" y="2247280"/>
          <a:ext cx="11120561" cy="26842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4228">
                  <a:extLst>
                    <a:ext uri="{9D8B030D-6E8A-4147-A177-3AD203B41FA5}">
                      <a16:colId xmlns:a16="http://schemas.microsoft.com/office/drawing/2014/main" val="473368363"/>
                    </a:ext>
                  </a:extLst>
                </a:gridCol>
                <a:gridCol w="3872285">
                  <a:extLst>
                    <a:ext uri="{9D8B030D-6E8A-4147-A177-3AD203B41FA5}">
                      <a16:colId xmlns:a16="http://schemas.microsoft.com/office/drawing/2014/main" val="995478496"/>
                    </a:ext>
                  </a:extLst>
                </a:gridCol>
                <a:gridCol w="4564048">
                  <a:extLst>
                    <a:ext uri="{9D8B030D-6E8A-4147-A177-3AD203B41FA5}">
                      <a16:colId xmlns:a16="http://schemas.microsoft.com/office/drawing/2014/main" val="1614539215"/>
                    </a:ext>
                  </a:extLst>
                </a:gridCol>
              </a:tblGrid>
              <a:tr h="3274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City 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80" marR="111280" marT="55640" marB="556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</a:rPr>
                        <a:t>Country </a:t>
                      </a:r>
                      <a:r>
                        <a:rPr lang="pt-BR" sz="1900" b="1" dirty="0" err="1">
                          <a:effectLst/>
                        </a:rPr>
                        <a:t>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0576206"/>
                  </a:ext>
                </a:extLst>
              </a:tr>
              <a:tr h="23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Physical variables 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35172"/>
                  </a:ext>
                </a:extLst>
              </a:tr>
              <a:tr h="1980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Area km²;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Population density;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% urban area;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- Major roads;</a:t>
                      </a:r>
                      <a:endParaRPr lang="pt-BR" sz="1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- GDP </a:t>
                      </a:r>
                      <a:r>
                        <a:rPr lang="pt-BR" sz="1900" dirty="0" err="1">
                          <a:effectLst/>
                        </a:rPr>
                        <a:t>density</a:t>
                      </a:r>
                      <a:r>
                        <a:rPr lang="en-GB" sz="1900" dirty="0">
                          <a:effectLst/>
                        </a:rPr>
                        <a:t> ;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NDVI;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snow;</a:t>
                      </a:r>
                      <a:endParaRPr lang="pt-BR" sz="19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>
                          <a:effectLst/>
                        </a:rPr>
                        <a:t>- Number of VIIRS cloud-free coverages;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VIIRS NTL brightness;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 % of city’s share of national population;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Percent of GDP derived from natural gas and oil rents;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16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9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35A76-2E02-46BD-A302-C229380A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Major </a:t>
            </a:r>
            <a:r>
              <a:rPr lang="pt-BR" dirty="0" err="1"/>
              <a:t>roads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C065AA-A1AB-4B8A-AA14-59B5E158C258}"/>
              </a:ext>
            </a:extLst>
          </p:cNvPr>
          <p:cNvSpPr/>
          <p:nvPr/>
        </p:nvSpPr>
        <p:spPr>
          <a:xfrm>
            <a:off x="838200" y="1825292"/>
            <a:ext cx="3296093" cy="3296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CB249CF-ABF8-4F36-8662-A2A5E0221C5D}"/>
              </a:ext>
            </a:extLst>
          </p:cNvPr>
          <p:cNvSpPr/>
          <p:nvPr/>
        </p:nvSpPr>
        <p:spPr>
          <a:xfrm>
            <a:off x="4361121" y="1825292"/>
            <a:ext cx="3296093" cy="3296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141F2DF-D5D0-46C7-AC04-14360275FC12}"/>
              </a:ext>
            </a:extLst>
          </p:cNvPr>
          <p:cNvSpPr/>
          <p:nvPr/>
        </p:nvSpPr>
        <p:spPr>
          <a:xfrm>
            <a:off x="7884042" y="1828797"/>
            <a:ext cx="3296093" cy="3296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3124C0D-4932-4818-94CC-434E71670DDD}"/>
              </a:ext>
            </a:extLst>
          </p:cNvPr>
          <p:cNvCxnSpPr/>
          <p:nvPr/>
        </p:nvCxnSpPr>
        <p:spPr>
          <a:xfrm flipH="1">
            <a:off x="1158948" y="2321461"/>
            <a:ext cx="1573618" cy="157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AACE63F-8C04-4925-AA66-72E1B7C6D474}"/>
              </a:ext>
            </a:extLst>
          </p:cNvPr>
          <p:cNvCxnSpPr/>
          <p:nvPr/>
        </p:nvCxnSpPr>
        <p:spPr>
          <a:xfrm flipH="1">
            <a:off x="1311348" y="2473861"/>
            <a:ext cx="1573618" cy="157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C4EBD9F-9233-4D18-B7A0-60027FD89C24}"/>
              </a:ext>
            </a:extLst>
          </p:cNvPr>
          <p:cNvCxnSpPr/>
          <p:nvPr/>
        </p:nvCxnSpPr>
        <p:spPr>
          <a:xfrm flipH="1">
            <a:off x="1463748" y="2626261"/>
            <a:ext cx="1573618" cy="157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5D07A55-ABC9-4463-8FC0-0156952410F3}"/>
              </a:ext>
            </a:extLst>
          </p:cNvPr>
          <p:cNvCxnSpPr/>
          <p:nvPr/>
        </p:nvCxnSpPr>
        <p:spPr>
          <a:xfrm flipH="1">
            <a:off x="1616148" y="2778661"/>
            <a:ext cx="1573618" cy="157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AD42569-3A84-4950-8768-075C05F51302}"/>
              </a:ext>
            </a:extLst>
          </p:cNvPr>
          <p:cNvCxnSpPr/>
          <p:nvPr/>
        </p:nvCxnSpPr>
        <p:spPr>
          <a:xfrm flipH="1">
            <a:off x="1768548" y="2931061"/>
            <a:ext cx="1573618" cy="157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4255A95-3B31-42F2-B46C-8F300A57F628}"/>
              </a:ext>
            </a:extLst>
          </p:cNvPr>
          <p:cNvCxnSpPr/>
          <p:nvPr/>
        </p:nvCxnSpPr>
        <p:spPr>
          <a:xfrm flipH="1">
            <a:off x="1920948" y="3083461"/>
            <a:ext cx="1573618" cy="157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2E06905-6F49-44D1-AACA-3B99C9951AF2}"/>
              </a:ext>
            </a:extLst>
          </p:cNvPr>
          <p:cNvCxnSpPr/>
          <p:nvPr/>
        </p:nvCxnSpPr>
        <p:spPr>
          <a:xfrm flipH="1">
            <a:off x="2073348" y="3235861"/>
            <a:ext cx="1573618" cy="157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2F32F365-0488-47D9-8E2C-B93B5C35759E}"/>
              </a:ext>
            </a:extLst>
          </p:cNvPr>
          <p:cNvSpPr/>
          <p:nvPr/>
        </p:nvSpPr>
        <p:spPr>
          <a:xfrm>
            <a:off x="4635795" y="2402958"/>
            <a:ext cx="1988289" cy="2115879"/>
          </a:xfrm>
          <a:custGeom>
            <a:avLst/>
            <a:gdLst>
              <a:gd name="connsiteX0" fmla="*/ 1988289 w 1988289"/>
              <a:gd name="connsiteY0" fmla="*/ 31898 h 2115879"/>
              <a:gd name="connsiteX1" fmla="*/ 1318438 w 1988289"/>
              <a:gd name="connsiteY1" fmla="*/ 0 h 2115879"/>
              <a:gd name="connsiteX2" fmla="*/ 829340 w 1988289"/>
              <a:gd name="connsiteY2" fmla="*/ 404037 h 2115879"/>
              <a:gd name="connsiteX3" fmla="*/ 520996 w 1988289"/>
              <a:gd name="connsiteY3" fmla="*/ 1158949 h 2115879"/>
              <a:gd name="connsiteX4" fmla="*/ 372140 w 1988289"/>
              <a:gd name="connsiteY4" fmla="*/ 1637414 h 2115879"/>
              <a:gd name="connsiteX5" fmla="*/ 10633 w 1988289"/>
              <a:gd name="connsiteY5" fmla="*/ 2115879 h 2115879"/>
              <a:gd name="connsiteX6" fmla="*/ 0 w 1988289"/>
              <a:gd name="connsiteY6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289" h="2115879">
                <a:moveTo>
                  <a:pt x="1988289" y="31898"/>
                </a:moveTo>
                <a:lnTo>
                  <a:pt x="1318438" y="0"/>
                </a:lnTo>
                <a:lnTo>
                  <a:pt x="829340" y="404037"/>
                </a:lnTo>
                <a:lnTo>
                  <a:pt x="520996" y="1158949"/>
                </a:lnTo>
                <a:lnTo>
                  <a:pt x="372140" y="1637414"/>
                </a:lnTo>
                <a:lnTo>
                  <a:pt x="10633" y="2115879"/>
                </a:lnTo>
                <a:lnTo>
                  <a:pt x="0" y="21158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43A57F02-9854-4947-91AA-928A023A7A33}"/>
              </a:ext>
            </a:extLst>
          </p:cNvPr>
          <p:cNvSpPr/>
          <p:nvPr/>
        </p:nvSpPr>
        <p:spPr>
          <a:xfrm>
            <a:off x="4788195" y="2555358"/>
            <a:ext cx="1988289" cy="2115879"/>
          </a:xfrm>
          <a:custGeom>
            <a:avLst/>
            <a:gdLst>
              <a:gd name="connsiteX0" fmla="*/ 1988289 w 1988289"/>
              <a:gd name="connsiteY0" fmla="*/ 31898 h 2115879"/>
              <a:gd name="connsiteX1" fmla="*/ 1318438 w 1988289"/>
              <a:gd name="connsiteY1" fmla="*/ 0 h 2115879"/>
              <a:gd name="connsiteX2" fmla="*/ 829340 w 1988289"/>
              <a:gd name="connsiteY2" fmla="*/ 404037 h 2115879"/>
              <a:gd name="connsiteX3" fmla="*/ 520996 w 1988289"/>
              <a:gd name="connsiteY3" fmla="*/ 1158949 h 2115879"/>
              <a:gd name="connsiteX4" fmla="*/ 372140 w 1988289"/>
              <a:gd name="connsiteY4" fmla="*/ 1637414 h 2115879"/>
              <a:gd name="connsiteX5" fmla="*/ 10633 w 1988289"/>
              <a:gd name="connsiteY5" fmla="*/ 2115879 h 2115879"/>
              <a:gd name="connsiteX6" fmla="*/ 0 w 1988289"/>
              <a:gd name="connsiteY6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289" h="2115879">
                <a:moveTo>
                  <a:pt x="1988289" y="31898"/>
                </a:moveTo>
                <a:lnTo>
                  <a:pt x="1318438" y="0"/>
                </a:lnTo>
                <a:lnTo>
                  <a:pt x="829340" y="404037"/>
                </a:lnTo>
                <a:lnTo>
                  <a:pt x="520996" y="1158949"/>
                </a:lnTo>
                <a:lnTo>
                  <a:pt x="372140" y="1637414"/>
                </a:lnTo>
                <a:lnTo>
                  <a:pt x="10633" y="2115879"/>
                </a:lnTo>
                <a:lnTo>
                  <a:pt x="0" y="21158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3ABBD802-CEC0-4125-89A4-8A696C0EEAFC}"/>
              </a:ext>
            </a:extLst>
          </p:cNvPr>
          <p:cNvSpPr/>
          <p:nvPr/>
        </p:nvSpPr>
        <p:spPr>
          <a:xfrm>
            <a:off x="4940595" y="2707758"/>
            <a:ext cx="1988289" cy="2115879"/>
          </a:xfrm>
          <a:custGeom>
            <a:avLst/>
            <a:gdLst>
              <a:gd name="connsiteX0" fmla="*/ 1988289 w 1988289"/>
              <a:gd name="connsiteY0" fmla="*/ 31898 h 2115879"/>
              <a:gd name="connsiteX1" fmla="*/ 1318438 w 1988289"/>
              <a:gd name="connsiteY1" fmla="*/ 0 h 2115879"/>
              <a:gd name="connsiteX2" fmla="*/ 829340 w 1988289"/>
              <a:gd name="connsiteY2" fmla="*/ 404037 h 2115879"/>
              <a:gd name="connsiteX3" fmla="*/ 520996 w 1988289"/>
              <a:gd name="connsiteY3" fmla="*/ 1158949 h 2115879"/>
              <a:gd name="connsiteX4" fmla="*/ 372140 w 1988289"/>
              <a:gd name="connsiteY4" fmla="*/ 1637414 h 2115879"/>
              <a:gd name="connsiteX5" fmla="*/ 10633 w 1988289"/>
              <a:gd name="connsiteY5" fmla="*/ 2115879 h 2115879"/>
              <a:gd name="connsiteX6" fmla="*/ 0 w 1988289"/>
              <a:gd name="connsiteY6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289" h="2115879">
                <a:moveTo>
                  <a:pt x="1988289" y="31898"/>
                </a:moveTo>
                <a:lnTo>
                  <a:pt x="1318438" y="0"/>
                </a:lnTo>
                <a:lnTo>
                  <a:pt x="829340" y="404037"/>
                </a:lnTo>
                <a:lnTo>
                  <a:pt x="520996" y="1158949"/>
                </a:lnTo>
                <a:lnTo>
                  <a:pt x="372140" y="1637414"/>
                </a:lnTo>
                <a:lnTo>
                  <a:pt x="10633" y="2115879"/>
                </a:lnTo>
                <a:lnTo>
                  <a:pt x="0" y="21158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D6310C4-5E8C-43EA-A8CF-C6B1A12B2537}"/>
              </a:ext>
            </a:extLst>
          </p:cNvPr>
          <p:cNvSpPr/>
          <p:nvPr/>
        </p:nvSpPr>
        <p:spPr>
          <a:xfrm>
            <a:off x="4577314" y="4517084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9634896-FCF4-484B-B849-83A85788C45A}"/>
              </a:ext>
            </a:extLst>
          </p:cNvPr>
          <p:cNvSpPr/>
          <p:nvPr/>
        </p:nvSpPr>
        <p:spPr>
          <a:xfrm>
            <a:off x="2708937" y="2286019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7811ADD-CE9C-42D4-B986-157EAA3274E1}"/>
              </a:ext>
            </a:extLst>
          </p:cNvPr>
          <p:cNvSpPr/>
          <p:nvPr/>
        </p:nvSpPr>
        <p:spPr>
          <a:xfrm>
            <a:off x="1108149" y="38702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5F1D0EC-6523-41B5-A29D-431C79AD6793}"/>
              </a:ext>
            </a:extLst>
          </p:cNvPr>
          <p:cNvSpPr/>
          <p:nvPr/>
        </p:nvSpPr>
        <p:spPr>
          <a:xfrm>
            <a:off x="6610057" y="2398361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D5C20201-F24B-4679-994C-CD4270F74916}"/>
              </a:ext>
            </a:extLst>
          </p:cNvPr>
          <p:cNvSpPr/>
          <p:nvPr/>
        </p:nvSpPr>
        <p:spPr>
          <a:xfrm>
            <a:off x="2861337" y="2438419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FD125C64-638C-4053-A638-190BE8E48644}"/>
              </a:ext>
            </a:extLst>
          </p:cNvPr>
          <p:cNvSpPr/>
          <p:nvPr/>
        </p:nvSpPr>
        <p:spPr>
          <a:xfrm>
            <a:off x="3013737" y="2590819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47B7D380-B2E8-44B6-96D8-E67C7515993F}"/>
              </a:ext>
            </a:extLst>
          </p:cNvPr>
          <p:cNvSpPr/>
          <p:nvPr/>
        </p:nvSpPr>
        <p:spPr>
          <a:xfrm>
            <a:off x="3166137" y="2743219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EBC7AFB3-9401-4CA6-9247-32310DE10569}"/>
              </a:ext>
            </a:extLst>
          </p:cNvPr>
          <p:cNvSpPr/>
          <p:nvPr/>
        </p:nvSpPr>
        <p:spPr>
          <a:xfrm>
            <a:off x="3318537" y="2895619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B970E894-024C-469F-8D75-7F0B7FC2482F}"/>
              </a:ext>
            </a:extLst>
          </p:cNvPr>
          <p:cNvSpPr/>
          <p:nvPr/>
        </p:nvSpPr>
        <p:spPr>
          <a:xfrm>
            <a:off x="3470937" y="3048019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DAD6DA2F-7C48-4C09-AE0C-0863E4B902B9}"/>
              </a:ext>
            </a:extLst>
          </p:cNvPr>
          <p:cNvSpPr/>
          <p:nvPr/>
        </p:nvSpPr>
        <p:spPr>
          <a:xfrm>
            <a:off x="3623337" y="3200419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E64AFA6-7D67-47CC-8A3D-285E21691C79}"/>
              </a:ext>
            </a:extLst>
          </p:cNvPr>
          <p:cNvSpPr/>
          <p:nvPr/>
        </p:nvSpPr>
        <p:spPr>
          <a:xfrm>
            <a:off x="1260549" y="40226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FDD56A2-12DB-46B0-A1DB-C03A8C9B810C}"/>
              </a:ext>
            </a:extLst>
          </p:cNvPr>
          <p:cNvSpPr/>
          <p:nvPr/>
        </p:nvSpPr>
        <p:spPr>
          <a:xfrm>
            <a:off x="1412949" y="41750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1F5B7B11-B38D-4155-8839-68D104DFF415}"/>
              </a:ext>
            </a:extLst>
          </p:cNvPr>
          <p:cNvSpPr/>
          <p:nvPr/>
        </p:nvSpPr>
        <p:spPr>
          <a:xfrm>
            <a:off x="1565349" y="43274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75366ADA-BCA2-4A00-9A4B-36CA715B40E5}"/>
              </a:ext>
            </a:extLst>
          </p:cNvPr>
          <p:cNvSpPr/>
          <p:nvPr/>
        </p:nvSpPr>
        <p:spPr>
          <a:xfrm>
            <a:off x="1717749" y="44798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3C136251-EC85-45F2-A316-3723CA51CBEE}"/>
              </a:ext>
            </a:extLst>
          </p:cNvPr>
          <p:cNvSpPr/>
          <p:nvPr/>
        </p:nvSpPr>
        <p:spPr>
          <a:xfrm>
            <a:off x="1870149" y="46322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3DC2CA2-6109-4302-81B7-C4A5DB4B12A1}"/>
              </a:ext>
            </a:extLst>
          </p:cNvPr>
          <p:cNvSpPr/>
          <p:nvPr/>
        </p:nvSpPr>
        <p:spPr>
          <a:xfrm>
            <a:off x="2022549" y="47846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0A14A725-742C-43DB-BD13-DC7B5D60B383}"/>
              </a:ext>
            </a:extLst>
          </p:cNvPr>
          <p:cNvSpPr/>
          <p:nvPr/>
        </p:nvSpPr>
        <p:spPr>
          <a:xfrm>
            <a:off x="4729714" y="4669484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4112545-28FE-4E9A-9AB6-B25F13D56991}"/>
              </a:ext>
            </a:extLst>
          </p:cNvPr>
          <p:cNvSpPr/>
          <p:nvPr/>
        </p:nvSpPr>
        <p:spPr>
          <a:xfrm>
            <a:off x="4882114" y="4821884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5AAC00A0-5140-4071-9794-50C5ADB733BD}"/>
              </a:ext>
            </a:extLst>
          </p:cNvPr>
          <p:cNvSpPr/>
          <p:nvPr/>
        </p:nvSpPr>
        <p:spPr>
          <a:xfrm>
            <a:off x="6762457" y="2550761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D4112E96-9A3D-4E4F-9DAE-9B6E08F1CA82}"/>
              </a:ext>
            </a:extLst>
          </p:cNvPr>
          <p:cNvSpPr/>
          <p:nvPr/>
        </p:nvSpPr>
        <p:spPr>
          <a:xfrm>
            <a:off x="6914857" y="2703161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0A869C78-1F69-4E86-A2F2-8556482FE86F}"/>
              </a:ext>
            </a:extLst>
          </p:cNvPr>
          <p:cNvSpPr/>
          <p:nvPr/>
        </p:nvSpPr>
        <p:spPr>
          <a:xfrm>
            <a:off x="5938874" y="2367497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C5819158-E024-4640-BB2D-7637A914057D}"/>
              </a:ext>
            </a:extLst>
          </p:cNvPr>
          <p:cNvSpPr/>
          <p:nvPr/>
        </p:nvSpPr>
        <p:spPr>
          <a:xfrm>
            <a:off x="6091274" y="2519897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06F09256-7693-4894-AE40-966A785BD0C4}"/>
              </a:ext>
            </a:extLst>
          </p:cNvPr>
          <p:cNvSpPr/>
          <p:nvPr/>
        </p:nvSpPr>
        <p:spPr>
          <a:xfrm>
            <a:off x="6243674" y="2672297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3F69BAB-B9E0-4E63-AC57-04EA9A6A39A0}"/>
              </a:ext>
            </a:extLst>
          </p:cNvPr>
          <p:cNvSpPr/>
          <p:nvPr/>
        </p:nvSpPr>
        <p:spPr>
          <a:xfrm>
            <a:off x="5437372" y="2746725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5D62D682-7CC0-488E-BE10-261753A309E5}"/>
              </a:ext>
            </a:extLst>
          </p:cNvPr>
          <p:cNvSpPr/>
          <p:nvPr/>
        </p:nvSpPr>
        <p:spPr>
          <a:xfrm>
            <a:off x="5589772" y="2899125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59D9911F-0499-48AB-8AF2-33A46A1B73F6}"/>
              </a:ext>
            </a:extLst>
          </p:cNvPr>
          <p:cNvSpPr/>
          <p:nvPr/>
        </p:nvSpPr>
        <p:spPr>
          <a:xfrm>
            <a:off x="5742172" y="3051525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807E79FE-82B3-4171-82C7-D23E2EE84288}"/>
              </a:ext>
            </a:extLst>
          </p:cNvPr>
          <p:cNvSpPr/>
          <p:nvPr/>
        </p:nvSpPr>
        <p:spPr>
          <a:xfrm>
            <a:off x="5068480" y="3617008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97176679-6E9D-4EAF-B75C-605310E44AD2}"/>
              </a:ext>
            </a:extLst>
          </p:cNvPr>
          <p:cNvSpPr/>
          <p:nvPr/>
        </p:nvSpPr>
        <p:spPr>
          <a:xfrm>
            <a:off x="5220880" y="3769408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C08942F2-047C-4E94-A5E7-59EE4A6D7EEA}"/>
              </a:ext>
            </a:extLst>
          </p:cNvPr>
          <p:cNvSpPr/>
          <p:nvPr/>
        </p:nvSpPr>
        <p:spPr>
          <a:xfrm>
            <a:off x="5373280" y="3921808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5E2EC32D-59F6-40C7-995A-ED8CE19C4829}"/>
              </a:ext>
            </a:extLst>
          </p:cNvPr>
          <p:cNvSpPr/>
          <p:nvPr/>
        </p:nvSpPr>
        <p:spPr>
          <a:xfrm>
            <a:off x="4956542" y="40226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429FC46B-9CD8-40E3-BE2D-705F75AFA19C}"/>
              </a:ext>
            </a:extLst>
          </p:cNvPr>
          <p:cNvSpPr/>
          <p:nvPr/>
        </p:nvSpPr>
        <p:spPr>
          <a:xfrm>
            <a:off x="5108942" y="41750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27D39579-6A5F-4E26-A74C-1EFE976B4BA2}"/>
              </a:ext>
            </a:extLst>
          </p:cNvPr>
          <p:cNvSpPr/>
          <p:nvPr/>
        </p:nvSpPr>
        <p:spPr>
          <a:xfrm>
            <a:off x="5261342" y="43274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2A6D178B-816D-40E7-8669-C388B236BB1D}"/>
              </a:ext>
            </a:extLst>
          </p:cNvPr>
          <p:cNvCxnSpPr/>
          <p:nvPr/>
        </p:nvCxnSpPr>
        <p:spPr>
          <a:xfrm flipH="1">
            <a:off x="2225748" y="3388261"/>
            <a:ext cx="1573618" cy="157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>
            <a:extLst>
              <a:ext uri="{FF2B5EF4-FFF2-40B4-BE49-F238E27FC236}">
                <a16:creationId xmlns:a16="http://schemas.microsoft.com/office/drawing/2014/main" id="{A24DB9D6-D8A4-4566-A4F9-9EAE12ED737F}"/>
              </a:ext>
            </a:extLst>
          </p:cNvPr>
          <p:cNvSpPr/>
          <p:nvPr/>
        </p:nvSpPr>
        <p:spPr>
          <a:xfrm>
            <a:off x="3775737" y="3352819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88EAF44C-6AF9-4A75-BB60-710715BEC133}"/>
              </a:ext>
            </a:extLst>
          </p:cNvPr>
          <p:cNvSpPr/>
          <p:nvPr/>
        </p:nvSpPr>
        <p:spPr>
          <a:xfrm>
            <a:off x="2174949" y="49370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DC33335C-71EE-4F53-AB24-440B3B6E139D}"/>
              </a:ext>
            </a:extLst>
          </p:cNvPr>
          <p:cNvCxnSpPr>
            <a:cxnSpLocks/>
          </p:cNvCxnSpPr>
          <p:nvPr/>
        </p:nvCxnSpPr>
        <p:spPr>
          <a:xfrm flipH="1">
            <a:off x="8264450" y="3017930"/>
            <a:ext cx="2691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ipse 79">
            <a:extLst>
              <a:ext uri="{FF2B5EF4-FFF2-40B4-BE49-F238E27FC236}">
                <a16:creationId xmlns:a16="http://schemas.microsoft.com/office/drawing/2014/main" id="{D05E7B57-D6A4-4464-AA39-E24B4E9CD598}"/>
              </a:ext>
            </a:extLst>
          </p:cNvPr>
          <p:cNvSpPr/>
          <p:nvPr/>
        </p:nvSpPr>
        <p:spPr>
          <a:xfrm>
            <a:off x="8190020" y="2973591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FB4866C8-42B1-41D9-A966-797342770006}"/>
              </a:ext>
            </a:extLst>
          </p:cNvPr>
          <p:cNvSpPr/>
          <p:nvPr/>
        </p:nvSpPr>
        <p:spPr>
          <a:xfrm>
            <a:off x="10955666" y="2973591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260502DD-36C3-4B25-B267-B4376CF73B1F}"/>
              </a:ext>
            </a:extLst>
          </p:cNvPr>
          <p:cNvCxnSpPr>
            <a:cxnSpLocks/>
          </p:cNvCxnSpPr>
          <p:nvPr/>
        </p:nvCxnSpPr>
        <p:spPr>
          <a:xfrm flipH="1">
            <a:off x="8264450" y="4022670"/>
            <a:ext cx="2691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>
            <a:extLst>
              <a:ext uri="{FF2B5EF4-FFF2-40B4-BE49-F238E27FC236}">
                <a16:creationId xmlns:a16="http://schemas.microsoft.com/office/drawing/2014/main" id="{3FD5D507-68D9-4835-B1DB-6679445C81C8}"/>
              </a:ext>
            </a:extLst>
          </p:cNvPr>
          <p:cNvSpPr/>
          <p:nvPr/>
        </p:nvSpPr>
        <p:spPr>
          <a:xfrm>
            <a:off x="8190020" y="3978331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4E2AA826-9B19-4C3D-9ECF-A0B6FF03E3B8}"/>
              </a:ext>
            </a:extLst>
          </p:cNvPr>
          <p:cNvSpPr/>
          <p:nvPr/>
        </p:nvSpPr>
        <p:spPr>
          <a:xfrm>
            <a:off x="10955666" y="3978331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C941051F-F6E9-4026-A2AC-395761C2FC8C}"/>
              </a:ext>
            </a:extLst>
          </p:cNvPr>
          <p:cNvCxnSpPr>
            <a:cxnSpLocks/>
          </p:cNvCxnSpPr>
          <p:nvPr/>
        </p:nvCxnSpPr>
        <p:spPr>
          <a:xfrm flipV="1">
            <a:off x="8580173" y="2814121"/>
            <a:ext cx="1" cy="138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93190269-3919-4AAA-BFA2-8032661E53E9}"/>
              </a:ext>
            </a:extLst>
          </p:cNvPr>
          <p:cNvCxnSpPr>
            <a:cxnSpLocks/>
          </p:cNvCxnSpPr>
          <p:nvPr/>
        </p:nvCxnSpPr>
        <p:spPr>
          <a:xfrm flipV="1">
            <a:off x="10639939" y="2821153"/>
            <a:ext cx="1" cy="138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e 89">
            <a:extLst>
              <a:ext uri="{FF2B5EF4-FFF2-40B4-BE49-F238E27FC236}">
                <a16:creationId xmlns:a16="http://schemas.microsoft.com/office/drawing/2014/main" id="{52B71F3E-777B-4DD1-BFFB-3E10E918308A}"/>
              </a:ext>
            </a:extLst>
          </p:cNvPr>
          <p:cNvSpPr/>
          <p:nvPr/>
        </p:nvSpPr>
        <p:spPr>
          <a:xfrm>
            <a:off x="8545355" y="276823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A76F4347-FDD2-4405-BF71-49BA8C720957}"/>
              </a:ext>
            </a:extLst>
          </p:cNvPr>
          <p:cNvSpPr/>
          <p:nvPr/>
        </p:nvSpPr>
        <p:spPr>
          <a:xfrm>
            <a:off x="8542959" y="4169697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3A81F3A-37E6-4850-B94A-6C3A6B0C186C}"/>
              </a:ext>
            </a:extLst>
          </p:cNvPr>
          <p:cNvSpPr/>
          <p:nvPr/>
        </p:nvSpPr>
        <p:spPr>
          <a:xfrm>
            <a:off x="10602725" y="2746725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711C2A87-771C-404C-8F92-6FF4C362E8D1}"/>
              </a:ext>
            </a:extLst>
          </p:cNvPr>
          <p:cNvSpPr/>
          <p:nvPr/>
        </p:nvSpPr>
        <p:spPr>
          <a:xfrm>
            <a:off x="10602725" y="4168782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CCCDD7A9-C65A-4951-A045-FCB3D7AB7406}"/>
              </a:ext>
            </a:extLst>
          </p:cNvPr>
          <p:cNvSpPr/>
          <p:nvPr/>
        </p:nvSpPr>
        <p:spPr>
          <a:xfrm>
            <a:off x="8542959" y="2991326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224F8B01-4957-4023-8525-E145CD531235}"/>
              </a:ext>
            </a:extLst>
          </p:cNvPr>
          <p:cNvSpPr/>
          <p:nvPr/>
        </p:nvSpPr>
        <p:spPr>
          <a:xfrm>
            <a:off x="8546570" y="3997270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4CA1BAF9-7DFD-4C25-A442-E022FB81B1D2}"/>
              </a:ext>
            </a:extLst>
          </p:cNvPr>
          <p:cNvSpPr/>
          <p:nvPr/>
        </p:nvSpPr>
        <p:spPr>
          <a:xfrm>
            <a:off x="10602725" y="2991326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F214AFF7-24D0-411C-8119-A9603B31918C}"/>
              </a:ext>
            </a:extLst>
          </p:cNvPr>
          <p:cNvSpPr/>
          <p:nvPr/>
        </p:nvSpPr>
        <p:spPr>
          <a:xfrm>
            <a:off x="10602725" y="3990184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8" name="Conector reto 97">
            <a:extLst>
              <a:ext uri="{FF2B5EF4-FFF2-40B4-BE49-F238E27FC236}">
                <a16:creationId xmlns:a16="http://schemas.microsoft.com/office/drawing/2014/main" id="{E5C5B892-78BF-4DD2-992A-465BF5E1C7FF}"/>
              </a:ext>
            </a:extLst>
          </p:cNvPr>
          <p:cNvCxnSpPr>
            <a:cxnSpLocks/>
          </p:cNvCxnSpPr>
          <p:nvPr/>
        </p:nvCxnSpPr>
        <p:spPr>
          <a:xfrm flipV="1">
            <a:off x="9626856" y="2783024"/>
            <a:ext cx="1" cy="138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ipse 98">
            <a:extLst>
              <a:ext uri="{FF2B5EF4-FFF2-40B4-BE49-F238E27FC236}">
                <a16:creationId xmlns:a16="http://schemas.microsoft.com/office/drawing/2014/main" id="{308AF737-D3E6-4486-B3C5-E7BA8F9D2CE5}"/>
              </a:ext>
            </a:extLst>
          </p:cNvPr>
          <p:cNvSpPr/>
          <p:nvPr/>
        </p:nvSpPr>
        <p:spPr>
          <a:xfrm>
            <a:off x="9591448" y="4164054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C29F9DE3-7E79-4E75-A2A3-D3CE64DE20BA}"/>
              </a:ext>
            </a:extLst>
          </p:cNvPr>
          <p:cNvSpPr/>
          <p:nvPr/>
        </p:nvSpPr>
        <p:spPr>
          <a:xfrm>
            <a:off x="9589642" y="2746725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4C1BCA25-87A1-4F16-BB6A-E971DF331526}"/>
              </a:ext>
            </a:extLst>
          </p:cNvPr>
          <p:cNvSpPr/>
          <p:nvPr/>
        </p:nvSpPr>
        <p:spPr>
          <a:xfrm>
            <a:off x="9589642" y="3990184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211A4B93-9710-47BD-9C5A-D738F27ACD1E}"/>
              </a:ext>
            </a:extLst>
          </p:cNvPr>
          <p:cNvSpPr/>
          <p:nvPr/>
        </p:nvSpPr>
        <p:spPr>
          <a:xfrm>
            <a:off x="9589642" y="2970047"/>
            <a:ext cx="74428" cy="74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0108D055-40CF-4612-9DDB-C229AFA3CB90}"/>
              </a:ext>
            </a:extLst>
          </p:cNvPr>
          <p:cNvSpPr txBox="1"/>
          <p:nvPr/>
        </p:nvSpPr>
        <p:spPr>
          <a:xfrm>
            <a:off x="3972184" y="2879416"/>
            <a:ext cx="47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=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53298136-680A-42AE-857A-79CFF56ED439}"/>
              </a:ext>
            </a:extLst>
          </p:cNvPr>
          <p:cNvSpPr txBox="1"/>
          <p:nvPr/>
        </p:nvSpPr>
        <p:spPr>
          <a:xfrm>
            <a:off x="7496767" y="2919415"/>
            <a:ext cx="47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=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F3FC196E-E1B7-4B84-BEE9-728946E454E2}"/>
              </a:ext>
            </a:extLst>
          </p:cNvPr>
          <p:cNvSpPr txBox="1"/>
          <p:nvPr/>
        </p:nvSpPr>
        <p:spPr>
          <a:xfrm>
            <a:off x="3975598" y="1256454"/>
            <a:ext cx="423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Density of vertices per city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FAB9AD63-E753-4803-82D7-674CA26A5A09}"/>
              </a:ext>
            </a:extLst>
          </p:cNvPr>
          <p:cNvSpPr txBox="1"/>
          <p:nvPr/>
        </p:nvSpPr>
        <p:spPr>
          <a:xfrm>
            <a:off x="3280412" y="5617316"/>
            <a:ext cx="569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Does it really reflect the urban form?</a:t>
            </a:r>
          </a:p>
        </p:txBody>
      </p:sp>
    </p:spTree>
    <p:extLst>
      <p:ext uri="{BB962C8B-B14F-4D97-AF65-F5344CB8AC3E}">
        <p14:creationId xmlns:p14="http://schemas.microsoft.com/office/powerpoint/2010/main" val="91002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A2E64-527D-4743-B9E0-F0E99D2D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Data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79D4CE0-9571-4C78-B12B-2315647CE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314622"/>
              </p:ext>
            </p:extLst>
          </p:nvPr>
        </p:nvGraphicFramePr>
        <p:xfrm>
          <a:off x="838200" y="2247280"/>
          <a:ext cx="11120561" cy="26842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4228">
                  <a:extLst>
                    <a:ext uri="{9D8B030D-6E8A-4147-A177-3AD203B41FA5}">
                      <a16:colId xmlns:a16="http://schemas.microsoft.com/office/drawing/2014/main" val="473368363"/>
                    </a:ext>
                  </a:extLst>
                </a:gridCol>
                <a:gridCol w="3872285">
                  <a:extLst>
                    <a:ext uri="{9D8B030D-6E8A-4147-A177-3AD203B41FA5}">
                      <a16:colId xmlns:a16="http://schemas.microsoft.com/office/drawing/2014/main" val="995478496"/>
                    </a:ext>
                  </a:extLst>
                </a:gridCol>
                <a:gridCol w="4564048">
                  <a:extLst>
                    <a:ext uri="{9D8B030D-6E8A-4147-A177-3AD203B41FA5}">
                      <a16:colId xmlns:a16="http://schemas.microsoft.com/office/drawing/2014/main" val="1614539215"/>
                    </a:ext>
                  </a:extLst>
                </a:gridCol>
              </a:tblGrid>
              <a:tr h="3274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City 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280" marR="111280" marT="55640" marB="556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</a:rPr>
                        <a:t>Country </a:t>
                      </a:r>
                      <a:r>
                        <a:rPr lang="pt-BR" sz="1900" b="1" dirty="0" err="1">
                          <a:effectLst/>
                        </a:rPr>
                        <a:t>Level</a:t>
                      </a:r>
                      <a:endParaRPr lang="pt-BR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0576206"/>
                  </a:ext>
                </a:extLst>
              </a:tr>
              <a:tr h="237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Physical variables 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 err="1">
                          <a:effectLst/>
                        </a:rPr>
                        <a:t>Anthropogenic</a:t>
                      </a:r>
                      <a:r>
                        <a:rPr lang="pt-BR" sz="1900" dirty="0">
                          <a:effectLst/>
                        </a:rPr>
                        <a:t> </a:t>
                      </a:r>
                      <a:r>
                        <a:rPr lang="pt-BR" sz="1900" dirty="0" err="1">
                          <a:effectLst/>
                        </a:rPr>
                        <a:t>variables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35172"/>
                  </a:ext>
                </a:extLst>
              </a:tr>
              <a:tr h="1980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Area km²;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Population density;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% urban area;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Major roads;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- GDP </a:t>
                      </a:r>
                      <a:r>
                        <a:rPr lang="pt-BR" sz="1900" dirty="0" err="1">
                          <a:effectLst/>
                        </a:rPr>
                        <a:t>density</a:t>
                      </a:r>
                      <a:r>
                        <a:rPr lang="en-GB" sz="1900" dirty="0">
                          <a:effectLst/>
                        </a:rPr>
                        <a:t> ;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NDVI;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Mean snow;</a:t>
                      </a:r>
                      <a:endParaRPr lang="pt-BR" sz="19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>
                          <a:effectLst/>
                        </a:rPr>
                        <a:t>- Number of VIIRS cloud-free coverages;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VIIRS NTL brightness;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GDP per capita % of city’s share of national population;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 Percent of GDP derived from natural gas and oil rents;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851" marR="118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167084"/>
                  </a:ext>
                </a:extLst>
              </a:tr>
            </a:tbl>
          </a:graphicData>
        </a:graphic>
      </p:graphicFrame>
      <p:sp>
        <p:nvSpPr>
          <p:cNvPr id="5" name="Seta: em Forma de U 4">
            <a:extLst>
              <a:ext uri="{FF2B5EF4-FFF2-40B4-BE49-F238E27FC236}">
                <a16:creationId xmlns:a16="http://schemas.microsoft.com/office/drawing/2014/main" id="{F5799C7A-8955-41A1-BA65-30FB7BA1E81F}"/>
              </a:ext>
            </a:extLst>
          </p:cNvPr>
          <p:cNvSpPr/>
          <p:nvPr/>
        </p:nvSpPr>
        <p:spPr>
          <a:xfrm>
            <a:off x="3220278" y="1410146"/>
            <a:ext cx="6567776" cy="704726"/>
          </a:xfrm>
          <a:prstGeom prst="utur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823F33-B4D4-4DDE-90F3-8C9DFD269FA1}"/>
              </a:ext>
            </a:extLst>
          </p:cNvPr>
          <p:cNvSpPr txBox="1"/>
          <p:nvPr/>
        </p:nvSpPr>
        <p:spPr>
          <a:xfrm>
            <a:off x="5308821" y="985962"/>
            <a:ext cx="283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Generalization by country</a:t>
            </a:r>
          </a:p>
        </p:txBody>
      </p:sp>
    </p:spTree>
    <p:extLst>
      <p:ext uri="{BB962C8B-B14F-4D97-AF65-F5344CB8AC3E}">
        <p14:creationId xmlns:p14="http://schemas.microsoft.com/office/powerpoint/2010/main" val="3051061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1204</Words>
  <Application>Microsoft Office PowerPoint</Application>
  <PresentationFormat>Widescreen</PresentationFormat>
  <Paragraphs>220</Paragraphs>
  <Slides>24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Contextualization</vt:lpstr>
      <vt:lpstr>Contextualization</vt:lpstr>
      <vt:lpstr>Goals</vt:lpstr>
      <vt:lpstr>Goals</vt:lpstr>
      <vt:lpstr>Data</vt:lpstr>
      <vt:lpstr>Data</vt:lpstr>
      <vt:lpstr>Major roads</vt:lpstr>
      <vt:lpstr>Data</vt:lpstr>
      <vt:lpstr>Data</vt:lpstr>
      <vt:lpstr>Selecting data</vt:lpstr>
      <vt:lpstr>Selecting data</vt:lpstr>
      <vt:lpstr>Percent of Lit Area</vt:lpstr>
      <vt:lpstr>Percent of Lit Area</vt:lpstr>
      <vt:lpstr>VIIRS variables (% Lit area vs Mean VIIRS)</vt:lpstr>
      <vt:lpstr>GLM model (Discreted by group)</vt:lpstr>
      <vt:lpstr>GLM model (Discreted by group)</vt:lpstr>
      <vt:lpstr>GLM model (Full)</vt:lpstr>
      <vt:lpstr>GLM model (Full)</vt:lpstr>
      <vt:lpstr>Goals</vt:lpstr>
      <vt:lpstr>Goals</vt:lpstr>
      <vt:lpstr>Conclusion</vt:lpstr>
      <vt:lpstr>Conclusion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da Rocha Bragion</dc:creator>
  <cp:lastModifiedBy>Gabriel da Rocha Bragion</cp:lastModifiedBy>
  <cp:revision>55</cp:revision>
  <dcterms:created xsi:type="dcterms:W3CDTF">2018-07-24T22:35:21Z</dcterms:created>
  <dcterms:modified xsi:type="dcterms:W3CDTF">2018-07-30T12:24:24Z</dcterms:modified>
</cp:coreProperties>
</file>