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8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9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8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8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7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18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2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5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52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1BB4-6F8B-47D9-A41B-A26FBA78364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5309-FE4B-4605-8871-2D1E617D0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6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7623" y="1896086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Técnicas </a:t>
            </a:r>
            <a:r>
              <a:rPr lang="pt-BR" sz="4000" dirty="0"/>
              <a:t>de geoprocessamento para avaliação da segmentação de imagens de sensores orbitais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7623" y="5211031"/>
            <a:ext cx="9144000" cy="38087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Bruno </a:t>
            </a:r>
            <a:r>
              <a:rPr lang="pt-BR" dirty="0" err="1" smtClean="0"/>
              <a:t>Montibeller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" name="Imagem 3" descr="A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623" y="459472"/>
            <a:ext cx="3540369" cy="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966188" y="6046617"/>
            <a:ext cx="220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São </a:t>
            </a:r>
            <a:r>
              <a:rPr lang="pt-BR" dirty="0"/>
              <a:t>José dos Campos</a:t>
            </a:r>
          </a:p>
          <a:p>
            <a:pPr algn="ctr"/>
            <a:r>
              <a:rPr lang="pt-BR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4443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9300" y="133387"/>
            <a:ext cx="10515600" cy="790575"/>
          </a:xfrm>
        </p:spPr>
        <p:txBody>
          <a:bodyPr/>
          <a:lstStyle/>
          <a:p>
            <a:pPr algn="ctr"/>
            <a:r>
              <a:rPr lang="pt-BR" dirty="0" smtClean="0"/>
              <a:t>Cálculo do IAVAS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994039"/>
            <a:ext cx="5334000" cy="496571"/>
          </a:xfrm>
        </p:spPr>
        <p:txBody>
          <a:bodyPr>
            <a:normAutofit/>
          </a:bodyPr>
          <a:lstStyle/>
          <a:p>
            <a:r>
              <a:rPr lang="pt-BR" dirty="0" smtClean="0"/>
              <a:t>Variância das áreas dos polígonos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38450" y="3564266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136,2ha  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41400" y="2212090"/>
            <a:ext cx="10141637" cy="3058748"/>
            <a:chOff x="1041400" y="2212090"/>
            <a:chExt cx="10141637" cy="305874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2"/>
            <a:srcRect l="20584" t="21407" r="24834" b="16074"/>
            <a:stretch/>
          </p:blipFill>
          <p:spPr>
            <a:xfrm>
              <a:off x="1041400" y="2227026"/>
              <a:ext cx="4724400" cy="304381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/>
            <a:srcRect l="20833" t="25111" r="24251" b="15778"/>
            <a:stretch/>
          </p:blipFill>
          <p:spPr>
            <a:xfrm>
              <a:off x="6153837" y="2212090"/>
              <a:ext cx="5029200" cy="3044993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6007100" y="4402466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3,8ha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43700" y="373561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18,69ha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83500" y="4402466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33,21ha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874000" y="2624466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22,47ha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562850" y="3614611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5,8ha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652000" y="3549921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44,30ha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14653" y="3424112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132,6ha  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9300" y="271873"/>
            <a:ext cx="10515600" cy="790575"/>
          </a:xfrm>
        </p:spPr>
        <p:txBody>
          <a:bodyPr/>
          <a:lstStyle/>
          <a:p>
            <a:pPr algn="ctr"/>
            <a:r>
              <a:rPr lang="pt-BR" dirty="0" smtClean="0"/>
              <a:t>Cálculo do IAVAS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19291" y="1196262"/>
            <a:ext cx="5334000" cy="496571"/>
          </a:xfrm>
        </p:spPr>
        <p:txBody>
          <a:bodyPr>
            <a:normAutofit/>
          </a:bodyPr>
          <a:lstStyle/>
          <a:p>
            <a:r>
              <a:rPr lang="pt-BR" dirty="0" smtClean="0"/>
              <a:t>Centro de massa mais próximo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019291" y="2221934"/>
            <a:ext cx="10163746" cy="3048565"/>
            <a:chOff x="1019291" y="2221934"/>
            <a:chExt cx="10163746" cy="304856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36142" t="37391" r="33709" b="27494"/>
            <a:stretch/>
          </p:blipFill>
          <p:spPr>
            <a:xfrm>
              <a:off x="6153837" y="2221934"/>
              <a:ext cx="5029200" cy="3048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/>
            <a:srcRect l="36333" t="35184" r="34750" b="29259"/>
            <a:stretch/>
          </p:blipFill>
          <p:spPr>
            <a:xfrm>
              <a:off x="1019291" y="2221934"/>
              <a:ext cx="4724400" cy="3048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7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790575"/>
          </a:xfrm>
        </p:spPr>
        <p:txBody>
          <a:bodyPr/>
          <a:lstStyle/>
          <a:p>
            <a:pPr algn="ctr"/>
            <a:r>
              <a:rPr lang="pt-BR" dirty="0" smtClean="0"/>
              <a:t>Cálculo do IAVAS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994039"/>
            <a:ext cx="5334000" cy="496571"/>
          </a:xfrm>
        </p:spPr>
        <p:txBody>
          <a:bodyPr>
            <a:normAutofit/>
          </a:bodyPr>
          <a:lstStyle/>
          <a:p>
            <a:r>
              <a:rPr lang="pt-BR" dirty="0" smtClean="0"/>
              <a:t>Faixa de coincidência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30209" r="22291" b="17500"/>
          <a:stretch/>
        </p:blipFill>
        <p:spPr bwMode="auto">
          <a:xfrm>
            <a:off x="2125734" y="1713579"/>
            <a:ext cx="8094573" cy="44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01845" y="6194322"/>
            <a:ext cx="471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OLIVEIRA, 2002.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3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9300" y="154236"/>
            <a:ext cx="10515600" cy="790575"/>
          </a:xfrm>
        </p:spPr>
        <p:txBody>
          <a:bodyPr/>
          <a:lstStyle/>
          <a:p>
            <a:pPr algn="ctr"/>
            <a:r>
              <a:rPr lang="pt-BR" dirty="0" smtClean="0"/>
              <a:t>IAVAS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14" y="2749450"/>
            <a:ext cx="6074046" cy="3686087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622908" y="1277955"/>
            <a:ext cx="4451579" cy="4351338"/>
          </a:xfrm>
        </p:spPr>
        <p:txBody>
          <a:bodyPr/>
          <a:lstStyle/>
          <a:p>
            <a:r>
              <a:rPr lang="pt-BR" dirty="0" smtClean="0"/>
              <a:t>Fator de escala 75;</a:t>
            </a:r>
          </a:p>
          <a:p>
            <a:endParaRPr lang="pt-BR" dirty="0" smtClean="0"/>
          </a:p>
          <a:p>
            <a:r>
              <a:rPr lang="pt-BR" dirty="0" smtClean="0"/>
              <a:t>Talhões maiores e menores.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98" y="1506494"/>
            <a:ext cx="5400878" cy="9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6917"/>
          </a:xfrm>
        </p:spPr>
        <p:txBody>
          <a:bodyPr/>
          <a:lstStyle/>
          <a:p>
            <a:pPr algn="ctr"/>
            <a:r>
              <a:rPr lang="pt-BR" dirty="0" smtClean="0"/>
              <a:t>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557" y="906917"/>
            <a:ext cx="3485243" cy="1183140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Segmentação compreendendo toda a imagem.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524" t="13217" r="33619" b="10593"/>
          <a:stretch/>
        </p:blipFill>
        <p:spPr>
          <a:xfrm>
            <a:off x="261257" y="2608122"/>
            <a:ext cx="3265520" cy="34253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88930" y="1121129"/>
            <a:ext cx="3741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Extração dos segmentos usando máscara </a:t>
            </a:r>
            <a:r>
              <a:rPr lang="pt-BR" sz="2800" dirty="0" smtClean="0"/>
              <a:t>agrícola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8844745" y="1121129"/>
            <a:ext cx="2509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Análise </a:t>
            </a:r>
            <a:r>
              <a:rPr lang="pt-BR" sz="2800" dirty="0" smtClean="0"/>
              <a:t>zonal </a:t>
            </a:r>
            <a:r>
              <a:rPr lang="pt-BR" sz="2800" dirty="0"/>
              <a:t>por município.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3428" t="11862" r="20952" b="9238"/>
          <a:stretch/>
        </p:blipFill>
        <p:spPr>
          <a:xfrm>
            <a:off x="3860800" y="3014522"/>
            <a:ext cx="3998132" cy="27041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13167" t="11333" r="23333" b="10741"/>
          <a:stretch/>
        </p:blipFill>
        <p:spPr>
          <a:xfrm>
            <a:off x="8148062" y="3024832"/>
            <a:ext cx="3902420" cy="26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6065"/>
            <a:ext cx="10515600" cy="906917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90501" y="1121129"/>
            <a:ext cx="468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Diferença: IBGE - Segmentação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7390354" y="1925531"/>
            <a:ext cx="14948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400" dirty="0"/>
              <a:t>Ha [IBGE - Fe </a:t>
            </a:r>
            <a:r>
              <a:rPr lang="pt-BR" sz="1400" dirty="0" smtClean="0"/>
              <a:t>140]</a:t>
            </a:r>
            <a:endParaRPr lang="pt-BR" sz="1400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586290" y="119527"/>
            <a:ext cx="2066192" cy="6232564"/>
            <a:chOff x="9586290" y="119527"/>
            <a:chExt cx="2066192" cy="6232564"/>
          </a:xfrm>
        </p:grpSpPr>
        <p:grpSp>
          <p:nvGrpSpPr>
            <p:cNvPr id="16" name="Agrupar 15"/>
            <p:cNvGrpSpPr/>
            <p:nvPr/>
          </p:nvGrpSpPr>
          <p:grpSpPr>
            <a:xfrm>
              <a:off x="9586290" y="119527"/>
              <a:ext cx="2066192" cy="6232564"/>
              <a:chOff x="9586290" y="119527"/>
              <a:chExt cx="2066192" cy="6232564"/>
            </a:xfrm>
          </p:grpSpPr>
          <p:pic>
            <p:nvPicPr>
              <p:cNvPr id="14" name="Imagem 13" descr="E:\Geoprocessamento\Artigo_CAR_2016\processamento\Resultados\Figura2 - Maiores Produtores_soja_milho_cana.pn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42"/>
              <a:stretch/>
            </p:blipFill>
            <p:spPr bwMode="auto">
              <a:xfrm>
                <a:off x="9586290" y="119527"/>
                <a:ext cx="2066192" cy="42275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m 14" descr="E:\Geoprocessamento\Artigo_CAR_2016\processamento\Resultados\Figura2 - Maiores Produtores_soja_milho_cana.pn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7" t="51182" r="50462"/>
              <a:stretch/>
            </p:blipFill>
            <p:spPr bwMode="auto">
              <a:xfrm>
                <a:off x="9662746" y="4347088"/>
                <a:ext cx="1925516" cy="20050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Retângulo 16"/>
            <p:cNvSpPr/>
            <p:nvPr/>
          </p:nvSpPr>
          <p:spPr>
            <a:xfrm>
              <a:off x="11353800" y="6169891"/>
              <a:ext cx="170872" cy="117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1353800" y="4141422"/>
              <a:ext cx="170872" cy="117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353800" y="2057029"/>
              <a:ext cx="170872" cy="117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257587" y="1774705"/>
            <a:ext cx="9000713" cy="4687641"/>
            <a:chOff x="257587" y="1774705"/>
            <a:chExt cx="9000713" cy="4687641"/>
          </a:xfrm>
        </p:grpSpPr>
        <p:grpSp>
          <p:nvGrpSpPr>
            <p:cNvPr id="13" name="Agrupar 12"/>
            <p:cNvGrpSpPr/>
            <p:nvPr/>
          </p:nvGrpSpPr>
          <p:grpSpPr>
            <a:xfrm>
              <a:off x="257587" y="1774705"/>
              <a:ext cx="9000713" cy="4687641"/>
              <a:chOff x="257587" y="1774705"/>
              <a:chExt cx="9000713" cy="4687641"/>
            </a:xfrm>
          </p:grpSpPr>
          <p:grpSp>
            <p:nvGrpSpPr>
              <p:cNvPr id="8" name="Agrupar 7"/>
              <p:cNvGrpSpPr/>
              <p:nvPr/>
            </p:nvGrpSpPr>
            <p:grpSpPr>
              <a:xfrm>
                <a:off x="257587" y="1774705"/>
                <a:ext cx="9000713" cy="4687641"/>
                <a:chOff x="714788" y="2047268"/>
                <a:chExt cx="7470849" cy="3634907"/>
              </a:xfrm>
            </p:grpSpPr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9013" b="48810"/>
                <a:stretch/>
              </p:blipFill>
              <p:spPr>
                <a:xfrm>
                  <a:off x="714788" y="2047268"/>
                  <a:ext cx="3637725" cy="3634907"/>
                </a:xfrm>
                <a:prstGeom prst="rect">
                  <a:avLst/>
                </a:prstGeom>
              </p:spPr>
            </p:pic>
            <p:pic>
              <p:nvPicPr>
                <p:cNvPr id="7" name="Imagem 6" descr="E:\Geoprocessamento\Artigo_CAR_2016\processamento\Resultados\Figura1 - Incerteza_Tamanho_PropriedadeIBGE_Fes.png"/>
                <p:cNvPicPr/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122" t="50752"/>
                <a:stretch/>
              </p:blipFill>
              <p:spPr bwMode="auto">
                <a:xfrm>
                  <a:off x="4624754" y="2091231"/>
                  <a:ext cx="3560883" cy="35006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" name="Retângulo 10"/>
              <p:cNvSpPr/>
              <p:nvPr/>
            </p:nvSpPr>
            <p:spPr>
              <a:xfrm>
                <a:off x="4064000" y="5948218"/>
                <a:ext cx="341745" cy="221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8622145" y="5948218"/>
                <a:ext cx="341745" cy="221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Retângulo 3"/>
            <p:cNvSpPr/>
            <p:nvPr/>
          </p:nvSpPr>
          <p:spPr>
            <a:xfrm>
              <a:off x="7468994" y="1925531"/>
              <a:ext cx="14948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t-BR" sz="1400" dirty="0"/>
                <a:t>Ha [IBGE - Fe </a:t>
              </a:r>
              <a:r>
                <a:rPr lang="pt-BR" sz="1400" dirty="0" smtClean="0"/>
                <a:t>140]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9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42096" y="342900"/>
            <a:ext cx="10515600" cy="906917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802703" y="2026963"/>
            <a:ext cx="155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/>
              <a:t>Krigeagem</a:t>
            </a:r>
            <a:endParaRPr lang="pt-BR" sz="2000" dirty="0" smtClean="0"/>
          </a:p>
        </p:txBody>
      </p:sp>
      <p:sp>
        <p:nvSpPr>
          <p:cNvPr id="16" name="Retângulo 15"/>
          <p:cNvSpPr/>
          <p:nvPr/>
        </p:nvSpPr>
        <p:spPr>
          <a:xfrm>
            <a:off x="5416966" y="2026963"/>
            <a:ext cx="3077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 smtClean="0"/>
              <a:t>Global </a:t>
            </a:r>
            <a:r>
              <a:rPr lang="pt-BR" sz="2000" i="1" dirty="0" err="1" smtClean="0"/>
              <a:t>field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size</a:t>
            </a:r>
            <a:endParaRPr lang="pt-BR" sz="2000" i="1" dirty="0" smtClean="0"/>
          </a:p>
        </p:txBody>
      </p:sp>
      <p:sp>
        <p:nvSpPr>
          <p:cNvPr id="17" name="Retângulo 16"/>
          <p:cNvSpPr/>
          <p:nvPr/>
        </p:nvSpPr>
        <p:spPr>
          <a:xfrm>
            <a:off x="8617366" y="2026963"/>
            <a:ext cx="3982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Declividade – </a:t>
            </a:r>
            <a:r>
              <a:rPr lang="pt-BR" sz="2000" dirty="0" err="1" smtClean="0"/>
              <a:t>Topodata</a:t>
            </a:r>
            <a:r>
              <a:rPr lang="pt-BR" sz="2000" dirty="0" smtClean="0"/>
              <a:t> (90m)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2118556" y="2400299"/>
            <a:ext cx="10073444" cy="3886200"/>
            <a:chOff x="1059278" y="2329961"/>
            <a:chExt cx="10073444" cy="3886200"/>
          </a:xfrm>
        </p:grpSpPr>
        <p:grpSp>
          <p:nvGrpSpPr>
            <p:cNvPr id="13" name="Agrupar 12"/>
            <p:cNvGrpSpPr/>
            <p:nvPr/>
          </p:nvGrpSpPr>
          <p:grpSpPr>
            <a:xfrm>
              <a:off x="1059278" y="2329961"/>
              <a:ext cx="10073444" cy="3886200"/>
              <a:chOff x="1083994" y="1468315"/>
              <a:chExt cx="8081305" cy="2690446"/>
            </a:xfrm>
          </p:grpSpPr>
          <p:pic>
            <p:nvPicPr>
              <p:cNvPr id="10" name="Imagem 9" descr="C:\Users\hilton\Desktop\1.png"/>
              <p:cNvPicPr/>
              <p:nvPr/>
            </p:nvPicPr>
            <p:blipFill rotWithShape="1">
              <a:blip r:embed="rId2" cstate="print"/>
              <a:srcRect l="1263" t="1420" r="50054" b="50157"/>
              <a:stretch/>
            </p:blipFill>
            <p:spPr bwMode="auto">
              <a:xfrm>
                <a:off x="1083994" y="1468315"/>
                <a:ext cx="2628900" cy="2690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Imagem 10" descr="C:\Users\hilton\Desktop\1.png"/>
              <p:cNvPicPr/>
              <p:nvPr/>
            </p:nvPicPr>
            <p:blipFill rotWithShape="1">
              <a:blip r:embed="rId2" cstate="print"/>
              <a:srcRect l="49457" t="945" b="50633"/>
              <a:stretch/>
            </p:blipFill>
            <p:spPr bwMode="auto">
              <a:xfrm>
                <a:off x="3763108" y="1468315"/>
                <a:ext cx="2729328" cy="2690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Imagem 11" descr="C:\Users\hilton\Desktop\1.png"/>
              <p:cNvPicPr/>
              <p:nvPr/>
            </p:nvPicPr>
            <p:blipFill rotWithShape="1">
              <a:blip r:embed="rId2" cstate="print"/>
              <a:srcRect l="25686" t="50158" r="24491" b="945"/>
              <a:stretch/>
            </p:blipFill>
            <p:spPr bwMode="auto">
              <a:xfrm>
                <a:off x="6492436" y="1468315"/>
                <a:ext cx="2672863" cy="2690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b="22561"/>
            <a:stretch/>
          </p:blipFill>
          <p:spPr>
            <a:xfrm>
              <a:off x="6229809" y="2421733"/>
              <a:ext cx="1328279" cy="57406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/>
            <a:srcRect b="24390"/>
            <a:stretch/>
          </p:blipFill>
          <p:spPr>
            <a:xfrm>
              <a:off x="2974150" y="2402621"/>
              <a:ext cx="1243711" cy="61228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o 2"/>
          <p:cNvGrpSpPr/>
          <p:nvPr/>
        </p:nvGrpSpPr>
        <p:grpSpPr>
          <a:xfrm>
            <a:off x="138183" y="3305907"/>
            <a:ext cx="1951804" cy="1916723"/>
            <a:chOff x="138183" y="3305907"/>
            <a:chExt cx="1951804" cy="1916723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5"/>
            <a:srcRect l="22917" t="39259" r="64051" b="36852"/>
            <a:stretch/>
          </p:blipFill>
          <p:spPr>
            <a:xfrm>
              <a:off x="138183" y="3305907"/>
              <a:ext cx="1858934" cy="1916723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82" t="27709" r="33638" b="67187"/>
            <a:stretch/>
          </p:blipFill>
          <p:spPr bwMode="auto">
            <a:xfrm>
              <a:off x="1997117" y="5105736"/>
              <a:ext cx="92870" cy="116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3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Complexidade </a:t>
            </a:r>
            <a:r>
              <a:rPr lang="pt-BR" dirty="0" smtClean="0"/>
              <a:t>na definição </a:t>
            </a:r>
            <a:r>
              <a:rPr lang="pt-BR" dirty="0"/>
              <a:t>de um fator de escala </a:t>
            </a:r>
            <a:r>
              <a:rPr lang="pt-BR" dirty="0" smtClean="0"/>
              <a:t>adequado;</a:t>
            </a:r>
          </a:p>
          <a:p>
            <a:endParaRPr lang="pt-BR" dirty="0" smtClean="0"/>
          </a:p>
          <a:p>
            <a:r>
              <a:rPr lang="pt-BR" dirty="0" smtClean="0"/>
              <a:t>Estrutura agrária de cada região </a:t>
            </a:r>
            <a:r>
              <a:rPr lang="pt-BR" dirty="0" smtClean="0"/>
              <a:t>produtora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O IAVAS apresentou bom resultado;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6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Problemas de estimativas de safras;</a:t>
            </a:r>
          </a:p>
          <a:p>
            <a:endParaRPr lang="pt-BR" dirty="0"/>
          </a:p>
          <a:p>
            <a:r>
              <a:rPr lang="pt-BR" dirty="0" smtClean="0"/>
              <a:t>Diversidade regional;</a:t>
            </a:r>
          </a:p>
          <a:p>
            <a:endParaRPr lang="pt-BR" dirty="0"/>
          </a:p>
          <a:p>
            <a:r>
              <a:rPr lang="pt-BR" dirty="0" smtClean="0"/>
              <a:t>Parâmetros.</a:t>
            </a:r>
          </a:p>
        </p:txBody>
      </p:sp>
    </p:spTree>
    <p:extLst>
      <p:ext uri="{BB962C8B-B14F-4D97-AF65-F5344CB8AC3E}">
        <p14:creationId xmlns:p14="http://schemas.microsoft.com/office/powerpoint/2010/main" val="6672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Avaliar o </a:t>
            </a:r>
            <a:r>
              <a:rPr lang="pt-BR" dirty="0"/>
              <a:t>fator de escala mais adequado para a delimitação de talhões </a:t>
            </a:r>
            <a:r>
              <a:rPr lang="pt-BR" dirty="0" smtClean="0"/>
              <a:t>agrícolas</a:t>
            </a:r>
          </a:p>
          <a:p>
            <a:pPr lvl="1" algn="just"/>
            <a:endParaRPr lang="pt-BR" dirty="0"/>
          </a:p>
          <a:p>
            <a:pPr lvl="1"/>
            <a:r>
              <a:rPr lang="pt-BR" dirty="0" smtClean="0"/>
              <a:t>Comparar </a:t>
            </a:r>
            <a:r>
              <a:rPr lang="pt-BR" dirty="0"/>
              <a:t>diferentes fatores de </a:t>
            </a:r>
            <a:r>
              <a:rPr lang="pt-BR" dirty="0" smtClean="0"/>
              <a:t>escala;</a:t>
            </a:r>
          </a:p>
          <a:p>
            <a:pPr lvl="1"/>
            <a:endParaRPr lang="pt-BR" sz="2000" dirty="0"/>
          </a:p>
          <a:p>
            <a:pPr lvl="1"/>
            <a:r>
              <a:rPr lang="pt-BR" dirty="0" smtClean="0"/>
              <a:t>Identificar </a:t>
            </a:r>
            <a:r>
              <a:rPr lang="pt-BR" dirty="0"/>
              <a:t>o melhor fator de escala para a </a:t>
            </a:r>
            <a:r>
              <a:rPr lang="pt-BR" dirty="0" smtClean="0"/>
              <a:t>no </a:t>
            </a:r>
            <a:r>
              <a:rPr lang="pt-BR" dirty="0"/>
              <a:t>Sul do estado de SP e norte do estado do PR</a:t>
            </a:r>
            <a:r>
              <a:rPr lang="pt-BR" dirty="0" smtClean="0"/>
              <a:t>;</a:t>
            </a:r>
          </a:p>
          <a:p>
            <a:pPr lvl="1"/>
            <a:endParaRPr lang="pt-BR" sz="2000" dirty="0"/>
          </a:p>
          <a:p>
            <a:pPr lvl="1"/>
            <a:r>
              <a:rPr lang="pt-BR" dirty="0" smtClean="0"/>
              <a:t>Gerar </a:t>
            </a:r>
            <a:r>
              <a:rPr lang="pt-BR" dirty="0"/>
              <a:t>um mapa de erro entre os dados </a:t>
            </a:r>
            <a:r>
              <a:rPr lang="pt-BR" dirty="0" smtClean="0"/>
              <a:t>obtidos. </a:t>
            </a:r>
            <a:endParaRPr lang="pt-BR" sz="2000" dirty="0"/>
          </a:p>
          <a:p>
            <a:pPr lvl="1" algn="just"/>
            <a:endParaRPr lang="pt-BR" dirty="0" smtClean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6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pt-BR" dirty="0" smtClean="0"/>
              <a:t>Área de Estudo</a:t>
            </a:r>
            <a:endParaRPr lang="pt-BR" dirty="0"/>
          </a:p>
        </p:txBody>
      </p:sp>
      <p:pic>
        <p:nvPicPr>
          <p:cNvPr id="4" name="Imagem 3" descr="H:\Geoprocessamento\Artigo_CAR_2016\processamento\Resultados\Figura3 - Area_estud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5097"/>
            <a:ext cx="5080000" cy="510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311900" y="1789429"/>
            <a:ext cx="5448300" cy="4351338"/>
          </a:xfrm>
        </p:spPr>
        <p:txBody>
          <a:bodyPr/>
          <a:lstStyle/>
          <a:p>
            <a:r>
              <a:rPr lang="pt-BR" dirty="0" smtClean="0"/>
              <a:t>Compreende 80 municípios;</a:t>
            </a:r>
          </a:p>
          <a:p>
            <a:endParaRPr lang="pt-BR" dirty="0" smtClean="0"/>
          </a:p>
          <a:p>
            <a:r>
              <a:rPr lang="pt-BR" dirty="0" smtClean="0"/>
              <a:t>Atividade econômica;</a:t>
            </a:r>
          </a:p>
          <a:p>
            <a:endParaRPr lang="pt-BR" dirty="0"/>
          </a:p>
          <a:p>
            <a:r>
              <a:rPr lang="pt-BR" dirty="0" smtClean="0"/>
              <a:t>Cana-de-açúcar, milho e soja.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5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IAVAS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Índice de avaliação de segmentação;</a:t>
            </a:r>
          </a:p>
          <a:p>
            <a:endParaRPr lang="pt-BR" dirty="0"/>
          </a:p>
          <a:p>
            <a:r>
              <a:rPr lang="pt-BR" dirty="0" smtClean="0"/>
              <a:t>Utiliza 5 parâmetros para análise.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13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5750" t="15185" r="24667" b="12519"/>
          <a:stretch/>
        </p:blipFill>
        <p:spPr>
          <a:xfrm>
            <a:off x="662213" y="1706824"/>
            <a:ext cx="3926124" cy="4033575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7000" y="0"/>
            <a:ext cx="11950700" cy="854075"/>
          </a:xfrm>
        </p:spPr>
        <p:txBody>
          <a:bodyPr/>
          <a:lstStyle/>
          <a:p>
            <a:pPr algn="ctr"/>
            <a:r>
              <a:rPr lang="pt-BR" dirty="0" smtClean="0"/>
              <a:t>Delimitação das áreas testes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16" y="854075"/>
            <a:ext cx="5863484" cy="59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814388"/>
          </a:xfrm>
        </p:spPr>
        <p:txBody>
          <a:bodyPr/>
          <a:lstStyle/>
          <a:p>
            <a:pPr algn="ctr"/>
            <a:r>
              <a:rPr lang="pt-BR" dirty="0" smtClean="0"/>
              <a:t>Segmentação das Áreas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333" t="19038" r="35167" b="16815"/>
          <a:stretch/>
        </p:blipFill>
        <p:spPr>
          <a:xfrm>
            <a:off x="165101" y="1893888"/>
            <a:ext cx="3921769" cy="3986212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5101" y="1486217"/>
            <a:ext cx="3921769" cy="4076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Fator de Escala 75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201131" y="1486216"/>
            <a:ext cx="3921769" cy="407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/>
              <a:t>Fator de Escala 125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191001" y="1486217"/>
            <a:ext cx="3921769" cy="407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/>
              <a:t>Fator de Escala 100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9833" t="21407" r="34917" b="14148"/>
          <a:stretch/>
        </p:blipFill>
        <p:spPr>
          <a:xfrm>
            <a:off x="8142419" y="1893888"/>
            <a:ext cx="3876248" cy="39862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29916" t="21555" r="34917" b="14296"/>
          <a:stretch/>
        </p:blipFill>
        <p:spPr>
          <a:xfrm>
            <a:off x="4165600" y="1889742"/>
            <a:ext cx="3888986" cy="39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11125"/>
            <a:ext cx="10515600" cy="790575"/>
          </a:xfrm>
        </p:spPr>
        <p:txBody>
          <a:bodyPr/>
          <a:lstStyle/>
          <a:p>
            <a:pPr algn="ctr"/>
            <a:r>
              <a:rPr lang="pt-BR" dirty="0" smtClean="0"/>
              <a:t>Cálculo do IAVAS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68300" y="1311539"/>
            <a:ext cx="3746500" cy="496571"/>
          </a:xfrm>
        </p:spPr>
        <p:txBody>
          <a:bodyPr/>
          <a:lstStyle/>
          <a:p>
            <a:r>
              <a:rPr lang="pt-BR" dirty="0" smtClean="0"/>
              <a:t>Número de polígonos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1019978" y="2217949"/>
            <a:ext cx="10061459" cy="3043813"/>
            <a:chOff x="1041400" y="2227026"/>
            <a:chExt cx="10061459" cy="304381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20584" t="21407" r="24834" b="16074"/>
            <a:stretch/>
          </p:blipFill>
          <p:spPr>
            <a:xfrm>
              <a:off x="1041400" y="2227026"/>
              <a:ext cx="4724400" cy="304381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20750" t="23037" r="23834" b="15926"/>
            <a:stretch/>
          </p:blipFill>
          <p:spPr>
            <a:xfrm>
              <a:off x="6175259" y="2227027"/>
              <a:ext cx="4927600" cy="3043812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2946400" y="3302000"/>
              <a:ext cx="74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solidFill>
                    <a:srgbClr val="FFFF00"/>
                  </a:solidFill>
                </a:rPr>
                <a:t>1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883770" y="4250405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solidFill>
                    <a:srgbClr val="FFFF00"/>
                  </a:solidFill>
                </a:rPr>
                <a:t>1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72200" y="4360984"/>
              <a:ext cx="74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solidFill>
                    <a:srgbClr val="FFFF00"/>
                  </a:solidFill>
                </a:rPr>
                <a:t>6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921500" y="3616225"/>
              <a:ext cx="74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010409" y="2595791"/>
              <a:ext cx="74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9575311" y="3337229"/>
              <a:ext cx="74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solidFill>
                    <a:srgbClr val="FFFF00"/>
                  </a:solidFill>
                </a:rPr>
                <a:t>3</a:t>
              </a:r>
              <a:endParaRPr lang="pt-BR" sz="3200" dirty="0">
                <a:solidFill>
                  <a:srgbClr val="FFFF00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635759" y="3616225"/>
              <a:ext cx="74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5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8093" y="203464"/>
            <a:ext cx="10515600" cy="790575"/>
          </a:xfrm>
        </p:spPr>
        <p:txBody>
          <a:bodyPr/>
          <a:lstStyle/>
          <a:p>
            <a:pPr algn="ctr"/>
            <a:r>
              <a:rPr lang="pt-BR" dirty="0" smtClean="0"/>
              <a:t>Cálculo do IAVAS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994039"/>
            <a:ext cx="4533900" cy="496571"/>
          </a:xfrm>
        </p:spPr>
        <p:txBody>
          <a:bodyPr>
            <a:normAutofit/>
          </a:bodyPr>
          <a:lstStyle/>
          <a:p>
            <a:r>
              <a:rPr lang="pt-BR" dirty="0" smtClean="0"/>
              <a:t>Comprimento total de linhas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019291" y="2225507"/>
            <a:ext cx="10163746" cy="3044993"/>
            <a:chOff x="1019291" y="2225507"/>
            <a:chExt cx="10163746" cy="3044993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2"/>
            <a:srcRect l="20833" t="25111" r="24251" b="15778"/>
            <a:stretch/>
          </p:blipFill>
          <p:spPr>
            <a:xfrm>
              <a:off x="6153837" y="2225507"/>
              <a:ext cx="5029200" cy="304499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/>
            <a:srcRect l="20584" t="21407" r="24834" b="16074"/>
            <a:stretch/>
          </p:blipFill>
          <p:spPr>
            <a:xfrm>
              <a:off x="1019291" y="2226688"/>
              <a:ext cx="4724400" cy="3043812"/>
            </a:xfrm>
            <a:prstGeom prst="rect">
              <a:avLst/>
            </a:prstGeom>
          </p:spPr>
        </p:pic>
      </p:grpSp>
      <p:cxnSp>
        <p:nvCxnSpPr>
          <p:cNvPr id="17" name="Conector de seta reta 16"/>
          <p:cNvCxnSpPr/>
          <p:nvPr/>
        </p:nvCxnSpPr>
        <p:spPr>
          <a:xfrm>
            <a:off x="3276600" y="48895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711450" y="5715000"/>
            <a:ext cx="113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2,4km</a:t>
            </a:r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8699500" y="4864100"/>
            <a:ext cx="0" cy="762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128000" y="5715000"/>
            <a:ext cx="113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6,3km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5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272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Técnicas de geoprocessamento para avaliação da segmentação de imagens de sensores orbitais</vt:lpstr>
      <vt:lpstr>Introdução</vt:lpstr>
      <vt:lpstr>Objetivos</vt:lpstr>
      <vt:lpstr>Área de Estudo</vt:lpstr>
      <vt:lpstr>IAVAS</vt:lpstr>
      <vt:lpstr>Delimitação das áreas testes</vt:lpstr>
      <vt:lpstr>Segmentação das Áreas</vt:lpstr>
      <vt:lpstr>Cálculo do IAVAS</vt:lpstr>
      <vt:lpstr>Cálculo do IAVAS</vt:lpstr>
      <vt:lpstr>Cálculo do IAVAS</vt:lpstr>
      <vt:lpstr>Cálculo do IAVAS</vt:lpstr>
      <vt:lpstr>Cálculo do IAVAS</vt:lpstr>
      <vt:lpstr>IAVAS</vt:lpstr>
      <vt:lpstr>Aplicação</vt:lpstr>
      <vt:lpstr>Resultados</vt:lpstr>
      <vt:lpstr>Resultados</vt:lpstr>
      <vt:lpstr>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</dc:title>
  <dc:creator>Anderson Jorge</dc:creator>
  <cp:lastModifiedBy>User</cp:lastModifiedBy>
  <cp:revision>87</cp:revision>
  <dcterms:created xsi:type="dcterms:W3CDTF">2016-06-12T13:06:43Z</dcterms:created>
  <dcterms:modified xsi:type="dcterms:W3CDTF">2016-06-15T11:47:02Z</dcterms:modified>
</cp:coreProperties>
</file>