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6" r:id="rId2"/>
    <p:sldId id="287" r:id="rId3"/>
    <p:sldId id="288" r:id="rId4"/>
    <p:sldId id="293" r:id="rId5"/>
    <p:sldId id="277" r:id="rId6"/>
    <p:sldId id="289" r:id="rId7"/>
    <p:sldId id="290" r:id="rId8"/>
    <p:sldId id="292" r:id="rId9"/>
    <p:sldId id="294" r:id="rId10"/>
    <p:sldId id="278" r:id="rId11"/>
    <p:sldId id="279" r:id="rId12"/>
    <p:sldId id="280" r:id="rId13"/>
    <p:sldId id="296" r:id="rId14"/>
    <p:sldId id="281" r:id="rId15"/>
    <p:sldId id="282" r:id="rId16"/>
    <p:sldId id="283" r:id="rId17"/>
    <p:sldId id="284" r:id="rId18"/>
    <p:sldId id="297" r:id="rId19"/>
    <p:sldId id="298" r:id="rId20"/>
    <p:sldId id="286" r:id="rId21"/>
    <p:sldId id="29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36FAD"/>
    <a:srgbClr val="164FA0"/>
    <a:srgbClr val="5D9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F24C1-3EE5-4FF7-890E-204591246B1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41C8-3957-4784-A99C-EF437DCC5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04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" y="17633"/>
            <a:ext cx="793840" cy="666825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9"/>
            <a:ext cx="476250" cy="65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164F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Avaliação </a:t>
            </a:r>
            <a:r>
              <a:rPr lang="pt-BR" sz="2400" b="1" dirty="0">
                <a:solidFill>
                  <a:schemeClr val="tx1"/>
                </a:solidFill>
              </a:rPr>
              <a:t>dos padrões espaço-temporais entre mortalidade de bambu e ocorrência de focos de calor em florestas do sudoeste amazônico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Aluno: Ricardo </a:t>
            </a:r>
            <a:r>
              <a:rPr lang="pt-BR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Dal’Agnol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 Silva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71600" y="2349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71600" y="3778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Instituto Nacional de Pesquisas Espaciais – </a:t>
            </a:r>
            <a:r>
              <a:rPr lang="pt-BR" dirty="0" smtClean="0">
                <a:solidFill>
                  <a:schemeClr val="tx1"/>
                </a:solidFill>
              </a:rPr>
              <a:t>INPE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Doutorado </a:t>
            </a:r>
            <a:r>
              <a:rPr lang="pt-BR" dirty="0">
                <a:solidFill>
                  <a:schemeClr val="tx1"/>
                </a:solidFill>
              </a:rPr>
              <a:t>em </a:t>
            </a:r>
            <a:r>
              <a:rPr lang="pt-BR" dirty="0" smtClean="0">
                <a:solidFill>
                  <a:schemeClr val="tx1"/>
                </a:solidFill>
              </a:rPr>
              <a:t>Sensoriamento Remoto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Disciplina de Análise Espacial. </a:t>
            </a:r>
            <a:r>
              <a:rPr lang="pt-BR" dirty="0">
                <a:solidFill>
                  <a:schemeClr val="tx1"/>
                </a:solidFill>
              </a:rPr>
              <a:t>Prof. </a:t>
            </a:r>
            <a:r>
              <a:rPr lang="pt-BR" dirty="0" smtClean="0">
                <a:solidFill>
                  <a:schemeClr val="tx1"/>
                </a:solidFill>
              </a:rPr>
              <a:t>Miguel e Eduardo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6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temporais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7638"/>
            <a:ext cx="6259200" cy="4173978"/>
          </a:xfrm>
        </p:spPr>
      </p:pic>
      <p:sp>
        <p:nvSpPr>
          <p:cNvPr id="5" name="Retângulo 4"/>
          <p:cNvSpPr/>
          <p:nvPr/>
        </p:nvSpPr>
        <p:spPr>
          <a:xfrm>
            <a:off x="803203" y="56612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focos de 2001-&gt; 2011: (1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inclusão de dados de novos sensores, causando um aumento do número de focos medidos; (2) ao desmatamento e sua associação com as queimadas, como já foi demonstrado em outros estudos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7824" y="1628800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117/ano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72200" y="1628800"/>
            <a:ext cx="74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4/ano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 dos eventos de fogo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708920"/>
            <a:ext cx="7200000" cy="3836388"/>
          </a:xfrm>
        </p:spPr>
      </p:pic>
      <p:sp>
        <p:nvSpPr>
          <p:cNvPr id="3" name="Retângulo 2"/>
          <p:cNvSpPr/>
          <p:nvPr/>
        </p:nvSpPr>
        <p:spPr>
          <a:xfrm>
            <a:off x="899592" y="180466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Região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 e norte da mancha de bambu foram as mais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afetadas</a:t>
            </a:r>
          </a:p>
          <a:p>
            <a:r>
              <a:rPr lang="pt-B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Presença humana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6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Localização dos eventos de </a:t>
            </a:r>
            <a:r>
              <a:rPr lang="pt-BR" dirty="0" smtClean="0"/>
              <a:t>mortalidade de bambu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7200000" cy="3863481"/>
          </a:xfrm>
        </p:spPr>
      </p:pic>
      <p:sp>
        <p:nvSpPr>
          <p:cNvPr id="3" name="Retângulo 2"/>
          <p:cNvSpPr/>
          <p:nvPr/>
        </p:nvSpPr>
        <p:spPr>
          <a:xfrm>
            <a:off x="611560" y="170080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Padrão disperso no geral...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 de florescimento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Maior confiança nessa análise se fossem polígonos e relações de “toque”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043608" y="3140968"/>
            <a:ext cx="576064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7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entre os </a:t>
            </a:r>
            <a:r>
              <a:rPr lang="pt-BR" dirty="0" err="1" smtClean="0"/>
              <a:t>hotspots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</a:t>
            </a:r>
            <a:r>
              <a:rPr lang="pt-BR" dirty="0"/>
              <a:t>se observou uma relação clara entre os </a:t>
            </a:r>
            <a:r>
              <a:rPr lang="pt-BR" i="1" dirty="0" err="1"/>
              <a:t>hotspots</a:t>
            </a:r>
            <a:r>
              <a:rPr lang="pt-BR" dirty="0"/>
              <a:t> de focos de calor e mortalidade de </a:t>
            </a:r>
            <a:r>
              <a:rPr lang="pt-BR" dirty="0" smtClean="0"/>
              <a:t>bambu</a:t>
            </a:r>
          </a:p>
          <a:p>
            <a:r>
              <a:rPr lang="pt-BR" dirty="0" smtClean="0"/>
              <a:t>Tamanho de banda de </a:t>
            </a:r>
            <a:r>
              <a:rPr lang="pt-BR" dirty="0" err="1" smtClean="0"/>
              <a:t>kernel</a:t>
            </a:r>
            <a:endParaRPr lang="pt-BR" dirty="0"/>
          </a:p>
          <a:p>
            <a:r>
              <a:rPr lang="pt-BR" dirty="0" smtClean="0"/>
              <a:t>Filtragem </a:t>
            </a:r>
            <a:r>
              <a:rPr lang="pt-BR" dirty="0" smtClean="0"/>
              <a:t>de focos por floresta intacta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57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espaço-temporais do fogo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391597"/>
            <a:ext cx="7200000" cy="5398983"/>
          </a:xfrm>
        </p:spPr>
      </p:pic>
    </p:spTree>
    <p:extLst>
      <p:ext uri="{BB962C8B-B14F-4D97-AF65-F5344CB8AC3E}">
        <p14:creationId xmlns:p14="http://schemas.microsoft.com/office/powerpoint/2010/main" val="4131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espaço-temporais da mortalidade de bambu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3854"/>
            <a:ext cx="7200000" cy="5398983"/>
          </a:xfrm>
        </p:spPr>
      </p:pic>
      <p:sp>
        <p:nvSpPr>
          <p:cNvPr id="3" name="CaixaDeTexto 2"/>
          <p:cNvSpPr txBox="1"/>
          <p:nvPr/>
        </p:nvSpPr>
        <p:spPr>
          <a:xfrm>
            <a:off x="6516216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Problema da máscara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54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espaço-temporais entre mortalidade de bambu e fogo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9017"/>
            <a:ext cx="7200000" cy="5398983"/>
          </a:xfrm>
        </p:spPr>
      </p:pic>
    </p:spTree>
    <p:extLst>
      <p:ext uri="{BB962C8B-B14F-4D97-AF65-F5344CB8AC3E}">
        <p14:creationId xmlns:p14="http://schemas.microsoft.com/office/powerpoint/2010/main" val="16277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Padrões espaço-temporais entre mortalidade de bambu e fogo com </a:t>
            </a:r>
            <a:r>
              <a:rPr lang="pt-BR" sz="3200" dirty="0" err="1" smtClean="0"/>
              <a:t>lag</a:t>
            </a:r>
            <a:r>
              <a:rPr lang="pt-BR" sz="3200" dirty="0" smtClean="0"/>
              <a:t> de 1 ano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3854"/>
            <a:ext cx="7200000" cy="5398983"/>
          </a:xfrm>
        </p:spPr>
      </p:pic>
    </p:spTree>
    <p:extLst>
      <p:ext uri="{BB962C8B-B14F-4D97-AF65-F5344CB8AC3E}">
        <p14:creationId xmlns:p14="http://schemas.microsoft.com/office/powerpoint/2010/main" val="2253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Mortalidade de bambu e fogo... No match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Fogo: </a:t>
            </a:r>
            <a:r>
              <a:rPr lang="pt-BR" dirty="0" smtClean="0"/>
              <a:t>~50</a:t>
            </a:r>
            <a:r>
              <a:rPr lang="pt-BR" dirty="0" smtClean="0"/>
              <a:t>% aleatório, </a:t>
            </a:r>
            <a:r>
              <a:rPr lang="pt-BR" dirty="0" smtClean="0"/>
              <a:t>~50</a:t>
            </a:r>
            <a:r>
              <a:rPr lang="pt-BR" dirty="0" smtClean="0"/>
              <a:t>% </a:t>
            </a:r>
            <a:r>
              <a:rPr lang="pt-BR" dirty="0" smtClean="0"/>
              <a:t>agrupado</a:t>
            </a:r>
            <a:endParaRPr lang="pt-BR" dirty="0" smtClean="0"/>
          </a:p>
          <a:p>
            <a:r>
              <a:rPr lang="pt-BR" dirty="0" smtClean="0"/>
              <a:t>Mortalidade: aleatória</a:t>
            </a:r>
          </a:p>
          <a:p>
            <a:r>
              <a:rPr lang="pt-BR" dirty="0" smtClean="0"/>
              <a:t>Mortalidade do Bambu vs. Fogo: aleatório </a:t>
            </a:r>
            <a:r>
              <a:rPr lang="pt-BR" dirty="0" smtClean="0"/>
              <a:t>com fogo do mesmo ano e com </a:t>
            </a:r>
            <a:r>
              <a:rPr lang="pt-BR" dirty="0" err="1" smtClean="0"/>
              <a:t>lag</a:t>
            </a:r>
            <a:r>
              <a:rPr lang="pt-BR" dirty="0" smtClean="0"/>
              <a:t> de 1 ano</a:t>
            </a:r>
            <a:endParaRPr lang="pt-BR" dirty="0" smtClean="0"/>
          </a:p>
          <a:p>
            <a:r>
              <a:rPr lang="pt-BR" dirty="0" smtClean="0"/>
              <a:t>Anos de seca: padrões similares aos </a:t>
            </a:r>
            <a:r>
              <a:rPr lang="pt-BR" dirty="0" smtClean="0"/>
              <a:t>outros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5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limitantes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Baixo </a:t>
            </a:r>
            <a:r>
              <a:rPr lang="pt-BR" dirty="0"/>
              <a:t>número de amostras devido ao método de detecção da mortalidade de </a:t>
            </a:r>
            <a:r>
              <a:rPr lang="pt-BR" dirty="0" smtClean="0"/>
              <a:t>bambu</a:t>
            </a:r>
          </a:p>
          <a:p>
            <a:r>
              <a:rPr lang="pt-BR" dirty="0" smtClean="0"/>
              <a:t>Resolução </a:t>
            </a:r>
            <a:r>
              <a:rPr lang="pt-BR" dirty="0"/>
              <a:t>temporal da análise não separar populações que morrem no mesmo </a:t>
            </a:r>
            <a:r>
              <a:rPr lang="pt-BR" dirty="0" smtClean="0"/>
              <a:t>ano</a:t>
            </a:r>
          </a:p>
          <a:p>
            <a:r>
              <a:rPr lang="pt-BR" dirty="0" err="1"/>
              <a:t>G</a:t>
            </a:r>
            <a:r>
              <a:rPr lang="pt-BR" dirty="0" err="1" smtClean="0"/>
              <a:t>eo-localização</a:t>
            </a:r>
            <a:r>
              <a:rPr lang="pt-BR" dirty="0" smtClean="0"/>
              <a:t> </a:t>
            </a:r>
            <a:r>
              <a:rPr lang="pt-BR" dirty="0"/>
              <a:t>das manchas não estar </a:t>
            </a:r>
            <a:r>
              <a:rPr lang="pt-BR" dirty="0" smtClean="0"/>
              <a:t>centralizada</a:t>
            </a:r>
          </a:p>
          <a:p>
            <a:r>
              <a:rPr lang="pt-BR" dirty="0"/>
              <a:t>M</a:t>
            </a:r>
            <a:r>
              <a:rPr lang="pt-BR" dirty="0" smtClean="0"/>
              <a:t>áscara </a:t>
            </a:r>
            <a:r>
              <a:rPr lang="pt-BR" dirty="0"/>
              <a:t>de florestas intactas pode ter considerado áreas de mortalidade de bambu como desmatamento e as </a:t>
            </a:r>
            <a:r>
              <a:rPr lang="pt-BR" dirty="0" smtClean="0"/>
              <a:t>excluído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5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Espécies do gênero </a:t>
            </a:r>
            <a:r>
              <a:rPr lang="pt-BR" sz="2000" dirty="0" err="1"/>
              <a:t>Guadua</a:t>
            </a:r>
            <a:endParaRPr lang="pt-BR" sz="2000" dirty="0"/>
          </a:p>
          <a:p>
            <a:r>
              <a:rPr lang="pt-BR" sz="2000" dirty="0"/>
              <a:t>Distribuição associada ao solo</a:t>
            </a:r>
          </a:p>
          <a:p>
            <a:r>
              <a:rPr lang="pt-BR" sz="2000" dirty="0"/>
              <a:t>Permeiam as florestas do sudoeste amazônico</a:t>
            </a:r>
          </a:p>
          <a:p>
            <a:r>
              <a:rPr lang="pt-BR" sz="2000" dirty="0" smtClean="0"/>
              <a:t>Causam </a:t>
            </a:r>
            <a:r>
              <a:rPr lang="pt-BR" sz="2000" dirty="0"/>
              <a:t>perda de ~40% biomassa </a:t>
            </a:r>
            <a:r>
              <a:rPr lang="pt-BR" sz="2000" dirty="0" smtClean="0"/>
              <a:t>florestal</a:t>
            </a:r>
          </a:p>
          <a:p>
            <a:r>
              <a:rPr lang="pt-BR" sz="2000" dirty="0"/>
              <a:t>Ciclo de vida de ~28 anos </a:t>
            </a:r>
            <a:r>
              <a:rPr lang="pt-BR" sz="2000" dirty="0" smtClean="0"/>
              <a:t>conhecido, florescem e morrem</a:t>
            </a:r>
            <a:endParaRPr lang="pt-BR" sz="2000" dirty="0"/>
          </a:p>
          <a:p>
            <a:r>
              <a:rPr lang="pt-BR" sz="2000" dirty="0" smtClean="0"/>
              <a:t>Perpetuação na floresta é </a:t>
            </a:r>
            <a:r>
              <a:rPr lang="pt-BR" sz="2000" dirty="0"/>
              <a:t>teoricamente favorecida pelo </a:t>
            </a:r>
            <a:r>
              <a:rPr lang="pt-BR" sz="2000" dirty="0" smtClean="0"/>
              <a:t>fogo</a:t>
            </a:r>
          </a:p>
          <a:p>
            <a:r>
              <a:rPr lang="pt-BR" sz="2000" dirty="0" smtClean="0"/>
              <a:t>Sudoeste amazônico foi epicentro de grandes secas</a:t>
            </a:r>
          </a:p>
          <a:p>
            <a:r>
              <a:rPr lang="pt-BR" sz="2000" dirty="0" smtClean="0"/>
              <a:t>Anos de seca apresentam mais fogo</a:t>
            </a:r>
          </a:p>
          <a:p>
            <a:endParaRPr lang="pt-BR" sz="2000" dirty="0" smtClean="0"/>
          </a:p>
          <a:p>
            <a:r>
              <a:rPr lang="pt-BR" sz="2000" dirty="0" smtClean="0"/>
              <a:t>Será que o bambu está relacionado a ocorrência de queimadas no sudoeste amazônico?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22" y="164762"/>
            <a:ext cx="3264761" cy="21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As evidências apontaram que não existe relação entre mortalidade de bambu e focos de calor</a:t>
            </a:r>
          </a:p>
          <a:p>
            <a:r>
              <a:rPr lang="pt-BR" dirty="0" smtClean="0"/>
              <a:t>Anos de seca não apresentaram padrões diferenciados</a:t>
            </a:r>
          </a:p>
          <a:p>
            <a:r>
              <a:rPr lang="pt-BR" dirty="0" smtClean="0"/>
              <a:t>Fatores limitantes</a:t>
            </a:r>
          </a:p>
          <a:p>
            <a:r>
              <a:rPr lang="pt-BR" dirty="0" smtClean="0"/>
              <a:t>Trabalhos futuros</a:t>
            </a:r>
          </a:p>
          <a:p>
            <a:pPr lvl="1"/>
            <a:r>
              <a:rPr lang="pt-BR" dirty="0" smtClean="0"/>
              <a:t>Método </a:t>
            </a:r>
            <a:r>
              <a:rPr lang="pt-BR" dirty="0"/>
              <a:t>de detecção </a:t>
            </a:r>
            <a:r>
              <a:rPr lang="pt-BR" dirty="0" err="1"/>
              <a:t>semi-automática</a:t>
            </a:r>
            <a:r>
              <a:rPr lang="pt-BR" dirty="0"/>
              <a:t> </a:t>
            </a:r>
            <a:endParaRPr lang="pt-BR" dirty="0" smtClean="0"/>
          </a:p>
          <a:p>
            <a:pPr lvl="1"/>
            <a:r>
              <a:rPr lang="pt-BR" dirty="0"/>
              <a:t>A</a:t>
            </a:r>
            <a:r>
              <a:rPr lang="pt-BR" dirty="0" smtClean="0"/>
              <a:t>nálise </a:t>
            </a:r>
            <a:r>
              <a:rPr lang="pt-BR" dirty="0"/>
              <a:t>considerando padrões de áreas </a:t>
            </a:r>
            <a:endParaRPr lang="pt-BR" dirty="0" smtClean="0"/>
          </a:p>
          <a:p>
            <a:pPr lvl="1"/>
            <a:r>
              <a:rPr lang="pt-BR" dirty="0"/>
              <a:t>M</a:t>
            </a:r>
            <a:r>
              <a:rPr lang="pt-BR" dirty="0" smtClean="0"/>
              <a:t>áscara </a:t>
            </a:r>
            <a:r>
              <a:rPr lang="pt-BR" dirty="0"/>
              <a:t>de florestas intactas mais condizente com a </a:t>
            </a:r>
            <a:r>
              <a:rPr lang="pt-BR" dirty="0" smtClean="0"/>
              <a:t>realidade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9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1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Investigar </a:t>
            </a:r>
            <a:r>
              <a:rPr lang="pt-BR" dirty="0"/>
              <a:t>a dinâmica espacial e temporal do fogo com relação a ocorrência de mortalidade de bambu em florestas no sudoeste amazônico, a fim de responder as seguintes </a:t>
            </a:r>
            <a:r>
              <a:rPr lang="pt-BR" dirty="0" smtClean="0"/>
              <a:t>perguntas: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ocorrência de fogo está relacionada com a mortalidade de </a:t>
            </a:r>
            <a:r>
              <a:rPr lang="pt-BR" dirty="0" smtClean="0"/>
              <a:t>bambus?</a:t>
            </a:r>
          </a:p>
          <a:p>
            <a:pPr lvl="1"/>
            <a:r>
              <a:rPr lang="pt-BR" dirty="0" smtClean="0"/>
              <a:t>Existe </a:t>
            </a:r>
            <a:r>
              <a:rPr lang="pt-BR" dirty="0"/>
              <a:t>alguma alteração nesses padrões em anos de extrema seca como 2005 e 2010?</a:t>
            </a:r>
          </a:p>
        </p:txBody>
      </p:sp>
    </p:spTree>
    <p:extLst>
      <p:ext uri="{BB962C8B-B14F-4D97-AF65-F5344CB8AC3E}">
        <p14:creationId xmlns:p14="http://schemas.microsoft.com/office/powerpoint/2010/main" val="876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4248472" cy="4963147"/>
          </a:xfrm>
        </p:spPr>
      </p:pic>
    </p:spTree>
    <p:extLst>
      <p:ext uri="{BB962C8B-B14F-4D97-AF65-F5344CB8AC3E}">
        <p14:creationId xmlns:p14="http://schemas.microsoft.com/office/powerpoint/2010/main" val="32954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200000" cy="3594289"/>
          </a:xfrm>
        </p:spPr>
      </p:pic>
    </p:spTree>
    <p:extLst>
      <p:ext uri="{BB962C8B-B14F-4D97-AF65-F5344CB8AC3E}">
        <p14:creationId xmlns:p14="http://schemas.microsoft.com/office/powerpoint/2010/main" val="28140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e pré-processamento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389877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pt-BR" sz="2400" dirty="0" smtClean="0"/>
              <a:t>Imagens anuais MODIS (MAIAC) centradas na estação seca </a:t>
            </a:r>
            <a:r>
              <a:rPr lang="pt-BR" sz="2400" dirty="0" err="1" smtClean="0"/>
              <a:t>jul</a:t>
            </a:r>
            <a:r>
              <a:rPr lang="pt-BR" sz="2400" dirty="0" smtClean="0"/>
              <a:t>-set de 2000-2011</a:t>
            </a:r>
            <a:endParaRPr lang="pt-BR" sz="2400" dirty="0" smtClean="0"/>
          </a:p>
          <a:p>
            <a:pPr lvl="1"/>
            <a:r>
              <a:rPr lang="pt-BR" sz="2000" dirty="0" smtClean="0"/>
              <a:t>1000 m de resolução espacial</a:t>
            </a:r>
          </a:p>
          <a:p>
            <a:pPr lvl="1"/>
            <a:r>
              <a:rPr lang="pt-BR" sz="2000" dirty="0" smtClean="0"/>
              <a:t>7 bandas espectrais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Foto-interpretação</a:t>
            </a:r>
            <a:r>
              <a:rPr lang="pt-BR" sz="2400" dirty="0" smtClean="0"/>
              <a:t> da mortalidade de bambus</a:t>
            </a:r>
          </a:p>
          <a:p>
            <a:endParaRPr lang="pt-BR" sz="2400" dirty="0"/>
          </a:p>
          <a:p>
            <a:r>
              <a:rPr lang="pt-BR" sz="2400" dirty="0" smtClean="0"/>
              <a:t>Dados pontuais da ocorrência de mortalidade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88024" y="1600200"/>
            <a:ext cx="3888432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Dados pontuais de </a:t>
            </a:r>
            <a:r>
              <a:rPr lang="pt-BR" sz="2400" dirty="0"/>
              <a:t>focos ativos de calor </a:t>
            </a:r>
            <a:r>
              <a:rPr lang="pt-BR" sz="2400" dirty="0" smtClean="0"/>
              <a:t>de plataformas </a:t>
            </a:r>
            <a:r>
              <a:rPr lang="pt-BR" sz="2400" dirty="0"/>
              <a:t>orbitais (TERRA, AQUA, NPP, etc</a:t>
            </a:r>
            <a:r>
              <a:rPr lang="pt-BR" sz="2400" dirty="0" smtClean="0"/>
              <a:t>.) de 2000-2011</a:t>
            </a:r>
            <a:endParaRPr lang="pt-BR" sz="2000" dirty="0"/>
          </a:p>
          <a:p>
            <a:endParaRPr lang="pt-BR" sz="2400" dirty="0" smtClean="0"/>
          </a:p>
          <a:p>
            <a:r>
              <a:rPr lang="pt-BR" sz="2400" dirty="0" smtClean="0"/>
              <a:t>Filtragem pela área de bambu</a:t>
            </a:r>
          </a:p>
        </p:txBody>
      </p:sp>
    </p:spTree>
    <p:extLst>
      <p:ext uri="{BB962C8B-B14F-4D97-AF65-F5344CB8AC3E}">
        <p14:creationId xmlns:p14="http://schemas.microsoft.com/office/powerpoint/2010/main" val="605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padrões temporais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Frequência </a:t>
            </a:r>
            <a:r>
              <a:rPr lang="pt-BR" dirty="0"/>
              <a:t>da ocorrência anual dos eventos de 2001 a </a:t>
            </a:r>
            <a:r>
              <a:rPr lang="pt-BR" dirty="0" smtClean="0"/>
              <a:t>2011</a:t>
            </a:r>
            <a:r>
              <a:rPr lang="pt-BR" dirty="0"/>
              <a:t> </a:t>
            </a:r>
            <a:r>
              <a:rPr lang="pt-BR" dirty="0" smtClean="0"/>
              <a:t>de cada variável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de </a:t>
            </a:r>
            <a:r>
              <a:rPr lang="pt-BR" dirty="0" err="1" smtClean="0"/>
              <a:t>hotspots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Função </a:t>
            </a:r>
            <a:r>
              <a:rPr lang="pt-BR" dirty="0"/>
              <a:t>de estimador de </a:t>
            </a:r>
            <a:r>
              <a:rPr lang="pt-BR" dirty="0" err="1"/>
              <a:t>Kernel</a:t>
            </a:r>
            <a:r>
              <a:rPr lang="pt-BR" dirty="0"/>
              <a:t> </a:t>
            </a:r>
            <a:r>
              <a:rPr lang="pt-BR" dirty="0" smtClean="0"/>
              <a:t>intensidade</a:t>
            </a:r>
          </a:p>
          <a:p>
            <a:r>
              <a:rPr lang="pt-BR" dirty="0" smtClean="0"/>
              <a:t>Distribuição </a:t>
            </a:r>
            <a:r>
              <a:rPr lang="pt-BR" dirty="0"/>
              <a:t>isotrópica </a:t>
            </a:r>
            <a:r>
              <a:rPr lang="pt-BR" dirty="0" smtClean="0"/>
              <a:t>e gaussiana </a:t>
            </a:r>
          </a:p>
          <a:p>
            <a:r>
              <a:rPr lang="pt-BR" dirty="0" smtClean="0"/>
              <a:t>Banda </a:t>
            </a:r>
            <a:r>
              <a:rPr lang="pt-BR" dirty="0"/>
              <a:t>de </a:t>
            </a:r>
            <a:r>
              <a:rPr lang="pt-BR" dirty="0" smtClean="0"/>
              <a:t>0,5º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771800" y="4985286"/>
            <a:ext cx="59766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/>
              <a:t>Área média de uma mancha de bambu = 330 km2</a:t>
            </a:r>
          </a:p>
          <a:p>
            <a:r>
              <a:rPr lang="pt-BR" sz="2000" dirty="0"/>
              <a:t>Raio médio = 10,24 km, ou 0,1º</a:t>
            </a:r>
          </a:p>
          <a:p>
            <a:r>
              <a:rPr lang="pt-BR" sz="2000" dirty="0"/>
              <a:t>0,1º individualizava cada </a:t>
            </a:r>
            <a:r>
              <a:rPr lang="pt-BR" sz="2000" dirty="0" smtClean="0"/>
              <a:t>eventos</a:t>
            </a:r>
          </a:p>
          <a:p>
            <a:r>
              <a:rPr lang="pt-BR" sz="2000" dirty="0" smtClean="0"/>
              <a:t>1º unia praticamente todos os eventos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54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dos padrões espaço-temporais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Função </a:t>
            </a:r>
            <a:r>
              <a:rPr lang="pt-BR" dirty="0"/>
              <a:t>K de </a:t>
            </a:r>
            <a:r>
              <a:rPr lang="pt-BR" dirty="0" smtClean="0"/>
              <a:t>Ripley</a:t>
            </a:r>
          </a:p>
          <a:p>
            <a:r>
              <a:rPr lang="pt-BR" dirty="0" smtClean="0"/>
              <a:t>Janela definida por máscara de ocorrência de bambus e floresta intacta</a:t>
            </a:r>
          </a:p>
          <a:p>
            <a:r>
              <a:rPr lang="pt-BR" dirty="0" smtClean="0"/>
              <a:t>Variação de distância r de 0 a 1º</a:t>
            </a:r>
          </a:p>
          <a:p>
            <a:r>
              <a:rPr lang="pt-BR" dirty="0" smtClean="0"/>
              <a:t>Calculado envelope de Aleatoriedade </a:t>
            </a:r>
            <a:r>
              <a:rPr lang="pt-BR" dirty="0"/>
              <a:t>Espacial Completa (AEC</a:t>
            </a:r>
            <a:r>
              <a:rPr lang="pt-BR" dirty="0" smtClean="0"/>
              <a:t>) com 99 simulações (2% nível de significância)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11760" y="5600839"/>
            <a:ext cx="662473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 smtClean="0"/>
              <a:t>Dois testes:</a:t>
            </a:r>
            <a:r>
              <a:rPr lang="pt-BR" sz="2000" dirty="0"/>
              <a:t> </a:t>
            </a:r>
            <a:r>
              <a:rPr lang="pt-BR" sz="2000" dirty="0" smtClean="0"/>
              <a:t>(1) janela por retângulo envolvente e (2) janela por polígono de ocorrência de bambu e floresta intacta</a:t>
            </a:r>
          </a:p>
          <a:p>
            <a:r>
              <a:rPr lang="pt-BR" sz="2000" dirty="0" smtClean="0"/>
              <a:t>No final a janela (2) parecia fazer mais sentido</a:t>
            </a:r>
          </a:p>
        </p:txBody>
      </p:sp>
    </p:spTree>
    <p:extLst>
      <p:ext uri="{BB962C8B-B14F-4D97-AF65-F5344CB8AC3E}">
        <p14:creationId xmlns:p14="http://schemas.microsoft.com/office/powerpoint/2010/main" val="11445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693</Words>
  <Application>Microsoft Office PowerPoint</Application>
  <PresentationFormat>Apresentação na tela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Tema do Office</vt:lpstr>
      <vt:lpstr>Avaliação dos padrões espaço-temporais entre mortalidade de bambu e ocorrência de focos de calor em florestas do sudoeste amazônico</vt:lpstr>
      <vt:lpstr>Introdução</vt:lpstr>
      <vt:lpstr>Objetivo</vt:lpstr>
      <vt:lpstr>Apresentação do PowerPoint</vt:lpstr>
      <vt:lpstr>Área de estudo</vt:lpstr>
      <vt:lpstr>Dados e pré-processamento</vt:lpstr>
      <vt:lpstr>Análise de padrões temporais</vt:lpstr>
      <vt:lpstr>Análise de hotspots</vt:lpstr>
      <vt:lpstr>Análise dos padrões espaço-temporais</vt:lpstr>
      <vt:lpstr>Padrões temporais</vt:lpstr>
      <vt:lpstr>Localização dos eventos de fogo</vt:lpstr>
      <vt:lpstr>Localização dos eventos de mortalidade de bambu</vt:lpstr>
      <vt:lpstr>Relação entre os hotspots</vt:lpstr>
      <vt:lpstr>Padrões espaço-temporais do fogo</vt:lpstr>
      <vt:lpstr>Padrões espaço-temporais da mortalidade de bambu</vt:lpstr>
      <vt:lpstr>Padrões espaço-temporais entre mortalidade de bambu e fogo</vt:lpstr>
      <vt:lpstr>Padrões espaço-temporais entre mortalidade de bambu e fogo com lag de 1 ano</vt:lpstr>
      <vt:lpstr>Mortalidade de bambu e fogo... No match</vt:lpstr>
      <vt:lpstr>Fatores limitantes</vt:lpstr>
      <vt:lpstr>Conclusões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Bamboo-Dominated Forests of the Southwest Amazon: Detection, Spatial Extent, Life Cycle Length and Flowering Waves</dc:title>
  <dc:creator>Ricardo</dc:creator>
  <cp:lastModifiedBy>Ricardo</cp:lastModifiedBy>
  <cp:revision>134</cp:revision>
  <dcterms:created xsi:type="dcterms:W3CDTF">2016-07-26T21:30:22Z</dcterms:created>
  <dcterms:modified xsi:type="dcterms:W3CDTF">2016-12-12T09:15:29Z</dcterms:modified>
</cp:coreProperties>
</file>