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642" y="-4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A834C-181E-4AD2-BC45-25B10AE0BEE5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1D672-866A-4980-81CD-D7AD4CFE49D4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Classificação Inteligente de Eventos Extremos Utilizando SGD e HOG em imagens de Satélite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86314" y="3829050"/>
            <a:ext cx="4572000" cy="1314450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Luis Ricardo Arantes Filho</a:t>
            </a:r>
          </a:p>
          <a:p>
            <a:pPr algn="just"/>
            <a:r>
              <a:rPr lang="pt-BR" dirty="0" smtClean="0"/>
              <a:t>Emerson Jean da Silva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9190" cy="7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pt-BR" dirty="0"/>
              <a:t>O NOAA usa um sistema de biblioteca on-line chamado de Sistema de </a:t>
            </a:r>
            <a:r>
              <a:rPr lang="pt-BR" dirty="0" smtClean="0"/>
              <a:t>Administração de </a:t>
            </a:r>
            <a:r>
              <a:rPr lang="pt-BR" dirty="0"/>
              <a:t>Dados de Matriz Ampla </a:t>
            </a:r>
            <a:r>
              <a:rPr lang="pt-BR" dirty="0" smtClean="0"/>
              <a:t>Compreensiva (</a:t>
            </a:r>
            <a:r>
              <a:rPr lang="pt-BR" dirty="0" err="1" smtClean="0"/>
              <a:t>Comprehensive</a:t>
            </a:r>
            <a:r>
              <a:rPr lang="pt-BR" dirty="0" smtClean="0"/>
              <a:t> </a:t>
            </a:r>
            <a:r>
              <a:rPr lang="pt-BR" dirty="0" err="1"/>
              <a:t>Large</a:t>
            </a:r>
            <a:r>
              <a:rPr lang="pt-BR" dirty="0"/>
              <a:t> </a:t>
            </a:r>
            <a:r>
              <a:rPr lang="pt-BR" dirty="0" err="1" smtClean="0"/>
              <a:t>Array-data</a:t>
            </a:r>
            <a:r>
              <a:rPr lang="pt-BR" dirty="0" smtClean="0"/>
              <a:t> </a:t>
            </a:r>
            <a:r>
              <a:rPr lang="pt-BR" dirty="0" err="1" smtClean="0"/>
              <a:t>Stewardship</a:t>
            </a:r>
            <a:r>
              <a:rPr lang="pt-BR" dirty="0" smtClean="0"/>
              <a:t> </a:t>
            </a:r>
            <a:r>
              <a:rPr lang="pt-BR" dirty="0"/>
              <a:t>System -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</a:t>
            </a:r>
            <a:r>
              <a:rPr lang="pt-BR" dirty="0"/>
              <a:t>) </a:t>
            </a:r>
            <a:r>
              <a:rPr lang="pt-BR" dirty="0" smtClean="0"/>
              <a:t>para armazenar </a:t>
            </a:r>
            <a:r>
              <a:rPr lang="pt-BR" dirty="0"/>
              <a:t>uma infinidade de dados ambientais.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Os dados </a:t>
            </a:r>
            <a:r>
              <a:rPr lang="pt-BR" dirty="0"/>
              <a:t>provêm do Satélite Operacional Ambiental </a:t>
            </a: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(POES)</a:t>
            </a:r>
            <a:r>
              <a:rPr lang="pt-BR" dirty="0"/>
              <a:t> do Departamento </a:t>
            </a:r>
            <a:r>
              <a:rPr lang="pt-BR" dirty="0" smtClean="0"/>
              <a:t>de Defesa dos </a:t>
            </a:r>
            <a:r>
              <a:rPr lang="pt-BR" dirty="0"/>
              <a:t>EUA (</a:t>
            </a:r>
            <a:r>
              <a:rPr lang="pt-BR" dirty="0" err="1"/>
              <a:t>DoD</a:t>
            </a:r>
            <a:r>
              <a:rPr lang="pt-BR" dirty="0"/>
              <a:t>), do </a:t>
            </a:r>
            <a:r>
              <a:rPr lang="pt-BR" dirty="0" smtClean="0"/>
              <a:t>Satélite Ambiental </a:t>
            </a:r>
            <a:r>
              <a:rPr lang="pt-BR" dirty="0"/>
              <a:t>Operacional Geoestacionário da </a:t>
            </a:r>
            <a:r>
              <a:rPr lang="pt-BR" dirty="0" smtClean="0"/>
              <a:t>NOAA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(GOES</a:t>
            </a: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dirty="0"/>
              <a:t> e de outros </a:t>
            </a:r>
            <a:r>
              <a:rPr lang="pt-BR" dirty="0" smtClean="0"/>
              <a:t>dados derivados.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Características das Imagens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/>
              <a:t>As imagens </a:t>
            </a:r>
            <a:r>
              <a:rPr lang="pt-BR" dirty="0" smtClean="0"/>
              <a:t>obtidas possuem uma resolução </a:t>
            </a:r>
            <a:r>
              <a:rPr lang="pt-BR" dirty="0"/>
              <a:t>espacial variando entre 10 </a:t>
            </a:r>
            <a:r>
              <a:rPr lang="pt-BR" dirty="0" smtClean="0"/>
              <a:t>km a </a:t>
            </a:r>
            <a:r>
              <a:rPr lang="pt-BR" dirty="0"/>
              <a:t>20 km no canal </a:t>
            </a:r>
            <a:r>
              <a:rPr lang="pt-BR" dirty="0" smtClean="0"/>
              <a:t>infravermelho.</a:t>
            </a:r>
          </a:p>
          <a:p>
            <a:pPr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Banda 4 infravermelho </a:t>
            </a:r>
            <a:r>
              <a:rPr lang="pt-BR" dirty="0"/>
              <a:t>termal</a:t>
            </a:r>
            <a:r>
              <a:rPr lang="pt-BR" dirty="0" smtClean="0"/>
              <a:t>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857238"/>
            <a:ext cx="6143668" cy="368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1500166" y="857238"/>
            <a:ext cx="614366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Algoritmo SGD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729053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Stochastic Gradient Descent</a:t>
            </a:r>
          </a:p>
          <a:p>
            <a:pPr algn="just"/>
            <a:r>
              <a:rPr lang="pt-BR" dirty="0" smtClean="0"/>
              <a:t>Os métodos </a:t>
            </a:r>
            <a:r>
              <a:rPr lang="pt-BR" dirty="0"/>
              <a:t>baseados em gradientes são clássicos exemplos de métodos iterativos. </a:t>
            </a:r>
            <a:endParaRPr lang="pt-BR" dirty="0" smtClean="0"/>
          </a:p>
          <a:p>
            <a:pPr algn="just"/>
            <a:r>
              <a:rPr lang="pt-BR" dirty="0" smtClean="0"/>
              <a:t>Um método </a:t>
            </a:r>
            <a:r>
              <a:rPr lang="pt-BR" dirty="0"/>
              <a:t>iterativo propicia uma sequência </a:t>
            </a:r>
            <a:r>
              <a:rPr lang="pt-BR" dirty="0" smtClean="0"/>
              <a:t>de soluções </a:t>
            </a:r>
            <a:r>
              <a:rPr lang="pt-BR" dirty="0"/>
              <a:t>aproximadas de uma </a:t>
            </a:r>
            <a:r>
              <a:rPr lang="pt-BR" dirty="0" smtClean="0"/>
              <a:t>solução ótima.</a:t>
            </a:r>
          </a:p>
          <a:p>
            <a:pPr algn="just"/>
            <a:r>
              <a:rPr lang="pt-BR" dirty="0" smtClean="0"/>
              <a:t>são </a:t>
            </a:r>
            <a:r>
              <a:rPr lang="pt-BR" dirty="0"/>
              <a:t>obtidas pelo </a:t>
            </a:r>
            <a:r>
              <a:rPr lang="pt-BR" dirty="0" smtClean="0"/>
              <a:t>mesmo processo </a:t>
            </a:r>
            <a:r>
              <a:rPr lang="pt-BR" dirty="0"/>
              <a:t>que é </a:t>
            </a:r>
            <a:r>
              <a:rPr lang="pt-BR" dirty="0" smtClean="0"/>
              <a:t>repetido (iterativamente).</a:t>
            </a:r>
            <a:endParaRPr lang="en-US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SGD é definido como um método eficiente para </a:t>
            </a:r>
            <a:r>
              <a:rPr lang="pt-BR" dirty="0" smtClean="0"/>
              <a:t>a aprendizagem </a:t>
            </a:r>
            <a:r>
              <a:rPr lang="pt-BR" dirty="0"/>
              <a:t>de </a:t>
            </a:r>
            <a:r>
              <a:rPr lang="pt-BR" dirty="0" smtClean="0"/>
              <a:t>maneira discriminativa</a:t>
            </a:r>
            <a:r>
              <a:rPr lang="pt-BR" dirty="0"/>
              <a:t>, empregado em </a:t>
            </a:r>
            <a:r>
              <a:rPr lang="pt-BR" dirty="0" smtClean="0"/>
              <a:t>classificadores lineares.</a:t>
            </a:r>
          </a:p>
          <a:p>
            <a:r>
              <a:rPr lang="pt-BR" dirty="0" smtClean="0"/>
              <a:t>SVM,MLP, Regressão Logística, etc.</a:t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dirty="0"/>
              <a:t>No sentido de minimizar o número de </a:t>
            </a:r>
            <a:r>
              <a:rPr lang="pt-BR" dirty="0" smtClean="0"/>
              <a:t>iterações do </a:t>
            </a:r>
            <a:r>
              <a:rPr lang="pt-BR" dirty="0"/>
              <a:t>método e gerar a otimização para </a:t>
            </a:r>
            <a:r>
              <a:rPr lang="pt-BR" dirty="0" smtClean="0"/>
              <a:t>a convergência </a:t>
            </a:r>
            <a:r>
              <a:rPr lang="pt-BR" dirty="0"/>
              <a:t>o método SGD propõe que, </a:t>
            </a:r>
            <a:r>
              <a:rPr lang="pt-BR" dirty="0" smtClean="0"/>
              <a:t>dada uma </a:t>
            </a:r>
            <a:r>
              <a:rPr lang="pt-BR" dirty="0"/>
              <a:t>aproximação inicial aleatória </a:t>
            </a:r>
            <a:r>
              <a:rPr lang="pt-BR" dirty="0" smtClean="0"/>
              <a:t>da função </a:t>
            </a:r>
            <a:r>
              <a:rPr lang="pt-BR" dirty="0"/>
              <a:t>em até n iterações e seguindo uma direção de busca é possível encontrar </a:t>
            </a:r>
            <a:r>
              <a:rPr lang="pt-BR" dirty="0" smtClean="0"/>
              <a:t>os pontos </a:t>
            </a:r>
            <a:r>
              <a:rPr lang="pt-BR" dirty="0"/>
              <a:t>de objetivo (mínimos e máximos</a:t>
            </a:r>
            <a:r>
              <a:rPr lang="pt-BR" dirty="0" smtClean="0"/>
              <a:t>).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 descr="C:\Users\Ricardinho\Desktop\grad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5143500"/>
          </a:xfrm>
          <a:prstGeom prst="rect">
            <a:avLst/>
          </a:prstGeom>
          <a:noFill/>
        </p:spPr>
      </p:pic>
      <p:pic>
        <p:nvPicPr>
          <p:cNvPr id="21507" name="Picture 3" descr="C:\Users\Ricardinho\Desktop\grad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0"/>
            <a:ext cx="4643438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of Oriented Gradients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90"/>
            <a:ext cx="9144000" cy="400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A idéia fundamental </a:t>
            </a:r>
            <a:r>
              <a:rPr lang="pt-BR" dirty="0" smtClean="0"/>
              <a:t>do HOG </a:t>
            </a:r>
            <a:r>
              <a:rPr lang="pt-BR" dirty="0"/>
              <a:t>é identificar </a:t>
            </a:r>
            <a:r>
              <a:rPr lang="pt-BR" dirty="0" smtClean="0"/>
              <a:t>as características </a:t>
            </a:r>
            <a:r>
              <a:rPr lang="pt-BR" dirty="0"/>
              <a:t>de borda e formatos nas imagens através </a:t>
            </a:r>
            <a:r>
              <a:rPr lang="pt-BR" dirty="0" smtClean="0"/>
              <a:t>da distribuição </a:t>
            </a:r>
            <a:r>
              <a:rPr lang="pt-BR" dirty="0"/>
              <a:t>dos </a:t>
            </a:r>
            <a:r>
              <a:rPr lang="pt-BR" dirty="0" smtClean="0"/>
              <a:t>gradientes de </a:t>
            </a:r>
            <a:r>
              <a:rPr lang="pt-BR" dirty="0"/>
              <a:t>intensidade dos pixels e pelas direções </a:t>
            </a:r>
            <a:r>
              <a:rPr lang="pt-BR" dirty="0" smtClean="0"/>
              <a:t>das bordas</a:t>
            </a:r>
            <a:r>
              <a:rPr lang="pt-BR" dirty="0"/>
              <a:t>.</a:t>
            </a:r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/>
              <a:t>Para o calculo do HOG uma </a:t>
            </a:r>
            <a:r>
              <a:rPr lang="pt-BR" dirty="0" smtClean="0"/>
              <a:t>imagem </a:t>
            </a:r>
            <a:r>
              <a:rPr lang="pt-BR" dirty="0"/>
              <a:t>é </a:t>
            </a:r>
            <a:r>
              <a:rPr lang="pt-BR" dirty="0" smtClean="0"/>
              <a:t>dividida em </a:t>
            </a:r>
            <a:r>
              <a:rPr lang="pt-BR" dirty="0"/>
              <a:t>blocos, ou regiões, por exemplo, </a:t>
            </a:r>
            <a:r>
              <a:rPr lang="pt-BR" dirty="0" smtClean="0"/>
              <a:t>em matrizes </a:t>
            </a:r>
            <a:r>
              <a:rPr lang="pt-BR" dirty="0"/>
              <a:t>de 16x16 pixels. Para cada um </a:t>
            </a:r>
            <a:r>
              <a:rPr lang="pt-BR" dirty="0" smtClean="0"/>
              <a:t>destes blocos </a:t>
            </a:r>
            <a:r>
              <a:rPr lang="pt-BR" dirty="0"/>
              <a:t>a magnitude do gradiente e </a:t>
            </a:r>
            <a:r>
              <a:rPr lang="pt-BR" dirty="0" smtClean="0"/>
              <a:t>um número </a:t>
            </a:r>
            <a:r>
              <a:rPr lang="pt-BR" dirty="0"/>
              <a:t>de direções é calculado</a:t>
            </a:r>
            <a:r>
              <a:rPr lang="pt-BR" dirty="0" smtClean="0"/>
              <a:t>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Eventos Extremos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Ricardinho\Desktop\typhon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200365"/>
          </a:xfrm>
          <a:prstGeom prst="rect">
            <a:avLst/>
          </a:prstGeom>
          <a:noFill/>
        </p:spPr>
      </p:pic>
      <p:pic>
        <p:nvPicPr>
          <p:cNvPr id="2052" name="Picture 4" descr="C:\Users\Ricardinho\Desktop\joaquim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9144000" cy="5143515"/>
          </a:xfrm>
          <a:prstGeom prst="rect">
            <a:avLst/>
          </a:prstGeom>
          <a:noFill/>
        </p:spPr>
      </p:pic>
      <p:pic>
        <p:nvPicPr>
          <p:cNvPr id="2053" name="Picture 5" descr="C:\Users\Ricardinho\Desktop\vis-animated-3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"/>
            <a:ext cx="9144000" cy="5334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Treinamento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000114"/>
            <a:ext cx="9144000" cy="3394472"/>
          </a:xfrm>
        </p:spPr>
        <p:txBody>
          <a:bodyPr/>
          <a:lstStyle/>
          <a:p>
            <a:r>
              <a:rPr lang="pt-BR" dirty="0" smtClean="0"/>
              <a:t>Evento e Não Evento: 1810 imagens. 50% evento e 50% não evento.</a:t>
            </a:r>
          </a:p>
          <a:p>
            <a:endParaRPr lang="pt-BR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8"/>
            <a:ext cx="9144000" cy="321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Normalização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Resize</a:t>
            </a:r>
            <a:r>
              <a:rPr lang="pt-BR" dirty="0" smtClean="0"/>
              <a:t>: 300x300</a:t>
            </a:r>
          </a:p>
          <a:p>
            <a:r>
              <a:rPr lang="pt-BR" dirty="0" smtClean="0"/>
              <a:t>Escala de Cinza</a:t>
            </a:r>
          </a:p>
          <a:p>
            <a:r>
              <a:rPr lang="pt-BR" dirty="0" smtClean="0"/>
              <a:t>HOG</a:t>
            </a:r>
          </a:p>
          <a:p>
            <a:endParaRPr lang="pt-B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Foram divididos os conjuntos de treinamento e teste. 80% e 20%.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285998"/>
            <a:ext cx="4714908" cy="285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304"/>
            <a:ext cx="823478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8674" name="Picture 2" descr="C:\Users\Ricardinho\Documents\Doutorado\2_Periodo\Topicos em Observação da Terra\Classificação de Eventos Extremos - Satelite Hog SGD\Informaçoes Imagens de satelite e HOG\learning curv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5211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Esta é uma abordagem para um modelo inicial.</a:t>
            </a:r>
          </a:p>
          <a:p>
            <a:r>
              <a:rPr lang="pt-BR" dirty="0" smtClean="0"/>
              <a:t>Condicionado a qualidade dos dados.</a:t>
            </a:r>
          </a:p>
          <a:p>
            <a:r>
              <a:rPr lang="pt-BR" dirty="0" smtClean="0"/>
              <a:t>Os modelos de treinamento podem ser variados</a:t>
            </a:r>
          </a:p>
          <a:p>
            <a:r>
              <a:rPr lang="pt-BR" dirty="0" smtClean="0"/>
              <a:t>O custo computacional foi mínimo.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472" y="1928808"/>
            <a:ext cx="8229600" cy="857250"/>
          </a:xfrm>
        </p:spPr>
        <p:txBody>
          <a:bodyPr/>
          <a:lstStyle/>
          <a:p>
            <a:r>
              <a:rPr lang="pt-BR" dirty="0" smtClean="0"/>
              <a:t>Obrigado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Impactos que Desastres naturais causam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Impactos Sociais</a:t>
            </a:r>
          </a:p>
          <a:p>
            <a:r>
              <a:rPr lang="pt-BR" dirty="0" smtClean="0"/>
              <a:t>Econômicos</a:t>
            </a:r>
          </a:p>
          <a:p>
            <a:r>
              <a:rPr lang="pt-BR" dirty="0" smtClean="0"/>
              <a:t>Agricultura</a:t>
            </a:r>
          </a:p>
          <a:p>
            <a:r>
              <a:rPr lang="pt-BR" dirty="0" smtClean="0"/>
              <a:t>Saúde publica</a:t>
            </a:r>
          </a:p>
          <a:p>
            <a:r>
              <a:rPr lang="pt-BR" dirty="0" smtClean="0"/>
              <a:t>Patrimônio cultural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074" name="Picture 2" descr="Moradores de Belém ainda sofrem efeitos dos alagamentos (Foto: Fernando Araújo/Diário do Pará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285866"/>
            <a:ext cx="4572000" cy="3487733"/>
          </a:xfrm>
          <a:prstGeom prst="rect">
            <a:avLst/>
          </a:prstGeom>
          <a:noFill/>
        </p:spPr>
      </p:pic>
      <p:pic>
        <p:nvPicPr>
          <p:cNvPr id="3076" name="Picture 4" descr="Resultado de imagem para belem do para enchen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285866"/>
            <a:ext cx="4581520" cy="3500462"/>
          </a:xfrm>
          <a:prstGeom prst="rect">
            <a:avLst/>
          </a:prstGeom>
          <a:noFill/>
        </p:spPr>
      </p:pic>
      <p:pic>
        <p:nvPicPr>
          <p:cNvPr id="3078" name="Picture 6" descr="Resultado de imagem para belem do para enchent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285866"/>
            <a:ext cx="4572032" cy="3500462"/>
          </a:xfrm>
          <a:prstGeom prst="rect">
            <a:avLst/>
          </a:prstGeom>
          <a:noFill/>
        </p:spPr>
      </p:pic>
      <p:pic>
        <p:nvPicPr>
          <p:cNvPr id="3080" name="Picture 8" descr="Resultado de imagem para rio de janeiro deslizament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1285866"/>
            <a:ext cx="4581520" cy="3500462"/>
          </a:xfrm>
          <a:prstGeom prst="rect">
            <a:avLst/>
          </a:prstGeom>
          <a:noFill/>
        </p:spPr>
      </p:pic>
      <p:pic>
        <p:nvPicPr>
          <p:cNvPr id="3084" name="Picture 12" descr="Resultado de imagem para são luiz do paraitinga igreja antes e depoi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1285866"/>
            <a:ext cx="4572032" cy="3500462"/>
          </a:xfrm>
          <a:prstGeom prst="rect">
            <a:avLst/>
          </a:prstGeom>
          <a:noFill/>
        </p:spPr>
      </p:pic>
      <p:pic>
        <p:nvPicPr>
          <p:cNvPr id="3082" name="Picture 10" descr="Resultado de imagem para são luiz do paraitinga enchent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6" y="1285866"/>
            <a:ext cx="4572032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dirty="0" smtClean="0"/>
              <a:t>Desenvolvimento de uma </a:t>
            </a:r>
            <a:r>
              <a:rPr lang="pt-B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 computacional</a:t>
            </a:r>
            <a:r>
              <a:rPr lang="pt-BR" dirty="0" smtClean="0"/>
              <a:t> para a </a:t>
            </a:r>
            <a:r>
              <a:rPr lang="pt-B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</a:t>
            </a:r>
            <a:r>
              <a:rPr lang="pt-B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eventos extremos</a:t>
            </a:r>
            <a:r>
              <a:rPr lang="pt-BR" dirty="0"/>
              <a:t> </a:t>
            </a:r>
            <a:r>
              <a:rPr lang="pt-BR" dirty="0" smtClean="0"/>
              <a:t>em </a:t>
            </a:r>
            <a:r>
              <a:rPr lang="pt-B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imagens </a:t>
            </a:r>
            <a:r>
              <a:rPr lang="pt-B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satélite </a:t>
            </a:r>
            <a:r>
              <a:rPr lang="pt-BR" dirty="0"/>
              <a:t>baseada em modelos de </a:t>
            </a: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aprendizado de máquina</a:t>
            </a:r>
            <a:r>
              <a:rPr lang="pt-BR" dirty="0"/>
              <a:t> para avaliar em </a:t>
            </a:r>
            <a:r>
              <a:rPr lang="pt-BR" dirty="0" smtClean="0"/>
              <a:t>um </a:t>
            </a:r>
            <a:r>
              <a:rPr lang="pt-B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curto </a:t>
            </a:r>
            <a:r>
              <a:rPr lang="pt-B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período de tempo</a:t>
            </a:r>
            <a:r>
              <a:rPr lang="pt-BR" dirty="0"/>
              <a:t> um </a:t>
            </a: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 volume de informações</a:t>
            </a:r>
            <a:r>
              <a:rPr lang="pt-BR" dirty="0"/>
              <a:t> e inferir </a:t>
            </a:r>
            <a:r>
              <a:rPr lang="pt-BR" dirty="0" smtClean="0"/>
              <a:t>a ocorrência </a:t>
            </a:r>
            <a:r>
              <a:rPr lang="pt-BR" dirty="0"/>
              <a:t>ou </a:t>
            </a:r>
            <a:r>
              <a:rPr lang="pt-BR" dirty="0" smtClean="0"/>
              <a:t>não de </a:t>
            </a:r>
            <a:r>
              <a:rPr lang="pt-BR" dirty="0"/>
              <a:t>eventos </a:t>
            </a:r>
            <a:r>
              <a:rPr lang="pt-BR" dirty="0" smtClean="0"/>
              <a:t>extremos.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O Instituto Nacional de Pesquisas Espaciais tem como uma de suas atividades, promover a análise e o monitoramento do clima, identificando também eventos desta magnitude para tomada de decisões.</a:t>
            </a:r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9190" cy="114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6386" name="Picture 2" descr="C:\Users\Ricardinho\Documents\Doutorado\2_Periodo\Topicos em Observação da Terra\Classificação de Eventos Extremos - Satelite Hog SGD\EventosNovo\Eventos\Positivos\img (23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57488" cy="2571750"/>
          </a:xfrm>
          <a:prstGeom prst="rect">
            <a:avLst/>
          </a:prstGeom>
          <a:noFill/>
        </p:spPr>
      </p:pic>
      <p:pic>
        <p:nvPicPr>
          <p:cNvPr id="16387" name="Picture 3" descr="C:\Users\Ricardinho\Documents\Doutorado\2_Periodo\Topicos em Observação da Terra\Classificação de Eventos Extremos - Satelite Hog SGD\EventosNovo\Eventos\Positivos\img (24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0"/>
            <a:ext cx="2786050" cy="2571750"/>
          </a:xfrm>
          <a:prstGeom prst="rect">
            <a:avLst/>
          </a:prstGeom>
          <a:noFill/>
        </p:spPr>
      </p:pic>
      <p:pic>
        <p:nvPicPr>
          <p:cNvPr id="16388" name="Picture 4" descr="C:\Users\Ricardinho\Documents\Doutorado\2_Periodo\Topicos em Observação da Terra\Classificação de Eventos Extremos - Satelite Hog SGD\EventosNovo\Eventos\Positivos\img (27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0"/>
            <a:ext cx="2857488" cy="2571750"/>
          </a:xfrm>
          <a:prstGeom prst="rect">
            <a:avLst/>
          </a:prstGeom>
          <a:noFill/>
        </p:spPr>
      </p:pic>
      <p:pic>
        <p:nvPicPr>
          <p:cNvPr id="16390" name="Picture 6" descr="C:\Users\Ricardinho\Documents\Doutorado\2_Periodo\Topicos em Observação da Terra\Classificação de Eventos Extremos - Satelite Hog SGD\Eventos\Positivos\img (2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2571750"/>
            <a:ext cx="2786050" cy="2571751"/>
          </a:xfrm>
          <a:prstGeom prst="rect">
            <a:avLst/>
          </a:prstGeom>
          <a:noFill/>
        </p:spPr>
      </p:pic>
      <p:pic>
        <p:nvPicPr>
          <p:cNvPr id="16391" name="Picture 7" descr="C:\Users\Ricardinho\Documents\Doutorado\2_Periodo\Topicos em Observação da Terra\Classificação de Eventos Extremos - Satelite Hog SGD\Eventos\Positivos\img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2571750"/>
            <a:ext cx="2857520" cy="2571750"/>
          </a:xfrm>
          <a:prstGeom prst="rect">
            <a:avLst/>
          </a:prstGeom>
          <a:noFill/>
        </p:spPr>
      </p:pic>
      <p:pic>
        <p:nvPicPr>
          <p:cNvPr id="16392" name="Picture 8" descr="C:\Users\Ricardinho\Documents\Doutorado\2_Periodo\Topicos em Observação da Terra\Classificação de Eventos Extremos - Satelite Hog SGD\Eventos\Positivos\img (15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571750"/>
            <a:ext cx="2857488" cy="2571750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3214678" y="0"/>
            <a:ext cx="2857520" cy="25717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 descr="C:\Users\Ricardinho\Documents\Doutorado\2_Periodo\Topicos em Observação da Terra\Classificação de Eventos Extremos - Satelite Hog SGD\Eventos\Negativos\img (7)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6429388" y="1"/>
            <a:ext cx="2714612" cy="2571750"/>
          </a:xfrm>
          <a:prstGeom prst="rect">
            <a:avLst/>
          </a:prstGeom>
          <a:noFill/>
        </p:spPr>
      </p:pic>
      <p:pic>
        <p:nvPicPr>
          <p:cNvPr id="17411" name="Picture 3" descr="C:\Users\Ricardinho\Documents\Doutorado\2_Periodo\Topicos em Observação da Terra\Classificação de Eventos Extremos - Satelite Hog SGD\Eventos\Negativos\img (13)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6429388" y="2571750"/>
            <a:ext cx="2714612" cy="2571751"/>
          </a:xfrm>
          <a:prstGeom prst="rect">
            <a:avLst/>
          </a:prstGeom>
          <a:noFill/>
        </p:spPr>
      </p:pic>
      <p:pic>
        <p:nvPicPr>
          <p:cNvPr id="17412" name="Picture 4" descr="C:\Users\Ricardinho\Documents\Doutorado\2_Periodo\Topicos em Observação da Terra\Classificação de Eventos Extremos - Satelite Hog SGD\Eventos\Negativos\img (14).jpg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3357554" y="2571750"/>
            <a:ext cx="2928958" cy="2571750"/>
          </a:xfrm>
          <a:prstGeom prst="rect">
            <a:avLst/>
          </a:prstGeom>
          <a:noFill/>
        </p:spPr>
      </p:pic>
      <p:pic>
        <p:nvPicPr>
          <p:cNvPr id="17413" name="Picture 5" descr="C:\Users\Ricardinho\Documents\Doutorado\2_Periodo\Topicos em Observação da Terra\Classificação de Eventos Extremos - Satelite Hog SGD\Eventos\Negativos\img (21).jpg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3357554" y="0"/>
            <a:ext cx="2928958" cy="2571750"/>
          </a:xfrm>
          <a:prstGeom prst="rect">
            <a:avLst/>
          </a:prstGeom>
          <a:noFill/>
        </p:spPr>
      </p:pic>
      <p:pic>
        <p:nvPicPr>
          <p:cNvPr id="17414" name="Picture 6" descr="C:\Users\Ricardinho\Documents\Doutorado\2_Periodo\Topicos em Observação da Terra\Classificação de Eventos Extremos - Satelite Hog SGD\Eventos\Negativos\img (0).jpg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 rot="5400000">
            <a:off x="250028" y="2250287"/>
            <a:ext cx="2643187" cy="3143242"/>
          </a:xfrm>
          <a:prstGeom prst="rect">
            <a:avLst/>
          </a:prstGeom>
          <a:noFill/>
        </p:spPr>
      </p:pic>
      <p:pic>
        <p:nvPicPr>
          <p:cNvPr id="17415" name="Picture 7" descr="C:\Users\Ricardinho\Documents\Doutorado\2_Periodo\Topicos em Observação da Terra\Classificação de Eventos Extremos - Satelite Hog SGD\Eventos\Negativos\img (2).jpg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1" y="1"/>
            <a:ext cx="3143240" cy="2560715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6429388" y="0"/>
            <a:ext cx="2714612" cy="257175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6215074" cy="407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 descr="C:\Users\Ricardinho\Documents\Doutorado\2_Periodo\Topicos em Observação da Terra\Classificação de Eventos Extremos - Satelite Hog SGD\Informaçoes Imagens de satelite e HOG\AS12_IV201808141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8127"/>
            <a:ext cx="6215074" cy="3985373"/>
          </a:xfrm>
          <a:prstGeom prst="rect">
            <a:avLst/>
          </a:prstGeom>
          <a:noFill/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21507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Foram pesquisadas </a:t>
            </a:r>
            <a:r>
              <a:rPr lang="pt-BR" dirty="0" smtClean="0"/>
              <a:t>diversas bases </a:t>
            </a:r>
            <a:r>
              <a:rPr lang="pt-BR" dirty="0"/>
              <a:t>de dados e selecionadas imagens do acervo do INPE </a:t>
            </a:r>
            <a:r>
              <a:rPr lang="pt-BR" dirty="0" smtClean="0"/>
              <a:t>dos satélites </a:t>
            </a: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LANDSAT-8</a:t>
            </a:r>
            <a:r>
              <a:rPr lang="pt-BR" dirty="0"/>
              <a:t> </a:t>
            </a:r>
            <a:r>
              <a:rPr lang="pt-BR" dirty="0" smtClean="0"/>
              <a:t>e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CEBERS</a:t>
            </a:r>
            <a:r>
              <a:rPr lang="pt-BR" dirty="0"/>
              <a:t>, e do acervo </a:t>
            </a:r>
            <a:r>
              <a:rPr lang="pt-BR" dirty="0" smtClean="0"/>
              <a:t>do NOAA </a:t>
            </a:r>
            <a:r>
              <a:rPr lang="pt-BR" dirty="0"/>
              <a:t>na identificação dos eventos climáticos.</a:t>
            </a:r>
            <a:r>
              <a:rPr lang="pt-BR" dirty="0" smtClean="0"/>
              <a:t> </a:t>
            </a:r>
            <a:br>
              <a:rPr lang="pt-BR" dirty="0" smtClean="0"/>
            </a:br>
            <a:endParaRPr lang="pt-BR" dirty="0" smtClean="0"/>
          </a:p>
          <a:p>
            <a:pPr algn="just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506</Words>
  <Application>Microsoft Office PowerPoint</Application>
  <PresentationFormat>Apresentação na tela (16:9)</PresentationFormat>
  <Paragraphs>46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Tema do Office</vt:lpstr>
      <vt:lpstr>Classificação Inteligente de Eventos Extremos Utilizando SGD e HOG em imagens de Satélite</vt:lpstr>
      <vt:lpstr>Eventos Extremos</vt:lpstr>
      <vt:lpstr>Impactos que Desastres naturais causam</vt:lpstr>
      <vt:lpstr>Objetivo</vt:lpstr>
      <vt:lpstr>Slide 5</vt:lpstr>
      <vt:lpstr>Slide 6</vt:lpstr>
      <vt:lpstr>Slide 7</vt:lpstr>
      <vt:lpstr>Slide 8</vt:lpstr>
      <vt:lpstr>Slide 9</vt:lpstr>
      <vt:lpstr>Slide 10</vt:lpstr>
      <vt:lpstr>Características das Imagens</vt:lpstr>
      <vt:lpstr>Slide 12</vt:lpstr>
      <vt:lpstr>Algoritmo SGD</vt:lpstr>
      <vt:lpstr>Slide 14</vt:lpstr>
      <vt:lpstr>Slide 15</vt:lpstr>
      <vt:lpstr>Slide 16</vt:lpstr>
      <vt:lpstr>Histogram of Oriented Gradients</vt:lpstr>
      <vt:lpstr>Slide 18</vt:lpstr>
      <vt:lpstr>Slide 19</vt:lpstr>
      <vt:lpstr>Slide 20</vt:lpstr>
      <vt:lpstr>Treinamento</vt:lpstr>
      <vt:lpstr>Normalização</vt:lpstr>
      <vt:lpstr>Slide 23</vt:lpstr>
      <vt:lpstr>Slide 24</vt:lpstr>
      <vt:lpstr>Slide 25</vt:lpstr>
      <vt:lpstr>Conclusões</vt:lpstr>
      <vt:lpstr>Obrigado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Classificação Inteligente de Eventos Extremos Utilizando SGD e HOG em imagens de Satélite</dc:title>
  <dc:creator>Ricardo</dc:creator>
  <cp:lastModifiedBy>Ricardo</cp:lastModifiedBy>
  <cp:revision>10</cp:revision>
  <dcterms:created xsi:type="dcterms:W3CDTF">2018-09-06T13:18:59Z</dcterms:created>
  <dcterms:modified xsi:type="dcterms:W3CDTF">2018-09-06T14:33:15Z</dcterms:modified>
</cp:coreProperties>
</file>