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65" r:id="rId3"/>
    <p:sldId id="266" r:id="rId4"/>
    <p:sldId id="270" r:id="rId5"/>
    <p:sldId id="271" r:id="rId6"/>
    <p:sldId id="273" r:id="rId7"/>
    <p:sldId id="281" r:id="rId8"/>
    <p:sldId id="282" r:id="rId9"/>
    <p:sldId id="283" r:id="rId10"/>
    <p:sldId id="280" r:id="rId11"/>
    <p:sldId id="284" r:id="rId12"/>
    <p:sldId id="293" r:id="rId13"/>
    <p:sldId id="294" r:id="rId14"/>
    <p:sldId id="295" r:id="rId15"/>
    <p:sldId id="292" r:id="rId16"/>
    <p:sldId id="285" r:id="rId17"/>
    <p:sldId id="286" r:id="rId18"/>
    <p:sldId id="287" r:id="rId19"/>
    <p:sldId id="288" r:id="rId20"/>
    <p:sldId id="289" r:id="rId21"/>
    <p:sldId id="290" r:id="rId22"/>
    <p:sldId id="291" r:id="rId23"/>
    <p:sldId id="260" r:id="rId24"/>
    <p:sldId id="261"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40" autoAdjust="0"/>
  </p:normalViewPr>
  <p:slideViewPr>
    <p:cSldViewPr>
      <p:cViewPr varScale="1">
        <p:scale>
          <a:sx n="65" d="100"/>
          <a:sy n="65" d="100"/>
        </p:scale>
        <p:origin x="-15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8CA3-421C-42A6-9AB5-4C1A06547025}" type="datetimeFigureOut">
              <a:rPr lang="pt-BR" smtClean="0"/>
              <a:pPr/>
              <a:t>19/12/2017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539B6-BCCE-44A9-A00B-2F2FE54EB680}" type="slidenum">
              <a:rPr lang="pt-BR" smtClean="0"/>
              <a:pPr/>
              <a:t>‹nº›</a:t>
            </a:fld>
            <a:endParaRPr lang="pt-BR"/>
          </a:p>
        </p:txBody>
      </p:sp>
    </p:spTree>
    <p:extLst>
      <p:ext uri="{BB962C8B-B14F-4D97-AF65-F5344CB8AC3E}">
        <p14:creationId xmlns:p14="http://schemas.microsoft.com/office/powerpoint/2010/main" val="123662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Wingdings" panose="05000000000000000000" pitchFamily="2" charset="2"/>
              <a:buNone/>
            </a:pPr>
            <a:r>
              <a:rPr lang="pt-BR" baseline="0" dirty="0" smtClean="0"/>
              <a:t>Luzes noturnas é um indicador de extensão urbana e </a:t>
            </a:r>
            <a:r>
              <a:rPr lang="pt-BR" baseline="0" dirty="0" err="1" smtClean="0"/>
              <a:t>atvdd</a:t>
            </a:r>
            <a:r>
              <a:rPr lang="pt-BR" baseline="0" dirty="0" smtClean="0"/>
              <a:t> humana</a:t>
            </a:r>
          </a:p>
          <a:p>
            <a:pPr marL="0" indent="0">
              <a:buFont typeface="Wingdings" panose="05000000000000000000" pitchFamily="2" charset="2"/>
              <a:buNone/>
            </a:pPr>
            <a:endParaRPr lang="pt-BR" baseline="0"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a:t>
            </a:fld>
            <a:endParaRPr lang="pt-BR"/>
          </a:p>
        </p:txBody>
      </p:sp>
    </p:spTree>
    <p:extLst>
      <p:ext uri="{BB962C8B-B14F-4D97-AF65-F5344CB8AC3E}">
        <p14:creationId xmlns:p14="http://schemas.microsoft.com/office/powerpoint/2010/main" val="106360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11</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12</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13</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AIC ta maior e o R² não está tão</a:t>
            </a:r>
            <a:r>
              <a:rPr lang="pt-BR" baseline="0" dirty="0" smtClean="0"/>
              <a:t> maior assim</a:t>
            </a:r>
          </a:p>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14</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15</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Teste indica </a:t>
            </a:r>
            <a:r>
              <a:rPr lang="pt-BR" dirty="0" err="1" smtClean="0"/>
              <a:t>heterocedasticidade</a:t>
            </a:r>
            <a:endParaRPr lang="pt-BR" dirty="0" smtClean="0"/>
          </a:p>
          <a:p>
            <a:r>
              <a:rPr lang="pt-BR" dirty="0" smtClean="0"/>
              <a:t>Dados não são normais – partiu</a:t>
            </a:r>
            <a:r>
              <a:rPr lang="pt-BR" baseline="0" dirty="0" smtClean="0"/>
              <a:t> do pressuposto da linearidade e prosseguiu a análise</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16</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17</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Onde o Beta1</a:t>
            </a:r>
            <a:r>
              <a:rPr lang="pt-BR" baseline="0" dirty="0" smtClean="0"/>
              <a:t> estimado é maior, indica maior adensamento</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18</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UrbTotal</a:t>
            </a:r>
            <a:r>
              <a:rPr lang="pt-BR" dirty="0" smtClean="0"/>
              <a:t> com Luzes – R² = 0.630</a:t>
            </a:r>
          </a:p>
          <a:p>
            <a:r>
              <a:rPr lang="pt-BR" dirty="0" smtClean="0"/>
              <a:t>UD</a:t>
            </a:r>
            <a:r>
              <a:rPr lang="pt-BR" baseline="0" dirty="0" smtClean="0"/>
              <a:t> com Luzes – R² = 0,398</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19</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Avaliou-se</a:t>
            </a:r>
            <a:r>
              <a:rPr lang="pt-BR" baseline="0" dirty="0" smtClean="0"/>
              <a:t> somando as área consideradas urbanas e com as </a:t>
            </a:r>
            <a:r>
              <a:rPr lang="pt-BR" baseline="0" dirty="0" err="1" smtClean="0"/>
              <a:t>variaveis</a:t>
            </a:r>
            <a:r>
              <a:rPr lang="pt-BR" baseline="0" dirty="0" smtClean="0"/>
              <a:t> individualmente, e com as </a:t>
            </a:r>
            <a:r>
              <a:rPr lang="pt-BR" baseline="0" dirty="0" err="1" smtClean="0"/>
              <a:t>variaveis</a:t>
            </a:r>
            <a:r>
              <a:rPr lang="pt-BR" baseline="0" dirty="0" smtClean="0"/>
              <a:t> individuais o R² ficou melhor, usou-se essa.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20</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3</a:t>
            </a:fld>
            <a:endParaRPr lang="pt-BR"/>
          </a:p>
        </p:txBody>
      </p:sp>
    </p:spTree>
    <p:extLst>
      <p:ext uri="{BB962C8B-B14F-4D97-AF65-F5344CB8AC3E}">
        <p14:creationId xmlns:p14="http://schemas.microsoft.com/office/powerpoint/2010/main" val="2218098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21</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 houve</a:t>
            </a:r>
            <a:r>
              <a:rPr lang="pt-BR" baseline="0" dirty="0" smtClean="0"/>
              <a:t> diferença significativa, de modo que ambos os modelos seriam satisfatórios para modelar a estimativa da população. Provavelmente </a:t>
            </a:r>
            <a:r>
              <a:rPr lang="pt-BR" baseline="0" dirty="0" err="1" smtClean="0"/>
              <a:t>pq</a:t>
            </a:r>
            <a:r>
              <a:rPr lang="pt-BR" baseline="0" dirty="0" smtClean="0"/>
              <a:t> a área com dependência espacial não é tão grande assim</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22</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23</a:t>
            </a:fld>
            <a:endParaRPr lang="pt-BR"/>
          </a:p>
        </p:txBody>
      </p:sp>
    </p:spTree>
    <p:extLst>
      <p:ext uri="{BB962C8B-B14F-4D97-AF65-F5344CB8AC3E}">
        <p14:creationId xmlns:p14="http://schemas.microsoft.com/office/powerpoint/2010/main" val="15408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4</a:t>
            </a:fld>
            <a:endParaRPr lang="pt-BR"/>
          </a:p>
        </p:txBody>
      </p:sp>
    </p:spTree>
    <p:extLst>
      <p:ext uri="{BB962C8B-B14F-4D97-AF65-F5344CB8AC3E}">
        <p14:creationId xmlns:p14="http://schemas.microsoft.com/office/powerpoint/2010/main" val="143075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5</a:t>
            </a:fld>
            <a:endParaRPr lang="pt-BR"/>
          </a:p>
        </p:txBody>
      </p:sp>
    </p:spTree>
    <p:extLst>
      <p:ext uri="{BB962C8B-B14F-4D97-AF65-F5344CB8AC3E}">
        <p14:creationId xmlns:p14="http://schemas.microsoft.com/office/powerpoint/2010/main" val="21656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20 amostras de aquisição</a:t>
            </a:r>
          </a:p>
          <a:p>
            <a:r>
              <a:rPr lang="pt-BR" dirty="0" smtClean="0"/>
              <a:t>Pontos associados às classes e identificado na referência se condizia</a:t>
            </a:r>
            <a:r>
              <a:rPr lang="pt-BR" baseline="0" dirty="0" smtClean="0"/>
              <a:t> com a classe</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6</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7</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 realização do modelo de regressão local foi realizada no Software GWR4, no qual foi utilizado uma Função Gaussiana com largura de banda adaptável, isto é, largura menor em áreas com alta densidade de dados e maiores em áreas com menor densidade de dados, cuja largura de banda foi selecionada com auxílio do próprio software que se baseou no menor valor do </a:t>
            </a:r>
            <a:r>
              <a:rPr lang="pt-BR" sz="1200" i="1" kern="1200" dirty="0" err="1" smtClean="0">
                <a:solidFill>
                  <a:schemeClr val="tx1"/>
                </a:solidFill>
                <a:latin typeface="+mn-lt"/>
                <a:ea typeface="+mn-ea"/>
                <a:cs typeface="+mn-cs"/>
              </a:rPr>
              <a:t>Akaike</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Information</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Criterion</a:t>
            </a:r>
            <a:r>
              <a:rPr lang="pt-BR" sz="1200" i="1"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a:t>
            </a:r>
            <a:r>
              <a:rPr lang="pt-BR" sz="1200" kern="1200" dirty="0" err="1" smtClean="0">
                <a:solidFill>
                  <a:schemeClr val="tx1"/>
                </a:solidFill>
                <a:latin typeface="+mn-lt"/>
                <a:ea typeface="+mn-ea"/>
                <a:cs typeface="+mn-cs"/>
              </a:rPr>
              <a:t>AICc</a:t>
            </a:r>
            <a:r>
              <a:rPr lang="pt-BR" sz="1200" kern="1200" dirty="0" smtClean="0">
                <a:solidFill>
                  <a:schemeClr val="tx1"/>
                </a:solidFill>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8</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Melhor modelo definido pela comparação dos valores de R² ajustado e AIC</a:t>
            </a:r>
          </a:p>
          <a:p>
            <a:r>
              <a:rPr lang="pt-BR" dirty="0" smtClean="0"/>
              <a:t>R² ajustado</a:t>
            </a:r>
            <a:r>
              <a:rPr lang="pt-BR" baseline="0" dirty="0" smtClean="0"/>
              <a:t> quanto maior seu valor </a:t>
            </a:r>
            <a:r>
              <a:rPr lang="pt-BR" dirty="0" smtClean="0"/>
              <a:t>Melhor habilidade das variáveis explicativas interpretarem as variáveis respostas </a:t>
            </a:r>
          </a:p>
          <a:p>
            <a:r>
              <a:rPr lang="pt-BR" dirty="0" smtClean="0"/>
              <a:t>AIC  quanto</a:t>
            </a:r>
            <a:r>
              <a:rPr lang="pt-BR" baseline="0" dirty="0" smtClean="0"/>
              <a:t> menor, melhor o </a:t>
            </a:r>
            <a:r>
              <a:rPr lang="pt-BR" dirty="0" smtClean="0"/>
              <a:t>Modelo descreve os dados observados</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9</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10</a:t>
            </a:fld>
            <a:endParaRPr lang="pt-BR"/>
          </a:p>
        </p:txBody>
      </p:sp>
    </p:spTree>
    <p:extLst>
      <p:ext uri="{BB962C8B-B14F-4D97-AF65-F5344CB8AC3E}">
        <p14:creationId xmlns:p14="http://schemas.microsoft.com/office/powerpoint/2010/main" val="313459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B6E93FE1-C37D-427E-8B25-8492E8C5A8DD}" type="datetimeFigureOut">
              <a:rPr lang="pt-BR" smtClean="0"/>
              <a:pPr/>
              <a:t>19/12/2017</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7C3A7411-F437-433F-BAB9-27D437CDA7E2}" type="slidenum">
              <a:rPr lang="pt-BR" smtClean="0"/>
              <a:pPr/>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a:xfrm>
            <a:off x="6400800" y="6355080"/>
            <a:ext cx="2286000" cy="365760"/>
          </a:xfrm>
        </p:spPr>
        <p:txBody>
          <a:bodyPr/>
          <a:lstStyle/>
          <a:p>
            <a:fld id="{B6E93FE1-C37D-427E-8B25-8492E8C5A8DD}" type="datetimeFigureOut">
              <a:rPr lang="pt-BR" smtClean="0"/>
              <a:pPr/>
              <a:t>19/12/2017</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7C3A7411-F437-433F-BAB9-27D437CDA7E2}" type="slidenum">
              <a:rPr lang="pt-BR" smtClean="0"/>
              <a:pPr/>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3A7411-F437-433F-BAB9-27D437CDA7E2}" type="slidenum">
              <a:rPr lang="pt-BR" smtClean="0"/>
              <a:pPr/>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3A7411-F437-433F-BAB9-27D437CDA7E2}" type="slidenum">
              <a:rPr lang="pt-BR" smtClean="0"/>
              <a:pPr/>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3A7411-F437-433F-BAB9-27D437CDA7E2}" type="slidenum">
              <a:rPr lang="pt-BR" smtClean="0"/>
              <a:pPr/>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6E93FE1-C37D-427E-8B25-8492E8C5A8DD}" type="datetimeFigureOut">
              <a:rPr lang="pt-BR" smtClean="0"/>
              <a:pPr/>
              <a:t>19/12/2017</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C3A7411-F437-433F-BAB9-27D437CDA7E2}" type="slidenum">
              <a:rPr lang="pt-BR" smtClean="0"/>
              <a:pPr/>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6.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1124744"/>
            <a:ext cx="8568952" cy="1944216"/>
          </a:xfrm>
        </p:spPr>
        <p:style>
          <a:lnRef idx="2">
            <a:schemeClr val="accent1"/>
          </a:lnRef>
          <a:fillRef idx="1">
            <a:schemeClr val="lt1"/>
          </a:fillRef>
          <a:effectRef idx="0">
            <a:schemeClr val="accent1"/>
          </a:effectRef>
          <a:fontRef idx="minor">
            <a:schemeClr val="dk1"/>
          </a:fontRef>
        </p:style>
        <p:txBody>
          <a:bodyPr>
            <a:noAutofit/>
          </a:bodyPr>
          <a:lstStyle/>
          <a:p>
            <a:pPr algn="ctr"/>
            <a:r>
              <a:rPr lang="pt-BR" sz="2400" dirty="0"/>
              <a:t>ANÁLISE DO USO DOS DADOS DE LUZES NOTURNAS </a:t>
            </a:r>
            <a:r>
              <a:rPr lang="pt-BR" sz="2400" dirty="0" smtClean="0"/>
              <a:t>PARA ESTIMATIVA </a:t>
            </a:r>
            <a:r>
              <a:rPr lang="pt-BR" sz="2400" dirty="0"/>
              <a:t>E DISTRIBUIÇÃO ESPACIAL </a:t>
            </a:r>
            <a:r>
              <a:rPr lang="pt-BR" sz="2400" dirty="0" smtClean="0"/>
              <a:t>DA POPULAÇÃO: ESTUDO PARA A REGIÃO METROPOLITANA DO VALE DO PARAÍBA E LITORAL NORTE, SÃO PAULO, BRASIL. </a:t>
            </a:r>
          </a:p>
        </p:txBody>
      </p:sp>
      <p:sp>
        <p:nvSpPr>
          <p:cNvPr id="3" name="Subtítulo 2"/>
          <p:cNvSpPr>
            <a:spLocks noGrp="1"/>
          </p:cNvSpPr>
          <p:nvPr>
            <p:ph type="subTitle" idx="1"/>
          </p:nvPr>
        </p:nvSpPr>
        <p:spPr>
          <a:xfrm>
            <a:off x="1331640" y="3717032"/>
            <a:ext cx="6858000" cy="1080120"/>
          </a:xfrm>
        </p:spPr>
        <p:txBody>
          <a:bodyPr>
            <a:noAutofit/>
          </a:bodyPr>
          <a:lstStyle/>
          <a:p>
            <a:r>
              <a:rPr lang="pt-BR" sz="1800" dirty="0" smtClean="0">
                <a:solidFill>
                  <a:schemeClr val="tx1"/>
                </a:solidFill>
              </a:rPr>
              <a:t>Ana </a:t>
            </a:r>
            <a:r>
              <a:rPr lang="pt-BR" sz="1800" dirty="0">
                <a:solidFill>
                  <a:schemeClr val="tx1"/>
                </a:solidFill>
              </a:rPr>
              <a:t>Carolina de Faria Santos – </a:t>
            </a:r>
            <a:r>
              <a:rPr lang="pt-BR" sz="1800" dirty="0" smtClean="0">
                <a:solidFill>
                  <a:schemeClr val="tx1"/>
                </a:solidFill>
              </a:rPr>
              <a:t>138592</a:t>
            </a:r>
          </a:p>
          <a:p>
            <a:r>
              <a:rPr lang="pt-BR" sz="1800" dirty="0" smtClean="0">
                <a:solidFill>
                  <a:schemeClr val="tx1"/>
                </a:solidFill>
              </a:rPr>
              <a:t>ana.faria@inpe.br</a:t>
            </a:r>
            <a:endParaRPr lang="pt-BR" sz="1800" dirty="0" smtClean="0">
              <a:solidFill>
                <a:schemeClr val="tx1"/>
              </a:solidFill>
            </a:endParaRPr>
          </a:p>
        </p:txBody>
      </p:sp>
      <p:pic>
        <p:nvPicPr>
          <p:cNvPr id="5" name="Imagem 4"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4" name="CaixaDeTexto 3"/>
          <p:cNvSpPr txBox="1"/>
          <p:nvPr/>
        </p:nvSpPr>
        <p:spPr>
          <a:xfrm>
            <a:off x="1187624" y="5085184"/>
            <a:ext cx="6088398" cy="646331"/>
          </a:xfrm>
          <a:prstGeom prst="rect">
            <a:avLst/>
          </a:prstGeom>
          <a:noFill/>
        </p:spPr>
        <p:txBody>
          <a:bodyPr wrap="none" rtlCol="0">
            <a:spAutoFit/>
          </a:bodyPr>
          <a:lstStyle/>
          <a:p>
            <a:r>
              <a:rPr lang="pt-BR" dirty="0" smtClean="0"/>
              <a:t>Análise Espacial de Dados Geográficos – SER301</a:t>
            </a:r>
            <a:endParaRPr lang="pt-BR" dirty="0"/>
          </a:p>
          <a:p>
            <a:r>
              <a:rPr lang="pt-BR" dirty="0"/>
              <a:t>Dr. </a:t>
            </a:r>
            <a:r>
              <a:rPr lang="pt-BR" dirty="0" smtClean="0"/>
              <a:t>Antonio Miguel V. Monteiro e Dr. Eduardo G. Camargo</a:t>
            </a:r>
            <a:endParaRPr lang="pt-BR" dirty="0"/>
          </a:p>
        </p:txBody>
      </p:sp>
    </p:spTree>
    <p:extLst>
      <p:ext uri="{BB962C8B-B14F-4D97-AF65-F5344CB8AC3E}">
        <p14:creationId xmlns:p14="http://schemas.microsoft.com/office/powerpoint/2010/main" val="3088921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09</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p:txBody>
      </p:sp>
      <p:pic>
        <p:nvPicPr>
          <p:cNvPr id="8193" name="Picture 1" descr="C:\Users\cristina\Desktop\AE\UsoSolo\UsoSolo2012.jpg"/>
          <p:cNvPicPr>
            <a:picLocks noChangeAspect="1" noChangeArrowheads="1"/>
          </p:cNvPicPr>
          <p:nvPr/>
        </p:nvPicPr>
        <p:blipFill>
          <a:blip r:embed="rId4" cstate="print"/>
          <a:srcRect l="4490" t="4237" r="4212" b="7197"/>
          <a:stretch>
            <a:fillRect/>
          </a:stretch>
        </p:blipFill>
        <p:spPr bwMode="auto">
          <a:xfrm>
            <a:off x="899592" y="332656"/>
            <a:ext cx="4392488" cy="6021288"/>
          </a:xfrm>
          <a:prstGeom prst="rect">
            <a:avLst/>
          </a:prstGeom>
          <a:noFill/>
        </p:spPr>
      </p:pic>
      <p:pic>
        <p:nvPicPr>
          <p:cNvPr id="8194" name="Picture 2"/>
          <p:cNvPicPr>
            <a:picLocks noChangeAspect="1" noChangeArrowheads="1"/>
          </p:cNvPicPr>
          <p:nvPr/>
        </p:nvPicPr>
        <p:blipFill>
          <a:blip r:embed="rId5" cstate="print"/>
          <a:srcRect/>
          <a:stretch>
            <a:fillRect/>
          </a:stretch>
        </p:blipFill>
        <p:spPr bwMode="auto">
          <a:xfrm>
            <a:off x="1043608" y="1340768"/>
            <a:ext cx="7704855" cy="4622914"/>
          </a:xfrm>
          <a:prstGeom prst="rect">
            <a:avLst/>
          </a:prstGeom>
          <a:noFill/>
          <a:ln w="9525">
            <a:noFill/>
            <a:miter lim="800000"/>
            <a:headEnd/>
            <a:tailEnd/>
          </a:ln>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193"/>
                                        </p:tgtEl>
                                        <p:attrNameLst>
                                          <p:attrName>ppt_x</p:attrName>
                                        </p:attrNameLst>
                                      </p:cBhvr>
                                      <p:tavLst>
                                        <p:tav tm="0">
                                          <p:val>
                                            <p:strVal val="ppt_x"/>
                                          </p:val>
                                        </p:tav>
                                        <p:tav tm="100000">
                                          <p:val>
                                            <p:strVal val="ppt_x"/>
                                          </p:val>
                                        </p:tav>
                                      </p:tavLst>
                                    </p:anim>
                                    <p:anim calcmode="lin" valueType="num">
                                      <p:cBhvr additive="base">
                                        <p:cTn id="7" dur="500"/>
                                        <p:tgtEl>
                                          <p:spTgt spid="8193"/>
                                        </p:tgtEl>
                                        <p:attrNameLst>
                                          <p:attrName>ppt_y</p:attrName>
                                        </p:attrNameLst>
                                      </p:cBhvr>
                                      <p:tavLst>
                                        <p:tav tm="0">
                                          <p:val>
                                            <p:strVal val="ppt_y"/>
                                          </p:val>
                                        </p:tav>
                                        <p:tav tm="100000">
                                          <p:val>
                                            <p:strVal val="1+ppt_h/2"/>
                                          </p:val>
                                        </p:tav>
                                      </p:tavLst>
                                    </p:anim>
                                    <p:set>
                                      <p:cBhvr>
                                        <p:cTn id="8" dur="1" fill="hold">
                                          <p:stCondLst>
                                            <p:cond delay="499"/>
                                          </p:stCondLst>
                                        </p:cTn>
                                        <p:tgtEl>
                                          <p:spTgt spid="819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10</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11" name="CaixaDeTexto 10"/>
          <p:cNvSpPr txBox="1"/>
          <p:nvPr/>
        </p:nvSpPr>
        <p:spPr>
          <a:xfrm>
            <a:off x="1835696" y="1196752"/>
            <a:ext cx="1268296" cy="369332"/>
          </a:xfrm>
          <a:prstGeom prst="rect">
            <a:avLst/>
          </a:prstGeom>
          <a:noFill/>
        </p:spPr>
        <p:txBody>
          <a:bodyPr wrap="none" rtlCol="0">
            <a:spAutoFit/>
          </a:bodyPr>
          <a:lstStyle/>
          <a:p>
            <a:r>
              <a:rPr lang="pt-BR" dirty="0" smtClean="0"/>
              <a:t>R² = 0,835</a:t>
            </a:r>
            <a:endParaRPr lang="pt-BR" dirty="0"/>
          </a:p>
        </p:txBody>
      </p:sp>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40966" name="Picture 6" descr="C:\Users\cristina\Desktop\AE\FASE 1\1ANALISE EXPLORATÓRIA\SCATTER RMVPLN.png"/>
          <p:cNvPicPr>
            <a:picLocks noChangeAspect="1" noChangeArrowheads="1"/>
          </p:cNvPicPr>
          <p:nvPr/>
        </p:nvPicPr>
        <p:blipFill>
          <a:blip r:embed="rId4" cstate="print"/>
          <a:srcRect b="17670"/>
          <a:stretch>
            <a:fillRect/>
          </a:stretch>
        </p:blipFill>
        <p:spPr bwMode="auto">
          <a:xfrm>
            <a:off x="467544" y="1628800"/>
            <a:ext cx="4383757" cy="4320480"/>
          </a:xfrm>
          <a:prstGeom prst="rect">
            <a:avLst/>
          </a:prstGeom>
          <a:noFill/>
        </p:spPr>
      </p:pic>
      <p:pic>
        <p:nvPicPr>
          <p:cNvPr id="40967" name="Picture 7" descr="C:\Users\cristina\Desktop\AE\FASE 1\1ANALISE EXPLORATÓRIA\HISTO_POP_RMVPLN.png"/>
          <p:cNvPicPr>
            <a:picLocks noChangeAspect="1" noChangeArrowheads="1"/>
          </p:cNvPicPr>
          <p:nvPr/>
        </p:nvPicPr>
        <p:blipFill>
          <a:blip r:embed="rId5" cstate="print"/>
          <a:srcRect/>
          <a:stretch>
            <a:fillRect/>
          </a:stretch>
        </p:blipFill>
        <p:spPr bwMode="auto">
          <a:xfrm>
            <a:off x="5148064" y="1196752"/>
            <a:ext cx="3164469" cy="2378770"/>
          </a:xfrm>
          <a:prstGeom prst="rect">
            <a:avLst/>
          </a:prstGeom>
          <a:noFill/>
        </p:spPr>
      </p:pic>
      <p:pic>
        <p:nvPicPr>
          <p:cNvPr id="40968" name="Picture 8" descr="C:\Users\cristina\Desktop\AE\FASE 1\1ANALISE EXPLORATÓRIA\HISTO_LUZ_RMVPLN.png"/>
          <p:cNvPicPr>
            <a:picLocks noChangeAspect="1" noChangeArrowheads="1"/>
          </p:cNvPicPr>
          <p:nvPr/>
        </p:nvPicPr>
        <p:blipFill>
          <a:blip r:embed="rId6" cstate="print"/>
          <a:srcRect/>
          <a:stretch>
            <a:fillRect/>
          </a:stretch>
        </p:blipFill>
        <p:spPr bwMode="auto">
          <a:xfrm>
            <a:off x="5099840" y="3573016"/>
            <a:ext cx="3643428" cy="2738810"/>
          </a:xfrm>
          <a:prstGeom prst="rect">
            <a:avLst/>
          </a:prstGeom>
          <a:noFill/>
        </p:spPr>
      </p:pic>
      <p:pic>
        <p:nvPicPr>
          <p:cNvPr id="40969" name="Picture 9" descr="C:\Users\cristina\Desktop\AE\FASE 1\1ANALISE EXPLORATÓRIA\RMVPLN5kmPOPLUZCartogramNewFrame.png"/>
          <p:cNvPicPr>
            <a:picLocks noChangeAspect="1" noChangeArrowheads="1"/>
          </p:cNvPicPr>
          <p:nvPr/>
        </p:nvPicPr>
        <p:blipFill>
          <a:blip r:embed="rId7" cstate="print"/>
          <a:srcRect/>
          <a:stretch>
            <a:fillRect/>
          </a:stretch>
        </p:blipFill>
        <p:spPr bwMode="auto">
          <a:xfrm>
            <a:off x="1403648" y="1700808"/>
            <a:ext cx="6326629" cy="4194498"/>
          </a:xfrm>
          <a:prstGeom prst="rect">
            <a:avLst/>
          </a:prstGeom>
          <a:noFill/>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additive="base">
                                        <p:cTn id="7" dur="500" fill="hold"/>
                                        <p:tgtEl>
                                          <p:spTgt spid="40969"/>
                                        </p:tgtEl>
                                        <p:attrNameLst>
                                          <p:attrName>ppt_x</p:attrName>
                                        </p:attrNameLst>
                                      </p:cBhvr>
                                      <p:tavLst>
                                        <p:tav tm="0">
                                          <p:val>
                                            <p:strVal val="#ppt_x"/>
                                          </p:val>
                                        </p:tav>
                                        <p:tav tm="100000">
                                          <p:val>
                                            <p:strVal val="#ppt_x"/>
                                          </p:val>
                                        </p:tav>
                                      </p:tavLst>
                                    </p:anim>
                                    <p:anim calcmode="lin" valueType="num">
                                      <p:cBhvr additive="base">
                                        <p:cTn id="8"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70101"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11</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49154" name="Picture 2"/>
          <p:cNvPicPr>
            <a:picLocks noChangeAspect="1" noChangeArrowheads="1"/>
          </p:cNvPicPr>
          <p:nvPr/>
        </p:nvPicPr>
        <p:blipFill>
          <a:blip r:embed="rId4" cstate="print"/>
          <a:srcRect/>
          <a:stretch>
            <a:fillRect/>
          </a:stretch>
        </p:blipFill>
        <p:spPr bwMode="auto">
          <a:xfrm>
            <a:off x="467544" y="1196752"/>
            <a:ext cx="4608512" cy="5126240"/>
          </a:xfrm>
          <a:prstGeom prst="rect">
            <a:avLst/>
          </a:prstGeom>
          <a:noFill/>
          <a:ln w="9525">
            <a:noFill/>
            <a:miter lim="800000"/>
            <a:headEnd/>
            <a:tailEnd/>
          </a:ln>
        </p:spPr>
      </p:pic>
      <p:sp>
        <p:nvSpPr>
          <p:cNvPr id="15" name="Retângulo 14"/>
          <p:cNvSpPr/>
          <p:nvPr/>
        </p:nvSpPr>
        <p:spPr>
          <a:xfrm>
            <a:off x="467544" y="2060848"/>
            <a:ext cx="19442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555776" y="2204864"/>
            <a:ext cx="208823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467544" y="3933056"/>
            <a:ext cx="367240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9155" name="Picture 3" descr="C:\Users\cristina\Desktop\AE\FASE 1\3ANALISE ESPACIAL\RMVPLN5kmPOPLUZScatterNewPlotFrame.png"/>
          <p:cNvPicPr>
            <a:picLocks noChangeAspect="1" noChangeArrowheads="1"/>
          </p:cNvPicPr>
          <p:nvPr/>
        </p:nvPicPr>
        <p:blipFill>
          <a:blip r:embed="rId5" cstate="print"/>
          <a:srcRect b="18614"/>
          <a:stretch>
            <a:fillRect/>
          </a:stretch>
        </p:blipFill>
        <p:spPr bwMode="auto">
          <a:xfrm>
            <a:off x="5364088" y="2348880"/>
            <a:ext cx="3445344" cy="3384376"/>
          </a:xfrm>
          <a:prstGeom prst="rect">
            <a:avLst/>
          </a:prstGeom>
          <a:noFill/>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ppt_x"/>
                                          </p:val>
                                        </p:tav>
                                        <p:tav tm="100000">
                                          <p:val>
                                            <p:strVal val="#ppt_x"/>
                                          </p:val>
                                        </p:tav>
                                      </p:tavLst>
                                    </p:anim>
                                    <p:anim calcmode="lin" valueType="num">
                                      <p:cBhvr additive="base">
                                        <p:cTn id="8"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12</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436096" y="764704"/>
            <a:ext cx="2808312"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50179" name="Picture 3" descr="C:\Users\cristina\Desktop\AE\FASE 1\3ANALISE ESPACIAL\RMVPLN5kmPOPLUZLisaScatterPlotRESIDUOS.png"/>
          <p:cNvPicPr>
            <a:picLocks noChangeAspect="1" noChangeArrowheads="1"/>
          </p:cNvPicPr>
          <p:nvPr/>
        </p:nvPicPr>
        <p:blipFill>
          <a:blip r:embed="rId4" cstate="print"/>
          <a:srcRect/>
          <a:stretch>
            <a:fillRect/>
          </a:stretch>
        </p:blipFill>
        <p:spPr bwMode="auto">
          <a:xfrm>
            <a:off x="323528" y="1844824"/>
            <a:ext cx="4288486" cy="4292800"/>
          </a:xfrm>
          <a:prstGeom prst="rect">
            <a:avLst/>
          </a:prstGeom>
          <a:noFill/>
        </p:spPr>
      </p:pic>
      <p:sp>
        <p:nvSpPr>
          <p:cNvPr id="11" name="CaixaDeTexto 10"/>
          <p:cNvSpPr txBox="1"/>
          <p:nvPr/>
        </p:nvSpPr>
        <p:spPr>
          <a:xfrm>
            <a:off x="1100974" y="1270501"/>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0,048</a:t>
            </a:r>
          </a:p>
          <a:p>
            <a:endParaRPr lang="pt-BR"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196752"/>
            <a:ext cx="4241934" cy="24361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1448" y="3732613"/>
            <a:ext cx="4097004" cy="250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971599" y="1268760"/>
            <a:ext cx="7204511" cy="3240360"/>
          </a:xfrm>
          <a:prstGeom prst="rect">
            <a:avLst/>
          </a:prstGeom>
          <a:noFill/>
          <a:ln w="9525">
            <a:noFill/>
            <a:miter lim="800000"/>
            <a:headEnd/>
            <a:tailEnd/>
          </a:ln>
        </p:spPr>
      </p:pic>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13</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4"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6372200" y="764704"/>
            <a:ext cx="187220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5" cstate="print"/>
          <a:srcRect/>
          <a:stretch>
            <a:fillRect/>
          </a:stretch>
        </p:blipFill>
        <p:spPr bwMode="auto">
          <a:xfrm>
            <a:off x="5580112" y="620688"/>
            <a:ext cx="511091" cy="503684"/>
          </a:xfrm>
          <a:prstGeom prst="rect">
            <a:avLst/>
          </a:prstGeom>
          <a:noFill/>
          <a:ln w="9525">
            <a:noFill/>
            <a:miter lim="800000"/>
            <a:headEnd/>
            <a:tailEnd/>
          </a:ln>
        </p:spPr>
      </p:pic>
      <p:sp>
        <p:nvSpPr>
          <p:cNvPr id="12" name="Retângulo 11"/>
          <p:cNvSpPr/>
          <p:nvPr/>
        </p:nvSpPr>
        <p:spPr>
          <a:xfrm>
            <a:off x="971600" y="3501008"/>
            <a:ext cx="47525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971600" y="2780928"/>
            <a:ext cx="47525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de cantos arredondados 16"/>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sp>
        <p:nvSpPr>
          <p:cNvPr id="18" name="CaixaDeTexto 17"/>
          <p:cNvSpPr txBox="1"/>
          <p:nvPr/>
        </p:nvSpPr>
        <p:spPr>
          <a:xfrm>
            <a:off x="755576" y="4941168"/>
            <a:ext cx="7632847" cy="369332"/>
          </a:xfrm>
          <a:prstGeom prst="rect">
            <a:avLst/>
          </a:prstGeom>
          <a:noFill/>
        </p:spPr>
        <p:txBody>
          <a:bodyPr wrap="square" rtlCol="0">
            <a:spAutoFit/>
          </a:bodyPr>
          <a:lstStyle/>
          <a:p>
            <a:pPr algn="ctr"/>
            <a:r>
              <a:rPr lang="pt-BR" dirty="0" smtClean="0"/>
              <a:t>Não houve diferença significativa nos valores de R² ajustado e AIC</a:t>
            </a:r>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14</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pic>
        <p:nvPicPr>
          <p:cNvPr id="40962" name="Picture 2" descr="C:\Users\cristina\Desktop\AE\FASE 1\1ANALISE EXPLORATÓRIA\SCATTER SJC.png"/>
          <p:cNvPicPr>
            <a:picLocks noChangeAspect="1" noChangeArrowheads="1"/>
          </p:cNvPicPr>
          <p:nvPr/>
        </p:nvPicPr>
        <p:blipFill>
          <a:blip r:embed="rId4" cstate="print"/>
          <a:srcRect b="23436"/>
          <a:stretch>
            <a:fillRect/>
          </a:stretch>
        </p:blipFill>
        <p:spPr bwMode="auto">
          <a:xfrm>
            <a:off x="323528" y="1268760"/>
            <a:ext cx="4209061" cy="3240360"/>
          </a:xfrm>
          <a:prstGeom prst="rect">
            <a:avLst/>
          </a:prstGeom>
          <a:noFill/>
        </p:spPr>
      </p:pic>
      <p:sp>
        <p:nvSpPr>
          <p:cNvPr id="11" name="CaixaDeTexto 10"/>
          <p:cNvSpPr txBox="1"/>
          <p:nvPr/>
        </p:nvSpPr>
        <p:spPr>
          <a:xfrm>
            <a:off x="1835696" y="1196752"/>
            <a:ext cx="1268296" cy="369332"/>
          </a:xfrm>
          <a:prstGeom prst="rect">
            <a:avLst/>
          </a:prstGeom>
          <a:noFill/>
        </p:spPr>
        <p:txBody>
          <a:bodyPr wrap="none" rtlCol="0">
            <a:spAutoFit/>
          </a:bodyPr>
          <a:lstStyle/>
          <a:p>
            <a:r>
              <a:rPr lang="pt-BR" dirty="0" smtClean="0"/>
              <a:t>R² = 0,502</a:t>
            </a:r>
            <a:endParaRPr lang="pt-BR" dirty="0"/>
          </a:p>
        </p:txBody>
      </p:sp>
      <p:pic>
        <p:nvPicPr>
          <p:cNvPr id="40963" name="Picture 3" descr="C:\Users\cristina\Desktop\AE\FASE 1\1ANALISE EXPLORATÓRIA\HISTO_POP_SJC.png"/>
          <p:cNvPicPr>
            <a:picLocks noChangeAspect="1" noChangeArrowheads="1"/>
          </p:cNvPicPr>
          <p:nvPr/>
        </p:nvPicPr>
        <p:blipFill>
          <a:blip r:embed="rId5" cstate="print"/>
          <a:srcRect/>
          <a:stretch>
            <a:fillRect/>
          </a:stretch>
        </p:blipFill>
        <p:spPr bwMode="auto">
          <a:xfrm>
            <a:off x="5225268" y="1268760"/>
            <a:ext cx="3379180" cy="2540171"/>
          </a:xfrm>
          <a:prstGeom prst="rect">
            <a:avLst/>
          </a:prstGeom>
          <a:noFill/>
        </p:spPr>
      </p:pic>
      <p:pic>
        <p:nvPicPr>
          <p:cNvPr id="40964" name="Picture 4" descr="C:\Users\cristina\Desktop\AE\FASE 1\1ANALISE EXPLORATÓRIA\HISTO_LUZ_SJC.png"/>
          <p:cNvPicPr>
            <a:picLocks noChangeAspect="1" noChangeArrowheads="1"/>
          </p:cNvPicPr>
          <p:nvPr/>
        </p:nvPicPr>
        <p:blipFill>
          <a:blip r:embed="rId6" cstate="print"/>
          <a:srcRect/>
          <a:stretch>
            <a:fillRect/>
          </a:stretch>
        </p:blipFill>
        <p:spPr bwMode="auto">
          <a:xfrm>
            <a:off x="5220072" y="3861048"/>
            <a:ext cx="3260260" cy="2450778"/>
          </a:xfrm>
          <a:prstGeom prst="rect">
            <a:avLst/>
          </a:prstGeom>
          <a:noFill/>
        </p:spPr>
      </p:pic>
      <p:pic>
        <p:nvPicPr>
          <p:cNvPr id="40965" name="Picture 5" descr="C:\Users\cristina\Desktop\AE\FASE 1\1ANALISE EXPLORATÓRIA\CARTOGRAMA_sizeLUZcolorPOP_SJC.png"/>
          <p:cNvPicPr>
            <a:picLocks noChangeAspect="1" noChangeArrowheads="1"/>
          </p:cNvPicPr>
          <p:nvPr/>
        </p:nvPicPr>
        <p:blipFill>
          <a:blip r:embed="rId7" cstate="print"/>
          <a:srcRect/>
          <a:stretch>
            <a:fillRect/>
          </a:stretch>
        </p:blipFill>
        <p:spPr bwMode="auto">
          <a:xfrm>
            <a:off x="1907704" y="1177950"/>
            <a:ext cx="5262786" cy="5059362"/>
          </a:xfrm>
          <a:prstGeom prst="rect">
            <a:avLst/>
          </a:prstGeom>
          <a:noFill/>
        </p:spPr>
      </p:pic>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ppt_x"/>
                                          </p:val>
                                        </p:tav>
                                        <p:tav tm="100000">
                                          <p:val>
                                            <p:strVal val="#ppt_x"/>
                                          </p:val>
                                        </p:tav>
                                      </p:tavLst>
                                    </p:anim>
                                    <p:anim calcmode="lin" valueType="num">
                                      <p:cBhvr additive="base">
                                        <p:cTn id="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15</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pic>
        <p:nvPicPr>
          <p:cNvPr id="41986" name="Picture 2"/>
          <p:cNvPicPr>
            <a:picLocks noChangeAspect="1" noChangeArrowheads="1"/>
          </p:cNvPicPr>
          <p:nvPr/>
        </p:nvPicPr>
        <p:blipFill>
          <a:blip r:embed="rId4" cstate="print"/>
          <a:srcRect/>
          <a:stretch>
            <a:fillRect/>
          </a:stretch>
        </p:blipFill>
        <p:spPr bwMode="auto">
          <a:xfrm>
            <a:off x="611560" y="1268760"/>
            <a:ext cx="4575317" cy="4961359"/>
          </a:xfrm>
          <a:prstGeom prst="rect">
            <a:avLst/>
          </a:prstGeom>
          <a:noFill/>
          <a:ln w="9525">
            <a:noFill/>
            <a:miter lim="800000"/>
            <a:headEnd/>
            <a:tailEnd/>
          </a:ln>
        </p:spPr>
      </p:pic>
      <p:pic>
        <p:nvPicPr>
          <p:cNvPr id="11" name="Picture 4" descr="Resultado de imagem para logo geo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282" y="732191"/>
            <a:ext cx="512782" cy="320545"/>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C:\Users\cristina\Desktop\AE\FASE 1\3ANALISE ESPACIAL\SJC1kmPOPLUZScatterNewPlotFrame.png"/>
          <p:cNvPicPr>
            <a:picLocks noChangeAspect="1" noChangeArrowheads="1"/>
          </p:cNvPicPr>
          <p:nvPr/>
        </p:nvPicPr>
        <p:blipFill>
          <a:blip r:embed="rId6" cstate="print"/>
          <a:srcRect b="12879"/>
          <a:stretch>
            <a:fillRect/>
          </a:stretch>
        </p:blipFill>
        <p:spPr bwMode="auto">
          <a:xfrm>
            <a:off x="5404996" y="2173852"/>
            <a:ext cx="3415476" cy="2767316"/>
          </a:xfrm>
          <a:prstGeom prst="rect">
            <a:avLst/>
          </a:prstGeom>
          <a:noFill/>
        </p:spPr>
      </p:pic>
      <p:sp>
        <p:nvSpPr>
          <p:cNvPr id="12" name="Retângulo 11"/>
          <p:cNvSpPr/>
          <p:nvPr/>
        </p:nvSpPr>
        <p:spPr>
          <a:xfrm>
            <a:off x="683568" y="2060848"/>
            <a:ext cx="19442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683568" y="3933056"/>
            <a:ext cx="352839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699792" y="2276872"/>
            <a:ext cx="20162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16</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436096" y="764704"/>
            <a:ext cx="2808312"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pic>
        <p:nvPicPr>
          <p:cNvPr id="43010" name="Picture 2" descr="C:\Users\cristina\Desktop\AE\FASE 1\3ANALISE ESPACIAL\DIAGRAMA MORAN_RES_SJC.png"/>
          <p:cNvPicPr>
            <a:picLocks noChangeAspect="1" noChangeArrowheads="1"/>
          </p:cNvPicPr>
          <p:nvPr/>
        </p:nvPicPr>
        <p:blipFill>
          <a:blip r:embed="rId4" cstate="print"/>
          <a:srcRect/>
          <a:stretch>
            <a:fillRect/>
          </a:stretch>
        </p:blipFill>
        <p:spPr bwMode="auto">
          <a:xfrm>
            <a:off x="251520" y="1916832"/>
            <a:ext cx="3528392" cy="3528392"/>
          </a:xfrm>
          <a:prstGeom prst="rect">
            <a:avLst/>
          </a:prstGeom>
          <a:noFill/>
        </p:spPr>
      </p:pic>
      <p:sp>
        <p:nvSpPr>
          <p:cNvPr id="11" name="CaixaDeTexto 10"/>
          <p:cNvSpPr txBox="1"/>
          <p:nvPr/>
        </p:nvSpPr>
        <p:spPr>
          <a:xfrm>
            <a:off x="827584" y="1414517"/>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0,373</a:t>
            </a:r>
          </a:p>
          <a:p>
            <a:endParaRPr lang="pt-BR" dirty="0"/>
          </a:p>
        </p:txBody>
      </p:sp>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196752"/>
            <a:ext cx="3024336" cy="30639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3447223"/>
            <a:ext cx="2965861" cy="27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17</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6372200" y="764704"/>
            <a:ext cx="187220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4" cstate="print"/>
          <a:srcRect/>
          <a:stretch>
            <a:fillRect/>
          </a:stretch>
        </p:blipFill>
        <p:spPr bwMode="auto">
          <a:xfrm>
            <a:off x="5580112" y="620688"/>
            <a:ext cx="511091" cy="503684"/>
          </a:xfrm>
          <a:prstGeom prst="rect">
            <a:avLst/>
          </a:prstGeom>
          <a:noFill/>
          <a:ln w="9525">
            <a:noFill/>
            <a:miter lim="800000"/>
            <a:headEnd/>
            <a:tailEnd/>
          </a:ln>
        </p:spPr>
      </p:pic>
      <p:sp>
        <p:nvSpPr>
          <p:cNvPr id="14" name="CaixaDeTexto 13"/>
          <p:cNvSpPr txBox="1"/>
          <p:nvPr/>
        </p:nvSpPr>
        <p:spPr>
          <a:xfrm>
            <a:off x="827584" y="4653136"/>
            <a:ext cx="7632847" cy="923330"/>
          </a:xfrm>
          <a:prstGeom prst="rect">
            <a:avLst/>
          </a:prstGeom>
          <a:noFill/>
        </p:spPr>
        <p:txBody>
          <a:bodyPr wrap="square" rtlCol="0">
            <a:spAutoFit/>
          </a:bodyPr>
          <a:lstStyle/>
          <a:p>
            <a:pPr algn="ctr">
              <a:buFont typeface="Wingdings" pitchFamily="2" charset="2"/>
              <a:buChar char="Ø"/>
            </a:pPr>
            <a:r>
              <a:rPr lang="pt-BR" dirty="0" smtClean="0"/>
              <a:t> R² ajustado maior </a:t>
            </a:r>
            <a:r>
              <a:rPr lang="pt-BR" dirty="0" smtClean="0">
                <a:latin typeface="Times New Roman"/>
                <a:cs typeface="Times New Roman"/>
              </a:rPr>
              <a:t>→ </a:t>
            </a:r>
            <a:r>
              <a:rPr lang="pt-BR" dirty="0" smtClean="0"/>
              <a:t>GWR tem melhor habilidade das variáveis explicativas interpretarem as variáveis respostas </a:t>
            </a:r>
          </a:p>
          <a:p>
            <a:pPr algn="ctr">
              <a:buFont typeface="Wingdings" pitchFamily="2" charset="2"/>
              <a:buChar char="Ø"/>
            </a:pPr>
            <a:r>
              <a:rPr lang="pt-BR" dirty="0" smtClean="0"/>
              <a:t> AIC menor </a:t>
            </a:r>
            <a:r>
              <a:rPr lang="pt-BR" dirty="0" smtClean="0">
                <a:latin typeface="Times New Roman"/>
                <a:cs typeface="Times New Roman"/>
              </a:rPr>
              <a:t>→ </a:t>
            </a:r>
            <a:r>
              <a:rPr lang="pt-BR" dirty="0" smtClean="0"/>
              <a:t>Modelo GWR descreve melhor os dados observados</a:t>
            </a:r>
          </a:p>
        </p:txBody>
      </p:sp>
      <p:pic>
        <p:nvPicPr>
          <p:cNvPr id="44035" name="Picture 3"/>
          <p:cNvPicPr>
            <a:picLocks noChangeAspect="1" noChangeArrowheads="1"/>
          </p:cNvPicPr>
          <p:nvPr/>
        </p:nvPicPr>
        <p:blipFill>
          <a:blip r:embed="rId5" cstate="print"/>
          <a:srcRect/>
          <a:stretch>
            <a:fillRect/>
          </a:stretch>
        </p:blipFill>
        <p:spPr bwMode="auto">
          <a:xfrm>
            <a:off x="899593" y="1268760"/>
            <a:ext cx="7272808" cy="3246183"/>
          </a:xfrm>
          <a:prstGeom prst="rect">
            <a:avLst/>
          </a:prstGeom>
          <a:noFill/>
          <a:ln w="9525">
            <a:noFill/>
            <a:miter lim="800000"/>
            <a:headEnd/>
            <a:tailEnd/>
          </a:ln>
        </p:spPr>
      </p:pic>
      <p:sp>
        <p:nvSpPr>
          <p:cNvPr id="12" name="Retângulo 11"/>
          <p:cNvSpPr/>
          <p:nvPr/>
        </p:nvSpPr>
        <p:spPr>
          <a:xfrm>
            <a:off x="971600" y="3501008"/>
            <a:ext cx="47525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971600" y="2780928"/>
            <a:ext cx="47525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323528" y="5919663"/>
            <a:ext cx="8352928" cy="461665"/>
          </a:xfrm>
          <a:prstGeom prst="rect">
            <a:avLst/>
          </a:prstGeom>
          <a:noFill/>
        </p:spPr>
        <p:txBody>
          <a:bodyPr wrap="square" rtlCol="0">
            <a:spAutoFit/>
          </a:bodyPr>
          <a:lstStyle/>
          <a:p>
            <a:pPr algn="just"/>
            <a:r>
              <a:rPr lang="en-US" sz="1200" dirty="0" smtClean="0"/>
              <a:t>HUILEI, L. et al. Urbanization impact on landscape patterns in Beijing City, China: A spatial heterogeneity perspective. </a:t>
            </a:r>
            <a:r>
              <a:rPr lang="pt-BR" sz="1200" b="1" dirty="0" err="1" smtClean="0"/>
              <a:t>Ecological</a:t>
            </a:r>
            <a:r>
              <a:rPr lang="pt-BR" sz="1200" b="1" dirty="0" smtClean="0"/>
              <a:t> </a:t>
            </a:r>
            <a:r>
              <a:rPr lang="pt-BR" sz="1200" b="1" dirty="0" err="1" smtClean="0"/>
              <a:t>Indicators</a:t>
            </a:r>
            <a:r>
              <a:rPr lang="pt-BR" sz="1200" dirty="0" smtClean="0"/>
              <a:t>, v. 82, p. 50-60, 2017.</a:t>
            </a:r>
            <a:endParaRPr lang="pt-BR" sz="1200" dirty="0"/>
          </a:p>
        </p:txBody>
      </p:sp>
      <p:sp>
        <p:nvSpPr>
          <p:cNvPr id="17" name="Retângulo de cantos arredondados 16"/>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18</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292080" y="76470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pic>
        <p:nvPicPr>
          <p:cNvPr id="45058" name="Picture 2"/>
          <p:cNvPicPr>
            <a:picLocks noChangeAspect="1" noChangeArrowheads="1"/>
          </p:cNvPicPr>
          <p:nvPr/>
        </p:nvPicPr>
        <p:blipFill>
          <a:blip r:embed="rId4" cstate="print"/>
          <a:srcRect r="395"/>
          <a:stretch>
            <a:fillRect/>
          </a:stretch>
        </p:blipFill>
        <p:spPr bwMode="auto">
          <a:xfrm>
            <a:off x="-30319" y="1196752"/>
            <a:ext cx="9210831" cy="1440160"/>
          </a:xfrm>
          <a:prstGeom prst="rect">
            <a:avLst/>
          </a:prstGeom>
          <a:noFill/>
          <a:ln w="9525">
            <a:noFill/>
            <a:miter lim="800000"/>
            <a:headEnd/>
            <a:tailEnd/>
          </a:ln>
        </p:spPr>
      </p:pic>
      <p:pic>
        <p:nvPicPr>
          <p:cNvPr id="45059" name="Picture 3" descr="C:\Users\cristina\Desktop\AE\FASE2\1ANALISE EXPLORATÓRIA\SJC1kmPOPLUZUSOScatterNewPlotFrame.png"/>
          <p:cNvPicPr>
            <a:picLocks noChangeAspect="1" noChangeArrowheads="1"/>
          </p:cNvPicPr>
          <p:nvPr/>
        </p:nvPicPr>
        <p:blipFill>
          <a:blip r:embed="rId5" cstate="print"/>
          <a:srcRect b="13619"/>
          <a:stretch>
            <a:fillRect/>
          </a:stretch>
        </p:blipFill>
        <p:spPr bwMode="auto">
          <a:xfrm>
            <a:off x="467544" y="2636720"/>
            <a:ext cx="3672600" cy="3682407"/>
          </a:xfrm>
          <a:prstGeom prst="rect">
            <a:avLst/>
          </a:prstGeom>
          <a:noFill/>
        </p:spPr>
      </p:pic>
      <p:sp>
        <p:nvSpPr>
          <p:cNvPr id="11" name="CaixaDeTexto 10"/>
          <p:cNvSpPr txBox="1"/>
          <p:nvPr/>
        </p:nvSpPr>
        <p:spPr>
          <a:xfrm>
            <a:off x="1763688" y="2852936"/>
            <a:ext cx="1268296" cy="369332"/>
          </a:xfrm>
          <a:prstGeom prst="rect">
            <a:avLst/>
          </a:prstGeom>
          <a:noFill/>
        </p:spPr>
        <p:txBody>
          <a:bodyPr wrap="none" rtlCol="0">
            <a:spAutoFit/>
          </a:bodyPr>
          <a:lstStyle/>
          <a:p>
            <a:r>
              <a:rPr lang="pt-BR" dirty="0" smtClean="0"/>
              <a:t>R² = 0,671</a:t>
            </a:r>
            <a:endParaRPr lang="pt-BR" dirty="0"/>
          </a:p>
        </p:txBody>
      </p:sp>
      <p:pic>
        <p:nvPicPr>
          <p:cNvPr id="45060" name="Picture 4" descr="C:\Users\cristina\Desktop\AE\FASE2\1ANALISE EXPLORATÓRIA\URBTOTALScatterNewPlotFrame.png"/>
          <p:cNvPicPr>
            <a:picLocks noChangeAspect="1" noChangeArrowheads="1"/>
          </p:cNvPicPr>
          <p:nvPr/>
        </p:nvPicPr>
        <p:blipFill>
          <a:blip r:embed="rId6" cstate="print"/>
          <a:srcRect b="10487"/>
          <a:stretch>
            <a:fillRect/>
          </a:stretch>
        </p:blipFill>
        <p:spPr bwMode="auto">
          <a:xfrm>
            <a:off x="4644008" y="2636912"/>
            <a:ext cx="4032448" cy="3604733"/>
          </a:xfrm>
          <a:prstGeom prst="rect">
            <a:avLst/>
          </a:prstGeom>
          <a:noFill/>
        </p:spPr>
      </p:pic>
      <p:sp>
        <p:nvSpPr>
          <p:cNvPr id="12" name="CaixaDeTexto 11"/>
          <p:cNvSpPr txBox="1"/>
          <p:nvPr/>
        </p:nvSpPr>
        <p:spPr>
          <a:xfrm>
            <a:off x="6300192" y="2843644"/>
            <a:ext cx="1268296" cy="369332"/>
          </a:xfrm>
          <a:prstGeom prst="rect">
            <a:avLst/>
          </a:prstGeom>
          <a:noFill/>
        </p:spPr>
        <p:txBody>
          <a:bodyPr wrap="none" rtlCol="0">
            <a:spAutoFit/>
          </a:bodyPr>
          <a:lstStyle/>
          <a:p>
            <a:r>
              <a:rPr lang="pt-BR" dirty="0" smtClean="0"/>
              <a:t>R² = 0,546</a:t>
            </a:r>
            <a:endParaRPr lang="pt-BR" dirty="0"/>
          </a:p>
        </p:txBody>
      </p:sp>
      <p:pic>
        <p:nvPicPr>
          <p:cNvPr id="45061" name="Picture 5"/>
          <p:cNvPicPr>
            <a:picLocks noChangeAspect="1" noChangeArrowheads="1"/>
          </p:cNvPicPr>
          <p:nvPr/>
        </p:nvPicPr>
        <p:blipFill>
          <a:blip r:embed="rId7" cstate="print"/>
          <a:srcRect r="16925"/>
          <a:stretch>
            <a:fillRect/>
          </a:stretch>
        </p:blipFill>
        <p:spPr bwMode="auto">
          <a:xfrm>
            <a:off x="0" y="2708920"/>
            <a:ext cx="8964488" cy="1456476"/>
          </a:xfrm>
          <a:prstGeom prst="rect">
            <a:avLst/>
          </a:prstGeom>
          <a:noFill/>
          <a:ln w="9525">
            <a:noFill/>
            <a:miter lim="800000"/>
            <a:headEnd/>
            <a:tailEnd/>
          </a:ln>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5" name="Título 4"/>
          <p:cNvSpPr>
            <a:spLocks noGrp="1"/>
          </p:cNvSpPr>
          <p:nvPr>
            <p:ph type="title"/>
          </p:nvPr>
        </p:nvSpPr>
        <p:spPr>
          <a:xfrm>
            <a:off x="889248" y="228600"/>
            <a:ext cx="5698976" cy="914400"/>
          </a:xfrm>
        </p:spPr>
        <p:txBody>
          <a:bodyPr>
            <a:normAutofit/>
          </a:bodyPr>
          <a:lstStyle/>
          <a:p>
            <a:r>
              <a:rPr lang="pt-BR" dirty="0" smtClean="0"/>
              <a:t>MOTIVAÇÃO</a:t>
            </a:r>
            <a:endParaRPr lang="pt-BR" dirty="0"/>
          </a:p>
        </p:txBody>
      </p:sp>
      <p:sp>
        <p:nvSpPr>
          <p:cNvPr id="6" name="CaixaDeTexto 5"/>
          <p:cNvSpPr txBox="1"/>
          <p:nvPr/>
        </p:nvSpPr>
        <p:spPr>
          <a:xfrm>
            <a:off x="683568" y="6381328"/>
            <a:ext cx="17225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INTRODUÇÃO</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01</a:t>
            </a:r>
            <a:endParaRPr lang="pt-BR" sz="1400" dirty="0">
              <a:effectLst>
                <a:outerShdw blurRad="38100" dist="38100" dir="2700000" algn="tl">
                  <a:srgbClr val="000000">
                    <a:alpha val="43137"/>
                  </a:srgbClr>
                </a:outerShdw>
              </a:effectLst>
            </a:endParaRPr>
          </a:p>
        </p:txBody>
      </p:sp>
      <p:sp>
        <p:nvSpPr>
          <p:cNvPr id="2" name="CaixaDeTexto 1"/>
          <p:cNvSpPr txBox="1"/>
          <p:nvPr/>
        </p:nvSpPr>
        <p:spPr>
          <a:xfrm>
            <a:off x="971600" y="1196752"/>
            <a:ext cx="7128791" cy="4832092"/>
          </a:xfrm>
          <a:prstGeom prst="rect">
            <a:avLst/>
          </a:prstGeom>
          <a:noFill/>
        </p:spPr>
        <p:txBody>
          <a:bodyPr wrap="square" rtlCol="0">
            <a:spAutoFit/>
          </a:bodyPr>
          <a:lstStyle/>
          <a:p>
            <a:pPr marL="285750" indent="-285750">
              <a:buFont typeface="Wingdings" panose="05000000000000000000" pitchFamily="2" charset="2"/>
              <a:buChar char="Ø"/>
            </a:pPr>
            <a:endParaRPr lang="pt-BR" sz="1100" dirty="0" smtClean="0"/>
          </a:p>
          <a:p>
            <a:pPr marL="0" lvl="4">
              <a:lnSpc>
                <a:spcPct val="150000"/>
              </a:lnSpc>
            </a:pPr>
            <a:r>
              <a:rPr lang="pt-BR" sz="2200" dirty="0" smtClean="0"/>
              <a:t>Processo de Urbanização</a:t>
            </a:r>
          </a:p>
          <a:p>
            <a:pPr>
              <a:lnSpc>
                <a:spcPct val="150000"/>
              </a:lnSpc>
            </a:pPr>
            <a:r>
              <a:rPr lang="pt-BR" sz="2200" dirty="0" smtClean="0"/>
              <a:t>	Aumento da populacional</a:t>
            </a:r>
          </a:p>
          <a:p>
            <a:pPr lvl="2">
              <a:lnSpc>
                <a:spcPct val="150000"/>
              </a:lnSpc>
            </a:pPr>
            <a:r>
              <a:rPr lang="pt-BR" sz="2200" dirty="0" smtClean="0"/>
              <a:t>  Aumento do Uso e Cobertura Urbanos</a:t>
            </a:r>
          </a:p>
          <a:p>
            <a:pPr lvl="2">
              <a:lnSpc>
                <a:spcPct val="150000"/>
              </a:lnSpc>
            </a:pPr>
            <a:endParaRPr lang="pt-BR" sz="2200" dirty="0" smtClean="0"/>
          </a:p>
          <a:p>
            <a:pPr marL="0" lvl="2">
              <a:lnSpc>
                <a:spcPct val="150000"/>
              </a:lnSpc>
            </a:pPr>
            <a:r>
              <a:rPr lang="pt-BR" sz="2200" dirty="0" smtClean="0"/>
              <a:t>Luzes Noturnas  </a:t>
            </a:r>
          </a:p>
          <a:p>
            <a:pPr marL="0" lvl="2">
              <a:lnSpc>
                <a:spcPct val="150000"/>
              </a:lnSpc>
            </a:pPr>
            <a:endParaRPr lang="pt-BR" sz="2200" dirty="0" smtClean="0"/>
          </a:p>
          <a:p>
            <a:pPr marL="0" lvl="2">
              <a:lnSpc>
                <a:spcPct val="150000"/>
              </a:lnSpc>
            </a:pPr>
            <a:endParaRPr lang="pt-BR" sz="2200" dirty="0" smtClean="0"/>
          </a:p>
          <a:p>
            <a:pPr marL="0" lvl="2">
              <a:lnSpc>
                <a:spcPct val="150000"/>
              </a:lnSpc>
            </a:pPr>
            <a:r>
              <a:rPr lang="pt-BR" sz="2200" dirty="0" smtClean="0"/>
              <a:t>Estimativa populacional</a:t>
            </a:r>
          </a:p>
          <a:p>
            <a:pPr marL="0" lvl="2">
              <a:lnSpc>
                <a:spcPct val="150000"/>
              </a:lnSpc>
            </a:pPr>
            <a:endParaRPr lang="pt-BR" sz="2200" dirty="0" smtClean="0"/>
          </a:p>
        </p:txBody>
      </p:sp>
      <p:cxnSp>
        <p:nvCxnSpPr>
          <p:cNvPr id="13" name="Conector angulado 12"/>
          <p:cNvCxnSpPr/>
          <p:nvPr/>
        </p:nvCxnSpPr>
        <p:spPr>
          <a:xfrm>
            <a:off x="1259632" y="1844824"/>
            <a:ext cx="648072" cy="360040"/>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angulado 15"/>
          <p:cNvCxnSpPr/>
          <p:nvPr/>
        </p:nvCxnSpPr>
        <p:spPr>
          <a:xfrm>
            <a:off x="1115616" y="1844824"/>
            <a:ext cx="936104" cy="864096"/>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sp>
        <p:nvSpPr>
          <p:cNvPr id="21" name="Chave esquerda 20"/>
          <p:cNvSpPr/>
          <p:nvPr/>
        </p:nvSpPr>
        <p:spPr>
          <a:xfrm>
            <a:off x="3059832" y="3356992"/>
            <a:ext cx="288032" cy="79208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22" name="CaixaDeTexto 21"/>
          <p:cNvSpPr txBox="1"/>
          <p:nvPr/>
        </p:nvSpPr>
        <p:spPr>
          <a:xfrm>
            <a:off x="3275856" y="3277046"/>
            <a:ext cx="2890535" cy="872034"/>
          </a:xfrm>
          <a:prstGeom prst="rect">
            <a:avLst/>
          </a:prstGeom>
          <a:noFill/>
        </p:spPr>
        <p:txBody>
          <a:bodyPr wrap="none" rtlCol="0">
            <a:spAutoFit/>
          </a:bodyPr>
          <a:lstStyle/>
          <a:p>
            <a:pPr marL="0" lvl="2">
              <a:lnSpc>
                <a:spcPct val="150000"/>
              </a:lnSpc>
            </a:pPr>
            <a:r>
              <a:rPr lang="pt-BR" dirty="0" smtClean="0"/>
              <a:t>Extensão Urbana;</a:t>
            </a:r>
          </a:p>
          <a:p>
            <a:pPr marL="0" lvl="2">
              <a:lnSpc>
                <a:spcPct val="150000"/>
              </a:lnSpc>
            </a:pPr>
            <a:r>
              <a:rPr lang="pt-BR" dirty="0" smtClean="0"/>
              <a:t>Atividade Socioeconômica</a:t>
            </a:r>
          </a:p>
        </p:txBody>
      </p:sp>
      <p:sp>
        <p:nvSpPr>
          <p:cNvPr id="23" name="Chave esquerda 22"/>
          <p:cNvSpPr/>
          <p:nvPr/>
        </p:nvSpPr>
        <p:spPr>
          <a:xfrm>
            <a:off x="4067944" y="4797152"/>
            <a:ext cx="288032" cy="86409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24" name="CaixaDeTexto 23"/>
          <p:cNvSpPr txBox="1"/>
          <p:nvPr/>
        </p:nvSpPr>
        <p:spPr>
          <a:xfrm>
            <a:off x="4283968" y="4725144"/>
            <a:ext cx="3801041" cy="923330"/>
          </a:xfrm>
          <a:prstGeom prst="rect">
            <a:avLst/>
          </a:prstGeom>
          <a:noFill/>
        </p:spPr>
        <p:txBody>
          <a:bodyPr wrap="none" rtlCol="0">
            <a:spAutoFit/>
          </a:bodyPr>
          <a:lstStyle/>
          <a:p>
            <a:pPr marL="0" lvl="2">
              <a:lnSpc>
                <a:spcPct val="150000"/>
              </a:lnSpc>
            </a:pPr>
            <a:r>
              <a:rPr lang="pt-BR" dirty="0" smtClean="0"/>
              <a:t>Correlação com outros dados</a:t>
            </a:r>
          </a:p>
          <a:p>
            <a:pPr marL="0" lvl="2">
              <a:lnSpc>
                <a:spcPct val="150000"/>
              </a:lnSpc>
            </a:pPr>
            <a:r>
              <a:rPr lang="pt-BR" dirty="0" smtClean="0"/>
              <a:t>Modelagem Espacial → Regressão</a:t>
            </a:r>
          </a:p>
        </p:txBody>
      </p:sp>
    </p:spTree>
    <p:extLst>
      <p:ext uri="{BB962C8B-B14F-4D97-AF65-F5344CB8AC3E}">
        <p14:creationId xmlns:p14="http://schemas.microsoft.com/office/powerpoint/2010/main" val="1526933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19</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292080" y="76470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pic>
        <p:nvPicPr>
          <p:cNvPr id="11" name="Picture 4" descr="Resultado de imagem para logo geo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282" y="732191"/>
            <a:ext cx="512782" cy="320545"/>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p:cNvPicPr>
            <a:picLocks noChangeAspect="1" noChangeArrowheads="1"/>
          </p:cNvPicPr>
          <p:nvPr/>
        </p:nvPicPr>
        <p:blipFill>
          <a:blip r:embed="rId5" cstate="print"/>
          <a:srcRect/>
          <a:stretch>
            <a:fillRect/>
          </a:stretch>
        </p:blipFill>
        <p:spPr bwMode="auto">
          <a:xfrm>
            <a:off x="179512" y="1196752"/>
            <a:ext cx="4464495" cy="5138559"/>
          </a:xfrm>
          <a:prstGeom prst="rect">
            <a:avLst/>
          </a:prstGeom>
          <a:noFill/>
          <a:ln w="9525">
            <a:noFill/>
            <a:miter lim="800000"/>
            <a:headEnd/>
            <a:tailEnd/>
          </a:ln>
        </p:spPr>
      </p:pic>
      <p:pic>
        <p:nvPicPr>
          <p:cNvPr id="46083" name="Picture 3"/>
          <p:cNvPicPr>
            <a:picLocks noChangeAspect="1" noChangeArrowheads="1"/>
          </p:cNvPicPr>
          <p:nvPr/>
        </p:nvPicPr>
        <p:blipFill>
          <a:blip r:embed="rId6" cstate="print"/>
          <a:srcRect/>
          <a:stretch>
            <a:fillRect/>
          </a:stretch>
        </p:blipFill>
        <p:spPr bwMode="auto">
          <a:xfrm>
            <a:off x="4716015" y="1196752"/>
            <a:ext cx="4427985" cy="5112568"/>
          </a:xfrm>
          <a:prstGeom prst="rect">
            <a:avLst/>
          </a:prstGeom>
          <a:noFill/>
          <a:ln w="9525">
            <a:noFill/>
            <a:miter lim="800000"/>
            <a:headEnd/>
            <a:tailEnd/>
          </a:ln>
        </p:spPr>
      </p:pic>
      <p:cxnSp>
        <p:nvCxnSpPr>
          <p:cNvPr id="14" name="Conector reto 13"/>
          <p:cNvCxnSpPr/>
          <p:nvPr/>
        </p:nvCxnSpPr>
        <p:spPr>
          <a:xfrm>
            <a:off x="4572000" y="1124744"/>
            <a:ext cx="0" cy="5256584"/>
          </a:xfrm>
          <a:prstGeom prst="line">
            <a:avLst/>
          </a:prstGeom>
          <a:ln w="28575"/>
        </p:spPr>
        <p:style>
          <a:lnRef idx="1">
            <a:schemeClr val="dk1"/>
          </a:lnRef>
          <a:fillRef idx="0">
            <a:schemeClr val="dk1"/>
          </a:fillRef>
          <a:effectRef idx="0">
            <a:schemeClr val="dk1"/>
          </a:effectRef>
          <a:fontRef idx="minor">
            <a:schemeClr val="tx1"/>
          </a:fontRef>
        </p:style>
      </p:cxnSp>
      <p:pic>
        <p:nvPicPr>
          <p:cNvPr id="46084" name="Picture 4" descr="C:\Users\cristina\Desktop\AE\FASE2\3ANALISE ESPACIAL\SJC2ScatterNewPlotFrame.png"/>
          <p:cNvPicPr>
            <a:picLocks noChangeAspect="1" noChangeArrowheads="1"/>
          </p:cNvPicPr>
          <p:nvPr/>
        </p:nvPicPr>
        <p:blipFill>
          <a:blip r:embed="rId7" cstate="print"/>
          <a:srcRect b="14251"/>
          <a:stretch>
            <a:fillRect/>
          </a:stretch>
        </p:blipFill>
        <p:spPr bwMode="auto">
          <a:xfrm>
            <a:off x="4788024" y="2492896"/>
            <a:ext cx="3936376" cy="3889293"/>
          </a:xfrm>
          <a:prstGeom prst="rect">
            <a:avLst/>
          </a:prstGeom>
          <a:noFill/>
        </p:spPr>
      </p:pic>
      <p:sp>
        <p:nvSpPr>
          <p:cNvPr id="15" name="Retângulo 14"/>
          <p:cNvSpPr/>
          <p:nvPr/>
        </p:nvSpPr>
        <p:spPr>
          <a:xfrm>
            <a:off x="323528" y="1916832"/>
            <a:ext cx="18002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123728" y="2132856"/>
            <a:ext cx="1944216" cy="72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4716016" y="1988840"/>
            <a:ext cx="19442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6732240" y="2204864"/>
            <a:ext cx="20162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20</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436096" y="764704"/>
            <a:ext cx="2808312"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pic>
        <p:nvPicPr>
          <p:cNvPr id="47106" name="Picture 2" descr="C:\Users\cristina\Desktop\AE\FASE2\3ANALISE ESPACIAL\DIAGRAMA MORAN_URBS.png"/>
          <p:cNvPicPr>
            <a:picLocks noChangeAspect="1" noChangeArrowheads="1"/>
          </p:cNvPicPr>
          <p:nvPr/>
        </p:nvPicPr>
        <p:blipFill>
          <a:blip r:embed="rId4" cstate="print"/>
          <a:srcRect/>
          <a:stretch>
            <a:fillRect/>
          </a:stretch>
        </p:blipFill>
        <p:spPr bwMode="auto">
          <a:xfrm>
            <a:off x="399661" y="1844824"/>
            <a:ext cx="4100331" cy="4104456"/>
          </a:xfrm>
          <a:prstGeom prst="rect">
            <a:avLst/>
          </a:prstGeom>
          <a:noFill/>
        </p:spPr>
      </p:pic>
      <p:sp>
        <p:nvSpPr>
          <p:cNvPr id="11" name="CaixaDeTexto 10"/>
          <p:cNvSpPr txBox="1"/>
          <p:nvPr/>
        </p:nvSpPr>
        <p:spPr>
          <a:xfrm>
            <a:off x="1100974" y="1270501"/>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0,027</a:t>
            </a:r>
          </a:p>
          <a:p>
            <a:endParaRPr lang="pt-BR"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4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200721"/>
            <a:ext cx="2328199" cy="24443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9491" y="3645024"/>
            <a:ext cx="2770809" cy="26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21</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6372200" y="764704"/>
            <a:ext cx="187220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4" cstate="print"/>
          <a:srcRect/>
          <a:stretch>
            <a:fillRect/>
          </a:stretch>
        </p:blipFill>
        <p:spPr bwMode="auto">
          <a:xfrm>
            <a:off x="5580112" y="620688"/>
            <a:ext cx="511091" cy="503684"/>
          </a:xfrm>
          <a:prstGeom prst="rect">
            <a:avLst/>
          </a:prstGeom>
          <a:noFill/>
          <a:ln w="9525">
            <a:noFill/>
            <a:miter lim="800000"/>
            <a:headEnd/>
            <a:tailEnd/>
          </a:ln>
        </p:spPr>
      </p:pic>
      <p:pic>
        <p:nvPicPr>
          <p:cNvPr id="48131" name="Picture 3"/>
          <p:cNvPicPr>
            <a:picLocks noChangeAspect="1" noChangeArrowheads="1"/>
          </p:cNvPicPr>
          <p:nvPr/>
        </p:nvPicPr>
        <p:blipFill>
          <a:blip r:embed="rId5" cstate="print"/>
          <a:srcRect/>
          <a:stretch>
            <a:fillRect/>
          </a:stretch>
        </p:blipFill>
        <p:spPr bwMode="auto">
          <a:xfrm>
            <a:off x="1115616" y="1252736"/>
            <a:ext cx="6779463" cy="3472408"/>
          </a:xfrm>
          <a:prstGeom prst="rect">
            <a:avLst/>
          </a:prstGeom>
          <a:noFill/>
          <a:ln w="9525">
            <a:noFill/>
            <a:miter lim="800000"/>
            <a:headEnd/>
            <a:tailEnd/>
          </a:ln>
        </p:spPr>
      </p:pic>
      <p:sp>
        <p:nvSpPr>
          <p:cNvPr id="12" name="Retângulo 11"/>
          <p:cNvSpPr/>
          <p:nvPr/>
        </p:nvSpPr>
        <p:spPr>
          <a:xfrm>
            <a:off x="1187624" y="3356992"/>
            <a:ext cx="43204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187624" y="2636912"/>
            <a:ext cx="43204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755576" y="5301208"/>
            <a:ext cx="7632847" cy="369332"/>
          </a:xfrm>
          <a:prstGeom prst="rect">
            <a:avLst/>
          </a:prstGeom>
          <a:noFill/>
        </p:spPr>
        <p:txBody>
          <a:bodyPr wrap="square" rtlCol="0">
            <a:spAutoFit/>
          </a:bodyPr>
          <a:lstStyle/>
          <a:p>
            <a:pPr algn="ctr"/>
            <a:r>
              <a:rPr lang="pt-BR" dirty="0" smtClean="0"/>
              <a:t>Não houve diferença significativa nos valores de R² ajustado e AIC</a:t>
            </a:r>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CONSIDERAÇÕES FINAIS</a:t>
            </a:r>
            <a:endParaRPr lang="pt-BR" dirty="0"/>
          </a:p>
        </p:txBody>
      </p:sp>
      <p:sp>
        <p:nvSpPr>
          <p:cNvPr id="6" name="CaixaDeTexto 5"/>
          <p:cNvSpPr txBox="1"/>
          <p:nvPr/>
        </p:nvSpPr>
        <p:spPr>
          <a:xfrm>
            <a:off x="683568" y="6381328"/>
            <a:ext cx="160973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CONCLUSÃO</a:t>
            </a:r>
            <a:endParaRPr lang="pt-BR" dirty="0"/>
          </a:p>
        </p:txBody>
      </p:sp>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22</a:t>
            </a:r>
            <a:endParaRPr lang="pt-BR" sz="1400" dirty="0">
              <a:effectLst>
                <a:outerShdw blurRad="38100" dist="38100" dir="2700000" algn="tl">
                  <a:srgbClr val="000000">
                    <a:alpha val="43137"/>
                  </a:srgbClr>
                </a:outerShdw>
              </a:effectLst>
            </a:endParaRPr>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CaixaDeTexto 8"/>
          <p:cNvSpPr txBox="1"/>
          <p:nvPr/>
        </p:nvSpPr>
        <p:spPr>
          <a:xfrm>
            <a:off x="755576" y="1340768"/>
            <a:ext cx="7632848" cy="4708981"/>
          </a:xfrm>
          <a:prstGeom prst="rect">
            <a:avLst/>
          </a:prstGeom>
          <a:noFill/>
        </p:spPr>
        <p:txBody>
          <a:bodyPr wrap="square" rtlCol="0">
            <a:spAutoFit/>
          </a:bodyPr>
          <a:lstStyle/>
          <a:p>
            <a:pPr>
              <a:buFont typeface="Wingdings" pitchFamily="2" charset="2"/>
              <a:buChar char="Ø"/>
            </a:pPr>
            <a:r>
              <a:rPr lang="pt-BR" sz="2000" dirty="0" smtClean="0"/>
              <a:t> Alta correlação entre os três tipos de dados</a:t>
            </a:r>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r>
              <a:rPr lang="pt-BR" sz="2000" dirty="0" smtClean="0"/>
              <a:t> Modelo GWR apresentou resultado mais satisfatórios</a:t>
            </a:r>
          </a:p>
          <a:p>
            <a:pPr marL="457200">
              <a:buFont typeface="Courier New" pitchFamily="49" charset="0"/>
              <a:buChar char="o"/>
            </a:pPr>
            <a:r>
              <a:rPr lang="pt-BR" sz="2000" dirty="0" smtClean="0"/>
              <a:t> Não tão significativos na Fase 2</a:t>
            </a:r>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r>
              <a:rPr lang="pt-BR" sz="2000" dirty="0" smtClean="0"/>
              <a:t> A adição de dados de Uso do Solo não foi significativa</a:t>
            </a:r>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r>
              <a:rPr lang="pt-BR" sz="2000" dirty="0" smtClean="0"/>
              <a:t> Superestimação e Subestimação dos extremos </a:t>
            </a:r>
          </a:p>
          <a:p>
            <a:pPr lvl="1">
              <a:buFont typeface="Courier New" pitchFamily="49" charset="0"/>
              <a:buChar char="o"/>
            </a:pPr>
            <a:r>
              <a:rPr lang="pt-BR" sz="2000" dirty="0" smtClean="0"/>
              <a:t> Agregação do Dados</a:t>
            </a:r>
          </a:p>
          <a:p>
            <a:pPr lvl="1">
              <a:buFont typeface="Courier New" pitchFamily="49" charset="0"/>
              <a:buChar char="o"/>
            </a:pPr>
            <a:r>
              <a:rPr lang="pt-BR" sz="2000" dirty="0" smtClean="0"/>
              <a:t> Normalização</a:t>
            </a:r>
          </a:p>
          <a:p>
            <a:pPr>
              <a:buFont typeface="Wingdings" pitchFamily="2" charset="2"/>
              <a:buChar char="Ø"/>
            </a:pPr>
            <a:endParaRPr lang="pt-BR" sz="2000" dirty="0" smtClean="0"/>
          </a:p>
          <a:p>
            <a:pPr>
              <a:buFont typeface="Wingdings" pitchFamily="2" charset="2"/>
              <a:buChar char="Ø"/>
            </a:pPr>
            <a:endParaRPr lang="pt-BR" sz="2000" dirty="0"/>
          </a:p>
        </p:txBody>
      </p:sp>
    </p:spTree>
    <p:extLst>
      <p:ext uri="{BB962C8B-B14F-4D97-AF65-F5344CB8AC3E}">
        <p14:creationId xmlns:p14="http://schemas.microsoft.com/office/powerpoint/2010/main" val="4106836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8" name="CaixaDeTexto 7"/>
          <p:cNvSpPr txBox="1"/>
          <p:nvPr/>
        </p:nvSpPr>
        <p:spPr>
          <a:xfrm>
            <a:off x="899592" y="1266145"/>
            <a:ext cx="4104456" cy="938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5500" dirty="0" smtClean="0">
                <a:effectLst>
                  <a:outerShdw blurRad="38100" dist="38100" dir="2700000" algn="tl">
                    <a:srgbClr val="000000">
                      <a:alpha val="43137"/>
                    </a:srgbClr>
                  </a:outerShdw>
                </a:effectLst>
              </a:rPr>
              <a:t>OBRIGADA!</a:t>
            </a:r>
            <a:endParaRPr lang="pt-BR" sz="5500" dirty="0">
              <a:effectLst>
                <a:outerShdw blurRad="38100" dist="38100" dir="2700000" algn="tl">
                  <a:srgbClr val="000000">
                    <a:alpha val="43137"/>
                  </a:srgbClr>
                </a:outerShdw>
              </a:effectLst>
            </a:endParaRPr>
          </a:p>
        </p:txBody>
      </p:sp>
      <p:sp>
        <p:nvSpPr>
          <p:cNvPr id="10" name="Subtítulo 2"/>
          <p:cNvSpPr txBox="1">
            <a:spLocks/>
          </p:cNvSpPr>
          <p:nvPr/>
        </p:nvSpPr>
        <p:spPr>
          <a:xfrm>
            <a:off x="2051720" y="3429000"/>
            <a:ext cx="6052846" cy="108012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pt-BR" sz="1800" dirty="0"/>
              <a:t>Ana Carolina de Faria </a:t>
            </a:r>
            <a:r>
              <a:rPr lang="pt-BR" sz="1800" dirty="0" smtClean="0"/>
              <a:t>Santos</a:t>
            </a:r>
          </a:p>
          <a:p>
            <a:pPr>
              <a:buNone/>
            </a:pPr>
            <a:r>
              <a:rPr lang="pt-BR" sz="1800" dirty="0" smtClean="0"/>
              <a:t>Análise Espacial de Dados Geográficos – SER301</a:t>
            </a:r>
          </a:p>
          <a:p>
            <a:pPr>
              <a:buNone/>
            </a:pPr>
            <a:r>
              <a:rPr lang="pt-BR" sz="1800" dirty="0" smtClean="0"/>
              <a:t>Dr. Antonio Miguel V. Monteiro e Dr. Eduardo G. Camargo</a:t>
            </a:r>
            <a:endParaRPr lang="pt-BR" sz="1800" dirty="0"/>
          </a:p>
        </p:txBody>
      </p:sp>
    </p:spTree>
    <p:extLst>
      <p:ext uri="{BB962C8B-B14F-4D97-AF65-F5344CB8AC3E}">
        <p14:creationId xmlns:p14="http://schemas.microsoft.com/office/powerpoint/2010/main" val="372689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9248" y="228600"/>
            <a:ext cx="2458616" cy="914400"/>
          </a:xfrm>
        </p:spPr>
        <p:txBody>
          <a:bodyPr/>
          <a:lstStyle/>
          <a:p>
            <a:r>
              <a:rPr lang="pt-BR" dirty="0" smtClean="0"/>
              <a:t>OBJETIVO</a:t>
            </a:r>
            <a:endParaRPr lang="pt-BR" dirty="0"/>
          </a:p>
        </p:txBody>
      </p:sp>
      <p:sp>
        <p:nvSpPr>
          <p:cNvPr id="6" name="CaixaDeTexto 5"/>
          <p:cNvSpPr txBox="1"/>
          <p:nvPr/>
        </p:nvSpPr>
        <p:spPr>
          <a:xfrm>
            <a:off x="683568" y="6381328"/>
            <a:ext cx="17225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INTRODUÇÃO</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02</a:t>
            </a:r>
            <a:endParaRPr lang="pt-BR" sz="1400" dirty="0">
              <a:effectLst>
                <a:outerShdw blurRad="38100" dist="38100" dir="2700000" algn="tl">
                  <a:srgbClr val="000000">
                    <a:alpha val="43137"/>
                  </a:srgbClr>
                </a:outerShdw>
              </a:effectLst>
            </a:endParaRPr>
          </a:p>
        </p:txBody>
      </p:sp>
      <p:sp>
        <p:nvSpPr>
          <p:cNvPr id="2" name="CaixaDeTexto 1"/>
          <p:cNvSpPr txBox="1"/>
          <p:nvPr/>
        </p:nvSpPr>
        <p:spPr>
          <a:xfrm>
            <a:off x="539552" y="2118335"/>
            <a:ext cx="8073232" cy="2246769"/>
          </a:xfrm>
          <a:prstGeom prst="rect">
            <a:avLst/>
          </a:prstGeom>
          <a:noFill/>
        </p:spPr>
        <p:txBody>
          <a:bodyPr wrap="square" rtlCol="0">
            <a:spAutoFit/>
          </a:bodyPr>
          <a:lstStyle/>
          <a:p>
            <a:pPr algn="ctr"/>
            <a:r>
              <a:rPr lang="pt-BR" sz="2800" dirty="0" smtClean="0"/>
              <a:t>Analisar a relação dos dados de Uso e Cobertura do Solo com os dados de luzes noturnas e dados populacionais para estimativa populacional utilizando Modelos de Regressão Linear e Geograficamente Ponderada.</a:t>
            </a:r>
            <a:endParaRPr lang="pt-BR" sz="2800"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7513974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9248" y="228600"/>
            <a:ext cx="4402832" cy="914400"/>
          </a:xfrm>
        </p:spPr>
        <p:txBody>
          <a:bodyPr/>
          <a:lstStyle/>
          <a:p>
            <a:r>
              <a:rPr lang="pt-BR" dirty="0" smtClean="0"/>
              <a:t>ÁREA DE ESTUDO </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03</a:t>
            </a:r>
            <a:endParaRPr lang="pt-BR" sz="1400" dirty="0">
              <a:effectLst>
                <a:outerShdw blurRad="38100" dist="38100" dir="2700000" algn="tl">
                  <a:srgbClr val="000000">
                    <a:alpha val="43137"/>
                  </a:srgbClr>
                </a:outerShdw>
              </a:effectLst>
            </a:endParaRPr>
          </a:p>
        </p:txBody>
      </p:sp>
      <p:pic>
        <p:nvPicPr>
          <p:cNvPr id="2" name="Picture 2" descr="RMVPLN"/>
          <p:cNvPicPr>
            <a:picLocks noChangeAspect="1" noChangeArrowheads="1"/>
          </p:cNvPicPr>
          <p:nvPr/>
        </p:nvPicPr>
        <p:blipFill>
          <a:blip r:embed="rId3" cstate="print"/>
          <a:srcRect l="1980" t="2802"/>
          <a:stretch>
            <a:fillRect/>
          </a:stretch>
        </p:blipFill>
        <p:spPr bwMode="auto">
          <a:xfrm>
            <a:off x="1043608" y="1196752"/>
            <a:ext cx="7334286" cy="5140090"/>
          </a:xfrm>
          <a:prstGeom prst="rect">
            <a:avLst/>
          </a:prstGeom>
          <a:noFill/>
          <a:ln w="9525">
            <a:noFill/>
            <a:miter lim="800000"/>
            <a:headEnd/>
            <a:tailEnd/>
          </a:ln>
        </p:spPr>
      </p:pic>
      <p:sp>
        <p:nvSpPr>
          <p:cNvPr id="8" name="CaixaDeTexto 7"/>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9" name="Imagem 8" descr="Resultado de imagem para logo inpe"/>
          <p:cNvPicPr/>
          <p:nvPr/>
        </p:nvPicPr>
        <p:blipFill>
          <a:blip r:embed="rId4"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29069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99592" y="476672"/>
            <a:ext cx="4978896" cy="666328"/>
          </a:xfrm>
        </p:spPr>
        <p:txBody>
          <a:bodyPr/>
          <a:lstStyle/>
          <a:p>
            <a:r>
              <a:rPr lang="pt-BR" dirty="0" smtClean="0"/>
              <a:t>DADOS DE ENTRADA</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04</a:t>
            </a:r>
            <a:endParaRPr lang="pt-BR" sz="1400" dirty="0">
              <a:effectLst>
                <a:outerShdw blurRad="38100" dist="38100" dir="2700000" algn="tl">
                  <a:srgbClr val="000000">
                    <a:alpha val="43137"/>
                  </a:srgbClr>
                </a:outerShdw>
              </a:effectLst>
            </a:endParaRPr>
          </a:p>
        </p:txBody>
      </p:sp>
      <p:sp>
        <p:nvSpPr>
          <p:cNvPr id="10" name="CaixaDeTexto 9"/>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2051" name="Picture 3" descr="Resultado de imagem para rAPID 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7" y="4481157"/>
            <a:ext cx="1728191" cy="5285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esultado de imagem para GEOCATALOGO M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162" y="4509120"/>
            <a:ext cx="1125222" cy="43204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de cantos arredondados 11"/>
          <p:cNvSpPr/>
          <p:nvPr/>
        </p:nvSpPr>
        <p:spPr>
          <a:xfrm>
            <a:off x="683568" y="1556792"/>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Luzes Noturnas</a:t>
            </a:r>
          </a:p>
          <a:p>
            <a:pPr algn="ctr"/>
            <a:r>
              <a:rPr lang="pt-BR" dirty="0" smtClean="0"/>
              <a:t>Satélite </a:t>
            </a:r>
            <a:r>
              <a:rPr lang="pt-BR" dirty="0" err="1" smtClean="0"/>
              <a:t>Suomi-NPP</a:t>
            </a:r>
            <a:endParaRPr lang="pt-BR" dirty="0" smtClean="0"/>
          </a:p>
          <a:p>
            <a:pPr algn="ctr"/>
            <a:r>
              <a:rPr lang="pt-BR" dirty="0" smtClean="0"/>
              <a:t>Sensor VIIRS</a:t>
            </a:r>
            <a:endParaRPr lang="pt-BR" dirty="0"/>
          </a:p>
        </p:txBody>
      </p:sp>
      <p:sp>
        <p:nvSpPr>
          <p:cNvPr id="13" name="Retângulo de cantos arredondados 12"/>
          <p:cNvSpPr/>
          <p:nvPr/>
        </p:nvSpPr>
        <p:spPr>
          <a:xfrm>
            <a:off x="467544" y="3068960"/>
            <a:ext cx="302433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Populacionais</a:t>
            </a:r>
          </a:p>
          <a:p>
            <a:pPr algn="ctr"/>
            <a:r>
              <a:rPr lang="pt-BR" dirty="0" smtClean="0"/>
              <a:t>Censo Demográfico 2010</a:t>
            </a:r>
          </a:p>
          <a:p>
            <a:pPr algn="ctr"/>
            <a:r>
              <a:rPr lang="pt-BR" dirty="0" smtClean="0"/>
              <a:t>IBGE</a:t>
            </a:r>
            <a:endParaRPr lang="pt-BR" dirty="0"/>
          </a:p>
        </p:txBody>
      </p:sp>
      <p:sp>
        <p:nvSpPr>
          <p:cNvPr id="14" name="Retângulo de cantos arredondados 13"/>
          <p:cNvSpPr/>
          <p:nvPr/>
        </p:nvSpPr>
        <p:spPr>
          <a:xfrm>
            <a:off x="539552" y="4869160"/>
            <a:ext cx="302433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Uso e Cobertura da Terra</a:t>
            </a:r>
          </a:p>
          <a:p>
            <a:pPr algn="ctr"/>
            <a:r>
              <a:rPr lang="pt-BR" dirty="0" smtClean="0"/>
              <a:t>Autoral</a:t>
            </a:r>
            <a:endParaRPr lang="pt-BR" dirty="0"/>
          </a:p>
        </p:txBody>
      </p:sp>
      <p:sp>
        <p:nvSpPr>
          <p:cNvPr id="15" name="CaixaDeTexto 14"/>
          <p:cNvSpPr txBox="1"/>
          <p:nvPr/>
        </p:nvSpPr>
        <p:spPr>
          <a:xfrm>
            <a:off x="4572000" y="5157192"/>
            <a:ext cx="3531736" cy="1107996"/>
          </a:xfrm>
          <a:prstGeom prst="rect">
            <a:avLst/>
          </a:prstGeom>
          <a:noFill/>
        </p:spPr>
        <p:txBody>
          <a:bodyPr wrap="none" rtlCol="0">
            <a:spAutoFit/>
          </a:bodyPr>
          <a:lstStyle/>
          <a:p>
            <a:pPr algn="ctr"/>
            <a:r>
              <a:rPr lang="pt-BR" sz="1600" dirty="0" smtClean="0"/>
              <a:t>6 tiles – 2012</a:t>
            </a:r>
          </a:p>
          <a:p>
            <a:pPr algn="ctr"/>
            <a:r>
              <a:rPr lang="pt-BR" sz="1600" dirty="0" smtClean="0"/>
              <a:t>5 bandas espectrais; </a:t>
            </a:r>
          </a:p>
          <a:p>
            <a:pPr algn="ctr"/>
            <a:r>
              <a:rPr lang="pt-BR" sz="1600" dirty="0" smtClean="0"/>
              <a:t>Resolução Radiométrica </a:t>
            </a:r>
            <a:r>
              <a:rPr lang="pt-BR" sz="1600" dirty="0" smtClean="0">
                <a:latin typeface="Times New Roman"/>
                <a:cs typeface="Times New Roman"/>
              </a:rPr>
              <a:t>→</a:t>
            </a:r>
            <a:r>
              <a:rPr lang="pt-BR" sz="1600" dirty="0" smtClean="0"/>
              <a:t> 12 bits;</a:t>
            </a:r>
          </a:p>
          <a:p>
            <a:pPr algn="ctr"/>
            <a:r>
              <a:rPr lang="pt-BR" sz="1600" dirty="0" smtClean="0"/>
              <a:t>Resolução Espacial </a:t>
            </a:r>
            <a:r>
              <a:rPr lang="pt-BR" sz="1600" dirty="0" smtClean="0">
                <a:latin typeface="Times New Roman"/>
                <a:cs typeface="Times New Roman"/>
              </a:rPr>
              <a:t>→</a:t>
            </a:r>
            <a:r>
              <a:rPr lang="pt-BR" sz="1600" dirty="0" smtClean="0"/>
              <a:t> 5 metros </a:t>
            </a:r>
            <a:endParaRPr lang="pt-BR" sz="1600" dirty="0"/>
          </a:p>
        </p:txBody>
      </p:sp>
      <p:pic>
        <p:nvPicPr>
          <p:cNvPr id="18434" name="Picture 2" descr="NCEI (formerly NGDC)"/>
          <p:cNvPicPr>
            <a:picLocks noChangeAspect="1" noChangeArrowheads="1"/>
          </p:cNvPicPr>
          <p:nvPr/>
        </p:nvPicPr>
        <p:blipFill>
          <a:blip r:embed="rId5" cstate="print"/>
          <a:srcRect r="65637"/>
          <a:stretch>
            <a:fillRect/>
          </a:stretch>
        </p:blipFill>
        <p:spPr bwMode="auto">
          <a:xfrm>
            <a:off x="5652120" y="1196752"/>
            <a:ext cx="1224136" cy="404813"/>
          </a:xfrm>
          <a:prstGeom prst="rect">
            <a:avLst/>
          </a:prstGeom>
          <a:noFill/>
        </p:spPr>
      </p:pic>
      <p:sp>
        <p:nvSpPr>
          <p:cNvPr id="16" name="Retângulo de cantos arredondados 15"/>
          <p:cNvSpPr/>
          <p:nvPr/>
        </p:nvSpPr>
        <p:spPr>
          <a:xfrm>
            <a:off x="4211960" y="4293096"/>
            <a:ext cx="4464496" cy="194421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cxnSp>
        <p:nvCxnSpPr>
          <p:cNvPr id="18" name="Conector de seta reta 17"/>
          <p:cNvCxnSpPr>
            <a:stCxn id="14" idx="3"/>
            <a:endCxn id="16" idx="1"/>
          </p:cNvCxnSpPr>
          <p:nvPr/>
        </p:nvCxnSpPr>
        <p:spPr>
          <a:xfrm>
            <a:off x="3563888" y="5265204"/>
            <a:ext cx="64807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CaixaDeTexto 20"/>
          <p:cNvSpPr txBox="1"/>
          <p:nvPr/>
        </p:nvSpPr>
        <p:spPr>
          <a:xfrm>
            <a:off x="3995936" y="1628800"/>
            <a:ext cx="4752527" cy="1015663"/>
          </a:xfrm>
          <a:prstGeom prst="rect">
            <a:avLst/>
          </a:prstGeom>
          <a:noFill/>
        </p:spPr>
        <p:txBody>
          <a:bodyPr wrap="square" rtlCol="0">
            <a:spAutoFit/>
          </a:bodyPr>
          <a:lstStyle/>
          <a:p>
            <a:pPr algn="ctr"/>
            <a:r>
              <a:rPr lang="pt-BR" sz="1500" i="1" dirty="0" smtClean="0"/>
              <a:t>Day/</a:t>
            </a:r>
            <a:r>
              <a:rPr lang="pt-BR" sz="1500" i="1" dirty="0" err="1" smtClean="0"/>
              <a:t>Night</a:t>
            </a:r>
            <a:r>
              <a:rPr lang="pt-BR" sz="1500" i="1" dirty="0" smtClean="0"/>
              <a:t> </a:t>
            </a:r>
            <a:r>
              <a:rPr lang="pt-BR" sz="1500" i="1" dirty="0" err="1" smtClean="0"/>
              <a:t>Band</a:t>
            </a:r>
            <a:r>
              <a:rPr lang="pt-BR" sz="1500" dirty="0" smtClean="0"/>
              <a:t> (DNB) 0,5 a 0,9 </a:t>
            </a:r>
            <a:r>
              <a:rPr lang="pt-BR" sz="1500" dirty="0" err="1" smtClean="0"/>
              <a:t>µm</a:t>
            </a:r>
            <a:endParaRPr lang="pt-BR" sz="1500" dirty="0" smtClean="0"/>
          </a:p>
          <a:p>
            <a:pPr algn="ctr"/>
            <a:r>
              <a:rPr lang="pt-BR" sz="1500" dirty="0" smtClean="0"/>
              <a:t>Versão 1 da Composição Mensal </a:t>
            </a:r>
            <a:r>
              <a:rPr lang="pt-BR" sz="1500" dirty="0" smtClean="0">
                <a:latin typeface="Times New Roman"/>
                <a:cs typeface="Times New Roman"/>
              </a:rPr>
              <a:t>→ </a:t>
            </a:r>
            <a:r>
              <a:rPr lang="pt-BR" sz="1500" dirty="0" smtClean="0"/>
              <a:t>Julho de 2012</a:t>
            </a:r>
          </a:p>
          <a:p>
            <a:pPr algn="ctr"/>
            <a:r>
              <a:rPr lang="pt-BR" sz="1500" dirty="0" smtClean="0"/>
              <a:t>Média dos valores de </a:t>
            </a:r>
            <a:r>
              <a:rPr lang="pt-BR" sz="1500" dirty="0" err="1" smtClean="0"/>
              <a:t>radiância</a:t>
            </a:r>
            <a:r>
              <a:rPr lang="pt-BR" sz="1500" dirty="0" smtClean="0"/>
              <a:t> (</a:t>
            </a:r>
            <a:r>
              <a:rPr lang="pt-BR" sz="1500" dirty="0" err="1" smtClean="0"/>
              <a:t>nanoWatt</a:t>
            </a:r>
            <a:r>
              <a:rPr lang="pt-BR" sz="1500" dirty="0" smtClean="0"/>
              <a:t>/cm²/sr). </a:t>
            </a:r>
          </a:p>
          <a:p>
            <a:pPr algn="ctr"/>
            <a:r>
              <a:rPr lang="pt-BR" sz="1500" dirty="0" smtClean="0"/>
              <a:t>Resolução Espacial </a:t>
            </a:r>
            <a:r>
              <a:rPr lang="pt-BR" sz="1500" dirty="0" smtClean="0">
                <a:latin typeface="Times New Roman"/>
                <a:cs typeface="Times New Roman"/>
              </a:rPr>
              <a:t>→ </a:t>
            </a:r>
            <a:r>
              <a:rPr lang="pt-BR" sz="1500" dirty="0" smtClean="0"/>
              <a:t> ̴ 500 metros</a:t>
            </a:r>
            <a:endParaRPr lang="pt-BR" sz="1500" dirty="0"/>
          </a:p>
        </p:txBody>
      </p:sp>
      <p:sp>
        <p:nvSpPr>
          <p:cNvPr id="22" name="Retângulo de cantos arredondados 21"/>
          <p:cNvSpPr/>
          <p:nvPr/>
        </p:nvSpPr>
        <p:spPr>
          <a:xfrm>
            <a:off x="4139952" y="1196752"/>
            <a:ext cx="4464496" cy="1512168"/>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cxnSp>
        <p:nvCxnSpPr>
          <p:cNvPr id="23" name="Conector de seta reta 22"/>
          <p:cNvCxnSpPr>
            <a:stCxn id="12" idx="3"/>
            <a:endCxn id="22" idx="1"/>
          </p:cNvCxnSpPr>
          <p:nvPr/>
        </p:nvCxnSpPr>
        <p:spPr>
          <a:xfrm>
            <a:off x="3347864" y="1952836"/>
            <a:ext cx="79208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26" name="Imagem 25" descr="Resultado de imagem para logo inpe"/>
          <p:cNvPicPr/>
          <p:nvPr/>
        </p:nvPicPr>
        <p:blipFill>
          <a:blip r:embed="rId6"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361464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05</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a:p>
            <a:pPr algn="ctr"/>
            <a:r>
              <a:rPr lang="pt-BR" dirty="0" smtClean="0"/>
              <a:t>Preparação dos Dados</a:t>
            </a:r>
            <a:endParaRPr lang="pt-BR" dirty="0"/>
          </a:p>
        </p:txBody>
      </p:sp>
      <p:sp>
        <p:nvSpPr>
          <p:cNvPr id="10" name="Retângulo de cantos arredondados 9"/>
          <p:cNvSpPr/>
          <p:nvPr/>
        </p:nvSpPr>
        <p:spPr>
          <a:xfrm>
            <a:off x="323528" y="2924944"/>
            <a:ext cx="266429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a:p>
            <a:pPr algn="ctr"/>
            <a:r>
              <a:rPr lang="pt-BR" dirty="0" smtClean="0"/>
              <a:t>Estimativa População</a:t>
            </a:r>
          </a:p>
          <a:p>
            <a:pPr algn="ctr"/>
            <a:r>
              <a:rPr lang="pt-BR" sz="1400" dirty="0" smtClean="0"/>
              <a:t>(Luzes Noturnas e População)</a:t>
            </a:r>
            <a:endParaRPr lang="pt-BR" sz="1400" dirty="0"/>
          </a:p>
        </p:txBody>
      </p:sp>
      <p:sp>
        <p:nvSpPr>
          <p:cNvPr id="11" name="Retângulo de cantos arredondados 10"/>
          <p:cNvSpPr/>
          <p:nvPr/>
        </p:nvSpPr>
        <p:spPr>
          <a:xfrm>
            <a:off x="323528" y="5157192"/>
            <a:ext cx="266429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a:p>
            <a:pPr algn="ctr"/>
            <a:r>
              <a:rPr lang="pt-BR" dirty="0" smtClean="0"/>
              <a:t>Estimativa População</a:t>
            </a:r>
          </a:p>
          <a:p>
            <a:pPr algn="ctr"/>
            <a:r>
              <a:rPr lang="pt-BR" sz="1400" dirty="0" smtClean="0"/>
              <a:t>(Adição Uso e Cobertura)</a:t>
            </a:r>
            <a:endParaRPr lang="pt-BR" dirty="0"/>
          </a:p>
        </p:txBody>
      </p:sp>
      <p:cxnSp>
        <p:nvCxnSpPr>
          <p:cNvPr id="14" name="Conector de seta reta 13"/>
          <p:cNvCxnSpPr>
            <a:stCxn id="9" idx="2"/>
            <a:endCxn id="10" idx="0"/>
          </p:cNvCxnSpPr>
          <p:nvPr/>
        </p:nvCxnSpPr>
        <p:spPr>
          <a:xfrm>
            <a:off x="1655676" y="2060848"/>
            <a:ext cx="0" cy="8640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0" name="Retângulo de cantos arredondados 19"/>
          <p:cNvSpPr/>
          <p:nvPr/>
        </p:nvSpPr>
        <p:spPr>
          <a:xfrm>
            <a:off x="3491880" y="2924944"/>
            <a:ext cx="1440160"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sp>
        <p:nvSpPr>
          <p:cNvPr id="21" name="Retângulo de cantos arredondados 20"/>
          <p:cNvSpPr/>
          <p:nvPr/>
        </p:nvSpPr>
        <p:spPr>
          <a:xfrm>
            <a:off x="3491880" y="3501008"/>
            <a:ext cx="1440160"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
        <p:nvSpPr>
          <p:cNvPr id="22" name="Retângulo de cantos arredondados 21"/>
          <p:cNvSpPr/>
          <p:nvPr/>
        </p:nvSpPr>
        <p:spPr>
          <a:xfrm>
            <a:off x="3491880" y="5373216"/>
            <a:ext cx="1440160"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Municipal</a:t>
            </a:r>
            <a:endParaRPr lang="pt-BR" sz="1400" dirty="0"/>
          </a:p>
        </p:txBody>
      </p:sp>
      <p:sp>
        <p:nvSpPr>
          <p:cNvPr id="23" name="Retângulo de cantos arredondados 22"/>
          <p:cNvSpPr/>
          <p:nvPr/>
        </p:nvSpPr>
        <p:spPr>
          <a:xfrm>
            <a:off x="3347864" y="1484784"/>
            <a:ext cx="1656184"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Classificação</a:t>
            </a:r>
            <a:endParaRPr lang="pt-BR" sz="1400" dirty="0"/>
          </a:p>
        </p:txBody>
      </p:sp>
      <p:sp>
        <p:nvSpPr>
          <p:cNvPr id="24" name="Retângulo de cantos arredondados 23"/>
          <p:cNvSpPr/>
          <p:nvPr/>
        </p:nvSpPr>
        <p:spPr>
          <a:xfrm>
            <a:off x="5940152" y="1340768"/>
            <a:ext cx="18002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Agregação dos Dados</a:t>
            </a:r>
            <a:endParaRPr lang="pt-BR" sz="1400" dirty="0"/>
          </a:p>
        </p:txBody>
      </p:sp>
      <p:sp>
        <p:nvSpPr>
          <p:cNvPr id="25" name="Retângulo de cantos arredondados 24"/>
          <p:cNvSpPr/>
          <p:nvPr/>
        </p:nvSpPr>
        <p:spPr>
          <a:xfrm>
            <a:off x="5508104" y="25649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26" name="Retângulo de cantos arredondados 25"/>
          <p:cNvSpPr/>
          <p:nvPr/>
        </p:nvSpPr>
        <p:spPr>
          <a:xfrm>
            <a:off x="5508104" y="2996952"/>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27" name="Retângulo de cantos arredondados 26"/>
          <p:cNvSpPr/>
          <p:nvPr/>
        </p:nvSpPr>
        <p:spPr>
          <a:xfrm>
            <a:off x="5652120" y="3429000"/>
            <a:ext cx="27363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28" name="Retângulo de cantos arredondados 27"/>
          <p:cNvSpPr/>
          <p:nvPr/>
        </p:nvSpPr>
        <p:spPr>
          <a:xfrm>
            <a:off x="6119664" y="3861048"/>
            <a:ext cx="17647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sp>
        <p:nvSpPr>
          <p:cNvPr id="29" name="Retângulo de cantos arredondados 28"/>
          <p:cNvSpPr/>
          <p:nvPr/>
        </p:nvSpPr>
        <p:spPr>
          <a:xfrm>
            <a:off x="5508104" y="4653136"/>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sp>
        <p:nvSpPr>
          <p:cNvPr id="30" name="Retângulo de cantos arredondados 29"/>
          <p:cNvSpPr/>
          <p:nvPr/>
        </p:nvSpPr>
        <p:spPr>
          <a:xfrm>
            <a:off x="5508104" y="508518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sp>
        <p:nvSpPr>
          <p:cNvPr id="31" name="Retângulo de cantos arredondados 30"/>
          <p:cNvSpPr/>
          <p:nvPr/>
        </p:nvSpPr>
        <p:spPr>
          <a:xfrm>
            <a:off x="5652120" y="5517232"/>
            <a:ext cx="27363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sp>
        <p:nvSpPr>
          <p:cNvPr id="32" name="Retângulo de cantos arredondados 31"/>
          <p:cNvSpPr/>
          <p:nvPr/>
        </p:nvSpPr>
        <p:spPr>
          <a:xfrm>
            <a:off x="6119664" y="5949280"/>
            <a:ext cx="17647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06</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a:p>
            <a:pPr algn="ctr"/>
            <a:r>
              <a:rPr lang="pt-BR" dirty="0" smtClean="0"/>
              <a:t>Preparação dos Dados</a:t>
            </a:r>
            <a:endParaRPr lang="pt-BR" dirty="0"/>
          </a:p>
        </p:txBody>
      </p:sp>
      <p:sp>
        <p:nvSpPr>
          <p:cNvPr id="10" name="Retângulo de cantos arredondados 9"/>
          <p:cNvSpPr/>
          <p:nvPr/>
        </p:nvSpPr>
        <p:spPr>
          <a:xfrm>
            <a:off x="323528" y="2924944"/>
            <a:ext cx="2664296" cy="79208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solidFill>
                  <a:schemeClr val="bg1">
                    <a:lumMod val="65000"/>
                  </a:schemeClr>
                </a:solidFill>
              </a:rPr>
              <a:t>Fase 1</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(Luzes Noturnas e População)</a:t>
            </a:r>
            <a:endParaRPr lang="pt-BR" sz="1400" dirty="0">
              <a:solidFill>
                <a:schemeClr val="bg1">
                  <a:lumMod val="65000"/>
                </a:schemeClr>
              </a:solidFill>
            </a:endParaRPr>
          </a:p>
        </p:txBody>
      </p:sp>
      <p:sp>
        <p:nvSpPr>
          <p:cNvPr id="11" name="Retângulo de cantos arredondados 10"/>
          <p:cNvSpPr/>
          <p:nvPr/>
        </p:nvSpPr>
        <p:spPr>
          <a:xfrm>
            <a:off x="323528" y="5157192"/>
            <a:ext cx="2664296" cy="792088"/>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solidFill>
                  <a:schemeClr val="bg1">
                    <a:lumMod val="65000"/>
                  </a:schemeClr>
                </a:solidFill>
              </a:rPr>
              <a:t>Fase 2</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(Adição Uso e Cobertura)</a:t>
            </a:r>
            <a:endParaRPr lang="pt-BR" dirty="0">
              <a:solidFill>
                <a:schemeClr val="bg1">
                  <a:lumMod val="65000"/>
                </a:schemeClr>
              </a:solidFill>
            </a:endParaRPr>
          </a:p>
        </p:txBody>
      </p:sp>
      <p:cxnSp>
        <p:nvCxnSpPr>
          <p:cNvPr id="14" name="Conector de seta reta 13"/>
          <p:cNvCxnSpPr>
            <a:stCxn id="9" idx="2"/>
            <a:endCxn id="10" idx="0"/>
          </p:cNvCxnSpPr>
          <p:nvPr/>
        </p:nvCxnSpPr>
        <p:spPr>
          <a:xfrm>
            <a:off x="1655676" y="2060848"/>
            <a:ext cx="0" cy="864096"/>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3707904" y="1484784"/>
            <a:ext cx="1656184"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Classificação</a:t>
            </a:r>
            <a:endParaRPr lang="pt-BR" sz="1400" dirty="0"/>
          </a:p>
        </p:txBody>
      </p:sp>
      <p:sp>
        <p:nvSpPr>
          <p:cNvPr id="35" name="Retângulo de cantos arredondados 34"/>
          <p:cNvSpPr/>
          <p:nvPr/>
        </p:nvSpPr>
        <p:spPr>
          <a:xfrm>
            <a:off x="6156176" y="1412776"/>
            <a:ext cx="18002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Agregação dos Dados</a:t>
            </a:r>
            <a:endParaRPr lang="pt-BR" sz="1400" dirty="0"/>
          </a:p>
        </p:txBody>
      </p:sp>
      <p:pic>
        <p:nvPicPr>
          <p:cNvPr id="38914" name="Picture 2"/>
          <p:cNvPicPr>
            <a:picLocks noChangeAspect="1" noChangeArrowheads="1"/>
          </p:cNvPicPr>
          <p:nvPr/>
        </p:nvPicPr>
        <p:blipFill>
          <a:blip r:embed="rId4" cstate="print"/>
          <a:srcRect/>
          <a:stretch>
            <a:fillRect/>
          </a:stretch>
        </p:blipFill>
        <p:spPr bwMode="auto">
          <a:xfrm>
            <a:off x="3707904" y="2104634"/>
            <a:ext cx="4805017" cy="4177301"/>
          </a:xfrm>
          <a:prstGeom prst="rect">
            <a:avLst/>
          </a:prstGeom>
          <a:noFill/>
          <a:ln w="9525">
            <a:noFill/>
            <a:miter lim="800000"/>
            <a:headEnd/>
            <a:tailEnd/>
          </a:ln>
        </p:spPr>
      </p:pic>
      <p:sp>
        <p:nvSpPr>
          <p:cNvPr id="63" name="Retângulo de cantos arredondados 62"/>
          <p:cNvSpPr/>
          <p:nvPr/>
        </p:nvSpPr>
        <p:spPr>
          <a:xfrm>
            <a:off x="5796136" y="2492896"/>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Espaço Celular:</a:t>
            </a:r>
          </a:p>
          <a:p>
            <a:pPr algn="ctr"/>
            <a:r>
              <a:rPr lang="pt-BR" dirty="0" smtClean="0"/>
              <a:t>Regional </a:t>
            </a:r>
            <a:r>
              <a:rPr lang="pt-BR" dirty="0" smtClean="0">
                <a:latin typeface="Times New Roman"/>
                <a:cs typeface="Times New Roman"/>
              </a:rPr>
              <a:t>→ </a:t>
            </a:r>
            <a:r>
              <a:rPr lang="pt-BR" dirty="0" smtClean="0"/>
              <a:t>5 km²</a:t>
            </a:r>
          </a:p>
          <a:p>
            <a:pPr algn="ctr"/>
            <a:r>
              <a:rPr lang="pt-BR" dirty="0" smtClean="0"/>
              <a:t>Municipal </a:t>
            </a:r>
            <a:r>
              <a:rPr lang="pt-BR" dirty="0" smtClean="0">
                <a:latin typeface="Times New Roman"/>
                <a:cs typeface="Times New Roman"/>
              </a:rPr>
              <a:t>→ </a:t>
            </a:r>
            <a:r>
              <a:rPr lang="pt-BR" dirty="0" smtClean="0"/>
              <a:t>1km²</a:t>
            </a:r>
            <a:endParaRPr lang="pt-BR" dirty="0"/>
          </a:p>
        </p:txBody>
      </p:sp>
      <p:sp>
        <p:nvSpPr>
          <p:cNvPr id="64" name="Retângulo de cantos arredondados 63"/>
          <p:cNvSpPr/>
          <p:nvPr/>
        </p:nvSpPr>
        <p:spPr>
          <a:xfrm>
            <a:off x="5292080" y="3717032"/>
            <a:ext cx="3744416" cy="19442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Font typeface="Arial" pitchFamily="34" charset="0"/>
              <a:buChar char="•"/>
            </a:pPr>
            <a:r>
              <a:rPr lang="pt-BR" dirty="0" smtClean="0"/>
              <a:t> Luzes Noturnas </a:t>
            </a:r>
            <a:r>
              <a:rPr lang="pt-BR" dirty="0" smtClean="0">
                <a:latin typeface="Times New Roman"/>
                <a:cs typeface="Times New Roman"/>
              </a:rPr>
              <a:t>→ </a:t>
            </a:r>
            <a:r>
              <a:rPr lang="pt-BR" dirty="0" smtClean="0"/>
              <a:t>Soma dos Valores de </a:t>
            </a:r>
            <a:r>
              <a:rPr lang="pt-BR" dirty="0" err="1" smtClean="0"/>
              <a:t>Radiância</a:t>
            </a:r>
            <a:endParaRPr lang="pt-BR" dirty="0" smtClean="0"/>
          </a:p>
          <a:p>
            <a:pPr algn="ctr">
              <a:buFont typeface="Arial" pitchFamily="34" charset="0"/>
              <a:buChar char="•"/>
            </a:pPr>
            <a:r>
              <a:rPr lang="pt-BR" dirty="0" smtClean="0"/>
              <a:t> População </a:t>
            </a:r>
            <a:r>
              <a:rPr lang="pt-BR" dirty="0" smtClean="0">
                <a:latin typeface="Times New Roman"/>
                <a:cs typeface="Times New Roman"/>
              </a:rPr>
              <a:t>→ </a:t>
            </a:r>
            <a:r>
              <a:rPr lang="pt-BR" dirty="0" smtClean="0"/>
              <a:t>Soma Ponderada pela Área</a:t>
            </a:r>
          </a:p>
          <a:p>
            <a:pPr algn="ctr">
              <a:buFont typeface="Arial" pitchFamily="34" charset="0"/>
              <a:buChar char="•"/>
            </a:pPr>
            <a:r>
              <a:rPr lang="pt-BR" dirty="0" smtClean="0"/>
              <a:t> Uso e Cobertura Porcentagem de cada Classe</a:t>
            </a:r>
            <a:endParaRPr lang="pt-BR" dirty="0"/>
          </a:p>
        </p:txBody>
      </p:sp>
      <p:pic>
        <p:nvPicPr>
          <p:cNvPr id="65" name="Picture 2" descr="Resultado de imagem para logo terra 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1988840"/>
            <a:ext cx="913520" cy="3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4"/>
                                        </p:tgtEl>
                                        <p:attrNameLst>
                                          <p:attrName>style.visibility</p:attrName>
                                        </p:attrNameLst>
                                      </p:cBhvr>
                                      <p:to>
                                        <p:strVal val="visible"/>
                                      </p:to>
                                    </p:set>
                                    <p:anim calcmode="lin" valueType="num">
                                      <p:cBhvr additive="base">
                                        <p:cTn id="11" dur="500" fill="hold"/>
                                        <p:tgtEl>
                                          <p:spTgt spid="38914"/>
                                        </p:tgtEl>
                                        <p:attrNameLst>
                                          <p:attrName>ppt_x</p:attrName>
                                        </p:attrNameLst>
                                      </p:cBhvr>
                                      <p:tavLst>
                                        <p:tav tm="0">
                                          <p:val>
                                            <p:strVal val="#ppt_x"/>
                                          </p:val>
                                        </p:tav>
                                        <p:tav tm="100000">
                                          <p:val>
                                            <p:strVal val="#ppt_x"/>
                                          </p:val>
                                        </p:tav>
                                      </p:tavLst>
                                    </p:anim>
                                    <p:anim calcmode="lin" valueType="num">
                                      <p:cBhvr additive="base">
                                        <p:cTn id="12"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4"/>
                                        </p:tgtEl>
                                        <p:attrNameLst>
                                          <p:attrName>ppt_x</p:attrName>
                                        </p:attrNameLst>
                                      </p:cBhvr>
                                      <p:tavLst>
                                        <p:tav tm="0">
                                          <p:val>
                                            <p:strVal val="ppt_x"/>
                                          </p:val>
                                        </p:tav>
                                        <p:tav tm="100000">
                                          <p:val>
                                            <p:strVal val="ppt_x"/>
                                          </p:val>
                                        </p:tav>
                                      </p:tavLst>
                                    </p:anim>
                                    <p:anim calcmode="lin" valueType="num">
                                      <p:cBhvr additive="base">
                                        <p:cTn id="17" dur="500"/>
                                        <p:tgtEl>
                                          <p:spTgt spid="34"/>
                                        </p:tgtEl>
                                        <p:attrNameLst>
                                          <p:attrName>ppt_y</p:attrName>
                                        </p:attrNameLst>
                                      </p:cBhvr>
                                      <p:tavLst>
                                        <p:tav tm="0">
                                          <p:val>
                                            <p:strVal val="ppt_y"/>
                                          </p:val>
                                        </p:tav>
                                        <p:tav tm="100000">
                                          <p:val>
                                            <p:strVal val="1+ppt_h/2"/>
                                          </p:val>
                                        </p:tav>
                                      </p:tavLst>
                                    </p:anim>
                                    <p:set>
                                      <p:cBhvr>
                                        <p:cTn id="18" dur="1" fill="hold">
                                          <p:stCondLst>
                                            <p:cond delay="499"/>
                                          </p:stCondLst>
                                        </p:cTn>
                                        <p:tgtEl>
                                          <p:spTgt spid="34"/>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38914"/>
                                        </p:tgtEl>
                                        <p:attrNameLst>
                                          <p:attrName>ppt_x</p:attrName>
                                        </p:attrNameLst>
                                      </p:cBhvr>
                                      <p:tavLst>
                                        <p:tav tm="0">
                                          <p:val>
                                            <p:strVal val="ppt_x"/>
                                          </p:val>
                                        </p:tav>
                                        <p:tav tm="100000">
                                          <p:val>
                                            <p:strVal val="ppt_x"/>
                                          </p:val>
                                        </p:tav>
                                      </p:tavLst>
                                    </p:anim>
                                    <p:anim calcmode="lin" valueType="num">
                                      <p:cBhvr additive="base">
                                        <p:cTn id="21" dur="500"/>
                                        <p:tgtEl>
                                          <p:spTgt spid="38914"/>
                                        </p:tgtEl>
                                        <p:attrNameLst>
                                          <p:attrName>ppt_y</p:attrName>
                                        </p:attrNameLst>
                                      </p:cBhvr>
                                      <p:tavLst>
                                        <p:tav tm="0">
                                          <p:val>
                                            <p:strVal val="ppt_y"/>
                                          </p:val>
                                        </p:tav>
                                        <p:tav tm="100000">
                                          <p:val>
                                            <p:strVal val="1+ppt_h/2"/>
                                          </p:val>
                                        </p:tav>
                                      </p:tavLst>
                                    </p:anim>
                                    <p:set>
                                      <p:cBhvr>
                                        <p:cTn id="22" dur="1" fill="hold">
                                          <p:stCondLst>
                                            <p:cond delay="499"/>
                                          </p:stCondLst>
                                        </p:cTn>
                                        <p:tgtEl>
                                          <p:spTgt spid="389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ppt_x"/>
                                          </p:val>
                                        </p:tav>
                                        <p:tav tm="100000">
                                          <p:val>
                                            <p:strVal val="#ppt_x"/>
                                          </p:val>
                                        </p:tav>
                                      </p:tavLst>
                                    </p:anim>
                                    <p:anim calcmode="lin" valueType="num">
                                      <p:cBhvr additive="base">
                                        <p:cTn id="4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07</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solidFill>
                  <a:schemeClr val="bg1">
                    <a:lumMod val="65000"/>
                  </a:schemeClr>
                </a:solidFill>
              </a:rPr>
              <a:t>Fase 0</a:t>
            </a:r>
          </a:p>
          <a:p>
            <a:pPr algn="ctr"/>
            <a:r>
              <a:rPr lang="pt-BR" dirty="0" smtClean="0">
                <a:solidFill>
                  <a:schemeClr val="bg1">
                    <a:lumMod val="65000"/>
                  </a:schemeClr>
                </a:solidFill>
              </a:rPr>
              <a:t>Preparação dos Dados</a:t>
            </a:r>
            <a:endParaRPr lang="pt-BR" dirty="0">
              <a:solidFill>
                <a:schemeClr val="bg1">
                  <a:lumMod val="65000"/>
                </a:schemeClr>
              </a:solidFill>
            </a:endParaRPr>
          </a:p>
        </p:txBody>
      </p:sp>
      <p:sp>
        <p:nvSpPr>
          <p:cNvPr id="10" name="Retângulo de cantos arredondados 9"/>
          <p:cNvSpPr/>
          <p:nvPr/>
        </p:nvSpPr>
        <p:spPr>
          <a:xfrm>
            <a:off x="323528" y="2924944"/>
            <a:ext cx="266429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a:p>
            <a:pPr algn="ctr"/>
            <a:r>
              <a:rPr lang="pt-BR" dirty="0" smtClean="0"/>
              <a:t>Estimativa População</a:t>
            </a:r>
          </a:p>
          <a:p>
            <a:pPr algn="ctr"/>
            <a:r>
              <a:rPr lang="pt-BR" sz="1400" dirty="0" smtClean="0"/>
              <a:t>(Luzes Noturnas e População)</a:t>
            </a:r>
            <a:endParaRPr lang="pt-BR" sz="1400" dirty="0"/>
          </a:p>
        </p:txBody>
      </p:sp>
      <p:sp>
        <p:nvSpPr>
          <p:cNvPr id="11" name="Retângulo de cantos arredondados 10"/>
          <p:cNvSpPr/>
          <p:nvPr/>
        </p:nvSpPr>
        <p:spPr>
          <a:xfrm>
            <a:off x="323528" y="5157192"/>
            <a:ext cx="2664296" cy="792088"/>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solidFill>
                  <a:schemeClr val="bg1">
                    <a:lumMod val="65000"/>
                  </a:schemeClr>
                </a:solidFill>
              </a:rPr>
              <a:t>Fase 2</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(Adição Uso e Cobertura)</a:t>
            </a:r>
            <a:endParaRPr lang="pt-BR" dirty="0">
              <a:solidFill>
                <a:schemeClr val="bg1">
                  <a:lumMod val="65000"/>
                </a:schemeClr>
              </a:solidFill>
            </a:endParaRPr>
          </a:p>
        </p:txBody>
      </p:sp>
      <p:cxnSp>
        <p:nvCxnSpPr>
          <p:cNvPr id="14" name="Conector de seta reta 13"/>
          <p:cNvCxnSpPr>
            <a:stCxn id="9" idx="2"/>
            <a:endCxn id="10" idx="0"/>
          </p:cNvCxnSpPr>
          <p:nvPr/>
        </p:nvCxnSpPr>
        <p:spPr>
          <a:xfrm>
            <a:off x="1655676" y="2060848"/>
            <a:ext cx="0" cy="8640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20" name="Retângulo de cantos arredondados 19"/>
          <p:cNvSpPr/>
          <p:nvPr/>
        </p:nvSpPr>
        <p:spPr>
          <a:xfrm>
            <a:off x="4355976" y="1628800"/>
            <a:ext cx="2664296"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 e Municipal</a:t>
            </a:r>
            <a:endParaRPr lang="pt-BR" sz="1400" dirty="0"/>
          </a:p>
        </p:txBody>
      </p:sp>
      <p:sp>
        <p:nvSpPr>
          <p:cNvPr id="25" name="Retângulo de cantos arredondados 24"/>
          <p:cNvSpPr/>
          <p:nvPr/>
        </p:nvSpPr>
        <p:spPr>
          <a:xfrm>
            <a:off x="3347864" y="2636912"/>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26" name="Retângulo de cantos arredondados 25"/>
          <p:cNvSpPr/>
          <p:nvPr/>
        </p:nvSpPr>
        <p:spPr>
          <a:xfrm>
            <a:off x="3347864" y="3573016"/>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27" name="Retângulo de cantos arredondados 26"/>
          <p:cNvSpPr/>
          <p:nvPr/>
        </p:nvSpPr>
        <p:spPr>
          <a:xfrm>
            <a:off x="3419872" y="4581128"/>
            <a:ext cx="27363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28" name="Retângulo de cantos arredondados 27"/>
          <p:cNvSpPr/>
          <p:nvPr/>
        </p:nvSpPr>
        <p:spPr>
          <a:xfrm>
            <a:off x="3851920" y="5589240"/>
            <a:ext cx="17647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6804248" y="2348880"/>
            <a:ext cx="176368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Relação Linear</a:t>
            </a:r>
            <a:endParaRPr lang="pt-BR" sz="1200" dirty="0" smtClean="0"/>
          </a:p>
          <a:p>
            <a:pPr algn="ctr"/>
            <a:r>
              <a:rPr lang="pt-BR" sz="1600" dirty="0" smtClean="0"/>
              <a:t>Histograma</a:t>
            </a:r>
          </a:p>
          <a:p>
            <a:pPr algn="ctr"/>
            <a:r>
              <a:rPr lang="pt-BR" sz="1600" dirty="0" err="1" smtClean="0"/>
              <a:t>Scatter</a:t>
            </a:r>
            <a:r>
              <a:rPr lang="pt-BR" sz="1600" dirty="0" smtClean="0"/>
              <a:t> </a:t>
            </a:r>
            <a:r>
              <a:rPr lang="pt-BR" sz="1600" dirty="0" err="1" smtClean="0"/>
              <a:t>Plot</a:t>
            </a:r>
            <a:endParaRPr lang="pt-BR" sz="1600" dirty="0" smtClean="0"/>
          </a:p>
        </p:txBody>
      </p:sp>
      <p:pic>
        <p:nvPicPr>
          <p:cNvPr id="39938" name="Picture 2"/>
          <p:cNvPicPr>
            <a:picLocks noChangeAspect="1" noChangeArrowheads="1"/>
          </p:cNvPicPr>
          <p:nvPr/>
        </p:nvPicPr>
        <p:blipFill>
          <a:blip r:embed="rId4" cstate="print"/>
          <a:srcRect/>
          <a:stretch>
            <a:fillRect/>
          </a:stretch>
        </p:blipFill>
        <p:spPr bwMode="auto">
          <a:xfrm>
            <a:off x="6751637" y="3429000"/>
            <a:ext cx="1996827" cy="632754"/>
          </a:xfrm>
          <a:prstGeom prst="rect">
            <a:avLst/>
          </a:prstGeom>
          <a:noFill/>
          <a:ln w="9525">
            <a:noFill/>
            <a:miter lim="800000"/>
            <a:headEnd/>
            <a:tailEnd/>
          </a:ln>
        </p:spPr>
      </p:pic>
      <p:sp>
        <p:nvSpPr>
          <p:cNvPr id="35" name="Retângulo de cantos arredondados 34"/>
          <p:cNvSpPr/>
          <p:nvPr/>
        </p:nvSpPr>
        <p:spPr>
          <a:xfrm>
            <a:off x="6588224" y="4293096"/>
            <a:ext cx="223224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Análise de Resíduos</a:t>
            </a:r>
          </a:p>
          <a:p>
            <a:pPr algn="ctr"/>
            <a:r>
              <a:rPr lang="pt-BR" sz="1600" dirty="0" smtClean="0"/>
              <a:t>Índice de Moran</a:t>
            </a:r>
          </a:p>
          <a:p>
            <a:pPr algn="ctr"/>
            <a:r>
              <a:rPr lang="pt-BR" sz="1600" dirty="0" smtClean="0"/>
              <a:t>LISA</a:t>
            </a:r>
          </a:p>
        </p:txBody>
      </p:sp>
      <p:pic>
        <p:nvPicPr>
          <p:cNvPr id="39939" name="Picture 3"/>
          <p:cNvPicPr>
            <a:picLocks noChangeAspect="1" noChangeArrowheads="1"/>
          </p:cNvPicPr>
          <p:nvPr/>
        </p:nvPicPr>
        <p:blipFill>
          <a:blip r:embed="rId5" cstate="print"/>
          <a:srcRect/>
          <a:stretch>
            <a:fillRect/>
          </a:stretch>
        </p:blipFill>
        <p:spPr bwMode="auto">
          <a:xfrm>
            <a:off x="6359221" y="5445224"/>
            <a:ext cx="2605267" cy="575901"/>
          </a:xfrm>
          <a:prstGeom prst="rect">
            <a:avLst/>
          </a:prstGeom>
          <a:noFill/>
          <a:ln w="9525">
            <a:noFill/>
            <a:miter lim="800000"/>
            <a:headEnd/>
            <a:tailEnd/>
          </a:ln>
        </p:spPr>
      </p:pic>
      <p:cxnSp>
        <p:nvCxnSpPr>
          <p:cNvPr id="37" name="Conector de seta reta 36"/>
          <p:cNvCxnSpPr>
            <a:stCxn id="25" idx="3"/>
            <a:endCxn id="34" idx="1"/>
          </p:cNvCxnSpPr>
          <p:nvPr/>
        </p:nvCxnSpPr>
        <p:spPr>
          <a:xfrm>
            <a:off x="6300192" y="2780928"/>
            <a:ext cx="504056"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0" name="Conector de seta reta 39"/>
          <p:cNvCxnSpPr>
            <a:stCxn id="26" idx="3"/>
            <a:endCxn id="39938" idx="1"/>
          </p:cNvCxnSpPr>
          <p:nvPr/>
        </p:nvCxnSpPr>
        <p:spPr>
          <a:xfrm>
            <a:off x="6300192" y="3717032"/>
            <a:ext cx="451445" cy="2834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Conector de seta reta 45"/>
          <p:cNvCxnSpPr>
            <a:stCxn id="27" idx="3"/>
            <a:endCxn id="35" idx="1"/>
          </p:cNvCxnSpPr>
          <p:nvPr/>
        </p:nvCxnSpPr>
        <p:spPr>
          <a:xfrm>
            <a:off x="6156176" y="4725144"/>
            <a:ext cx="43204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9" name="Conector de seta reta 48"/>
          <p:cNvCxnSpPr>
            <a:stCxn id="28" idx="3"/>
            <a:endCxn id="39939" idx="1"/>
          </p:cNvCxnSpPr>
          <p:nvPr/>
        </p:nvCxnSpPr>
        <p:spPr>
          <a:xfrm flipV="1">
            <a:off x="5616624" y="5733175"/>
            <a:ext cx="742597" cy="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52" name="Picture 4" descr="Resultado de imagem para logo geo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2204864"/>
            <a:ext cx="627975" cy="392553"/>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7" cstate="print"/>
          <a:srcRect/>
          <a:stretch>
            <a:fillRect/>
          </a:stretch>
        </p:blipFill>
        <p:spPr bwMode="auto">
          <a:xfrm>
            <a:off x="3203848" y="5517604"/>
            <a:ext cx="511091" cy="503684"/>
          </a:xfrm>
          <a:prstGeom prst="rect">
            <a:avLst/>
          </a:prstGeom>
          <a:noFill/>
          <a:ln w="9525">
            <a:noFill/>
            <a:miter lim="800000"/>
            <a:headEnd/>
            <a:tailEnd/>
          </a:ln>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08</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solidFill>
                  <a:schemeClr val="bg1">
                    <a:lumMod val="65000"/>
                  </a:schemeClr>
                </a:solidFill>
              </a:rPr>
              <a:t>Fase 0</a:t>
            </a:r>
          </a:p>
          <a:p>
            <a:pPr algn="ctr"/>
            <a:r>
              <a:rPr lang="pt-BR" dirty="0" smtClean="0">
                <a:solidFill>
                  <a:schemeClr val="bg1">
                    <a:lumMod val="65000"/>
                  </a:schemeClr>
                </a:solidFill>
              </a:rPr>
              <a:t>Preparação dos Dados</a:t>
            </a:r>
            <a:endParaRPr lang="pt-BR" dirty="0">
              <a:solidFill>
                <a:schemeClr val="bg1">
                  <a:lumMod val="65000"/>
                </a:schemeClr>
              </a:solidFill>
            </a:endParaRPr>
          </a:p>
        </p:txBody>
      </p:sp>
      <p:sp>
        <p:nvSpPr>
          <p:cNvPr id="10" name="Retângulo de cantos arredondados 9"/>
          <p:cNvSpPr/>
          <p:nvPr/>
        </p:nvSpPr>
        <p:spPr>
          <a:xfrm>
            <a:off x="323528" y="2924944"/>
            <a:ext cx="2664296" cy="79208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solidFill>
                  <a:schemeClr val="bg1">
                    <a:lumMod val="65000"/>
                  </a:schemeClr>
                </a:solidFill>
              </a:rPr>
              <a:t>Fase 1</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(Luzes Noturnas e População)</a:t>
            </a:r>
            <a:endParaRPr lang="pt-BR" sz="1400" dirty="0">
              <a:solidFill>
                <a:schemeClr val="bg1">
                  <a:lumMod val="65000"/>
                </a:schemeClr>
              </a:solidFill>
            </a:endParaRPr>
          </a:p>
        </p:txBody>
      </p:sp>
      <p:sp>
        <p:nvSpPr>
          <p:cNvPr id="11" name="Retângulo de cantos arredondados 10"/>
          <p:cNvSpPr/>
          <p:nvPr/>
        </p:nvSpPr>
        <p:spPr>
          <a:xfrm>
            <a:off x="323528" y="5157192"/>
            <a:ext cx="266429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a:p>
            <a:pPr algn="ctr"/>
            <a:r>
              <a:rPr lang="pt-BR" dirty="0" smtClean="0"/>
              <a:t>Estimativa População</a:t>
            </a:r>
          </a:p>
          <a:p>
            <a:pPr algn="ctr"/>
            <a:r>
              <a:rPr lang="pt-BR" sz="1400" dirty="0" smtClean="0"/>
              <a:t>(Adição Uso e Cobertura)</a:t>
            </a:r>
            <a:endParaRPr lang="pt-BR" dirty="0"/>
          </a:p>
        </p:txBody>
      </p:sp>
      <p:cxnSp>
        <p:nvCxnSpPr>
          <p:cNvPr id="14" name="Conector de seta reta 13"/>
          <p:cNvCxnSpPr>
            <a:stCxn id="9" idx="2"/>
            <a:endCxn id="10" idx="0"/>
          </p:cNvCxnSpPr>
          <p:nvPr/>
        </p:nvCxnSpPr>
        <p:spPr>
          <a:xfrm>
            <a:off x="1655676" y="2060848"/>
            <a:ext cx="0" cy="864096"/>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4932040" y="1484784"/>
            <a:ext cx="1584176"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Municipal</a:t>
            </a:r>
            <a:endParaRPr lang="pt-BR" sz="1400" dirty="0"/>
          </a:p>
        </p:txBody>
      </p:sp>
      <p:sp>
        <p:nvSpPr>
          <p:cNvPr id="35" name="Retângulo de cantos arredondados 34"/>
          <p:cNvSpPr/>
          <p:nvPr/>
        </p:nvSpPr>
        <p:spPr>
          <a:xfrm>
            <a:off x="3347864" y="2636912"/>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sp>
        <p:nvSpPr>
          <p:cNvPr id="36" name="Retângulo de cantos arredondados 35"/>
          <p:cNvSpPr/>
          <p:nvPr/>
        </p:nvSpPr>
        <p:spPr>
          <a:xfrm>
            <a:off x="3347864" y="3573016"/>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sp>
        <p:nvSpPr>
          <p:cNvPr id="37" name="Retângulo de cantos arredondados 36"/>
          <p:cNvSpPr/>
          <p:nvPr/>
        </p:nvSpPr>
        <p:spPr>
          <a:xfrm>
            <a:off x="3419872" y="4581128"/>
            <a:ext cx="27363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sp>
        <p:nvSpPr>
          <p:cNvPr id="38" name="Retângulo de cantos arredondados 37"/>
          <p:cNvSpPr/>
          <p:nvPr/>
        </p:nvSpPr>
        <p:spPr>
          <a:xfrm>
            <a:off x="3851920" y="5589240"/>
            <a:ext cx="17647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sp>
        <p:nvSpPr>
          <p:cNvPr id="39" name="Retângulo de cantos arredondados 38"/>
          <p:cNvSpPr/>
          <p:nvPr/>
        </p:nvSpPr>
        <p:spPr>
          <a:xfrm>
            <a:off x="6804248" y="2348880"/>
            <a:ext cx="1763688"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Relação Linear</a:t>
            </a:r>
            <a:endParaRPr lang="pt-BR" sz="1200" dirty="0" smtClean="0"/>
          </a:p>
          <a:p>
            <a:pPr algn="ctr"/>
            <a:r>
              <a:rPr lang="pt-BR" sz="1600" dirty="0" smtClean="0"/>
              <a:t>Histograma</a:t>
            </a:r>
          </a:p>
          <a:p>
            <a:pPr algn="ctr"/>
            <a:r>
              <a:rPr lang="pt-BR" sz="1600" dirty="0" err="1" smtClean="0"/>
              <a:t>Scatter</a:t>
            </a:r>
            <a:r>
              <a:rPr lang="pt-BR" sz="1600" dirty="0" smtClean="0"/>
              <a:t> </a:t>
            </a:r>
            <a:r>
              <a:rPr lang="pt-BR" sz="1600" dirty="0" err="1" smtClean="0"/>
              <a:t>Plot</a:t>
            </a:r>
            <a:endParaRPr lang="pt-BR" sz="1600" dirty="0" smtClean="0"/>
          </a:p>
        </p:txBody>
      </p:sp>
      <p:pic>
        <p:nvPicPr>
          <p:cNvPr id="40" name="Picture 2"/>
          <p:cNvPicPr>
            <a:picLocks noChangeAspect="1" noChangeArrowheads="1"/>
          </p:cNvPicPr>
          <p:nvPr/>
        </p:nvPicPr>
        <p:blipFill>
          <a:blip r:embed="rId4" cstate="print"/>
          <a:srcRect/>
          <a:stretch>
            <a:fillRect/>
          </a:stretch>
        </p:blipFill>
        <p:spPr bwMode="auto">
          <a:xfrm>
            <a:off x="6751637" y="3429000"/>
            <a:ext cx="1996827" cy="632754"/>
          </a:xfrm>
          <a:prstGeom prst="rect">
            <a:avLst/>
          </a:prstGeom>
          <a:noFill/>
          <a:ln w="9525">
            <a:noFill/>
            <a:miter lim="800000"/>
            <a:headEnd/>
            <a:tailEnd/>
          </a:ln>
        </p:spPr>
      </p:pic>
      <p:sp>
        <p:nvSpPr>
          <p:cNvPr id="41" name="Retângulo de cantos arredondados 40"/>
          <p:cNvSpPr/>
          <p:nvPr/>
        </p:nvSpPr>
        <p:spPr>
          <a:xfrm>
            <a:off x="6588224" y="4365104"/>
            <a:ext cx="216024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Análise de Resíduos</a:t>
            </a:r>
          </a:p>
          <a:p>
            <a:pPr algn="ctr"/>
            <a:r>
              <a:rPr lang="pt-BR" sz="1600" dirty="0" smtClean="0"/>
              <a:t>Índice de Moran</a:t>
            </a:r>
          </a:p>
          <a:p>
            <a:pPr algn="ctr"/>
            <a:r>
              <a:rPr lang="pt-BR" sz="1600" dirty="0" smtClean="0"/>
              <a:t>LISA</a:t>
            </a:r>
          </a:p>
        </p:txBody>
      </p:sp>
      <p:pic>
        <p:nvPicPr>
          <p:cNvPr id="42" name="Picture 3"/>
          <p:cNvPicPr>
            <a:picLocks noChangeAspect="1" noChangeArrowheads="1"/>
          </p:cNvPicPr>
          <p:nvPr/>
        </p:nvPicPr>
        <p:blipFill>
          <a:blip r:embed="rId5" cstate="print"/>
          <a:srcRect/>
          <a:stretch>
            <a:fillRect/>
          </a:stretch>
        </p:blipFill>
        <p:spPr bwMode="auto">
          <a:xfrm>
            <a:off x="6359221" y="5445224"/>
            <a:ext cx="2605267" cy="575901"/>
          </a:xfrm>
          <a:prstGeom prst="rect">
            <a:avLst/>
          </a:prstGeom>
          <a:noFill/>
          <a:ln w="9525">
            <a:noFill/>
            <a:miter lim="800000"/>
            <a:headEnd/>
            <a:tailEnd/>
          </a:ln>
        </p:spPr>
      </p:pic>
      <p:cxnSp>
        <p:nvCxnSpPr>
          <p:cNvPr id="43" name="Conector de seta reta 42"/>
          <p:cNvCxnSpPr>
            <a:stCxn id="35" idx="3"/>
            <a:endCxn id="39" idx="1"/>
          </p:cNvCxnSpPr>
          <p:nvPr/>
        </p:nvCxnSpPr>
        <p:spPr>
          <a:xfrm>
            <a:off x="6300192" y="2780928"/>
            <a:ext cx="504056"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4" name="Conector de seta reta 43"/>
          <p:cNvCxnSpPr>
            <a:stCxn id="36" idx="3"/>
            <a:endCxn id="40" idx="1"/>
          </p:cNvCxnSpPr>
          <p:nvPr/>
        </p:nvCxnSpPr>
        <p:spPr>
          <a:xfrm>
            <a:off x="6300192" y="3717032"/>
            <a:ext cx="451445" cy="2834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5" name="Conector de seta reta 44"/>
          <p:cNvCxnSpPr>
            <a:stCxn id="37" idx="3"/>
            <a:endCxn id="41" idx="1"/>
          </p:cNvCxnSpPr>
          <p:nvPr/>
        </p:nvCxnSpPr>
        <p:spPr>
          <a:xfrm flipV="1">
            <a:off x="6156176" y="4689140"/>
            <a:ext cx="432048"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Conector de seta reta 45"/>
          <p:cNvCxnSpPr>
            <a:stCxn id="38" idx="3"/>
            <a:endCxn id="42" idx="1"/>
          </p:cNvCxnSpPr>
          <p:nvPr/>
        </p:nvCxnSpPr>
        <p:spPr>
          <a:xfrm flipV="1">
            <a:off x="5616624" y="5733175"/>
            <a:ext cx="742597" cy="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47" name="Picture 4" descr="Resultado de imagem para logo geo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2204864"/>
            <a:ext cx="627975" cy="39255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p:cNvPicPr>
            <a:picLocks noChangeAspect="1" noChangeArrowheads="1"/>
          </p:cNvPicPr>
          <p:nvPr/>
        </p:nvPicPr>
        <p:blipFill>
          <a:blip r:embed="rId7" cstate="print"/>
          <a:srcRect/>
          <a:stretch>
            <a:fillRect/>
          </a:stretch>
        </p:blipFill>
        <p:spPr bwMode="auto">
          <a:xfrm>
            <a:off x="3203848" y="5517604"/>
            <a:ext cx="511091" cy="503684"/>
          </a:xfrm>
          <a:prstGeom prst="rect">
            <a:avLst/>
          </a:prstGeom>
          <a:noFill/>
          <a:ln w="9525">
            <a:noFill/>
            <a:miter lim="800000"/>
            <a:headEnd/>
            <a:tailEnd/>
          </a:ln>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1926</TotalTime>
  <Words>1108</Words>
  <Application>Microsoft Office PowerPoint</Application>
  <PresentationFormat>Apresentação na tela (4:3)</PresentationFormat>
  <Paragraphs>268</Paragraphs>
  <Slides>24</Slides>
  <Notes>22</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Origem</vt:lpstr>
      <vt:lpstr>ANÁLISE DO USO DOS DADOS DE LUZES NOTURNAS PARA ESTIMATIVA E DISTRIBUIÇÃO ESPACIAL DA POPULAÇÃO: ESTUDO PARA A REGIÃO METROPOLITANA DO VALE DO PARAÍBA E LITORAL NORTE, SÃO PAULO, BRASIL. </vt:lpstr>
      <vt:lpstr>MOTIVAÇÃO</vt:lpstr>
      <vt:lpstr>OBJETIVO</vt:lpstr>
      <vt:lpstr>ÁREA DE ESTUDO </vt:lpstr>
      <vt:lpstr>DADOS DE ENTRADA</vt:lpstr>
      <vt:lpstr>METODOLOGIA</vt:lpstr>
      <vt:lpstr>METODOLOGIA</vt:lpstr>
      <vt:lpstr>METODOLOGIA</vt:lpstr>
      <vt:lpstr>METODOLOGIA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CONSIDERAÇÕES FINAIS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dc:creator>
  <cp:lastModifiedBy>Ana Carol</cp:lastModifiedBy>
  <cp:revision>154</cp:revision>
  <dcterms:created xsi:type="dcterms:W3CDTF">2017-07-25T10:59:31Z</dcterms:created>
  <dcterms:modified xsi:type="dcterms:W3CDTF">2017-12-19T17:05:41Z</dcterms:modified>
</cp:coreProperties>
</file>