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62" r:id="rId7"/>
    <p:sldId id="272" r:id="rId8"/>
    <p:sldId id="266" r:id="rId9"/>
    <p:sldId id="267" r:id="rId10"/>
    <p:sldId id="273" r:id="rId11"/>
    <p:sldId id="274" r:id="rId12"/>
    <p:sldId id="275" r:id="rId13"/>
    <p:sldId id="276" r:id="rId14"/>
    <p:sldId id="269" r:id="rId15"/>
    <p:sldId id="26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03D02-CA36-4C5E-84ED-CBDA01A8106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BB16726-5CA7-40E8-87CF-191AA39B02EB}" type="pres">
      <dgm:prSet presAssocID="{E7C03D02-CA36-4C5E-84ED-CBDA01A81065}" presName="linearFlow" presStyleCnt="0">
        <dgm:presLayoutVars>
          <dgm:resizeHandles val="exact"/>
        </dgm:presLayoutVars>
      </dgm:prSet>
      <dgm:spPr/>
    </dgm:pt>
  </dgm:ptLst>
  <dgm:cxnLst>
    <dgm:cxn modelId="{C59E1434-0832-452D-BCED-B13BC952B10C}" type="presOf" srcId="{E7C03D02-CA36-4C5E-84ED-CBDA01A81065}" destId="{BBB16726-5CA7-40E8-87CF-191AA39B02EB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C03D02-CA36-4C5E-84ED-CBDA01A8106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BB16726-5CA7-40E8-87CF-191AA39B02EB}" type="pres">
      <dgm:prSet presAssocID="{E7C03D02-CA36-4C5E-84ED-CBDA01A81065}" presName="linearFlow" presStyleCnt="0">
        <dgm:presLayoutVars>
          <dgm:resizeHandles val="exact"/>
        </dgm:presLayoutVars>
      </dgm:prSet>
      <dgm:spPr/>
    </dgm:pt>
  </dgm:ptLst>
  <dgm:cxnLst>
    <dgm:cxn modelId="{283B7570-B478-4798-8D4D-3FC2B88E886E}" type="presOf" srcId="{E7C03D02-CA36-4C5E-84ED-CBDA01A81065}" destId="{BBB16726-5CA7-40E8-87CF-191AA39B02EB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32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86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54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66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47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5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10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89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36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79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48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E2EB7-52D9-48AB-B218-39B79703B2ED}" type="datetimeFigureOut">
              <a:rPr lang="pt-BR" smtClean="0"/>
              <a:t>07/10/2015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4B24-054E-4D15-8069-4D59F864303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98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" y="5624440"/>
            <a:ext cx="12191999" cy="12335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SER-457-3: População Espaço e Ambiente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BR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dirty="0" smtClean="0"/>
              <a:t>Aluna: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dirty="0" smtClean="0"/>
              <a:t>Tatiana Kolodin Ferrari</a:t>
            </a:r>
            <a:endParaRPr lang="pt-B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64" y="0"/>
            <a:ext cx="12191336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t-BR" dirty="0"/>
          </a:p>
          <a:p>
            <a:pPr algn="ctr"/>
            <a:r>
              <a:rPr lang="en-US" dirty="0"/>
              <a:t> </a:t>
            </a:r>
            <a:r>
              <a:rPr lang="pt-BR" sz="4000" b="1" dirty="0"/>
              <a:t>ACESSIBILIDADE E A ESCOLHA LOCACIONAL </a:t>
            </a:r>
            <a:endParaRPr lang="pt-BR" sz="4000" b="1" dirty="0" smtClean="0"/>
          </a:p>
          <a:p>
            <a:pPr algn="ctr"/>
            <a:r>
              <a:rPr lang="pt-BR" sz="4000" b="1" dirty="0" smtClean="0"/>
              <a:t>DOS </a:t>
            </a:r>
            <a:r>
              <a:rPr lang="pt-BR" sz="4000" b="1" dirty="0"/>
              <a:t>ARRANJOS FAMILIARES</a:t>
            </a:r>
            <a:endParaRPr lang="pt-BR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312" y="2211871"/>
            <a:ext cx="2486025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957" y="3050856"/>
            <a:ext cx="1476375" cy="1152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4607" y="1966994"/>
            <a:ext cx="581025" cy="1190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39" y="3903868"/>
            <a:ext cx="581025" cy="1190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934" y="1711285"/>
            <a:ext cx="581025" cy="1190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2696" y="3636643"/>
            <a:ext cx="561975" cy="1133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4357" y="5536727"/>
            <a:ext cx="561975" cy="1133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0809" y="1659421"/>
            <a:ext cx="561975" cy="11334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5352" y="4280767"/>
            <a:ext cx="1838325" cy="1143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7653" y="4076000"/>
            <a:ext cx="1733550" cy="1047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2689" y="5582237"/>
            <a:ext cx="561975" cy="11334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4146" y="5624440"/>
            <a:ext cx="781050" cy="10287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01713" y="5517109"/>
            <a:ext cx="2514600" cy="11239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38596" y="5919715"/>
            <a:ext cx="209550" cy="4381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4677" y="2002982"/>
            <a:ext cx="1476375" cy="1152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119" y="3705313"/>
            <a:ext cx="248602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:\Mestrado\Pop Sociedade e Meio Ambiente\Dados_trabalho\Mapas\unipessoal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25" y="1246174"/>
            <a:ext cx="12841708" cy="60978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785" y="15044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Resultados: Arranjo Unipessoal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742785" y="1709531"/>
            <a:ext cx="9403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Mapa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Mapa da distribuição percentual do arranjo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Unipessoal sobre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 áreas de ponderação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estrado\Pop Sociedade e Meio Ambiente\Dados_trabalho\Mapas\matrimonial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08" y="1120431"/>
            <a:ext cx="12125739" cy="62497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785" y="15044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Resultados: Arranjo Matrimonial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742785" y="1709531"/>
            <a:ext cx="9403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Mapa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Mapa da distribuição percentual do arranjo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Matrimonial sobre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 áreas de ponderação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1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estrado\Pop Sociedade e Meio Ambiente\Dados_trabalho\Mapas\monoparentl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868" y="1335820"/>
            <a:ext cx="11569148" cy="56851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784" y="150440"/>
            <a:ext cx="10998759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Resultados: Arranjo Monoparental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742785" y="1709531"/>
            <a:ext cx="9403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Mapa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Mapa da distribuição percentual do arranjo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Monoparental sobre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 áreas de ponderação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7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785" y="15044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Resultados: Arranjo Composto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742785" y="1709531"/>
            <a:ext cx="9403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Mapa 5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Mapa da distribuição percentual do arranjo </a:t>
            </a:r>
            <a:r>
              <a:rPr lang="pt-BR" dirty="0" smtClean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Composto sobre </a:t>
            </a: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as áreas de ponderação</a:t>
            </a:r>
            <a:endParaRPr lang="pt-BR" dirty="0"/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8" t="4762" r="29481" b="8284"/>
          <a:stretch/>
        </p:blipFill>
        <p:spPr bwMode="auto">
          <a:xfrm>
            <a:off x="2846566" y="2078863"/>
            <a:ext cx="6135122" cy="4646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57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02" y="190196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Resultados e Discusão: Deslocamento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691763" y="1828800"/>
            <a:ext cx="476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Teste t :   </a:t>
            </a:r>
            <a:endParaRPr lang="pt-BR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639" y="1543185"/>
            <a:ext cx="1752600" cy="116205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66254"/>
              </p:ext>
            </p:extLst>
          </p:nvPr>
        </p:nvGraphicFramePr>
        <p:xfrm>
          <a:off x="3871623" y="1627809"/>
          <a:ext cx="6480974" cy="5139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2978"/>
                <a:gridCol w="779666"/>
                <a:gridCol w="779666"/>
                <a:gridCol w="779666"/>
                <a:gridCol w="779666"/>
                <a:gridCol w="779666"/>
                <a:gridCol w="779666"/>
              </a:tblGrid>
              <a:tr h="2263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Teste t: Viagens a Trabalho dos chefes de família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45271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Tipo de Arranjo Familiar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N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Média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Variância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SE Diff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Student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Prob.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Unipessoal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13.474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-2.1558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0.0319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Matrimonial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12.909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0.733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Unipessoal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13.474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0.765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-1.608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0.1088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Monoparental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50.052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14.976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0.8505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Unipessoal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13.474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-1.887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0.0601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Nuclear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49.993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13.122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Unipessoal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49.082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13.474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-2.5388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0.0116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Composto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50.392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Matrimonial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12.909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0.3542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0.7234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Monoparental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50.052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14.976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0.8505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Matrimonial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12.909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0.6516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0.5152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Nuclear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49.993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13.122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Matrimonial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50.24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12.909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-0.3214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0.7481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Composto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50.392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Monoparental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50.052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14.976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0.8505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0.1339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0.8936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Nuclear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49.993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13.122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Monoparental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50.052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14.976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0.8505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-0.6833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0.4949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Composto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50.392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1881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Nuclear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49.993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13.122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-1.0493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0.2948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22635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Composto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310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50.392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13.065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0.742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1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24216"/>
            <a:ext cx="10439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Neste artigo consideremos a questão de se realmente o arranjo familiar é um fator levado em conta pelos indivíduos ao decidir seu local de residência. </a:t>
            </a:r>
          </a:p>
          <a:p>
            <a:endParaRPr lang="pt-BR" sz="2000" dirty="0"/>
          </a:p>
          <a:p>
            <a:r>
              <a:rPr lang="pt-BR" sz="2000" dirty="0" smtClean="0"/>
              <a:t>Pela análise exploratória obserou-se que existe um padrão de localização dado a estrutura familiar sobre o território de São Paulo</a:t>
            </a:r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O passo seguinte foi observar se existe diferença significativa no deslocamento tanta entre os grupos quanto intra grupo. </a:t>
            </a:r>
          </a:p>
          <a:p>
            <a:endParaRPr lang="pt-BR" sz="2000" dirty="0"/>
          </a:p>
          <a:p>
            <a:r>
              <a:rPr lang="pt-BR" sz="2000" dirty="0" smtClean="0"/>
              <a:t>Resultados ainda não concluídos.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700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 e Conceito: Acessibilidade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787179" y="1389836"/>
            <a:ext cx="107024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Termo utilizado </a:t>
            </a:r>
            <a:r>
              <a:rPr lang="pt-BR" sz="2400" dirty="0"/>
              <a:t>pela primeira vez na década de 1920 na área de teoria da localização e planejamento econômico </a:t>
            </a:r>
            <a:r>
              <a:rPr lang="pt-BR" sz="2400" dirty="0" smtClean="0"/>
              <a:t>regional (Batty, 2009)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Termo se torna importante a partir dos estudos de planejamento de transportes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Primeira formalização: HANSEN, 1959 – define acessibilidade </a:t>
            </a:r>
            <a:r>
              <a:rPr lang="pt-BR" sz="2400" dirty="0"/>
              <a:t>como o potencial de oportunidades para interação.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endParaRPr lang="pt-B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5915" y="4240227"/>
            <a:ext cx="10988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i="1" dirty="0"/>
              <a:t>accessibility is a measurement of the spatial distribution of activities about a point, adjusted for the ability and the desire of people or firms to overcome spatial separation</a:t>
            </a:r>
            <a:r>
              <a:rPr lang="en-US" dirty="0" smtClean="0"/>
              <a:t>” (HANSEN, 1959)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pt-BR" dirty="0" smtClean="0"/>
              <a:t>                                  Medida de </a:t>
            </a:r>
            <a:r>
              <a:rPr lang="pt-BR" dirty="0"/>
              <a:t>interrelação entre os meios de locomoção e o uso da terra. </a:t>
            </a:r>
          </a:p>
          <a:p>
            <a:endParaRPr lang="en-US" dirty="0" smtClean="0"/>
          </a:p>
          <a:p>
            <a:endParaRPr lang="pt-BR" dirty="0"/>
          </a:p>
        </p:txBody>
      </p:sp>
      <p:sp>
        <p:nvSpPr>
          <p:cNvPr id="13" name="Down Arrow 12"/>
          <p:cNvSpPr/>
          <p:nvPr/>
        </p:nvSpPr>
        <p:spPr>
          <a:xfrm>
            <a:off x="5227455" y="4871405"/>
            <a:ext cx="671639" cy="6878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5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Acessibilidade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60605"/>
            <a:ext cx="404129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en-US" sz="2000" b="1" dirty="0"/>
              <a:t>A</a:t>
            </a:r>
            <a:r>
              <a:rPr lang="pt-BR" sz="2000" dirty="0" smtClean="0"/>
              <a:t>bordagem </a:t>
            </a:r>
            <a:r>
              <a:rPr lang="pt-BR" sz="2000" dirty="0"/>
              <a:t>baseada nas atividades (place-based)</a:t>
            </a:r>
            <a:endParaRPr lang="en-US" sz="2000" b="1" dirty="0" smtClean="0"/>
          </a:p>
          <a:p>
            <a:endParaRPr lang="en-US" sz="2000" dirty="0" smtClean="0"/>
          </a:p>
          <a:p>
            <a:pPr marL="285750" indent="-285750">
              <a:buFontTx/>
              <a:buChar char="-"/>
            </a:pPr>
            <a:r>
              <a:rPr lang="pt-BR" sz="2000" dirty="0" smtClean="0"/>
              <a:t>Características </a:t>
            </a:r>
            <a:r>
              <a:rPr lang="pt-BR" sz="2000" dirty="0"/>
              <a:t>individuais também geram grande influência sobre as decisões de locomoção e uso do espaço </a:t>
            </a:r>
            <a:r>
              <a:rPr lang="pt-BR" sz="2000" dirty="0" smtClean="0"/>
              <a:t>urbano;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/>
              <a:t>I</a:t>
            </a:r>
            <a:r>
              <a:rPr lang="pt-BR" sz="2000" dirty="0" smtClean="0"/>
              <a:t>mpedimentos </a:t>
            </a:r>
            <a:r>
              <a:rPr lang="pt-BR" sz="2000" dirty="0"/>
              <a:t>em relação ao tempo </a:t>
            </a:r>
            <a:r>
              <a:rPr lang="pt-BR" sz="2000" dirty="0" smtClean="0"/>
              <a:t>– (</a:t>
            </a:r>
            <a:r>
              <a:rPr lang="pt-BR" sz="2000" dirty="0"/>
              <a:t>space-time prism (STP</a:t>
            </a:r>
            <a:r>
              <a:rPr lang="pt-BR" sz="2000" dirty="0" smtClean="0"/>
              <a:t>), MILLER)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285750" indent="-285750">
              <a:buFontTx/>
              <a:buChar char="-"/>
            </a:pPr>
            <a:r>
              <a:rPr lang="pt-BR" sz="2000" dirty="0"/>
              <a:t>T</a:t>
            </a:r>
            <a:r>
              <a:rPr lang="pt-BR" sz="2000" dirty="0" smtClean="0"/>
              <a:t>ecnologias </a:t>
            </a:r>
            <a:r>
              <a:rPr lang="pt-BR" sz="2000" dirty="0"/>
              <a:t>da informação 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Text Box 3"/>
          <p:cNvSpPr txBox="1"/>
          <p:nvPr/>
        </p:nvSpPr>
        <p:spPr>
          <a:xfrm>
            <a:off x="7630789" y="3819442"/>
            <a:ext cx="1901629" cy="50337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solidFill>
                  <a:srgbClr val="00000A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Acessibilidade</a:t>
            </a:r>
            <a:endParaRPr lang="pt-BR" dirty="0">
              <a:solidFill>
                <a:srgbClr val="00000A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056255" y="4071130"/>
            <a:ext cx="574534" cy="1784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55" y="2366155"/>
            <a:ext cx="2286000" cy="3409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411" y="1793039"/>
            <a:ext cx="2743200" cy="962025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8277308" y="2854518"/>
            <a:ext cx="304295" cy="9506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9700" y="2594755"/>
            <a:ext cx="2028825" cy="318135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9532418" y="3975652"/>
            <a:ext cx="517282" cy="273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9053" y="5328430"/>
            <a:ext cx="2705100" cy="895350"/>
          </a:xfrm>
          <a:prstGeom prst="rect">
            <a:avLst/>
          </a:prstGeom>
        </p:spPr>
      </p:pic>
      <p:sp>
        <p:nvSpPr>
          <p:cNvPr id="17" name="Down Arrow 16"/>
          <p:cNvSpPr/>
          <p:nvPr/>
        </p:nvSpPr>
        <p:spPr>
          <a:xfrm>
            <a:off x="8285795" y="4322817"/>
            <a:ext cx="287319" cy="1005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5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COMPONENTE USO DA TERRA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930584" y="1958273"/>
            <a:ext cx="96699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Dividimos </a:t>
            </a:r>
            <a:r>
              <a:rPr lang="pt-BR" sz="2000" dirty="0"/>
              <a:t>a análise do uso da terra em relação a: </a:t>
            </a:r>
            <a:endParaRPr lang="pt-BR" sz="2000" dirty="0" smtClean="0"/>
          </a:p>
          <a:p>
            <a:pPr marL="342900" indent="-342900">
              <a:buAutoNum type="alphaLcParenR"/>
            </a:pPr>
            <a:r>
              <a:rPr lang="pt-BR" sz="2000" dirty="0" smtClean="0"/>
              <a:t>oferta</a:t>
            </a:r>
            <a:r>
              <a:rPr lang="pt-BR" sz="2000" dirty="0"/>
              <a:t>, que se refere a quantidade, qualidade e distribuição espacial da oportunidades; e </a:t>
            </a:r>
            <a:endParaRPr lang="pt-BR" sz="2000" dirty="0" smtClean="0"/>
          </a:p>
          <a:p>
            <a:pPr marL="342900" indent="-342900">
              <a:buAutoNum type="alphaLcParenR"/>
            </a:pPr>
            <a:r>
              <a:rPr lang="pt-BR" sz="2000" dirty="0" smtClean="0"/>
              <a:t>demanda</a:t>
            </a:r>
            <a:r>
              <a:rPr lang="pt-BR" sz="2000" dirty="0"/>
              <a:t>, referente a localização dos indivíduos, que geram o local de origem da demanda a alguma oportunidade.</a:t>
            </a:r>
          </a:p>
          <a:p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730980" y="3981282"/>
            <a:ext cx="107300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NETE TRABALHO O FOCO ESTÁ NA “DEMANDA”</a:t>
            </a:r>
          </a:p>
          <a:p>
            <a:endParaRPr lang="pt-BR" sz="2800" dirty="0"/>
          </a:p>
          <a:p>
            <a:r>
              <a:rPr lang="pt-BR" sz="2800" dirty="0" smtClean="0"/>
              <a:t>PERGUNTA: COMO OS INDIVÍDUOS ESCOLHEM A SUA LOCALIZAÇÃO?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                    COMO AS FAMÍLIAS ESCOLHEM SEU LOCAL DE RESIDÊNCIA?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977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Localização e Característica da Demanda</a:t>
            </a:r>
            <a:endParaRPr lang="pt-BR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42268"/>
            <a:ext cx="89180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Teoria Econômica de Maximização da Utilidade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Outro fatores importantes.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/>
              <a:t>C</a:t>
            </a:r>
            <a:r>
              <a:rPr lang="pt-BR" dirty="0" smtClean="0"/>
              <a:t>om </a:t>
            </a:r>
            <a:r>
              <a:rPr lang="pt-BR" dirty="0"/>
              <a:t>base na literatura existente </a:t>
            </a:r>
            <a:r>
              <a:rPr lang="pt-BR" dirty="0" smtClean="0"/>
              <a:t>considerou-se </a:t>
            </a:r>
            <a:r>
              <a:rPr lang="pt-BR" dirty="0"/>
              <a:t>como os principais fatores a influenciar as escolhas pelo local de residência: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o </a:t>
            </a:r>
            <a:r>
              <a:rPr lang="pt-BR" dirty="0"/>
              <a:t>preço da terra,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acessibilidade,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as </a:t>
            </a:r>
            <a:r>
              <a:rPr lang="pt-BR" dirty="0"/>
              <a:t>amenidades locais,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característica </a:t>
            </a:r>
            <a:r>
              <a:rPr lang="pt-BR" dirty="0"/>
              <a:t>das estruturas residênciais,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vizinhança</a:t>
            </a:r>
            <a:r>
              <a:rPr lang="pt-BR" dirty="0"/>
              <a:t>,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status </a:t>
            </a:r>
            <a:r>
              <a:rPr lang="pt-BR" dirty="0"/>
              <a:t>social e a comunidade </a:t>
            </a:r>
            <a:endParaRPr lang="pt-BR" dirty="0" smtClean="0"/>
          </a:p>
          <a:p>
            <a:pPr marL="285750" indent="-285750">
              <a:buFontTx/>
              <a:buChar char="-"/>
            </a:pPr>
            <a:r>
              <a:rPr lang="pt-BR" dirty="0" smtClean="0"/>
              <a:t>e </a:t>
            </a:r>
            <a:r>
              <a:rPr lang="pt-BR" dirty="0"/>
              <a:t>o arranjo familiar constituído. </a:t>
            </a:r>
            <a:endParaRPr lang="pt-BR" dirty="0" smtClean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65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56854"/>
            <a:ext cx="10515600" cy="88930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843" y="1183456"/>
            <a:ext cx="5157787" cy="823912"/>
          </a:xfrm>
        </p:spPr>
        <p:txBody>
          <a:bodyPr>
            <a:normAutofit/>
          </a:bodyPr>
          <a:lstStyle/>
          <a:p>
            <a:r>
              <a:rPr lang="pt-BR" dirty="0" smtClean="0"/>
              <a:t>Caracterização dos Arranjos Familiares</a:t>
            </a:r>
            <a:endParaRPr lang="pt-BR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9372894"/>
              </p:ext>
            </p:extLst>
          </p:nvPr>
        </p:nvGraphicFramePr>
        <p:xfrm>
          <a:off x="6922214" y="2167990"/>
          <a:ext cx="5183188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77893" y="2686623"/>
            <a:ext cx="60722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91443" y="36283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61718"/>
              </p:ext>
            </p:extLst>
          </p:nvPr>
        </p:nvGraphicFramePr>
        <p:xfrm>
          <a:off x="922351" y="2037895"/>
          <a:ext cx="9962983" cy="4125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913"/>
                <a:gridCol w="2002246"/>
                <a:gridCol w="1712765"/>
                <a:gridCol w="1761011"/>
                <a:gridCol w="3136048"/>
              </a:tblGrid>
              <a:tr h="973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Posição na Família</a:t>
                      </a:r>
                      <a:endParaRPr lang="pt-BR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Cônjuge ou Companheiro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Filho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Demais Parentes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Arranjo Familiar Resultante</a:t>
                      </a:r>
                      <a:endParaRPr lang="pt-BR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8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Unipessoal</a:t>
                      </a:r>
                      <a:endParaRPr lang="pt-BR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8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Matrimonial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8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Nuclear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8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Composta ou anaparental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8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Composta ou anaparental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48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Monoparental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63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Chefe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x</a:t>
                      </a:r>
                      <a:endParaRPr lang="pt-BR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Composta ou anaparental</a:t>
                      </a:r>
                      <a:endParaRPr lang="pt-BR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56854"/>
            <a:ext cx="10515600" cy="88930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843" y="1183456"/>
            <a:ext cx="5157787" cy="823912"/>
          </a:xfrm>
        </p:spPr>
        <p:txBody>
          <a:bodyPr>
            <a:normAutofit/>
          </a:bodyPr>
          <a:lstStyle/>
          <a:p>
            <a:r>
              <a:rPr lang="pt-BR" dirty="0" smtClean="0"/>
              <a:t>Base de Dados</a:t>
            </a:r>
            <a:endParaRPr lang="pt-BR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922214" y="2167990"/>
          <a:ext cx="5183188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77893" y="2686623"/>
            <a:ext cx="60722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91443" y="36283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017767" y="2007368"/>
            <a:ext cx="71561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/>
              <a:t>Microdados do Censo Demográfico, 2010:</a:t>
            </a:r>
          </a:p>
          <a:p>
            <a:pPr marL="285750" indent="-285750">
              <a:buFontTx/>
              <a:buChar char="-"/>
            </a:pPr>
            <a:endParaRPr lang="pt-BR" sz="2400" dirty="0"/>
          </a:p>
          <a:p>
            <a:pPr marL="285750" indent="-285750">
              <a:buFontTx/>
              <a:buChar char="-"/>
            </a:pPr>
            <a:r>
              <a:rPr lang="pt-BR" sz="2400" dirty="0" smtClean="0"/>
              <a:t>Estrutura das Famílias</a:t>
            </a:r>
          </a:p>
          <a:p>
            <a:pPr marL="285750" indent="-285750">
              <a:buFontTx/>
              <a:buChar char="-"/>
            </a:pPr>
            <a:r>
              <a:rPr lang="pt-BR" sz="2400" dirty="0" smtClean="0"/>
              <a:t>Recorte Populacional por Área de Ponderação</a:t>
            </a:r>
          </a:p>
          <a:p>
            <a:pPr marL="285750" indent="-285750">
              <a:buFontTx/>
              <a:buChar char="-"/>
            </a:pPr>
            <a:r>
              <a:rPr lang="pt-BR" sz="2400" dirty="0" smtClean="0"/>
              <a:t>Viagens realizadas ao trabalho pelos chefes de família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sp>
        <p:nvSpPr>
          <p:cNvPr id="5" name="Down Arrow 4"/>
          <p:cNvSpPr/>
          <p:nvPr/>
        </p:nvSpPr>
        <p:spPr>
          <a:xfrm>
            <a:off x="3919993" y="3943911"/>
            <a:ext cx="469127" cy="8666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1192695" y="4961614"/>
            <a:ext cx="10304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Objetivo foi:</a:t>
            </a:r>
          </a:p>
          <a:p>
            <a:r>
              <a:rPr lang="pt-BR" dirty="0" smtClean="0"/>
              <a:t>-    Observar se há padrões de localização entre as diferentes estruturas de arranjos familiares;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Indentificar </a:t>
            </a:r>
            <a:r>
              <a:rPr lang="pt-BR" dirty="0"/>
              <a:t>se há diferenças significativas entre os diferentes tipos de arranjos </a:t>
            </a:r>
            <a:r>
              <a:rPr lang="pt-BR" dirty="0" smtClean="0"/>
              <a:t>familiares;</a:t>
            </a:r>
          </a:p>
          <a:p>
            <a:r>
              <a:rPr lang="pt-BR" dirty="0" smtClean="0"/>
              <a:t>-    Identificar se há </a:t>
            </a:r>
            <a:r>
              <a:rPr lang="pt-BR" dirty="0"/>
              <a:t>diferenças entre os mesmos arranjos que residem em diferentes áreas de ponderação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8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smtClean="0"/>
              <a:t>Resultados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838200" y="1773624"/>
            <a:ext cx="10214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Tabela 2 – Estatística Descritiva do Percentual de Distribuição dos Arranjos Familiares segundo Área de Ponderação, São Paulo, 2010</a:t>
            </a:r>
            <a:endParaRPr lang="pt-BR" sz="1600" dirty="0">
              <a:solidFill>
                <a:srgbClr val="0000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83819"/>
              </p:ext>
            </p:extLst>
          </p:nvPr>
        </p:nvGraphicFramePr>
        <p:xfrm>
          <a:off x="838202" y="2779894"/>
          <a:ext cx="10102793" cy="3724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927"/>
                <a:gridCol w="1828786"/>
                <a:gridCol w="1828786"/>
                <a:gridCol w="1587538"/>
                <a:gridCol w="1304378"/>
                <a:gridCol w="1304378"/>
              </a:tblGrid>
              <a:tr h="4734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Estatísticas Descritivas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Tipo de Arranjo Familiar</a:t>
                      </a:r>
                      <a:endParaRPr lang="pt-BR" sz="20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34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Unipessoal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Monoparental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Matrimonial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Nuclear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Composto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73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Mínimo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5.87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5.76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8.93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13.96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8.01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57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Máximo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45.27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19.53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22.96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54.29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23.45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57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Média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14.45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13.33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15.23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40.15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16.81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57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Desvio Padrão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7.52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2.45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3.27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7.66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2.83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57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Mediana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11.89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13.46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14.62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41.5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17.01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73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Variância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56.64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6.02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10.75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58.8</a:t>
                      </a:r>
                      <a:endParaRPr lang="pt-BR" sz="20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8.03</a:t>
                      </a:r>
                      <a:endParaRPr lang="pt-BR" sz="20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estrado\Pop Sociedade e Meio Ambiente\Dados_trabalho\Mapas\nuclear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9" y="1151989"/>
            <a:ext cx="12724691" cy="58921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785" y="150440"/>
            <a:ext cx="1051560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dirty="0" smtClean="0"/>
              <a:t>Resultados: Arranjo Nuclear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742785" y="1709531"/>
            <a:ext cx="9403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Mapa 1 – Mapa da distribuição percentual do arranjo nuclear sobre as áreas de ponderação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07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836</Words>
  <Application>Microsoft Office PowerPoint</Application>
  <PresentationFormat>Widescreen</PresentationFormat>
  <Paragraphs>316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Origem e Conceito: Acessibilidade</vt:lpstr>
      <vt:lpstr>Acessibilidade</vt:lpstr>
      <vt:lpstr>COMPONENTE USO DA TERRA</vt:lpstr>
      <vt:lpstr>Localização e Característica da Demanda</vt:lpstr>
      <vt:lpstr>Metodologia</vt:lpstr>
      <vt:lpstr>Metodologia</vt:lpstr>
      <vt:lpstr>Resultados</vt:lpstr>
      <vt:lpstr>Resultados: Arranjo Nuclear</vt:lpstr>
      <vt:lpstr>Resultados: Arranjo Unipessoal</vt:lpstr>
      <vt:lpstr>Resultados: Arranjo Matrimonial</vt:lpstr>
      <vt:lpstr>Resultados: Arranjo Monoparental</vt:lpstr>
      <vt:lpstr>Resultados: Arranjo Composto</vt:lpstr>
      <vt:lpstr>Resultados e Discusão: Deslocamento</vt:lpstr>
      <vt:lpstr>Conclusão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Kolodin Ferrari</dc:creator>
  <cp:lastModifiedBy>Tatiana Kolodin Ferrari</cp:lastModifiedBy>
  <cp:revision>85</cp:revision>
  <dcterms:created xsi:type="dcterms:W3CDTF">2015-09-04T13:26:49Z</dcterms:created>
  <dcterms:modified xsi:type="dcterms:W3CDTF">2015-10-07T13:12:58Z</dcterms:modified>
</cp:coreProperties>
</file>