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Lst>
  <p:notesMasterIdLst>
    <p:notesMasterId r:id="rId56"/>
  </p:notesMasterIdLst>
  <p:handoutMasterIdLst>
    <p:handoutMasterId r:id="rId57"/>
  </p:handoutMasterIdLst>
  <p:sldIdLst>
    <p:sldId id="538" r:id="rId3"/>
    <p:sldId id="541" r:id="rId4"/>
    <p:sldId id="542" r:id="rId5"/>
    <p:sldId id="543" r:id="rId6"/>
    <p:sldId id="544" r:id="rId7"/>
    <p:sldId id="545" r:id="rId8"/>
    <p:sldId id="540" r:id="rId9"/>
    <p:sldId id="547" r:id="rId10"/>
    <p:sldId id="548" r:id="rId11"/>
    <p:sldId id="549" r:id="rId12"/>
    <p:sldId id="550" r:id="rId13"/>
    <p:sldId id="551" r:id="rId14"/>
    <p:sldId id="552" r:id="rId15"/>
    <p:sldId id="553" r:id="rId16"/>
    <p:sldId id="554" r:id="rId17"/>
    <p:sldId id="555" r:id="rId18"/>
    <p:sldId id="556" r:id="rId19"/>
    <p:sldId id="557" r:id="rId20"/>
    <p:sldId id="558" r:id="rId21"/>
    <p:sldId id="559" r:id="rId22"/>
    <p:sldId id="560" r:id="rId23"/>
    <p:sldId id="561" r:id="rId24"/>
    <p:sldId id="562" r:id="rId25"/>
    <p:sldId id="563" r:id="rId26"/>
    <p:sldId id="564" r:id="rId27"/>
    <p:sldId id="565" r:id="rId28"/>
    <p:sldId id="566" r:id="rId29"/>
    <p:sldId id="567" r:id="rId30"/>
    <p:sldId id="568" r:id="rId31"/>
    <p:sldId id="569" r:id="rId32"/>
    <p:sldId id="570" r:id="rId33"/>
    <p:sldId id="571" r:id="rId34"/>
    <p:sldId id="572" r:id="rId35"/>
    <p:sldId id="573" r:id="rId36"/>
    <p:sldId id="574" r:id="rId37"/>
    <p:sldId id="575" r:id="rId38"/>
    <p:sldId id="576" r:id="rId39"/>
    <p:sldId id="577" r:id="rId40"/>
    <p:sldId id="578" r:id="rId41"/>
    <p:sldId id="579" r:id="rId42"/>
    <p:sldId id="580" r:id="rId43"/>
    <p:sldId id="581" r:id="rId44"/>
    <p:sldId id="582" r:id="rId45"/>
    <p:sldId id="583" r:id="rId46"/>
    <p:sldId id="584" r:id="rId47"/>
    <p:sldId id="585" r:id="rId48"/>
    <p:sldId id="586" r:id="rId49"/>
    <p:sldId id="587" r:id="rId50"/>
    <p:sldId id="588" r:id="rId51"/>
    <p:sldId id="589" r:id="rId52"/>
    <p:sldId id="590" r:id="rId53"/>
    <p:sldId id="591" r:id="rId54"/>
    <p:sldId id="592" r:id="rId55"/>
  </p:sldIdLst>
  <p:sldSz cx="9144000" cy="6858000" type="screen4x3"/>
  <p:notesSz cx="7300913" cy="9586913"/>
  <p:defaultTextStyle>
    <a:defPPr>
      <a:defRPr lang="pt-BR"/>
    </a:defPPr>
    <a:lvl1pPr algn="l" rtl="0" eaLnBrk="0" fontAlgn="base" hangingPunct="0">
      <a:spcBef>
        <a:spcPct val="0"/>
      </a:spcBef>
      <a:spcAft>
        <a:spcPct val="0"/>
      </a:spcAft>
      <a:defRPr sz="2400" b="1" kern="1200">
        <a:solidFill>
          <a:schemeClr val="tx1"/>
        </a:solidFill>
        <a:latin typeface="Verdana" pitchFamily="34" charset="0"/>
        <a:ea typeface="+mn-ea"/>
        <a:cs typeface="Arial" pitchFamily="34" charset="0"/>
      </a:defRPr>
    </a:lvl1pPr>
    <a:lvl2pPr marL="457200" algn="l" rtl="0" eaLnBrk="0" fontAlgn="base" hangingPunct="0">
      <a:spcBef>
        <a:spcPct val="0"/>
      </a:spcBef>
      <a:spcAft>
        <a:spcPct val="0"/>
      </a:spcAft>
      <a:defRPr sz="2400" b="1" kern="1200">
        <a:solidFill>
          <a:schemeClr val="tx1"/>
        </a:solidFill>
        <a:latin typeface="Verdana" pitchFamily="34" charset="0"/>
        <a:ea typeface="+mn-ea"/>
        <a:cs typeface="Arial" pitchFamily="34" charset="0"/>
      </a:defRPr>
    </a:lvl2pPr>
    <a:lvl3pPr marL="914400" algn="l" rtl="0" eaLnBrk="0" fontAlgn="base" hangingPunct="0">
      <a:spcBef>
        <a:spcPct val="0"/>
      </a:spcBef>
      <a:spcAft>
        <a:spcPct val="0"/>
      </a:spcAft>
      <a:defRPr sz="2400" b="1" kern="1200">
        <a:solidFill>
          <a:schemeClr val="tx1"/>
        </a:solidFill>
        <a:latin typeface="Verdana" pitchFamily="34" charset="0"/>
        <a:ea typeface="+mn-ea"/>
        <a:cs typeface="Arial" pitchFamily="34" charset="0"/>
      </a:defRPr>
    </a:lvl3pPr>
    <a:lvl4pPr marL="1371600" algn="l" rtl="0" eaLnBrk="0" fontAlgn="base" hangingPunct="0">
      <a:spcBef>
        <a:spcPct val="0"/>
      </a:spcBef>
      <a:spcAft>
        <a:spcPct val="0"/>
      </a:spcAft>
      <a:defRPr sz="2400" b="1" kern="1200">
        <a:solidFill>
          <a:schemeClr val="tx1"/>
        </a:solidFill>
        <a:latin typeface="Verdana" pitchFamily="34" charset="0"/>
        <a:ea typeface="+mn-ea"/>
        <a:cs typeface="Arial" pitchFamily="34" charset="0"/>
      </a:defRPr>
    </a:lvl4pPr>
    <a:lvl5pPr marL="1828800" algn="l" rtl="0" eaLnBrk="0" fontAlgn="base" hangingPunct="0">
      <a:spcBef>
        <a:spcPct val="0"/>
      </a:spcBef>
      <a:spcAft>
        <a:spcPct val="0"/>
      </a:spcAft>
      <a:defRPr sz="2400" b="1" kern="1200">
        <a:solidFill>
          <a:schemeClr val="tx1"/>
        </a:solidFill>
        <a:latin typeface="Verdana" pitchFamily="34" charset="0"/>
        <a:ea typeface="+mn-ea"/>
        <a:cs typeface="Arial" pitchFamily="34" charset="0"/>
      </a:defRPr>
    </a:lvl5pPr>
    <a:lvl6pPr marL="2286000" algn="l" defTabSz="914400" rtl="0" eaLnBrk="1" latinLnBrk="0" hangingPunct="1">
      <a:defRPr sz="2400" b="1" kern="1200">
        <a:solidFill>
          <a:schemeClr val="tx1"/>
        </a:solidFill>
        <a:latin typeface="Verdana" pitchFamily="34" charset="0"/>
        <a:ea typeface="+mn-ea"/>
        <a:cs typeface="Arial" pitchFamily="34" charset="0"/>
      </a:defRPr>
    </a:lvl6pPr>
    <a:lvl7pPr marL="2743200" algn="l" defTabSz="914400" rtl="0" eaLnBrk="1" latinLnBrk="0" hangingPunct="1">
      <a:defRPr sz="2400" b="1" kern="1200">
        <a:solidFill>
          <a:schemeClr val="tx1"/>
        </a:solidFill>
        <a:latin typeface="Verdana" pitchFamily="34" charset="0"/>
        <a:ea typeface="+mn-ea"/>
        <a:cs typeface="Arial" pitchFamily="34" charset="0"/>
      </a:defRPr>
    </a:lvl7pPr>
    <a:lvl8pPr marL="3200400" algn="l" defTabSz="914400" rtl="0" eaLnBrk="1" latinLnBrk="0" hangingPunct="1">
      <a:defRPr sz="2400" b="1" kern="1200">
        <a:solidFill>
          <a:schemeClr val="tx1"/>
        </a:solidFill>
        <a:latin typeface="Verdana" pitchFamily="34" charset="0"/>
        <a:ea typeface="+mn-ea"/>
        <a:cs typeface="Arial" pitchFamily="34" charset="0"/>
      </a:defRPr>
    </a:lvl8pPr>
    <a:lvl9pPr marL="3657600" algn="l" defTabSz="914400" rtl="0" eaLnBrk="1" latinLnBrk="0" hangingPunct="1">
      <a:defRPr sz="2400" b="1" kern="1200">
        <a:solidFill>
          <a:schemeClr val="tx1"/>
        </a:solidFill>
        <a:latin typeface="Verdana"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CCECFF"/>
    <a:srgbClr val="FFFFCC"/>
    <a:srgbClr val="6699FF"/>
    <a:srgbClr val="660033"/>
    <a:srgbClr val="99FFCC"/>
    <a:srgbClr val="800000"/>
    <a:srgbClr val="CCFF33"/>
  </p:clrMru>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Estilo Claro 1 - Ênfas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241" autoAdjust="0"/>
    <p:restoredTop sz="94626" autoAdjust="0"/>
  </p:normalViewPr>
  <p:slideViewPr>
    <p:cSldViewPr>
      <p:cViewPr varScale="1">
        <p:scale>
          <a:sx n="65" d="100"/>
          <a:sy n="65" d="100"/>
        </p:scale>
        <p:origin x="-688" y="-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cs typeface="+mn-cs"/>
              </a:defRPr>
            </a:lvl1pPr>
          </a:lstStyle>
          <a:p>
            <a:pPr>
              <a:defRPr/>
            </a:pPr>
            <a:endParaRPr lang="pt-BR"/>
          </a:p>
        </p:txBody>
      </p:sp>
      <p:sp>
        <p:nvSpPr>
          <p:cNvPr id="103427" name="Rectangle 3"/>
          <p:cNvSpPr>
            <a:spLocks noGrp="1" noChangeArrowheads="1"/>
          </p:cNvSpPr>
          <p:nvPr>
            <p:ph type="dt" sz="quarter" idx="1"/>
          </p:nvPr>
        </p:nvSpPr>
        <p:spPr bwMode="auto">
          <a:xfrm>
            <a:off x="4137025" y="0"/>
            <a:ext cx="316388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pt-BR"/>
          </a:p>
        </p:txBody>
      </p:sp>
      <p:sp>
        <p:nvSpPr>
          <p:cNvPr id="103428" name="Rectangle 4"/>
          <p:cNvSpPr>
            <a:spLocks noGrp="1" noChangeArrowheads="1"/>
          </p:cNvSpPr>
          <p:nvPr>
            <p:ph type="ftr" sz="quarter" idx="2"/>
          </p:nvPr>
        </p:nvSpPr>
        <p:spPr bwMode="auto">
          <a:xfrm>
            <a:off x="0" y="9107488"/>
            <a:ext cx="316388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cs typeface="+mn-cs"/>
              </a:defRPr>
            </a:lvl1pPr>
          </a:lstStyle>
          <a:p>
            <a:pPr>
              <a:defRPr/>
            </a:pPr>
            <a:endParaRPr lang="pt-BR"/>
          </a:p>
        </p:txBody>
      </p:sp>
      <p:sp>
        <p:nvSpPr>
          <p:cNvPr id="103429" name="Rectangle 5"/>
          <p:cNvSpPr>
            <a:spLocks noGrp="1" noChangeArrowheads="1"/>
          </p:cNvSpPr>
          <p:nvPr>
            <p:ph type="sldNum" sz="quarter" idx="3"/>
          </p:nvPr>
        </p:nvSpPr>
        <p:spPr bwMode="auto">
          <a:xfrm>
            <a:off x="4137025" y="9107488"/>
            <a:ext cx="316388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F35C00DE-CF20-43C0-9CFA-4F7A9A9FF2AF}" type="slidenum">
              <a:rPr lang="pt-BR" altLang="pt-BR"/>
              <a:pPr/>
              <a:t>‹nº›</a:t>
            </a:fld>
            <a:endParaRPr lang="pt-BR" alt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cs typeface="+mn-cs"/>
              </a:defRPr>
            </a:lvl1pPr>
          </a:lstStyle>
          <a:p>
            <a:pPr>
              <a:defRPr/>
            </a:pPr>
            <a:endParaRPr lang="pt-BR"/>
          </a:p>
        </p:txBody>
      </p:sp>
      <p:sp>
        <p:nvSpPr>
          <p:cNvPr id="21507" name="Rectangle 3"/>
          <p:cNvSpPr>
            <a:spLocks noGrp="1" noChangeArrowheads="1"/>
          </p:cNvSpPr>
          <p:nvPr>
            <p:ph type="dt" idx="1"/>
          </p:nvPr>
        </p:nvSpPr>
        <p:spPr bwMode="auto">
          <a:xfrm>
            <a:off x="4137025" y="0"/>
            <a:ext cx="316388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cs typeface="+mn-cs"/>
              </a:defRPr>
            </a:lvl1pPr>
          </a:lstStyle>
          <a:p>
            <a:pPr>
              <a:defRPr/>
            </a:pPr>
            <a:endParaRPr lang="pt-BR"/>
          </a:p>
        </p:txBody>
      </p:sp>
      <p:sp>
        <p:nvSpPr>
          <p:cNvPr id="2052" name="Rectangle 4"/>
          <p:cNvSpPr>
            <a:spLocks noGrp="1" noRot="1" noChangeAspect="1" noChangeArrowheads="1" noTextEdit="1"/>
          </p:cNvSpPr>
          <p:nvPr>
            <p:ph type="sldImg" idx="2"/>
          </p:nvPr>
        </p:nvSpPr>
        <p:spPr bwMode="auto">
          <a:xfrm>
            <a:off x="1254125" y="719138"/>
            <a:ext cx="4794250" cy="35941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74725" y="4552950"/>
            <a:ext cx="5351463" cy="4314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21510" name="Rectangle 6"/>
          <p:cNvSpPr>
            <a:spLocks noGrp="1" noChangeArrowheads="1"/>
          </p:cNvSpPr>
          <p:nvPr>
            <p:ph type="ftr" sz="quarter" idx="4"/>
          </p:nvPr>
        </p:nvSpPr>
        <p:spPr bwMode="auto">
          <a:xfrm>
            <a:off x="0" y="9107488"/>
            <a:ext cx="316388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cs typeface="+mn-cs"/>
              </a:defRPr>
            </a:lvl1pPr>
          </a:lstStyle>
          <a:p>
            <a:pPr>
              <a:defRPr/>
            </a:pPr>
            <a:endParaRPr lang="pt-BR"/>
          </a:p>
        </p:txBody>
      </p:sp>
      <p:sp>
        <p:nvSpPr>
          <p:cNvPr id="21511" name="Rectangle 7"/>
          <p:cNvSpPr>
            <a:spLocks noGrp="1" noChangeArrowheads="1"/>
          </p:cNvSpPr>
          <p:nvPr>
            <p:ph type="sldNum" sz="quarter" idx="5"/>
          </p:nvPr>
        </p:nvSpPr>
        <p:spPr bwMode="auto">
          <a:xfrm>
            <a:off x="4137025" y="9107488"/>
            <a:ext cx="316388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fld id="{AD2F8CDC-47C5-40B4-AF50-4EB129FCC9B7}" type="slidenum">
              <a:rPr lang="pt-BR" altLang="pt-B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875B07F-F402-4EFD-AF12-6237B928FA91}" type="slidenum">
              <a:rPr lang="pt-BR" altLang="pt-BR"/>
              <a:pPr/>
              <a:t>1</a:t>
            </a:fld>
            <a:endParaRPr lang="pt-BR" altLang="pt-BR"/>
          </a:p>
        </p:txBody>
      </p:sp>
      <p:sp>
        <p:nvSpPr>
          <p:cNvPr id="124931" name="Rectangle 2"/>
          <p:cNvSpPr>
            <a:spLocks noGrp="1" noRot="1" noChangeAspect="1" noChangeArrowheads="1" noTextEdit="1"/>
          </p:cNvSpPr>
          <p:nvPr>
            <p:ph type="sldImg"/>
          </p:nvPr>
        </p:nvSpPr>
        <p:spPr>
          <a:xfrm>
            <a:off x="1255713" y="719138"/>
            <a:ext cx="4791075" cy="3594100"/>
          </a:xfrm>
          <a:ln/>
        </p:spPr>
      </p:sp>
      <p:sp>
        <p:nvSpPr>
          <p:cNvPr id="124932" name="Rectangle 3"/>
          <p:cNvSpPr>
            <a:spLocks noGrp="1" noChangeArrowheads="1"/>
          </p:cNvSpPr>
          <p:nvPr>
            <p:ph type="body" idx="1"/>
          </p:nvPr>
        </p:nvSpPr>
        <p:spPr>
          <a:noFill/>
          <a:ln/>
        </p:spPr>
        <p:txBody>
          <a:bodyPr/>
          <a:lstStyle/>
          <a:p>
            <a:pPr eaLnBrk="1" hangingPunct="1"/>
            <a:endParaRPr lang="en-US" alt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Mutirão pet 18092009"/>
          <p:cNvPicPr>
            <a:picLocks noChangeAspect="1" noChangeArrowheads="1"/>
          </p:cNvPicPr>
          <p:nvPr userDrawn="1"/>
        </p:nvPicPr>
        <p:blipFill>
          <a:blip r:embed="rId13">
            <a:lum bright="44000" contrast="-60000"/>
          </a:blip>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cs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cs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cs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7bmiguel@dpi.inpe.br"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1027"/>
          <p:cNvSpPr>
            <a:spLocks noGrp="1" noChangeArrowheads="1"/>
          </p:cNvSpPr>
          <p:nvPr>
            <p:ph type="subTitle" idx="4294967295"/>
          </p:nvPr>
        </p:nvSpPr>
        <p:spPr bwMode="auto">
          <a:xfrm>
            <a:off x="3657600" y="4572000"/>
            <a:ext cx="5486400" cy="1009650"/>
          </a:xfrm>
          <a:prstGeom prst="rect">
            <a:avLst/>
          </a:prstGeom>
          <a:ln>
            <a:miter lim="800000"/>
            <a:headEnd/>
            <a:tailEnd/>
          </a:ln>
        </p:spPr>
        <p:txBody>
          <a:bodyPr/>
          <a:lstStyle/>
          <a:p>
            <a:pPr algn="ctr">
              <a:lnSpc>
                <a:spcPct val="70000"/>
              </a:lnSpc>
              <a:buFontTx/>
              <a:buNone/>
              <a:defRPr/>
            </a:pPr>
            <a:r>
              <a:rPr lang="pt-BR" sz="2400" dirty="0">
                <a:effectLst>
                  <a:outerShdw blurRad="38100" dist="38100" dir="2700000" algn="tl">
                    <a:srgbClr val="C0C0C0"/>
                  </a:outerShdw>
                </a:effectLst>
                <a:latin typeface="ClassGarmnd BT"/>
              </a:rPr>
              <a:t>Antonio </a:t>
            </a:r>
            <a:r>
              <a:rPr lang="pt-BR" sz="2400" b="1" u="sng" dirty="0">
                <a:effectLst>
                  <a:outerShdw blurRad="38100" dist="38100" dir="2700000" algn="tl">
                    <a:srgbClr val="C0C0C0"/>
                  </a:outerShdw>
                </a:effectLst>
                <a:latin typeface="ClassGarmnd BT"/>
              </a:rPr>
              <a:t>Miguel</a:t>
            </a:r>
            <a:r>
              <a:rPr lang="pt-BR" sz="2400" dirty="0">
                <a:effectLst>
                  <a:outerShdw blurRad="38100" dist="38100" dir="2700000" algn="tl">
                    <a:srgbClr val="C0C0C0"/>
                  </a:outerShdw>
                </a:effectLst>
                <a:latin typeface="ClassGarmnd BT"/>
              </a:rPr>
              <a:t> V. Monteiro</a:t>
            </a:r>
          </a:p>
          <a:p>
            <a:pPr algn="ctr">
              <a:lnSpc>
                <a:spcPct val="70000"/>
              </a:lnSpc>
              <a:buFontTx/>
              <a:buNone/>
              <a:defRPr/>
            </a:pPr>
            <a:r>
              <a:rPr lang="pt-BR" sz="2400" b="1" u="sng" dirty="0" err="1">
                <a:effectLst>
                  <a:outerShdw blurRad="38100" dist="38100" dir="2700000" algn="tl">
                    <a:srgbClr val="C0C0C0"/>
                  </a:outerShdw>
                </a:effectLst>
                <a:latin typeface="ClassGarmnd BT"/>
              </a:rPr>
              <a:t>Tathiane</a:t>
            </a:r>
            <a:r>
              <a:rPr lang="pt-BR" sz="2400" b="1" dirty="0">
                <a:effectLst>
                  <a:outerShdw blurRad="38100" dist="38100" dir="2700000" algn="tl">
                    <a:srgbClr val="C0C0C0"/>
                  </a:outerShdw>
                </a:effectLst>
                <a:latin typeface="ClassGarmnd BT"/>
              </a:rPr>
              <a:t> </a:t>
            </a:r>
            <a:r>
              <a:rPr lang="pt-BR" sz="2400" b="1" dirty="0" err="1">
                <a:effectLst>
                  <a:outerShdw blurRad="38100" dist="38100" dir="2700000" algn="tl">
                    <a:srgbClr val="C0C0C0"/>
                  </a:outerShdw>
                </a:effectLst>
                <a:latin typeface="ClassGarmnd BT"/>
              </a:rPr>
              <a:t>Mayumi</a:t>
            </a:r>
            <a:r>
              <a:rPr lang="pt-BR" sz="2400" b="1" dirty="0">
                <a:effectLst>
                  <a:outerShdw blurRad="38100" dist="38100" dir="2700000" algn="tl">
                    <a:srgbClr val="C0C0C0"/>
                  </a:outerShdw>
                </a:effectLst>
                <a:latin typeface="ClassGarmnd BT"/>
              </a:rPr>
              <a:t> </a:t>
            </a:r>
            <a:r>
              <a:rPr lang="pt-BR" sz="2400" b="1" dirty="0" err="1">
                <a:effectLst>
                  <a:outerShdw blurRad="38100" dist="38100" dir="2700000" algn="tl">
                    <a:srgbClr val="C0C0C0"/>
                  </a:outerShdw>
                </a:effectLst>
                <a:latin typeface="ClassGarmnd BT"/>
              </a:rPr>
              <a:t>Anazawa</a:t>
            </a:r>
            <a:r>
              <a:rPr lang="pt-BR" sz="2400" b="1" dirty="0">
                <a:effectLst>
                  <a:outerShdw blurRad="38100" dist="38100" dir="2700000" algn="tl">
                    <a:srgbClr val="C0C0C0"/>
                  </a:outerShdw>
                </a:effectLst>
                <a:latin typeface="ClassGarmnd BT"/>
              </a:rPr>
              <a:t> </a:t>
            </a:r>
            <a:r>
              <a:rPr lang="pt-BR" sz="2600" b="1" dirty="0">
                <a:latin typeface="Garamond" pitchFamily="18" charset="0"/>
              </a:rPr>
              <a:t> </a:t>
            </a:r>
          </a:p>
          <a:p>
            <a:pPr algn="ctr">
              <a:lnSpc>
                <a:spcPct val="70000"/>
              </a:lnSpc>
              <a:buFontTx/>
              <a:buNone/>
              <a:defRPr/>
            </a:pPr>
            <a:r>
              <a:rPr lang="pt-BR" sz="1400" dirty="0">
                <a:solidFill>
                  <a:schemeClr val="accent2"/>
                </a:solidFill>
                <a:effectLst>
                  <a:outerShdw blurRad="38100" dist="38100" dir="2700000" algn="tl">
                    <a:srgbClr val="C0C0C0"/>
                  </a:outerShdw>
                </a:effectLst>
                <a:latin typeface="ClassGarmnd BT"/>
                <a:hlinkClick r:id="rId3"/>
              </a:rPr>
              <a:t>{</a:t>
            </a:r>
            <a:r>
              <a:rPr lang="pt-BR" sz="1400" dirty="0">
                <a:solidFill>
                  <a:schemeClr val="accent2"/>
                </a:solidFill>
                <a:effectLst>
                  <a:outerShdw blurRad="38100" dist="38100" dir="2700000" algn="tl">
                    <a:srgbClr val="C0C0C0"/>
                  </a:outerShdw>
                </a:effectLst>
                <a:latin typeface="ClassGarmnd BT"/>
              </a:rPr>
              <a:t>miguel@dpi.inpe.br, tathiane.anazawa@inpe.br</a:t>
            </a:r>
            <a:r>
              <a:rPr lang="pt-BR" sz="1400" dirty="0">
                <a:effectLst>
                  <a:outerShdw blurRad="38100" dist="38100" dir="2700000" algn="tl">
                    <a:srgbClr val="C0C0C0"/>
                  </a:outerShdw>
                </a:effectLst>
                <a:latin typeface="ClassGarmnd BT"/>
              </a:rPr>
              <a:t>}</a:t>
            </a:r>
          </a:p>
        </p:txBody>
      </p:sp>
      <p:sp>
        <p:nvSpPr>
          <p:cNvPr id="123907" name="Line 1529"/>
          <p:cNvSpPr>
            <a:spLocks noChangeShapeType="1"/>
          </p:cNvSpPr>
          <p:nvPr/>
        </p:nvSpPr>
        <p:spPr bwMode="auto">
          <a:xfrm flipV="1">
            <a:off x="928688" y="1125538"/>
            <a:ext cx="7748587" cy="46037"/>
          </a:xfrm>
          <a:prstGeom prst="line">
            <a:avLst/>
          </a:prstGeom>
          <a:noFill/>
          <a:ln w="38100">
            <a:solidFill>
              <a:schemeClr val="accent2"/>
            </a:solidFill>
            <a:round/>
            <a:headEnd/>
            <a:tailEnd/>
          </a:ln>
        </p:spPr>
        <p:txBody>
          <a:bodyPr/>
          <a:lstStyle/>
          <a:p>
            <a:endParaRPr lang="pt-BR"/>
          </a:p>
        </p:txBody>
      </p:sp>
      <p:sp>
        <p:nvSpPr>
          <p:cNvPr id="284154" name="Text Box 1530"/>
          <p:cNvSpPr txBox="1">
            <a:spLocks noChangeArrowheads="1"/>
          </p:cNvSpPr>
          <p:nvPr/>
        </p:nvSpPr>
        <p:spPr bwMode="auto">
          <a:xfrm>
            <a:off x="0" y="692150"/>
            <a:ext cx="8640763" cy="304800"/>
          </a:xfrm>
          <a:prstGeom prst="rect">
            <a:avLst/>
          </a:prstGeom>
          <a:noFill/>
          <a:ln w="3175">
            <a:noFill/>
            <a:miter lim="800000"/>
            <a:headEnd/>
            <a:tailEnd/>
          </a:ln>
          <a:effectLst/>
        </p:spPr>
        <p:txBody>
          <a:bodyPr>
            <a:spAutoFit/>
          </a:bodyPr>
          <a:lstStyle/>
          <a:p>
            <a:pPr algn="r" eaLnBrk="1" hangingPunct="1">
              <a:defRPr/>
            </a:pPr>
            <a:r>
              <a:rPr lang="en-US" sz="1400" dirty="0" err="1">
                <a:solidFill>
                  <a:schemeClr val="accent2"/>
                </a:solidFill>
                <a:effectLst>
                  <a:outerShdw blurRad="38100" dist="38100" dir="2700000" algn="tl">
                    <a:srgbClr val="C0C0C0"/>
                  </a:outerShdw>
                </a:effectLst>
                <a:latin typeface="Arial Unicode MS" pitchFamily="34" charset="-128"/>
              </a:rPr>
              <a:t>Oficina</a:t>
            </a:r>
            <a:r>
              <a:rPr lang="en-US" sz="1400" b="0" dirty="0">
                <a:solidFill>
                  <a:schemeClr val="accent2"/>
                </a:solidFill>
                <a:effectLst>
                  <a:outerShdw blurRad="38100" dist="38100" dir="2700000" algn="tl">
                    <a:srgbClr val="C0C0C0"/>
                  </a:outerShdw>
                </a:effectLst>
                <a:latin typeface="Arial Unicode MS" pitchFamily="34" charset="-128"/>
              </a:rPr>
              <a:t>: </a:t>
            </a:r>
            <a:r>
              <a:rPr lang="en-US" sz="1400" b="0" dirty="0" err="1">
                <a:solidFill>
                  <a:schemeClr val="accent2"/>
                </a:solidFill>
                <a:effectLst>
                  <a:outerShdw blurRad="38100" dist="38100" dir="2700000" algn="tl">
                    <a:srgbClr val="C0C0C0"/>
                  </a:outerShdw>
                </a:effectLst>
                <a:latin typeface="Arial Unicode MS" pitchFamily="34" charset="-128"/>
              </a:rPr>
              <a:t>Constru</a:t>
            </a:r>
            <a:r>
              <a:rPr lang="en-US" sz="1400" b="0" dirty="0" err="1">
                <a:solidFill>
                  <a:schemeClr val="accent2"/>
                </a:solidFill>
                <a:effectLst>
                  <a:outerShdw blurRad="38100" dist="38100" dir="2700000" algn="tl">
                    <a:srgbClr val="C0C0C0"/>
                  </a:outerShdw>
                </a:effectLst>
                <a:latin typeface="Arial"/>
              </a:rPr>
              <a:t>ç</a:t>
            </a:r>
            <a:r>
              <a:rPr lang="en-US" sz="1400" b="0" dirty="0" err="1">
                <a:solidFill>
                  <a:schemeClr val="accent2"/>
                </a:solidFill>
                <a:effectLst>
                  <a:outerShdw blurRad="38100" dist="38100" dir="2700000" algn="tl">
                    <a:srgbClr val="C0C0C0"/>
                  </a:outerShdw>
                </a:effectLst>
                <a:latin typeface="Arial Unicode MS" pitchFamily="34" charset="-128"/>
              </a:rPr>
              <a:t>ão</a:t>
            </a:r>
            <a:r>
              <a:rPr lang="en-US" sz="1400" b="0" dirty="0">
                <a:solidFill>
                  <a:schemeClr val="accent2"/>
                </a:solidFill>
                <a:effectLst>
                  <a:outerShdw blurRad="38100" dist="38100" dir="2700000" algn="tl">
                    <a:srgbClr val="C0C0C0"/>
                  </a:outerShdw>
                </a:effectLst>
                <a:latin typeface="Arial Unicode MS" pitchFamily="34" charset="-128"/>
              </a:rPr>
              <a:t> de </a:t>
            </a:r>
            <a:r>
              <a:rPr lang="en-US" sz="1400" b="0" dirty="0" err="1">
                <a:solidFill>
                  <a:schemeClr val="accent2"/>
                </a:solidFill>
                <a:effectLst>
                  <a:outerShdw blurRad="38100" dist="38100" dir="2700000" algn="tl">
                    <a:srgbClr val="C0C0C0"/>
                  </a:outerShdw>
                </a:effectLst>
                <a:latin typeface="Arial Unicode MS" pitchFamily="34" charset="-128"/>
              </a:rPr>
              <a:t>Indicadores</a:t>
            </a:r>
            <a:r>
              <a:rPr lang="en-US" sz="1400" b="0" dirty="0">
                <a:solidFill>
                  <a:schemeClr val="accent2"/>
                </a:solidFill>
                <a:effectLst>
                  <a:outerShdw blurRad="38100" dist="38100" dir="2700000" algn="tl">
                    <a:srgbClr val="C0C0C0"/>
                  </a:outerShdw>
                </a:effectLst>
                <a:latin typeface="Arial Unicode MS" pitchFamily="34" charset="-128"/>
              </a:rPr>
              <a:t> no </a:t>
            </a:r>
            <a:r>
              <a:rPr lang="en-US" sz="1400" b="0" dirty="0" err="1">
                <a:solidFill>
                  <a:schemeClr val="accent2"/>
                </a:solidFill>
                <a:effectLst>
                  <a:outerShdw blurRad="38100" dist="38100" dir="2700000" algn="tl">
                    <a:srgbClr val="C0C0C0"/>
                  </a:outerShdw>
                </a:effectLst>
                <a:latin typeface="Arial Unicode MS" pitchFamily="34" charset="-128"/>
              </a:rPr>
              <a:t>Contexto</a:t>
            </a:r>
            <a:r>
              <a:rPr lang="en-US" sz="1400" b="0" dirty="0">
                <a:solidFill>
                  <a:schemeClr val="accent2"/>
                </a:solidFill>
                <a:effectLst>
                  <a:outerShdw blurRad="38100" dist="38100" dir="2700000" algn="tl">
                    <a:srgbClr val="C0C0C0"/>
                  </a:outerShdw>
                </a:effectLst>
                <a:latin typeface="Arial Unicode MS" pitchFamily="34" charset="-128"/>
              </a:rPr>
              <a:t> dos </a:t>
            </a:r>
            <a:r>
              <a:rPr lang="en-US" sz="1400" b="0" dirty="0" err="1">
                <a:solidFill>
                  <a:schemeClr val="accent2"/>
                </a:solidFill>
                <a:effectLst>
                  <a:outerShdw blurRad="38100" dist="38100" dir="2700000" algn="tl">
                    <a:srgbClr val="C0C0C0"/>
                  </a:outerShdw>
                </a:effectLst>
                <a:latin typeface="Arial Unicode MS" pitchFamily="34" charset="-128"/>
              </a:rPr>
              <a:t>Estudos</a:t>
            </a:r>
            <a:r>
              <a:rPr lang="en-US" sz="1400" b="0" dirty="0">
                <a:solidFill>
                  <a:schemeClr val="accent2"/>
                </a:solidFill>
                <a:effectLst>
                  <a:outerShdw blurRad="38100" dist="38100" dir="2700000" algn="tl">
                    <a:srgbClr val="C0C0C0"/>
                  </a:outerShdw>
                </a:effectLst>
                <a:latin typeface="Arial Unicode MS" pitchFamily="34" charset="-128"/>
              </a:rPr>
              <a:t> de </a:t>
            </a:r>
            <a:r>
              <a:rPr lang="en-US" sz="1400" b="0" dirty="0" err="1">
                <a:solidFill>
                  <a:schemeClr val="accent2"/>
                </a:solidFill>
                <a:effectLst>
                  <a:outerShdw blurRad="38100" dist="38100" dir="2700000" algn="tl">
                    <a:srgbClr val="C0C0C0"/>
                  </a:outerShdw>
                </a:effectLst>
                <a:latin typeface="Arial Unicode MS" pitchFamily="34" charset="-128"/>
              </a:rPr>
              <a:t>Popula</a:t>
            </a:r>
            <a:r>
              <a:rPr lang="en-US" sz="1400" b="0" dirty="0" err="1">
                <a:solidFill>
                  <a:schemeClr val="accent2"/>
                </a:solidFill>
                <a:effectLst>
                  <a:outerShdw blurRad="38100" dist="38100" dir="2700000" algn="tl">
                    <a:srgbClr val="C0C0C0"/>
                  </a:outerShdw>
                </a:effectLst>
                <a:latin typeface="Arial"/>
              </a:rPr>
              <a:t>ç</a:t>
            </a:r>
            <a:r>
              <a:rPr lang="en-US" sz="1400" b="0" dirty="0" err="1">
                <a:solidFill>
                  <a:schemeClr val="accent2"/>
                </a:solidFill>
                <a:effectLst>
                  <a:outerShdw blurRad="38100" dist="38100" dir="2700000" algn="tl">
                    <a:srgbClr val="C0C0C0"/>
                  </a:outerShdw>
                </a:effectLst>
                <a:latin typeface="Arial Unicode MS" pitchFamily="34" charset="-128"/>
              </a:rPr>
              <a:t>ão</a:t>
            </a:r>
            <a:r>
              <a:rPr lang="en-US" sz="1400" b="0" dirty="0">
                <a:solidFill>
                  <a:schemeClr val="accent2"/>
                </a:solidFill>
                <a:effectLst>
                  <a:outerShdw blurRad="38100" dist="38100" dir="2700000" algn="tl">
                    <a:srgbClr val="C0C0C0"/>
                  </a:outerShdw>
                </a:effectLst>
                <a:latin typeface="Arial Unicode MS" pitchFamily="34" charset="-128"/>
              </a:rPr>
              <a:t>, </a:t>
            </a:r>
            <a:r>
              <a:rPr lang="en-US" sz="1400" b="0" dirty="0" err="1">
                <a:solidFill>
                  <a:schemeClr val="accent2"/>
                </a:solidFill>
                <a:effectLst>
                  <a:outerShdw blurRad="38100" dist="38100" dir="2700000" algn="tl">
                    <a:srgbClr val="C0C0C0"/>
                  </a:outerShdw>
                </a:effectLst>
                <a:latin typeface="Arial Unicode MS" pitchFamily="34" charset="-128"/>
              </a:rPr>
              <a:t>Espa</a:t>
            </a:r>
            <a:r>
              <a:rPr lang="en-US" sz="1400" b="0" dirty="0" err="1">
                <a:solidFill>
                  <a:schemeClr val="accent2"/>
                </a:solidFill>
                <a:effectLst>
                  <a:outerShdw blurRad="38100" dist="38100" dir="2700000" algn="tl">
                    <a:srgbClr val="C0C0C0"/>
                  </a:outerShdw>
                </a:effectLst>
                <a:latin typeface="Arial"/>
              </a:rPr>
              <a:t>ç</a:t>
            </a:r>
            <a:r>
              <a:rPr lang="en-US" sz="1400" b="0" dirty="0" err="1">
                <a:solidFill>
                  <a:schemeClr val="accent2"/>
                </a:solidFill>
                <a:effectLst>
                  <a:outerShdw blurRad="38100" dist="38100" dir="2700000" algn="tl">
                    <a:srgbClr val="C0C0C0"/>
                  </a:outerShdw>
                </a:effectLst>
                <a:latin typeface="Arial Unicode MS" pitchFamily="34" charset="-128"/>
              </a:rPr>
              <a:t>o</a:t>
            </a:r>
            <a:r>
              <a:rPr lang="en-US" sz="1400" b="0" dirty="0">
                <a:solidFill>
                  <a:schemeClr val="accent2"/>
                </a:solidFill>
                <a:effectLst>
                  <a:outerShdw blurRad="38100" dist="38100" dir="2700000" algn="tl">
                    <a:srgbClr val="C0C0C0"/>
                  </a:outerShdw>
                </a:effectLst>
                <a:latin typeface="Arial Unicode MS" pitchFamily="34" charset="-128"/>
              </a:rPr>
              <a:t> e </a:t>
            </a:r>
            <a:r>
              <a:rPr lang="en-US" sz="1400" b="0" dirty="0" err="1">
                <a:solidFill>
                  <a:schemeClr val="accent2"/>
                </a:solidFill>
                <a:effectLst>
                  <a:outerShdw blurRad="38100" dist="38100" dir="2700000" algn="tl">
                    <a:srgbClr val="C0C0C0"/>
                  </a:outerShdw>
                </a:effectLst>
                <a:latin typeface="Arial Unicode MS" pitchFamily="34" charset="-128"/>
              </a:rPr>
              <a:t>Ambiente</a:t>
            </a:r>
            <a:endParaRPr lang="en-US" sz="1400" b="0" dirty="0">
              <a:solidFill>
                <a:schemeClr val="accent2"/>
              </a:solidFill>
              <a:effectLst>
                <a:outerShdw blurRad="38100" dist="38100" dir="2700000" algn="tl">
                  <a:srgbClr val="C0C0C0"/>
                </a:outerShdw>
              </a:effectLst>
              <a:latin typeface="Arial Unicode MS" pitchFamily="34" charset="-128"/>
            </a:endParaRPr>
          </a:p>
        </p:txBody>
      </p:sp>
      <p:sp>
        <p:nvSpPr>
          <p:cNvPr id="2054" name="Rectangle 1537"/>
          <p:cNvSpPr>
            <a:spLocks noChangeArrowheads="1"/>
          </p:cNvSpPr>
          <p:nvPr/>
        </p:nvSpPr>
        <p:spPr bwMode="auto">
          <a:xfrm>
            <a:off x="0" y="0"/>
            <a:ext cx="9144000" cy="230188"/>
          </a:xfrm>
          <a:prstGeom prst="rect">
            <a:avLst/>
          </a:prstGeom>
          <a:noFill/>
          <a:ln w="3175">
            <a:noFill/>
            <a:miter lim="800000"/>
            <a:headEnd/>
            <a:tailEnd/>
          </a:ln>
        </p:spPr>
        <p:txBody>
          <a:bodyPr anchor="ctr">
            <a:spAutoFit/>
          </a:bodyPr>
          <a:lstStyle/>
          <a:p>
            <a:pPr algn="r" eaLnBrk="1" hangingPunct="1">
              <a:defRPr/>
            </a:pPr>
            <a:r>
              <a:rPr lang="pt-BR" sz="900" b="0" dirty="0">
                <a:solidFill>
                  <a:schemeClr val="accent2"/>
                </a:solidFill>
                <a:effectLst>
                  <a:outerShdw blurRad="38100" dist="38100" dir="2700000" algn="tl">
                    <a:srgbClr val="000000">
                      <a:alpha val="43137"/>
                    </a:srgbClr>
                  </a:outerShdw>
                </a:effectLst>
              </a:rPr>
              <a:t>CST-310 e SER-457 </a:t>
            </a:r>
            <a:r>
              <a:rPr lang="pt-BR" sz="900" b="0" dirty="0" err="1">
                <a:solidFill>
                  <a:schemeClr val="accent2"/>
                </a:solidFill>
                <a:effectLst>
                  <a:outerShdw blurRad="38100" dist="38100" dir="2700000" algn="tl">
                    <a:srgbClr val="000000">
                      <a:alpha val="43137"/>
                    </a:srgbClr>
                  </a:outerShdw>
                </a:effectLst>
              </a:rPr>
              <a:t>Popea</a:t>
            </a:r>
            <a:r>
              <a:rPr lang="pt-BR" sz="900" b="0" dirty="0">
                <a:solidFill>
                  <a:schemeClr val="accent2"/>
                </a:solidFill>
                <a:effectLst>
                  <a:outerShdw blurRad="38100" dist="38100" dir="2700000" algn="tl">
                    <a:srgbClr val="000000">
                      <a:alpha val="43137"/>
                    </a:srgbClr>
                  </a:outerShdw>
                </a:effectLst>
              </a:rPr>
              <a:t> - População , Espaço e Ambiente:</a:t>
            </a:r>
            <a:r>
              <a:rPr lang="pt-BR" sz="900" b="0" dirty="0">
                <a:solidFill>
                  <a:schemeClr val="accent2"/>
                </a:solidFill>
              </a:rPr>
              <a:t> </a:t>
            </a:r>
            <a:r>
              <a:rPr lang="pt-BR" sz="800" b="0" dirty="0">
                <a:solidFill>
                  <a:schemeClr val="accent2"/>
                </a:solidFill>
                <a:effectLst>
                  <a:outerShdw blurRad="38100" dist="38100" dir="2700000" algn="tl">
                    <a:srgbClr val="000000">
                      <a:alpha val="43137"/>
                    </a:srgbClr>
                  </a:outerShdw>
                </a:effectLst>
              </a:rPr>
              <a:t>Abordagens Espaciais em Estudos de População: Métodos Analíticos e Técnicas de Representação </a:t>
            </a:r>
            <a:endParaRPr lang="pt-BR" sz="900" b="0" dirty="0">
              <a:solidFill>
                <a:schemeClr val="accent2"/>
              </a:solidFill>
              <a:effectLst>
                <a:outerShdw blurRad="38100" dist="38100" dir="2700000" algn="tl">
                  <a:srgbClr val="000000">
                    <a:alpha val="43137"/>
                  </a:srgbClr>
                </a:outerShdw>
              </a:effectLst>
            </a:endParaRPr>
          </a:p>
        </p:txBody>
      </p:sp>
      <p:pic>
        <p:nvPicPr>
          <p:cNvPr id="123911" name="Picture 8" descr="logo_alinhado"/>
          <p:cNvPicPr>
            <a:picLocks noChangeAspect="1" noChangeArrowheads="1"/>
          </p:cNvPicPr>
          <p:nvPr/>
        </p:nvPicPr>
        <p:blipFill>
          <a:blip r:embed="rId4"/>
          <a:srcRect/>
          <a:stretch>
            <a:fillRect/>
          </a:stretch>
        </p:blipFill>
        <p:spPr bwMode="auto">
          <a:xfrm>
            <a:off x="3571875" y="5786438"/>
            <a:ext cx="4684713" cy="787400"/>
          </a:xfrm>
          <a:prstGeom prst="rect">
            <a:avLst/>
          </a:prstGeom>
          <a:noFill/>
          <a:ln w="9525">
            <a:noFill/>
            <a:miter lim="800000"/>
            <a:headEnd/>
            <a:tailEnd/>
          </a:ln>
        </p:spPr>
      </p:pic>
      <p:sp>
        <p:nvSpPr>
          <p:cNvPr id="8" name="Text Box 1541"/>
          <p:cNvSpPr txBox="1">
            <a:spLocks noChangeArrowheads="1"/>
          </p:cNvSpPr>
          <p:nvPr/>
        </p:nvSpPr>
        <p:spPr bwMode="auto">
          <a:xfrm>
            <a:off x="142844" y="1268413"/>
            <a:ext cx="8558244" cy="2554545"/>
          </a:xfrm>
          <a:prstGeom prst="rect">
            <a:avLst/>
          </a:prstGeom>
          <a:noFill/>
          <a:ln w="9525" algn="ctr">
            <a:noFill/>
            <a:miter lim="800000"/>
            <a:headEnd/>
            <a:tailEnd/>
          </a:ln>
          <a:effectLst/>
        </p:spPr>
        <p:txBody>
          <a:bodyPr wrap="square" anchor="b">
            <a:spAutoFit/>
          </a:bodyPr>
          <a:lstStyle/>
          <a:p>
            <a:pPr algn="r" eaLnBrk="1" hangingPunct="1">
              <a:defRPr/>
            </a:pPr>
            <a:r>
              <a:rPr lang="pt-BR" sz="2800" b="0" dirty="0">
                <a:solidFill>
                  <a:srgbClr val="003399"/>
                </a:solidFill>
                <a:effectLst>
                  <a:outerShdw blurRad="38100" dist="38100" dir="2700000" algn="tl">
                    <a:srgbClr val="C0C0C0"/>
                  </a:outerShdw>
                </a:effectLst>
                <a:cs typeface="+mn-cs"/>
              </a:rPr>
              <a:t> </a:t>
            </a:r>
            <a:r>
              <a:rPr lang="pt-BR" b="0" dirty="0">
                <a:solidFill>
                  <a:srgbClr val="003399"/>
                </a:solidFill>
                <a:effectLst>
                  <a:outerShdw blurRad="38100" dist="38100" dir="2700000" algn="tl">
                    <a:srgbClr val="C0C0C0"/>
                  </a:outerShdw>
                </a:effectLst>
                <a:cs typeface="+mn-cs"/>
              </a:rPr>
              <a:t>Aula </a:t>
            </a:r>
            <a:r>
              <a:rPr lang="pt-BR" b="0" dirty="0" smtClean="0">
                <a:solidFill>
                  <a:srgbClr val="003399"/>
                </a:solidFill>
                <a:effectLst>
                  <a:outerShdw blurRad="38100" dist="38100" dir="2700000" algn="tl">
                    <a:srgbClr val="C0C0C0"/>
                  </a:outerShdw>
                </a:effectLst>
                <a:cs typeface="+mn-cs"/>
              </a:rPr>
              <a:t>[3]</a:t>
            </a:r>
            <a:endParaRPr lang="pt-BR" b="0" dirty="0">
              <a:solidFill>
                <a:srgbClr val="003399"/>
              </a:solidFill>
              <a:effectLst>
                <a:outerShdw blurRad="38100" dist="38100" dir="2700000" algn="tl">
                  <a:srgbClr val="C0C0C0"/>
                </a:outerShdw>
              </a:effectLst>
              <a:cs typeface="+mn-cs"/>
            </a:endParaRPr>
          </a:p>
          <a:p>
            <a:pPr algn="r" eaLnBrk="1" hangingPunct="1">
              <a:defRPr/>
            </a:pPr>
            <a:r>
              <a:rPr lang="pt-BR" sz="2800" b="0" dirty="0">
                <a:solidFill>
                  <a:srgbClr val="003399"/>
                </a:solidFill>
                <a:effectLst>
                  <a:outerShdw blurRad="38100" dist="38100" dir="2700000" algn="tl">
                    <a:srgbClr val="C0C0C0"/>
                  </a:outerShdw>
                </a:effectLst>
                <a:cs typeface="+mn-cs"/>
              </a:rPr>
              <a:t>Construindo Indicadores </a:t>
            </a:r>
            <a:r>
              <a:rPr lang="pt-BR" sz="2800" b="0" dirty="0" smtClean="0">
                <a:solidFill>
                  <a:srgbClr val="003399"/>
                </a:solidFill>
                <a:effectLst>
                  <a:outerShdw blurRad="38100" dist="38100" dir="2700000" algn="tl">
                    <a:srgbClr val="C0C0C0"/>
                  </a:outerShdw>
                </a:effectLst>
                <a:cs typeface="+mn-cs"/>
              </a:rPr>
              <a:t> </a:t>
            </a:r>
          </a:p>
          <a:p>
            <a:pPr algn="r" eaLnBrk="1" hangingPunct="1">
              <a:defRPr/>
            </a:pPr>
            <a:r>
              <a:rPr lang="pt-BR" sz="2800" dirty="0" smtClean="0">
                <a:solidFill>
                  <a:srgbClr val="003399"/>
                </a:solidFill>
                <a:effectLst>
                  <a:outerShdw blurRad="38100" dist="38100" dir="2700000" algn="tl">
                    <a:srgbClr val="C0C0C0"/>
                  </a:outerShdw>
                </a:effectLst>
              </a:rPr>
              <a:t>Produção Conceitual e Operacionalização</a:t>
            </a:r>
            <a:endParaRPr lang="pt-BR" sz="2800" b="0" dirty="0" smtClean="0">
              <a:solidFill>
                <a:srgbClr val="003399"/>
              </a:solidFill>
              <a:effectLst>
                <a:outerShdw blurRad="38100" dist="38100" dir="2700000" algn="tl">
                  <a:srgbClr val="C0C0C0"/>
                </a:outerShdw>
              </a:effectLst>
              <a:cs typeface="+mn-cs"/>
            </a:endParaRPr>
          </a:p>
          <a:p>
            <a:pPr algn="r" eaLnBrk="1" hangingPunct="1">
              <a:defRPr/>
            </a:pPr>
            <a:r>
              <a:rPr lang="pt-BR" sz="2800" b="0" i="1" dirty="0" smtClean="0">
                <a:solidFill>
                  <a:srgbClr val="003399"/>
                </a:solidFill>
                <a:effectLst>
                  <a:outerShdw blurRad="38100" dist="38100" dir="2700000" algn="tl">
                    <a:srgbClr val="C0C0C0"/>
                  </a:outerShdw>
                </a:effectLst>
                <a:cs typeface="+mn-cs"/>
              </a:rPr>
              <a:t>Tipologia de Percepções </a:t>
            </a:r>
          </a:p>
          <a:p>
            <a:pPr algn="r" eaLnBrk="1" hangingPunct="1">
              <a:defRPr/>
            </a:pPr>
            <a:r>
              <a:rPr lang="pt-BR" sz="2000" i="1" dirty="0" smtClean="0">
                <a:solidFill>
                  <a:srgbClr val="003399"/>
                </a:solidFill>
                <a:effectLst>
                  <a:outerShdw blurRad="38100" dist="38100" dir="2700000" algn="tl">
                    <a:srgbClr val="C0C0C0"/>
                  </a:outerShdw>
                </a:effectLst>
                <a:cs typeface="+mn-cs"/>
              </a:rPr>
              <a:t>Uso de Fontes Primárias</a:t>
            </a:r>
          </a:p>
          <a:p>
            <a:pPr algn="r" eaLnBrk="1" hangingPunct="1">
              <a:defRPr/>
            </a:pPr>
            <a:r>
              <a:rPr lang="pt-BR" sz="2800" b="0" dirty="0" smtClean="0">
                <a:solidFill>
                  <a:srgbClr val="003399"/>
                </a:solidFill>
                <a:effectLst>
                  <a:outerShdw blurRad="38100" dist="38100" dir="2700000" algn="tl">
                    <a:srgbClr val="C0C0C0"/>
                  </a:outerShdw>
                </a:effectLst>
                <a:cs typeface="+mn-cs"/>
              </a:rPr>
              <a:t> </a:t>
            </a:r>
            <a:endParaRPr lang="en-US" sz="2800" b="0" dirty="0">
              <a:solidFill>
                <a:srgbClr val="003399"/>
              </a:solidFill>
              <a:effectLst>
                <a:outerShdw blurRad="38100" dist="38100" dir="2700000" algn="tl">
                  <a:srgbClr val="C0C0C0"/>
                </a:outerShdw>
              </a:effectLs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42844" y="142852"/>
            <a:ext cx="4043362" cy="1162050"/>
          </a:xfrm>
        </p:spPr>
        <p:txBody>
          <a:bodyPr/>
          <a:lstStyle/>
          <a:p>
            <a:r>
              <a:rPr lang="pt-BR" sz="3200" dirty="0"/>
              <a:t>Etapas do </a:t>
            </a:r>
            <a:r>
              <a:rPr lang="pt-BR" sz="3200" i="1" dirty="0" err="1"/>
              <a:t>survey</a:t>
            </a:r>
            <a:endParaRPr lang="pt-BR" sz="3200" i="1" dirty="0"/>
          </a:p>
        </p:txBody>
      </p:sp>
      <p:sp>
        <p:nvSpPr>
          <p:cNvPr id="4" name="Espaço Reservado para Número de Slide 3"/>
          <p:cNvSpPr>
            <a:spLocks noGrp="1"/>
          </p:cNvSpPr>
          <p:nvPr>
            <p:ph type="sldNum" sz="quarter" idx="4294967295"/>
          </p:nvPr>
        </p:nvSpPr>
        <p:spPr>
          <a:xfrm>
            <a:off x="6457950" y="6356351"/>
            <a:ext cx="2057400" cy="365125"/>
          </a:xfrm>
          <a:prstGeom prst="rect">
            <a:avLst/>
          </a:prstGeom>
        </p:spPr>
        <p:txBody>
          <a:bodyPr/>
          <a:lstStyle/>
          <a:p>
            <a:fld id="{4FAB73BC-B049-4115-A692-8D63A059BFB8}" type="slidenum">
              <a:rPr lang="en-US" smtClean="0"/>
              <a:pPr/>
              <a:t>10</a:t>
            </a:fld>
            <a:endParaRPr lang="en-US" dirty="0"/>
          </a:p>
        </p:txBody>
      </p:sp>
      <p:pic>
        <p:nvPicPr>
          <p:cNvPr id="16" name="Imagem 15"/>
          <p:cNvPicPr/>
          <p:nvPr/>
        </p:nvPicPr>
        <p:blipFill>
          <a:blip r:embed="rId2"/>
          <a:stretch>
            <a:fillRect/>
          </a:stretch>
        </p:blipFill>
        <p:spPr>
          <a:xfrm>
            <a:off x="3613268" y="1116420"/>
            <a:ext cx="5116062" cy="4710222"/>
          </a:xfrm>
          <a:prstGeom prst="rect">
            <a:avLst/>
          </a:prstGeom>
        </p:spPr>
      </p:pic>
    </p:spTree>
    <p:extLst>
      <p:ext uri="{BB962C8B-B14F-4D97-AF65-F5344CB8AC3E}">
        <p14:creationId xmlns:p14="http://schemas.microsoft.com/office/powerpoint/2010/main" xmlns="" val="1376948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E3802F5C-E8BF-4D4F-B028-E3FB16A50FC2}"/>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1. Delineamento da Pesquisa</a:t>
            </a:r>
          </a:p>
        </p:txBody>
      </p:sp>
      <p:sp>
        <p:nvSpPr>
          <p:cNvPr id="3" name="CaixaDeTexto 2">
            <a:extLst>
              <a:ext uri="{FF2B5EF4-FFF2-40B4-BE49-F238E27FC236}">
                <a16:creationId xmlns:a16="http://schemas.microsoft.com/office/drawing/2014/main" xmlns="" id="{8ED81E2E-7A53-419B-83FA-C42C67D89F83}"/>
              </a:ext>
            </a:extLst>
          </p:cNvPr>
          <p:cNvSpPr txBox="1"/>
          <p:nvPr/>
        </p:nvSpPr>
        <p:spPr>
          <a:xfrm>
            <a:off x="0" y="928670"/>
            <a:ext cx="9143999" cy="5816977"/>
          </a:xfrm>
          <a:prstGeom prst="rect">
            <a:avLst/>
          </a:prstGeom>
          <a:noFill/>
        </p:spPr>
        <p:txBody>
          <a:bodyPr wrap="square" rtlCol="0">
            <a:spAutoFit/>
          </a:bodyPr>
          <a:lstStyle/>
          <a:p>
            <a:pPr marL="342900" indent="-342900" algn="just">
              <a:lnSpc>
                <a:spcPct val="150000"/>
              </a:lnSpc>
            </a:pPr>
            <a:r>
              <a:rPr lang="pt-BR" b="0" u="sng" dirty="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Objetivo</a:t>
            </a:r>
            <a:r>
              <a:rPr lang="pt-BR" b="0" dirty="0">
                <a:latin typeface="Trebuchet MS" panose="020B0603020202020204" pitchFamily="34" charset="0"/>
              </a:rPr>
              <a:t>: </a:t>
            </a:r>
            <a:r>
              <a:rPr lang="pt-BR" b="0" dirty="0">
                <a:solidFill>
                  <a:schemeClr val="accent6">
                    <a:lumMod val="50000"/>
                  </a:schemeClr>
                </a:solidFill>
                <a:latin typeface="Trebuchet MS" panose="020B0603020202020204" pitchFamily="34" charset="0"/>
              </a:rPr>
              <a:t>verificar se há diferentes percepções da população do município de Campinas sobre a escassez hídrica</a:t>
            </a:r>
            <a:r>
              <a:rPr lang="pt-BR" b="0" dirty="0" smtClean="0">
                <a:solidFill>
                  <a:schemeClr val="accent6">
                    <a:lumMod val="50000"/>
                  </a:schemeClr>
                </a:solidFill>
                <a:latin typeface="Trebuchet MS" panose="020B0603020202020204" pitchFamily="34" charset="0"/>
              </a:rPr>
              <a:t>;</a:t>
            </a:r>
          </a:p>
          <a:p>
            <a:pPr marL="342900" indent="-342900" algn="just">
              <a:lnSpc>
                <a:spcPct val="150000"/>
              </a:lnSpc>
            </a:pPr>
            <a:endParaRPr lang="pt-BR" b="0" dirty="0">
              <a:solidFill>
                <a:schemeClr val="accent6">
                  <a:lumMod val="50000"/>
                </a:schemeClr>
              </a:solidFill>
              <a:latin typeface="Trebuchet MS" panose="020B0603020202020204" pitchFamily="34" charset="0"/>
            </a:endParaRPr>
          </a:p>
          <a:p>
            <a:pPr marL="342900" indent="-342900" algn="just">
              <a:lnSpc>
                <a:spcPct val="150000"/>
              </a:lnSpc>
            </a:pPr>
            <a:r>
              <a:rPr lang="pt-BR" b="0" u="sng" dirty="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Hipótese</a:t>
            </a:r>
            <a:r>
              <a:rPr lang="pt-BR" b="0" dirty="0">
                <a:latin typeface="Trebuchet MS" panose="020B0603020202020204" pitchFamily="34" charset="0"/>
              </a:rPr>
              <a:t>: </a:t>
            </a:r>
            <a:r>
              <a:rPr lang="pt-BR" b="0" dirty="0">
                <a:solidFill>
                  <a:schemeClr val="accent6">
                    <a:lumMod val="50000"/>
                  </a:schemeClr>
                </a:solidFill>
                <a:latin typeface="Trebuchet MS" panose="020B0603020202020204" pitchFamily="34" charset="0"/>
              </a:rPr>
              <a:t>a população percebe a escassez hídrica de diferentes formas</a:t>
            </a:r>
            <a:r>
              <a:rPr lang="pt-BR" b="0" dirty="0" smtClean="0">
                <a:solidFill>
                  <a:schemeClr val="accent6">
                    <a:lumMod val="50000"/>
                  </a:schemeClr>
                </a:solidFill>
                <a:latin typeface="Trebuchet MS" panose="020B0603020202020204" pitchFamily="34" charset="0"/>
              </a:rPr>
              <a:t>;</a:t>
            </a:r>
            <a:endParaRPr lang="pt-BR" b="0" dirty="0">
              <a:solidFill>
                <a:schemeClr val="accent6">
                  <a:lumMod val="50000"/>
                </a:schemeClr>
              </a:solidFill>
              <a:latin typeface="Trebuchet MS" panose="020B0603020202020204" pitchFamily="34" charset="0"/>
            </a:endParaRPr>
          </a:p>
          <a:p>
            <a:pPr marL="342900" indent="-342900" algn="just">
              <a:lnSpc>
                <a:spcPct val="150000"/>
              </a:lnSpc>
            </a:pPr>
            <a:r>
              <a:rPr lang="pt-BR" b="0" i="1" u="sng" dirty="0" err="1">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Survey</a:t>
            </a:r>
            <a:r>
              <a:rPr lang="pt-BR" b="0" dirty="0">
                <a:latin typeface="Trebuchet MS" panose="020B0603020202020204" pitchFamily="34" charset="0"/>
              </a:rPr>
              <a:t>: </a:t>
            </a:r>
            <a:r>
              <a:rPr lang="pt-BR" b="0" dirty="0">
                <a:solidFill>
                  <a:schemeClr val="accent6">
                    <a:lumMod val="50000"/>
                  </a:schemeClr>
                </a:solidFill>
                <a:latin typeface="Trebuchet MS" panose="020B0603020202020204" pitchFamily="34" charset="0"/>
              </a:rPr>
              <a:t>procura estudar uma amostra de população para entender uma população maior, ou seja, é possível replicar as explicações encontradas para subgrupos diferentes, que fundamenta a ideia de um fenômeno geral na sociedade </a:t>
            </a:r>
            <a:r>
              <a:rPr lang="pt-BR" sz="1200" b="0" dirty="0">
                <a:latin typeface="Trebuchet MS" panose="020B0603020202020204" pitchFamily="34" charset="0"/>
              </a:rPr>
              <a:t>(BABBIE, 1999). </a:t>
            </a:r>
            <a:endParaRPr lang="pt-BR" b="0" dirty="0">
              <a:latin typeface="Trebuchet MS" panose="020B0603020202020204" pitchFamily="34" charset="0"/>
            </a:endParaRPr>
          </a:p>
          <a:p>
            <a:pPr marL="342900" indent="-342900">
              <a:lnSpc>
                <a:spcPct val="150000"/>
              </a:lnSpc>
              <a:buFont typeface="Courier New" panose="02070309020205020404" pitchFamily="49" charset="0"/>
              <a:buChar char="o"/>
            </a:pPr>
            <a:endParaRPr lang="pt-BR" sz="2000" dirty="0">
              <a:latin typeface="Trebuchet MS" panose="020B0603020202020204" pitchFamily="34" charset="0"/>
            </a:endParaRPr>
          </a:p>
        </p:txBody>
      </p:sp>
      <p:sp>
        <p:nvSpPr>
          <p:cNvPr id="6" name="Text Box 5">
            <a:extLst>
              <a:ext uri="{FF2B5EF4-FFF2-40B4-BE49-F238E27FC236}">
                <a16:creationId xmlns:a16="http://schemas.microsoft.com/office/drawing/2014/main" xmlns="" id="{37A24345-18A4-4408-90FB-87C408B8DC16}"/>
              </a:ext>
            </a:extLst>
          </p:cNvPr>
          <p:cNvSpPr txBox="1">
            <a:spLocks noChangeArrowheads="1"/>
          </p:cNvSpPr>
          <p:nvPr/>
        </p:nvSpPr>
        <p:spPr bwMode="auto">
          <a:xfrm>
            <a:off x="1071539" y="6410193"/>
            <a:ext cx="8072462" cy="276999"/>
          </a:xfrm>
          <a:prstGeom prst="rect">
            <a:avLst/>
          </a:prstGeom>
          <a:noFill/>
          <a:ln w="3175">
            <a:noFill/>
            <a:miter lim="800000"/>
            <a:headEnd/>
            <a:tailEnd/>
          </a:ln>
          <a:effectLst/>
        </p:spPr>
        <p:txBody>
          <a:bodyPr wrap="square">
            <a:spAutoFit/>
          </a:bodyPr>
          <a:lstStyle/>
          <a:p>
            <a:pPr algn="r">
              <a:defRPr/>
            </a:pPr>
            <a:r>
              <a:rPr lang="pt-BR" sz="1200" dirty="0">
                <a:effectLst>
                  <a:outerShdw blurRad="38100" dist="38100" dir="2700000" algn="tl">
                    <a:srgbClr val="C0C0C0"/>
                  </a:outerShdw>
                </a:effectLst>
                <a:latin typeface="Trebuchet MS" panose="020B0603020202020204" pitchFamily="34" charset="0"/>
              </a:rPr>
              <a:t>Referência: BABBIE, Earl. Métodos de Pesquisas de </a:t>
            </a:r>
            <a:r>
              <a:rPr lang="pt-BR" sz="1200" dirty="0" err="1">
                <a:effectLst>
                  <a:outerShdw blurRad="38100" dist="38100" dir="2700000" algn="tl">
                    <a:srgbClr val="C0C0C0"/>
                  </a:outerShdw>
                </a:effectLst>
                <a:latin typeface="Trebuchet MS" panose="020B0603020202020204" pitchFamily="34" charset="0"/>
              </a:rPr>
              <a:t>Survey</a:t>
            </a:r>
            <a:r>
              <a:rPr lang="pt-BR" sz="1200" dirty="0">
                <a:effectLst>
                  <a:outerShdw blurRad="38100" dist="38100" dir="2700000" algn="tl">
                    <a:srgbClr val="C0C0C0"/>
                  </a:outerShdw>
                </a:effectLst>
                <a:latin typeface="Trebuchet MS" panose="020B0603020202020204" pitchFamily="34" charset="0"/>
              </a:rPr>
              <a:t>. Belo Horizonte: Ed. UFMG, 1999, 519 p.</a:t>
            </a:r>
            <a:endParaRPr lang="en-US" sz="1200" b="0" dirty="0">
              <a:latin typeface="Trebuchet MS" panose="020B0603020202020204" pitchFamily="34" charset="0"/>
            </a:endParaRPr>
          </a:p>
        </p:txBody>
      </p:sp>
    </p:spTree>
    <p:extLst>
      <p:ext uri="{BB962C8B-B14F-4D97-AF65-F5344CB8AC3E}">
        <p14:creationId xmlns:p14="http://schemas.microsoft.com/office/powerpoint/2010/main" xmlns="" val="2084733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E3802F5C-E8BF-4D4F-B028-E3FB16A50FC2}"/>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1. Delineamento da Pesquisa</a:t>
            </a:r>
          </a:p>
        </p:txBody>
      </p:sp>
      <p:sp>
        <p:nvSpPr>
          <p:cNvPr id="3" name="CaixaDeTexto 2">
            <a:extLst>
              <a:ext uri="{FF2B5EF4-FFF2-40B4-BE49-F238E27FC236}">
                <a16:creationId xmlns:a16="http://schemas.microsoft.com/office/drawing/2014/main" xmlns="" id="{8ED81E2E-7A53-419B-83FA-C42C67D89F83}"/>
              </a:ext>
            </a:extLst>
          </p:cNvPr>
          <p:cNvSpPr txBox="1"/>
          <p:nvPr/>
        </p:nvSpPr>
        <p:spPr>
          <a:xfrm>
            <a:off x="357158" y="857232"/>
            <a:ext cx="8220829" cy="1790170"/>
          </a:xfrm>
          <a:prstGeom prst="rect">
            <a:avLst/>
          </a:prstGeom>
          <a:noFill/>
        </p:spPr>
        <p:txBody>
          <a:bodyPr wrap="square" rtlCol="0">
            <a:spAutoFit/>
          </a:bodyPr>
          <a:lstStyle/>
          <a:p>
            <a:pPr marL="342900" indent="-342900">
              <a:lnSpc>
                <a:spcPct val="150000"/>
              </a:lnSpc>
            </a:pPr>
            <a:r>
              <a:rPr lang="pt-BR" dirty="0">
                <a:latin typeface="Trebuchet MS" panose="020B0603020202020204" pitchFamily="34" charset="0"/>
              </a:rPr>
              <a:t>Elaboração do questionário:</a:t>
            </a:r>
          </a:p>
          <a:p>
            <a:pPr marL="800100" lvl="1" indent="-342900">
              <a:lnSpc>
                <a:spcPct val="150000"/>
              </a:lnSpc>
            </a:pPr>
            <a:r>
              <a:rPr lang="pt-BR" sz="3200" dirty="0">
                <a:solidFill>
                  <a:schemeClr val="accent6">
                    <a:lumMod val="50000"/>
                  </a:schemeClr>
                </a:solidFill>
                <a:latin typeface="Trebuchet MS" panose="020B0603020202020204" pitchFamily="34" charset="0"/>
              </a:rPr>
              <a:t>43 questões fechadas</a:t>
            </a:r>
          </a:p>
          <a:p>
            <a:pPr marL="342900" indent="-342900">
              <a:lnSpc>
                <a:spcPct val="150000"/>
              </a:lnSpc>
            </a:pPr>
            <a:endParaRPr lang="pt-BR" sz="2000" dirty="0">
              <a:latin typeface="Trebuchet MS" panose="020B0603020202020204" pitchFamily="34" charset="0"/>
            </a:endParaRPr>
          </a:p>
        </p:txBody>
      </p:sp>
      <p:sp>
        <p:nvSpPr>
          <p:cNvPr id="2" name="CaixaDeTexto 1">
            <a:extLst>
              <a:ext uri="{FF2B5EF4-FFF2-40B4-BE49-F238E27FC236}">
                <a16:creationId xmlns:a16="http://schemas.microsoft.com/office/drawing/2014/main" xmlns="" id="{24AB9B61-BBAC-4606-BC1B-A3C122B1412F}"/>
              </a:ext>
            </a:extLst>
          </p:cNvPr>
          <p:cNvSpPr txBox="1"/>
          <p:nvPr/>
        </p:nvSpPr>
        <p:spPr>
          <a:xfrm>
            <a:off x="0" y="2421514"/>
            <a:ext cx="9143999" cy="3477875"/>
          </a:xfrm>
          <a:prstGeom prst="rect">
            <a:avLst/>
          </a:prstGeom>
          <a:solidFill>
            <a:schemeClr val="accent2">
              <a:lumMod val="40000"/>
              <a:lumOff val="60000"/>
            </a:schemeClr>
          </a:solidFill>
        </p:spPr>
        <p:txBody>
          <a:bodyPr wrap="square" rtlCol="0">
            <a:spAutoFit/>
          </a:bodyPr>
          <a:lstStyle/>
          <a:p>
            <a:pPr algn="just"/>
            <a:r>
              <a:rPr lang="pt-BR" sz="2000" b="0" dirty="0"/>
              <a:t>Há dois tipos de questões, </a:t>
            </a:r>
            <a:r>
              <a:rPr lang="pt-BR" sz="2000" b="0" i="1" dirty="0">
                <a:effectLst>
                  <a:outerShdw blurRad="38100" dist="38100" dir="2700000" algn="tl">
                    <a:srgbClr val="000000">
                      <a:alpha val="43137"/>
                    </a:srgbClr>
                  </a:outerShdw>
                </a:effectLst>
              </a:rPr>
              <a:t>abertas</a:t>
            </a:r>
            <a:r>
              <a:rPr lang="pt-BR" sz="2000" b="0" dirty="0">
                <a:effectLst>
                  <a:outerShdw blurRad="38100" dist="38100" dir="2700000" algn="tl">
                    <a:srgbClr val="000000">
                      <a:alpha val="43137"/>
                    </a:srgbClr>
                  </a:outerShdw>
                </a:effectLst>
              </a:rPr>
              <a:t> </a:t>
            </a:r>
            <a:r>
              <a:rPr lang="pt-BR" sz="2000" b="0" dirty="0"/>
              <a:t>e </a:t>
            </a:r>
            <a:r>
              <a:rPr lang="pt-BR" sz="2000" b="0" i="1" dirty="0">
                <a:effectLst>
                  <a:outerShdw blurRad="38100" dist="38100" dir="2700000" algn="tl">
                    <a:srgbClr val="000000">
                      <a:alpha val="43137"/>
                    </a:srgbClr>
                  </a:outerShdw>
                </a:effectLst>
              </a:rPr>
              <a:t>fechadas</a:t>
            </a:r>
            <a:r>
              <a:rPr lang="pt-BR" sz="2000" b="0" dirty="0" smtClean="0"/>
              <a:t>.</a:t>
            </a:r>
          </a:p>
          <a:p>
            <a:pPr algn="just"/>
            <a:r>
              <a:rPr lang="pt-BR" sz="2000" b="0" dirty="0" smtClean="0"/>
              <a:t> </a:t>
            </a:r>
          </a:p>
          <a:p>
            <a:pPr algn="just"/>
            <a:r>
              <a:rPr lang="pt-BR" sz="2000" b="0" i="1" dirty="0" smtClean="0">
                <a:effectLst>
                  <a:outerShdw blurRad="38100" dist="38100" dir="2700000" algn="tl">
                    <a:srgbClr val="000000">
                      <a:alpha val="43137"/>
                    </a:srgbClr>
                  </a:outerShdw>
                </a:effectLst>
              </a:rPr>
              <a:t>Abertas</a:t>
            </a:r>
            <a:r>
              <a:rPr lang="pt-BR" sz="2000" b="0" dirty="0" smtClean="0">
                <a:effectLst>
                  <a:outerShdw blurRad="38100" dist="38100" dir="2700000" algn="tl">
                    <a:srgbClr val="000000">
                      <a:alpha val="43137"/>
                    </a:srgbClr>
                  </a:outerShdw>
                </a:effectLst>
              </a:rPr>
              <a:t> </a:t>
            </a:r>
            <a:r>
              <a:rPr lang="pt-BR" sz="2000" b="0" dirty="0"/>
              <a:t>quando o entrevistado fornece suas próprias respostas. </a:t>
            </a:r>
            <a:endParaRPr lang="pt-BR" sz="2000" b="0" dirty="0" smtClean="0"/>
          </a:p>
          <a:p>
            <a:pPr algn="just"/>
            <a:r>
              <a:rPr lang="pt-BR" sz="2000" b="0" i="1" dirty="0" smtClean="0">
                <a:effectLst>
                  <a:outerShdw blurRad="38100" dist="38100" dir="2700000" algn="tl">
                    <a:srgbClr val="000000">
                      <a:alpha val="43137"/>
                    </a:srgbClr>
                  </a:outerShdw>
                </a:effectLst>
              </a:rPr>
              <a:t>F</a:t>
            </a:r>
            <a:r>
              <a:rPr lang="pt-BR" sz="2000" b="0" i="1" dirty="0" smtClean="0">
                <a:effectLst>
                  <a:outerShdw blurRad="38100" dist="38100" dir="2700000" algn="tl">
                    <a:srgbClr val="000000">
                      <a:alpha val="43137"/>
                    </a:srgbClr>
                  </a:outerShdw>
                </a:effectLst>
              </a:rPr>
              <a:t>echadas</a:t>
            </a:r>
            <a:r>
              <a:rPr lang="pt-BR" sz="2000" b="0" dirty="0"/>
              <a:t>, </a:t>
            </a:r>
            <a:r>
              <a:rPr lang="pt-BR" sz="2000" b="0" dirty="0" smtClean="0"/>
              <a:t>quando os </a:t>
            </a:r>
            <a:r>
              <a:rPr lang="pt-BR" sz="2000" b="0" dirty="0"/>
              <a:t>entrevistados escolhem uma alternativa de acordo com respostas pré-definidas. </a:t>
            </a:r>
            <a:endParaRPr lang="pt-BR" sz="2000" b="0" dirty="0" smtClean="0"/>
          </a:p>
          <a:p>
            <a:pPr algn="just"/>
            <a:endParaRPr lang="pt-BR" sz="2000" b="0" dirty="0" smtClean="0"/>
          </a:p>
          <a:p>
            <a:pPr algn="just"/>
            <a:r>
              <a:rPr lang="pt-BR" sz="2000" b="0" dirty="0" smtClean="0"/>
              <a:t>Segundo </a:t>
            </a:r>
            <a:r>
              <a:rPr lang="pt-BR" sz="2000" b="0" dirty="0" err="1"/>
              <a:t>Babbie</a:t>
            </a:r>
            <a:r>
              <a:rPr lang="pt-BR" sz="2000" b="0" dirty="0"/>
              <a:t> (1999), deve-se considerar para a construção de perguntas fechadas: </a:t>
            </a:r>
            <a:endParaRPr lang="pt-BR" sz="2000" b="0" dirty="0" smtClean="0"/>
          </a:p>
          <a:p>
            <a:pPr marL="1371600" lvl="2" indent="-457200" algn="just">
              <a:buAutoNum type="alphaLcParenBoth"/>
            </a:pPr>
            <a:r>
              <a:rPr lang="pt-BR" sz="2000" b="0" dirty="0" smtClean="0"/>
              <a:t>as </a:t>
            </a:r>
            <a:r>
              <a:rPr lang="pt-BR" sz="2000" b="0" dirty="0"/>
              <a:t>categorias de resposta devem ser exaustivas (com a categoria “outros”, para especificar); </a:t>
            </a:r>
            <a:endParaRPr lang="pt-BR" sz="2000" b="0" dirty="0" smtClean="0"/>
          </a:p>
          <a:p>
            <a:pPr marL="1371600" lvl="2" indent="-457200" algn="just">
              <a:buAutoNum type="alphaLcParenBoth"/>
            </a:pPr>
            <a:r>
              <a:rPr lang="pt-BR" sz="2000" b="0" dirty="0" smtClean="0"/>
              <a:t>as </a:t>
            </a:r>
            <a:r>
              <a:rPr lang="pt-BR" sz="2000" b="0" dirty="0"/>
              <a:t>respostas devem ser mutuamente excludentes</a:t>
            </a:r>
          </a:p>
        </p:txBody>
      </p:sp>
      <p:sp>
        <p:nvSpPr>
          <p:cNvPr id="7" name="Text Box 5">
            <a:extLst>
              <a:ext uri="{FF2B5EF4-FFF2-40B4-BE49-F238E27FC236}">
                <a16:creationId xmlns:a16="http://schemas.microsoft.com/office/drawing/2014/main" xmlns="" id="{0FA30FC2-F5D3-4136-9D77-05D32E489C22}"/>
              </a:ext>
            </a:extLst>
          </p:cNvPr>
          <p:cNvSpPr txBox="1">
            <a:spLocks noChangeArrowheads="1"/>
          </p:cNvSpPr>
          <p:nvPr/>
        </p:nvSpPr>
        <p:spPr bwMode="auto">
          <a:xfrm>
            <a:off x="2124075" y="6410193"/>
            <a:ext cx="7019925" cy="276999"/>
          </a:xfrm>
          <a:prstGeom prst="rect">
            <a:avLst/>
          </a:prstGeom>
          <a:noFill/>
          <a:ln w="3175">
            <a:noFill/>
            <a:miter lim="800000"/>
            <a:headEnd/>
            <a:tailEnd/>
          </a:ln>
          <a:effectLst/>
        </p:spPr>
        <p:txBody>
          <a:bodyPr>
            <a:spAutoFit/>
          </a:bodyPr>
          <a:lstStyle/>
          <a:p>
            <a:pPr algn="just">
              <a:defRPr/>
            </a:pPr>
            <a:r>
              <a:rPr lang="pt-BR" sz="1200" dirty="0">
                <a:effectLst>
                  <a:outerShdw blurRad="38100" dist="38100" dir="2700000" algn="tl">
                    <a:srgbClr val="C0C0C0"/>
                  </a:outerShdw>
                </a:effectLst>
                <a:latin typeface="Trebuchet MS" panose="020B0603020202020204" pitchFamily="34" charset="0"/>
              </a:rPr>
              <a:t>Referência: BABBIE, Earl. Métodos de Pesquisas de </a:t>
            </a:r>
            <a:r>
              <a:rPr lang="pt-BR" sz="1200" dirty="0" err="1">
                <a:effectLst>
                  <a:outerShdw blurRad="38100" dist="38100" dir="2700000" algn="tl">
                    <a:srgbClr val="C0C0C0"/>
                  </a:outerShdw>
                </a:effectLst>
                <a:latin typeface="Trebuchet MS" panose="020B0603020202020204" pitchFamily="34" charset="0"/>
              </a:rPr>
              <a:t>Survey</a:t>
            </a:r>
            <a:r>
              <a:rPr lang="pt-BR" sz="1200" dirty="0">
                <a:effectLst>
                  <a:outerShdw blurRad="38100" dist="38100" dir="2700000" algn="tl">
                    <a:srgbClr val="C0C0C0"/>
                  </a:outerShdw>
                </a:effectLst>
                <a:latin typeface="Trebuchet MS" panose="020B0603020202020204" pitchFamily="34" charset="0"/>
              </a:rPr>
              <a:t>. Belo Horizonte: Ed. UFMG, 1999, 519 p.</a:t>
            </a:r>
            <a:endParaRPr lang="en-US" sz="1200" b="0" dirty="0">
              <a:latin typeface="Trebuchet MS" panose="020B0603020202020204" pitchFamily="34" charset="0"/>
            </a:endParaRPr>
          </a:p>
        </p:txBody>
      </p:sp>
    </p:spTree>
    <p:extLst>
      <p:ext uri="{BB962C8B-B14F-4D97-AF65-F5344CB8AC3E}">
        <p14:creationId xmlns:p14="http://schemas.microsoft.com/office/powerpoint/2010/main" xmlns="" val="1521824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E3802F5C-E8BF-4D4F-B028-E3FB16A50FC2}"/>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1. Delineamento da Pesquisa</a:t>
            </a:r>
          </a:p>
        </p:txBody>
      </p:sp>
      <p:sp>
        <p:nvSpPr>
          <p:cNvPr id="3" name="CaixaDeTexto 2">
            <a:extLst>
              <a:ext uri="{FF2B5EF4-FFF2-40B4-BE49-F238E27FC236}">
                <a16:creationId xmlns:a16="http://schemas.microsoft.com/office/drawing/2014/main" xmlns="" id="{8ED81E2E-7A53-419B-83FA-C42C67D89F83}"/>
              </a:ext>
            </a:extLst>
          </p:cNvPr>
          <p:cNvSpPr txBox="1"/>
          <p:nvPr/>
        </p:nvSpPr>
        <p:spPr>
          <a:xfrm>
            <a:off x="428596" y="714356"/>
            <a:ext cx="8220829" cy="1846659"/>
          </a:xfrm>
          <a:prstGeom prst="rect">
            <a:avLst/>
          </a:prstGeom>
          <a:noFill/>
        </p:spPr>
        <p:txBody>
          <a:bodyPr wrap="square" rtlCol="0">
            <a:spAutoFit/>
          </a:bodyPr>
          <a:lstStyle/>
          <a:p>
            <a:pPr marL="342900" indent="-342900">
              <a:lnSpc>
                <a:spcPct val="150000"/>
              </a:lnSpc>
            </a:pPr>
            <a:r>
              <a:rPr lang="pt-BR" dirty="0">
                <a:latin typeface="Trebuchet MS" panose="020B0603020202020204" pitchFamily="34" charset="0"/>
              </a:rPr>
              <a:t>Elaboração do questionário:</a:t>
            </a:r>
          </a:p>
          <a:p>
            <a:pPr marL="800100" lvl="1" indent="-342900">
              <a:lnSpc>
                <a:spcPct val="150000"/>
              </a:lnSpc>
            </a:pPr>
            <a:r>
              <a:rPr lang="pt-BR" sz="3200" dirty="0">
                <a:solidFill>
                  <a:schemeClr val="accent6">
                    <a:lumMod val="50000"/>
                  </a:schemeClr>
                </a:solidFill>
                <a:latin typeface="Trebuchet MS" panose="020B0603020202020204" pitchFamily="34" charset="0"/>
              </a:rPr>
              <a:t>Com três tipos de questões fechadas</a:t>
            </a:r>
          </a:p>
          <a:p>
            <a:pPr marL="342900" indent="-342900">
              <a:lnSpc>
                <a:spcPct val="150000"/>
              </a:lnSpc>
            </a:pPr>
            <a:endParaRPr lang="pt-BR" sz="2000" dirty="0">
              <a:latin typeface="Trebuchet MS" panose="020B0603020202020204" pitchFamily="34" charset="0"/>
            </a:endParaRPr>
          </a:p>
        </p:txBody>
      </p:sp>
      <p:sp>
        <p:nvSpPr>
          <p:cNvPr id="2" name="CaixaDeTexto 1">
            <a:extLst>
              <a:ext uri="{FF2B5EF4-FFF2-40B4-BE49-F238E27FC236}">
                <a16:creationId xmlns:a16="http://schemas.microsoft.com/office/drawing/2014/main" xmlns="" id="{24AB9B61-BBAC-4606-BC1B-A3C122B1412F}"/>
              </a:ext>
            </a:extLst>
          </p:cNvPr>
          <p:cNvSpPr txBox="1"/>
          <p:nvPr/>
        </p:nvSpPr>
        <p:spPr>
          <a:xfrm>
            <a:off x="0" y="2421514"/>
            <a:ext cx="9143999" cy="3477875"/>
          </a:xfrm>
          <a:prstGeom prst="rect">
            <a:avLst/>
          </a:prstGeom>
          <a:solidFill>
            <a:schemeClr val="accent2">
              <a:lumMod val="40000"/>
              <a:lumOff val="60000"/>
            </a:schemeClr>
          </a:solidFill>
        </p:spPr>
        <p:txBody>
          <a:bodyPr wrap="square" rtlCol="0">
            <a:spAutoFit/>
          </a:bodyPr>
          <a:lstStyle/>
          <a:p>
            <a:pPr algn="just"/>
            <a:r>
              <a:rPr lang="pt-BR" sz="2000" b="0" dirty="0"/>
              <a:t>As questões fechadas podem ser de três tipos, segundo </a:t>
            </a:r>
            <a:r>
              <a:rPr lang="pt-BR" sz="2000" b="0" dirty="0" err="1"/>
              <a:t>Dohrenwend</a:t>
            </a:r>
            <a:r>
              <a:rPr lang="pt-BR" sz="2000" b="0" dirty="0"/>
              <a:t> (1965): </a:t>
            </a:r>
            <a:endParaRPr lang="pt-BR" sz="2000" b="0" dirty="0" smtClean="0"/>
          </a:p>
          <a:p>
            <a:pPr marL="1371600" lvl="2" indent="-457200" algn="just">
              <a:buAutoNum type="alphaLcParenBoth"/>
            </a:pPr>
            <a:r>
              <a:rPr lang="pt-BR" sz="2000" b="0" dirty="0" smtClean="0"/>
              <a:t>questões </a:t>
            </a:r>
            <a:r>
              <a:rPr lang="pt-BR" sz="2000" b="0" dirty="0"/>
              <a:t>de </a:t>
            </a:r>
            <a:r>
              <a:rPr lang="pt-BR" sz="2000" b="0" i="1" dirty="0"/>
              <a:t>seleção</a:t>
            </a:r>
            <a:r>
              <a:rPr lang="pt-BR" sz="2000" b="0" dirty="0"/>
              <a:t>, quando há duas ou mais alternativas apresentadas; </a:t>
            </a:r>
            <a:endParaRPr lang="pt-BR" sz="2000" b="0" dirty="0" smtClean="0"/>
          </a:p>
          <a:p>
            <a:pPr marL="1371600" lvl="2" indent="-457200" algn="just">
              <a:buAutoNum type="alphaLcParenBoth"/>
            </a:pPr>
            <a:r>
              <a:rPr lang="pt-BR" sz="2000" b="0" dirty="0" smtClean="0"/>
              <a:t>questão </a:t>
            </a:r>
            <a:r>
              <a:rPr lang="pt-BR" sz="2000" b="0" i="1" dirty="0"/>
              <a:t>sim/não</a:t>
            </a:r>
            <a:r>
              <a:rPr lang="pt-BR" sz="2000" b="0" dirty="0"/>
              <a:t>, quando uma alternativa fornece a resposta adequada; e </a:t>
            </a:r>
            <a:endParaRPr lang="pt-BR" sz="2000" b="0" dirty="0" smtClean="0"/>
          </a:p>
          <a:p>
            <a:pPr marL="1371600" lvl="2" indent="-457200" algn="just">
              <a:buAutoNum type="alphaLcParenBoth"/>
            </a:pPr>
            <a:r>
              <a:rPr lang="pt-BR" sz="2000" b="0" dirty="0" smtClean="0"/>
              <a:t>questão </a:t>
            </a:r>
            <a:r>
              <a:rPr lang="pt-BR" sz="2000" b="0" dirty="0"/>
              <a:t>de </a:t>
            </a:r>
            <a:r>
              <a:rPr lang="pt-BR" sz="2000" b="0" i="1" dirty="0"/>
              <a:t>identificação</a:t>
            </a:r>
            <a:r>
              <a:rPr lang="pt-BR" sz="2000" b="0" dirty="0"/>
              <a:t>, que é caracterizada por pronomes interrogativos (que, quando, onde), que direciona o entrevistado a selecionar uma resposta em um conjunto limitado de possibilidades, insinuadas, mas não estabelecidas.</a:t>
            </a:r>
          </a:p>
        </p:txBody>
      </p:sp>
      <p:sp>
        <p:nvSpPr>
          <p:cNvPr id="7" name="Text Box 5">
            <a:extLst>
              <a:ext uri="{FF2B5EF4-FFF2-40B4-BE49-F238E27FC236}">
                <a16:creationId xmlns:a16="http://schemas.microsoft.com/office/drawing/2014/main" xmlns="" id="{0FA30FC2-F5D3-4136-9D77-05D32E489C22}"/>
              </a:ext>
            </a:extLst>
          </p:cNvPr>
          <p:cNvSpPr txBox="1">
            <a:spLocks noChangeArrowheads="1"/>
          </p:cNvSpPr>
          <p:nvPr/>
        </p:nvSpPr>
        <p:spPr bwMode="auto">
          <a:xfrm>
            <a:off x="2124075" y="6249480"/>
            <a:ext cx="7019925" cy="461665"/>
          </a:xfrm>
          <a:prstGeom prst="rect">
            <a:avLst/>
          </a:prstGeom>
          <a:noFill/>
          <a:ln w="3175">
            <a:noFill/>
            <a:miter lim="800000"/>
            <a:headEnd/>
            <a:tailEnd/>
          </a:ln>
          <a:effectLst/>
        </p:spPr>
        <p:txBody>
          <a:bodyPr>
            <a:spAutoFit/>
          </a:bodyPr>
          <a:lstStyle/>
          <a:p>
            <a:pPr algn="just">
              <a:defRPr/>
            </a:pPr>
            <a:r>
              <a:rPr lang="en-US" sz="1200" dirty="0">
                <a:effectLst>
                  <a:outerShdw blurRad="38100" dist="38100" dir="2700000" algn="tl">
                    <a:srgbClr val="C0C0C0"/>
                  </a:outerShdw>
                </a:effectLst>
                <a:latin typeface="Trebuchet MS" panose="020B0603020202020204" pitchFamily="34" charset="0"/>
              </a:rPr>
              <a:t>DOHRENWEND, B. S. Some effects of open and closed questions on respondents' answers", Human Organization, Vol 24, No.2, pp175-184, 1965.</a:t>
            </a:r>
            <a:endParaRPr lang="en-US" sz="1200" b="0" dirty="0">
              <a:latin typeface="Trebuchet MS" panose="020B0603020202020204" pitchFamily="34" charset="0"/>
            </a:endParaRPr>
          </a:p>
        </p:txBody>
      </p:sp>
    </p:spTree>
    <p:extLst>
      <p:ext uri="{BB962C8B-B14F-4D97-AF65-F5344CB8AC3E}">
        <p14:creationId xmlns:p14="http://schemas.microsoft.com/office/powerpoint/2010/main" xmlns="" val="1631678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E3802F5C-E8BF-4D4F-B028-E3FB16A50FC2}"/>
              </a:ext>
            </a:extLst>
          </p:cNvPr>
          <p:cNvSpPr txBox="1"/>
          <p:nvPr/>
        </p:nvSpPr>
        <p:spPr>
          <a:xfrm>
            <a:off x="0" y="142852"/>
            <a:ext cx="9144000" cy="646331"/>
          </a:xfrm>
          <a:prstGeom prst="rect">
            <a:avLst/>
          </a:prstGeom>
          <a:noFill/>
        </p:spPr>
        <p:txBody>
          <a:bodyPr wrap="square" rtlCol="0">
            <a:spAutoFit/>
          </a:bodyPr>
          <a:lstStyle/>
          <a:p>
            <a:r>
              <a:rPr lang="pt-BR" sz="3600" dirty="0">
                <a:latin typeface="Trebuchet MS" panose="020B0603020202020204" pitchFamily="34" charset="0"/>
              </a:rPr>
              <a:t>Etapa 1. Delineamento da Pesquisa</a:t>
            </a:r>
          </a:p>
        </p:txBody>
      </p:sp>
      <p:sp>
        <p:nvSpPr>
          <p:cNvPr id="3" name="CaixaDeTexto 2">
            <a:extLst>
              <a:ext uri="{FF2B5EF4-FFF2-40B4-BE49-F238E27FC236}">
                <a16:creationId xmlns:a16="http://schemas.microsoft.com/office/drawing/2014/main" xmlns="" id="{8ED81E2E-7A53-419B-83FA-C42C67D89F83}"/>
              </a:ext>
            </a:extLst>
          </p:cNvPr>
          <p:cNvSpPr txBox="1"/>
          <p:nvPr/>
        </p:nvSpPr>
        <p:spPr>
          <a:xfrm>
            <a:off x="357159" y="785794"/>
            <a:ext cx="8786841" cy="2800767"/>
          </a:xfrm>
          <a:prstGeom prst="rect">
            <a:avLst/>
          </a:prstGeom>
          <a:noFill/>
        </p:spPr>
        <p:txBody>
          <a:bodyPr wrap="square" rtlCol="0">
            <a:spAutoFit/>
          </a:bodyPr>
          <a:lstStyle/>
          <a:p>
            <a:pPr marL="342900" indent="-342900">
              <a:lnSpc>
                <a:spcPct val="150000"/>
              </a:lnSpc>
            </a:pPr>
            <a:r>
              <a:rPr lang="pt-BR" dirty="0">
                <a:latin typeface="Trebuchet MS" panose="020B0603020202020204" pitchFamily="34" charset="0"/>
              </a:rPr>
              <a:t>Elaboração do questionário:</a:t>
            </a:r>
          </a:p>
          <a:p>
            <a:pPr marL="800100" lvl="1" indent="-342900" algn="just"/>
            <a:r>
              <a:rPr lang="pt-BR" sz="2800" dirty="0">
                <a:solidFill>
                  <a:schemeClr val="accent6">
                    <a:lumMod val="50000"/>
                  </a:schemeClr>
                </a:solidFill>
                <a:latin typeface="Trebuchet MS" panose="020B0603020202020204" pitchFamily="34" charset="0"/>
              </a:rPr>
              <a:t>Questões do tipo </a:t>
            </a:r>
            <a:r>
              <a:rPr lang="pt-BR" sz="2800" i="1" dirty="0">
                <a:solidFill>
                  <a:schemeClr val="accent6">
                    <a:lumMod val="50000"/>
                  </a:schemeClr>
                </a:solidFill>
                <a:latin typeface="Trebuchet MS" panose="020B0603020202020204" pitchFamily="34" charset="0"/>
              </a:rPr>
              <a:t>seleção</a:t>
            </a:r>
            <a:r>
              <a:rPr lang="pt-BR" sz="2800" dirty="0">
                <a:solidFill>
                  <a:schemeClr val="accent6">
                    <a:lumMod val="50000"/>
                  </a:schemeClr>
                </a:solidFill>
                <a:latin typeface="Trebuchet MS" panose="020B0603020202020204" pitchFamily="34" charset="0"/>
              </a:rPr>
              <a:t> tiveram as respostas definidas utilizando-se da escala de </a:t>
            </a:r>
            <a:r>
              <a:rPr lang="pt-BR" sz="2800" dirty="0" err="1">
                <a:solidFill>
                  <a:schemeClr val="accent6">
                    <a:lumMod val="50000"/>
                  </a:schemeClr>
                </a:solidFill>
                <a:latin typeface="Trebuchet MS" panose="020B0603020202020204" pitchFamily="34" charset="0"/>
              </a:rPr>
              <a:t>Likert</a:t>
            </a:r>
            <a:r>
              <a:rPr lang="pt-BR" sz="2800" dirty="0">
                <a:solidFill>
                  <a:schemeClr val="accent6">
                    <a:lumMod val="50000"/>
                  </a:schemeClr>
                </a:solidFill>
                <a:latin typeface="Trebuchet MS" panose="020B0603020202020204" pitchFamily="34" charset="0"/>
              </a:rPr>
              <a:t>, que avalia o grau de concordância do entrevistado e alguns atributos que desejam ser medidos</a:t>
            </a:r>
          </a:p>
        </p:txBody>
      </p:sp>
      <p:sp>
        <p:nvSpPr>
          <p:cNvPr id="2" name="CaixaDeTexto 1">
            <a:extLst>
              <a:ext uri="{FF2B5EF4-FFF2-40B4-BE49-F238E27FC236}">
                <a16:creationId xmlns:a16="http://schemas.microsoft.com/office/drawing/2014/main" xmlns="" id="{24AB9B61-BBAC-4606-BC1B-A3C122B1412F}"/>
              </a:ext>
            </a:extLst>
          </p:cNvPr>
          <p:cNvSpPr txBox="1"/>
          <p:nvPr/>
        </p:nvSpPr>
        <p:spPr>
          <a:xfrm>
            <a:off x="-1" y="3746220"/>
            <a:ext cx="9143999" cy="2554545"/>
          </a:xfrm>
          <a:prstGeom prst="rect">
            <a:avLst/>
          </a:prstGeom>
          <a:solidFill>
            <a:schemeClr val="accent2">
              <a:lumMod val="40000"/>
              <a:lumOff val="60000"/>
            </a:schemeClr>
          </a:solidFill>
        </p:spPr>
        <p:txBody>
          <a:bodyPr wrap="square" rtlCol="0">
            <a:spAutoFit/>
          </a:bodyPr>
          <a:lstStyle/>
          <a:p>
            <a:pPr algn="just"/>
            <a:r>
              <a:rPr lang="pt-BR" sz="2000" b="0" dirty="0" err="1"/>
              <a:t>Rensis</a:t>
            </a:r>
            <a:r>
              <a:rPr lang="pt-BR" sz="2000" b="0" dirty="0"/>
              <a:t> </a:t>
            </a:r>
            <a:r>
              <a:rPr lang="pt-BR" sz="2000" b="0" dirty="0" err="1"/>
              <a:t>Likert</a:t>
            </a:r>
            <a:r>
              <a:rPr lang="pt-BR" sz="2000" b="0" dirty="0"/>
              <a:t> desenvolveu um método mais sistemático e refinado de construir índices. Utiliza como respostas: </a:t>
            </a:r>
            <a:r>
              <a:rPr lang="pt-BR" sz="2000" b="0" dirty="0">
                <a:effectLst>
                  <a:outerShdw blurRad="38100" dist="38100" dir="2700000" algn="tl">
                    <a:srgbClr val="000000">
                      <a:alpha val="43137"/>
                    </a:srgbClr>
                  </a:outerShdw>
                </a:effectLst>
              </a:rPr>
              <a:t>concordam fortemente, concordam, não concordam nem discordam, discordam fortemente, discordam</a:t>
            </a:r>
            <a:r>
              <a:rPr lang="pt-BR" sz="2000" b="0" dirty="0" smtClean="0">
                <a:effectLst>
                  <a:outerShdw blurRad="38100" dist="38100" dir="2700000" algn="tl">
                    <a:srgbClr val="000000">
                      <a:alpha val="43137"/>
                    </a:srgbClr>
                  </a:outerShdw>
                </a:effectLst>
              </a:rPr>
              <a:t>.</a:t>
            </a:r>
          </a:p>
          <a:p>
            <a:pPr algn="just"/>
            <a:r>
              <a:rPr lang="pt-BR" sz="2000" b="0" dirty="0" smtClean="0"/>
              <a:t> </a:t>
            </a:r>
          </a:p>
          <a:p>
            <a:pPr algn="just"/>
            <a:r>
              <a:rPr lang="pt-BR" sz="2000" b="0" dirty="0" smtClean="0"/>
              <a:t>Como </a:t>
            </a:r>
            <a:r>
              <a:rPr lang="pt-BR" sz="2000" b="0" dirty="0"/>
              <a:t>utiliza categorias idênticas de resposta para os vários itens que medem uma variável, cada um desses itens pode ser ponderado de maneira uniforme (BABBIE, 1999).</a:t>
            </a:r>
          </a:p>
        </p:txBody>
      </p:sp>
      <p:sp>
        <p:nvSpPr>
          <p:cNvPr id="7" name="Text Box 5">
            <a:extLst>
              <a:ext uri="{FF2B5EF4-FFF2-40B4-BE49-F238E27FC236}">
                <a16:creationId xmlns:a16="http://schemas.microsoft.com/office/drawing/2014/main" xmlns="" id="{0FA30FC2-F5D3-4136-9D77-05D32E489C22}"/>
              </a:ext>
            </a:extLst>
          </p:cNvPr>
          <p:cNvSpPr txBox="1">
            <a:spLocks noChangeArrowheads="1"/>
          </p:cNvSpPr>
          <p:nvPr/>
        </p:nvSpPr>
        <p:spPr bwMode="auto">
          <a:xfrm>
            <a:off x="2124075" y="6410193"/>
            <a:ext cx="7019925" cy="276999"/>
          </a:xfrm>
          <a:prstGeom prst="rect">
            <a:avLst/>
          </a:prstGeom>
          <a:noFill/>
          <a:ln w="3175">
            <a:noFill/>
            <a:miter lim="800000"/>
            <a:headEnd/>
            <a:tailEnd/>
          </a:ln>
          <a:effectLst/>
        </p:spPr>
        <p:txBody>
          <a:bodyPr>
            <a:spAutoFit/>
          </a:bodyPr>
          <a:lstStyle/>
          <a:p>
            <a:pPr algn="just">
              <a:defRPr/>
            </a:pPr>
            <a:r>
              <a:rPr lang="pt-BR" sz="1200" dirty="0">
                <a:effectLst>
                  <a:outerShdw blurRad="38100" dist="38100" dir="2700000" algn="tl">
                    <a:srgbClr val="C0C0C0"/>
                  </a:outerShdw>
                </a:effectLst>
                <a:latin typeface="Trebuchet MS" panose="020B0603020202020204" pitchFamily="34" charset="0"/>
              </a:rPr>
              <a:t>Referência: BABBIE, Earl. Métodos de Pesquisas de </a:t>
            </a:r>
            <a:r>
              <a:rPr lang="pt-BR" sz="1200" dirty="0" err="1">
                <a:effectLst>
                  <a:outerShdw blurRad="38100" dist="38100" dir="2700000" algn="tl">
                    <a:srgbClr val="C0C0C0"/>
                  </a:outerShdw>
                </a:effectLst>
                <a:latin typeface="Trebuchet MS" panose="020B0603020202020204" pitchFamily="34" charset="0"/>
              </a:rPr>
              <a:t>Survey</a:t>
            </a:r>
            <a:r>
              <a:rPr lang="pt-BR" sz="1200" dirty="0">
                <a:effectLst>
                  <a:outerShdw blurRad="38100" dist="38100" dir="2700000" algn="tl">
                    <a:srgbClr val="C0C0C0"/>
                  </a:outerShdw>
                </a:effectLst>
                <a:latin typeface="Trebuchet MS" panose="020B0603020202020204" pitchFamily="34" charset="0"/>
              </a:rPr>
              <a:t>. Belo Horizonte: Ed. UFMG, 1999, 519 p.</a:t>
            </a:r>
            <a:endParaRPr lang="en-US" sz="1200" b="0" dirty="0">
              <a:latin typeface="Trebuchet MS" panose="020B0603020202020204" pitchFamily="34" charset="0"/>
            </a:endParaRPr>
          </a:p>
        </p:txBody>
      </p:sp>
    </p:spTree>
    <p:extLst>
      <p:ext uri="{BB962C8B-B14F-4D97-AF65-F5344CB8AC3E}">
        <p14:creationId xmlns:p14="http://schemas.microsoft.com/office/powerpoint/2010/main" xmlns="" val="291066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E3802F5C-E8BF-4D4F-B028-E3FB16A50FC2}"/>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1. Delineamento da Pesquisa</a:t>
            </a:r>
          </a:p>
        </p:txBody>
      </p:sp>
      <p:sp>
        <p:nvSpPr>
          <p:cNvPr id="3" name="CaixaDeTexto 2">
            <a:extLst>
              <a:ext uri="{FF2B5EF4-FFF2-40B4-BE49-F238E27FC236}">
                <a16:creationId xmlns:a16="http://schemas.microsoft.com/office/drawing/2014/main" xmlns="" id="{8ED81E2E-7A53-419B-83FA-C42C67D89F83}"/>
              </a:ext>
            </a:extLst>
          </p:cNvPr>
          <p:cNvSpPr txBox="1"/>
          <p:nvPr/>
        </p:nvSpPr>
        <p:spPr>
          <a:xfrm>
            <a:off x="461585" y="1229277"/>
            <a:ext cx="8468133" cy="5262979"/>
          </a:xfrm>
          <a:prstGeom prst="rect">
            <a:avLst/>
          </a:prstGeom>
          <a:noFill/>
        </p:spPr>
        <p:txBody>
          <a:bodyPr wrap="square" rtlCol="0">
            <a:spAutoFit/>
          </a:bodyPr>
          <a:lstStyle/>
          <a:p>
            <a:pPr marL="342900" indent="-342900">
              <a:lnSpc>
                <a:spcPct val="150000"/>
              </a:lnSpc>
            </a:pPr>
            <a:r>
              <a:rPr lang="pt-BR" sz="2800" dirty="0">
                <a:latin typeface="Trebuchet MS" panose="020B0603020202020204" pitchFamily="34" charset="0"/>
              </a:rPr>
              <a:t>Elaboração do questionário:</a:t>
            </a:r>
          </a:p>
          <a:p>
            <a:pPr marL="800100" lvl="1" indent="-342900">
              <a:lnSpc>
                <a:spcPct val="150000"/>
              </a:lnSpc>
            </a:pPr>
            <a:r>
              <a:rPr lang="pt-BR" sz="2800" dirty="0">
                <a:latin typeface="Trebuchet MS" panose="020B0603020202020204" pitchFamily="34" charset="0"/>
              </a:rPr>
              <a:t>O questionário foi estruturado em sete seções: </a:t>
            </a:r>
            <a:endParaRPr lang="pt-BR" sz="2800" dirty="0" smtClean="0">
              <a:latin typeface="Trebuchet MS" panose="020B0603020202020204" pitchFamily="34" charset="0"/>
            </a:endParaRPr>
          </a:p>
          <a:p>
            <a:pPr marL="2628900" lvl="5" indent="-342900">
              <a:lnSpc>
                <a:spcPct val="150000"/>
              </a:lnSpc>
            </a:pPr>
            <a:r>
              <a:rPr lang="pt-BR" dirty="0" smtClean="0">
                <a:latin typeface="Trebuchet MS" panose="020B0603020202020204" pitchFamily="34" charset="0"/>
              </a:rPr>
              <a:t>(</a:t>
            </a:r>
            <a:r>
              <a:rPr lang="pt-BR" dirty="0">
                <a:latin typeface="Trebuchet MS" panose="020B0603020202020204" pitchFamily="34" charset="0"/>
              </a:rPr>
              <a:t>1) Percepção no domicílio; </a:t>
            </a:r>
            <a:endParaRPr lang="pt-BR" dirty="0" smtClean="0">
              <a:latin typeface="Trebuchet MS" panose="020B0603020202020204" pitchFamily="34" charset="0"/>
            </a:endParaRPr>
          </a:p>
          <a:p>
            <a:pPr marL="2628900" lvl="5" indent="-342900">
              <a:lnSpc>
                <a:spcPct val="150000"/>
              </a:lnSpc>
            </a:pPr>
            <a:r>
              <a:rPr lang="pt-BR" dirty="0" smtClean="0">
                <a:latin typeface="Trebuchet MS" panose="020B0603020202020204" pitchFamily="34" charset="0"/>
              </a:rPr>
              <a:t>(</a:t>
            </a:r>
            <a:r>
              <a:rPr lang="pt-BR" dirty="0">
                <a:latin typeface="Trebuchet MS" panose="020B0603020202020204" pitchFamily="34" charset="0"/>
              </a:rPr>
              <a:t>2) Percepção individual; </a:t>
            </a:r>
            <a:endParaRPr lang="pt-BR" dirty="0" smtClean="0">
              <a:latin typeface="Trebuchet MS" panose="020B0603020202020204" pitchFamily="34" charset="0"/>
            </a:endParaRPr>
          </a:p>
          <a:p>
            <a:pPr marL="2628900" lvl="5" indent="-342900">
              <a:lnSpc>
                <a:spcPct val="150000"/>
              </a:lnSpc>
            </a:pPr>
            <a:r>
              <a:rPr lang="pt-BR" dirty="0" smtClean="0">
                <a:latin typeface="Trebuchet MS" panose="020B0603020202020204" pitchFamily="34" charset="0"/>
              </a:rPr>
              <a:t>(</a:t>
            </a:r>
            <a:r>
              <a:rPr lang="pt-BR" dirty="0">
                <a:latin typeface="Trebuchet MS" panose="020B0603020202020204" pitchFamily="34" charset="0"/>
              </a:rPr>
              <a:t>3) Informação sobre a falta de água</a:t>
            </a:r>
            <a:r>
              <a:rPr lang="pt-BR" dirty="0" smtClean="0">
                <a:latin typeface="Trebuchet MS" panose="020B0603020202020204" pitchFamily="34" charset="0"/>
              </a:rPr>
              <a:t>;</a:t>
            </a:r>
          </a:p>
          <a:p>
            <a:pPr marL="2628900" lvl="5" indent="-342900">
              <a:lnSpc>
                <a:spcPct val="150000"/>
              </a:lnSpc>
            </a:pPr>
            <a:r>
              <a:rPr lang="pt-BR" dirty="0" smtClean="0">
                <a:latin typeface="Trebuchet MS" panose="020B0603020202020204" pitchFamily="34" charset="0"/>
              </a:rPr>
              <a:t> </a:t>
            </a:r>
            <a:r>
              <a:rPr lang="pt-BR" dirty="0">
                <a:latin typeface="Trebuchet MS" panose="020B0603020202020204" pitchFamily="34" charset="0"/>
              </a:rPr>
              <a:t>(4) Escala de preocupação; </a:t>
            </a:r>
            <a:endParaRPr lang="pt-BR" dirty="0" smtClean="0">
              <a:latin typeface="Trebuchet MS" panose="020B0603020202020204" pitchFamily="34" charset="0"/>
            </a:endParaRPr>
          </a:p>
          <a:p>
            <a:pPr marL="2628900" lvl="5" indent="-342900">
              <a:lnSpc>
                <a:spcPct val="150000"/>
              </a:lnSpc>
            </a:pPr>
            <a:r>
              <a:rPr lang="pt-BR" dirty="0" smtClean="0">
                <a:latin typeface="Trebuchet MS" panose="020B0603020202020204" pitchFamily="34" charset="0"/>
              </a:rPr>
              <a:t>(</a:t>
            </a:r>
            <a:r>
              <a:rPr lang="pt-BR" dirty="0">
                <a:latin typeface="Trebuchet MS" panose="020B0603020202020204" pitchFamily="34" charset="0"/>
              </a:rPr>
              <a:t>5) Percepção da questão hídrica; </a:t>
            </a:r>
            <a:endParaRPr lang="pt-BR" dirty="0" smtClean="0">
              <a:latin typeface="Trebuchet MS" panose="020B0603020202020204" pitchFamily="34" charset="0"/>
            </a:endParaRPr>
          </a:p>
          <a:p>
            <a:pPr marL="2628900" lvl="5" indent="-342900">
              <a:lnSpc>
                <a:spcPct val="150000"/>
              </a:lnSpc>
            </a:pPr>
            <a:r>
              <a:rPr lang="pt-BR" dirty="0" smtClean="0">
                <a:latin typeface="Trebuchet MS" panose="020B0603020202020204" pitchFamily="34" charset="0"/>
              </a:rPr>
              <a:t>(</a:t>
            </a:r>
            <a:r>
              <a:rPr lang="pt-BR" dirty="0">
                <a:latin typeface="Trebuchet MS" panose="020B0603020202020204" pitchFamily="34" charset="0"/>
              </a:rPr>
              <a:t>6) Percepção dos riscos e perigos; </a:t>
            </a:r>
            <a:endParaRPr lang="pt-BR" dirty="0" smtClean="0">
              <a:latin typeface="Trebuchet MS" panose="020B0603020202020204" pitchFamily="34" charset="0"/>
            </a:endParaRPr>
          </a:p>
          <a:p>
            <a:pPr marL="2628900" lvl="5" indent="-342900">
              <a:lnSpc>
                <a:spcPct val="150000"/>
              </a:lnSpc>
            </a:pPr>
            <a:r>
              <a:rPr lang="pt-BR" dirty="0" smtClean="0">
                <a:latin typeface="Trebuchet MS" panose="020B0603020202020204" pitchFamily="34" charset="0"/>
              </a:rPr>
              <a:t>(7</a:t>
            </a:r>
            <a:r>
              <a:rPr lang="pt-BR" dirty="0">
                <a:latin typeface="Trebuchet MS" panose="020B0603020202020204" pitchFamily="34" charset="0"/>
              </a:rPr>
              <a:t>) Dados do entrevistado</a:t>
            </a:r>
            <a:r>
              <a:rPr lang="pt-BR" sz="2000" dirty="0">
                <a:latin typeface="Trebuchet MS" panose="020B0603020202020204" pitchFamily="34" charset="0"/>
              </a:rPr>
              <a:t>. </a:t>
            </a:r>
          </a:p>
        </p:txBody>
      </p:sp>
    </p:spTree>
    <p:extLst>
      <p:ext uri="{BB962C8B-B14F-4D97-AF65-F5344CB8AC3E}">
        <p14:creationId xmlns:p14="http://schemas.microsoft.com/office/powerpoint/2010/main" xmlns="" val="2897113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C76C84FB-3A09-40A6-AE8C-C92A684FE44C}"/>
              </a:ext>
            </a:extLst>
          </p:cNvPr>
          <p:cNvPicPr/>
          <p:nvPr/>
        </p:nvPicPr>
        <p:blipFill>
          <a:blip r:embed="rId2" cstate="print">
            <a:grayscl/>
            <a:extLst>
              <a:ext uri="{28A0092B-C50C-407E-A947-70E740481C1C}">
                <a14:useLocalDpi xmlns:a14="http://schemas.microsoft.com/office/drawing/2010/main" xmlns="" val="0"/>
              </a:ext>
            </a:extLst>
          </a:blip>
          <a:stretch>
            <a:fillRect/>
          </a:stretch>
        </p:blipFill>
        <p:spPr>
          <a:xfrm>
            <a:off x="0" y="294860"/>
            <a:ext cx="9144000" cy="6125817"/>
          </a:xfrm>
          <a:prstGeom prst="rect">
            <a:avLst/>
          </a:prstGeom>
          <a:ln>
            <a:solidFill>
              <a:schemeClr val="bg1">
                <a:lumMod val="50000"/>
              </a:schemeClr>
            </a:solidFill>
          </a:ln>
        </p:spPr>
      </p:pic>
    </p:spTree>
    <p:extLst>
      <p:ext uri="{BB962C8B-B14F-4D97-AF65-F5344CB8AC3E}">
        <p14:creationId xmlns:p14="http://schemas.microsoft.com/office/powerpoint/2010/main" xmlns="" val="74941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5E639D29-0487-4122-92F8-A5918D17C986}"/>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a:off x="0" y="329027"/>
            <a:ext cx="9144000" cy="6131408"/>
          </a:xfrm>
          <a:prstGeom prst="rect">
            <a:avLst/>
          </a:prstGeom>
          <a:ln>
            <a:solidFill>
              <a:schemeClr val="bg1">
                <a:lumMod val="50000"/>
              </a:schemeClr>
            </a:solidFill>
          </a:ln>
        </p:spPr>
      </p:pic>
    </p:spTree>
    <p:extLst>
      <p:ext uri="{BB962C8B-B14F-4D97-AF65-F5344CB8AC3E}">
        <p14:creationId xmlns:p14="http://schemas.microsoft.com/office/powerpoint/2010/main" xmlns="" val="420022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961108C1-1118-4916-981F-51EC13D0B113}"/>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a:off x="0" y="299623"/>
            <a:ext cx="9144000" cy="6170751"/>
          </a:xfrm>
          <a:prstGeom prst="rect">
            <a:avLst/>
          </a:prstGeom>
          <a:ln>
            <a:solidFill>
              <a:schemeClr val="bg1">
                <a:lumMod val="50000"/>
              </a:schemeClr>
            </a:solidFill>
          </a:ln>
        </p:spPr>
      </p:pic>
    </p:spTree>
    <p:extLst>
      <p:ext uri="{BB962C8B-B14F-4D97-AF65-F5344CB8AC3E}">
        <p14:creationId xmlns:p14="http://schemas.microsoft.com/office/powerpoint/2010/main" xmlns="" val="26739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DBA35B9D-29C9-4C99-A640-8AB17AE86DAF}"/>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a:off x="0" y="348491"/>
            <a:ext cx="9144000" cy="6121883"/>
          </a:xfrm>
          <a:prstGeom prst="rect">
            <a:avLst/>
          </a:prstGeom>
          <a:ln>
            <a:solidFill>
              <a:schemeClr val="bg1">
                <a:lumMod val="50000"/>
              </a:schemeClr>
            </a:solidFill>
          </a:ln>
        </p:spPr>
      </p:pic>
    </p:spTree>
    <p:extLst>
      <p:ext uri="{BB962C8B-B14F-4D97-AF65-F5344CB8AC3E}">
        <p14:creationId xmlns:p14="http://schemas.microsoft.com/office/powerpoint/2010/main" xmlns="" val="2967457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xmlns="" id="{1AA8FA21-4E6F-42BF-8246-7A420F9D204D}"/>
              </a:ext>
            </a:extLst>
          </p:cNvPr>
          <p:cNvSpPr txBox="1"/>
          <p:nvPr/>
        </p:nvSpPr>
        <p:spPr>
          <a:xfrm>
            <a:off x="0" y="0"/>
            <a:ext cx="4350037" cy="646331"/>
          </a:xfrm>
          <a:prstGeom prst="rect">
            <a:avLst/>
          </a:prstGeom>
          <a:noFill/>
        </p:spPr>
        <p:txBody>
          <a:bodyPr wrap="none" rtlCol="0">
            <a:spAutoFit/>
          </a:bodyPr>
          <a:lstStyle/>
          <a:p>
            <a:r>
              <a:rPr lang="pt-BR" sz="3600" dirty="0">
                <a:latin typeface="Trebuchet MS" panose="020B0603020202020204" pitchFamily="34" charset="0"/>
              </a:rPr>
              <a:t>Pesquisa Qualitativa</a:t>
            </a:r>
          </a:p>
        </p:txBody>
      </p:sp>
      <p:sp>
        <p:nvSpPr>
          <p:cNvPr id="4" name="CaixaDeTexto 3">
            <a:extLst>
              <a:ext uri="{FF2B5EF4-FFF2-40B4-BE49-F238E27FC236}">
                <a16:creationId xmlns:a16="http://schemas.microsoft.com/office/drawing/2014/main" xmlns="" id="{B56CFC3D-E0B1-4FFE-9E36-F3C8BC5C02E2}"/>
              </a:ext>
            </a:extLst>
          </p:cNvPr>
          <p:cNvSpPr txBox="1"/>
          <p:nvPr/>
        </p:nvSpPr>
        <p:spPr>
          <a:xfrm>
            <a:off x="214282" y="1643050"/>
            <a:ext cx="8669437" cy="3323987"/>
          </a:xfrm>
          <a:prstGeom prst="rect">
            <a:avLst/>
          </a:prstGeom>
          <a:noFill/>
        </p:spPr>
        <p:txBody>
          <a:bodyPr wrap="square" rtlCol="0">
            <a:spAutoFit/>
          </a:bodyPr>
          <a:lstStyle/>
          <a:p>
            <a:pPr marL="342900" indent="-342900" algn="just">
              <a:lnSpc>
                <a:spcPct val="150000"/>
              </a:lnSpc>
            </a:pPr>
            <a:r>
              <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“Ela se ocupa, nas Ciências Sociais, com um nível de realidade que não pode ou não deveria ser quantificado. Ou seja, ela trabalha com o universo dos significados, dos motivos, das aspirações, das crenças, dos valores e das atitudes</a:t>
            </a:r>
            <a:r>
              <a:rPr lang="pt-BR" sz="28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t>
            </a:r>
            <a:endPar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5" name="Text Box 5">
            <a:extLst>
              <a:ext uri="{FF2B5EF4-FFF2-40B4-BE49-F238E27FC236}">
                <a16:creationId xmlns:a16="http://schemas.microsoft.com/office/drawing/2014/main" xmlns="" id="{155C8C96-1CF4-4400-BAB1-3E860507F544}"/>
              </a:ext>
            </a:extLst>
          </p:cNvPr>
          <p:cNvSpPr txBox="1">
            <a:spLocks noChangeArrowheads="1"/>
          </p:cNvSpPr>
          <p:nvPr/>
        </p:nvSpPr>
        <p:spPr bwMode="auto">
          <a:xfrm>
            <a:off x="1" y="6036331"/>
            <a:ext cx="9144000" cy="461665"/>
          </a:xfrm>
          <a:prstGeom prst="rect">
            <a:avLst/>
          </a:prstGeom>
          <a:noFill/>
          <a:ln w="3175">
            <a:noFill/>
            <a:miter lim="800000"/>
            <a:headEnd/>
            <a:tailEnd/>
          </a:ln>
          <a:effectLst/>
        </p:spPr>
        <p:txBody>
          <a:bodyPr wrap="square">
            <a:spAutoFit/>
          </a:bodyPr>
          <a:lstStyle/>
          <a:p>
            <a:pPr algn="just" eaLnBrk="1" hangingPunct="1">
              <a:defRPr/>
            </a:pPr>
            <a:r>
              <a:rPr lang="pt-BR" sz="1200" dirty="0">
                <a:effectLst>
                  <a:outerShdw blurRad="38100" dist="38100" dir="2700000" algn="tl">
                    <a:srgbClr val="C0C0C0"/>
                  </a:outerShdw>
                </a:effectLst>
                <a:latin typeface="Trebuchet MS" panose="020B0603020202020204" pitchFamily="34" charset="0"/>
              </a:rPr>
              <a:t>Referência:</a:t>
            </a:r>
            <a:r>
              <a:rPr lang="pt-BR" sz="1200" b="0" dirty="0">
                <a:latin typeface="Trebuchet MS" panose="020B0603020202020204" pitchFamily="34" charset="0"/>
              </a:rPr>
              <a:t> Maria Cecília de Souza </a:t>
            </a:r>
            <a:r>
              <a:rPr lang="pt-BR" sz="1200" b="0" dirty="0" err="1">
                <a:latin typeface="Trebuchet MS" panose="020B0603020202020204" pitchFamily="34" charset="0"/>
              </a:rPr>
              <a:t>Minayo</a:t>
            </a:r>
            <a:r>
              <a:rPr lang="pt-BR" sz="1200" b="0" dirty="0">
                <a:latin typeface="Trebuchet MS" panose="020B0603020202020204" pitchFamily="34" charset="0"/>
              </a:rPr>
              <a:t> (Org.)</a:t>
            </a:r>
            <a:r>
              <a:rPr lang="pt-BR" sz="1200" b="0" dirty="0">
                <a:effectLst>
                  <a:outerShdw blurRad="38100" dist="38100" dir="2700000" algn="tl">
                    <a:srgbClr val="C0C0C0"/>
                  </a:outerShdw>
                </a:effectLst>
                <a:latin typeface="Trebuchet MS" panose="020B0603020202020204" pitchFamily="34" charset="0"/>
              </a:rPr>
              <a:t>. Pesquisa social: teoria, método e criatividade. Petrópolis: Editora Vozes. 32 ed. 2012.</a:t>
            </a:r>
            <a:endParaRPr lang="en-US" sz="1200" b="0" dirty="0">
              <a:latin typeface="Trebuchet MS" panose="020B0603020202020204" pitchFamily="34" charset="0"/>
            </a:endParaRPr>
          </a:p>
        </p:txBody>
      </p:sp>
    </p:spTree>
    <p:extLst>
      <p:ext uri="{BB962C8B-B14F-4D97-AF65-F5344CB8AC3E}">
        <p14:creationId xmlns:p14="http://schemas.microsoft.com/office/powerpoint/2010/main" xmlns="" val="4180778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635E0727-52C7-4995-ABEA-F30FF834ED57}"/>
              </a:ext>
            </a:extLst>
          </p:cNvPr>
          <p:cNvSpPr/>
          <p:nvPr/>
        </p:nvSpPr>
        <p:spPr>
          <a:xfrm>
            <a:off x="0" y="671691"/>
            <a:ext cx="8746435" cy="6186309"/>
          </a:xfrm>
          <a:prstGeom prst="rect">
            <a:avLst/>
          </a:prstGeom>
        </p:spPr>
        <p:txBody>
          <a:bodyPr wrap="square">
            <a:spAutoFit/>
          </a:bodyPr>
          <a:lstStyle/>
          <a:p>
            <a:pPr marL="800100" lvl="1" indent="-342900" algn="just">
              <a:lnSpc>
                <a:spcPct val="150000"/>
              </a:lnSpc>
            </a:pPr>
            <a:r>
              <a:rPr lang="pt-BR" dirty="0" smtClean="0">
                <a:latin typeface="Trebuchet MS" panose="020B0603020202020204" pitchFamily="34" charset="0"/>
              </a:rPr>
              <a:t>1. A </a:t>
            </a:r>
            <a:r>
              <a:rPr lang="pt-BR" dirty="0">
                <a:latin typeface="Trebuchet MS" panose="020B0603020202020204" pitchFamily="34" charset="0"/>
              </a:rPr>
              <a:t>construção do questionário teve como base os estudos de Paula (2002), </a:t>
            </a:r>
            <a:r>
              <a:rPr lang="pt-BR" dirty="0" err="1">
                <a:latin typeface="Trebuchet MS" panose="020B0603020202020204" pitchFamily="34" charset="0"/>
              </a:rPr>
              <a:t>Domènech</a:t>
            </a:r>
            <a:r>
              <a:rPr lang="pt-BR" dirty="0">
                <a:latin typeface="Trebuchet MS" panose="020B0603020202020204" pitchFamily="34" charset="0"/>
              </a:rPr>
              <a:t>, </a:t>
            </a:r>
            <a:r>
              <a:rPr lang="pt-BR" dirty="0" err="1">
                <a:latin typeface="Trebuchet MS" panose="020B0603020202020204" pitchFamily="34" charset="0"/>
              </a:rPr>
              <a:t>Supramaniam</a:t>
            </a:r>
            <a:r>
              <a:rPr lang="pt-BR" dirty="0">
                <a:latin typeface="Trebuchet MS" panose="020B0603020202020204" pitchFamily="34" charset="0"/>
              </a:rPr>
              <a:t> e </a:t>
            </a:r>
            <a:r>
              <a:rPr lang="pt-BR" dirty="0" err="1">
                <a:latin typeface="Trebuchet MS" panose="020B0603020202020204" pitchFamily="34" charset="0"/>
              </a:rPr>
              <a:t>Sauri</a:t>
            </a:r>
            <a:r>
              <a:rPr lang="pt-BR" dirty="0">
                <a:latin typeface="Trebuchet MS" panose="020B0603020202020204" pitchFamily="34" charset="0"/>
              </a:rPr>
              <a:t> (2010), </a:t>
            </a:r>
            <a:r>
              <a:rPr lang="pt-BR" dirty="0" err="1">
                <a:latin typeface="Trebuchet MS" panose="020B0603020202020204" pitchFamily="34" charset="0"/>
              </a:rPr>
              <a:t>Iwama</a:t>
            </a:r>
            <a:r>
              <a:rPr lang="pt-BR" dirty="0">
                <a:latin typeface="Trebuchet MS" panose="020B0603020202020204" pitchFamily="34" charset="0"/>
              </a:rPr>
              <a:t> (2014) e o questionário sobre percepção do risco do Projeto </a:t>
            </a:r>
            <a:r>
              <a:rPr lang="pt-BR" dirty="0" err="1">
                <a:latin typeface="Trebuchet MS" panose="020B0603020202020204" pitchFamily="34" charset="0"/>
              </a:rPr>
              <a:t>Enhance</a:t>
            </a:r>
            <a:r>
              <a:rPr lang="pt-BR" dirty="0">
                <a:latin typeface="Trebuchet MS" panose="020B0603020202020204" pitchFamily="34" charset="0"/>
              </a:rPr>
              <a:t> (ENHANCE, 2015).</a:t>
            </a:r>
          </a:p>
          <a:p>
            <a:pPr marL="800100" lvl="1" indent="-342900" algn="just">
              <a:lnSpc>
                <a:spcPct val="150000"/>
              </a:lnSpc>
            </a:pPr>
            <a:r>
              <a:rPr lang="pt-BR" dirty="0" smtClean="0">
                <a:latin typeface="Trebuchet MS" panose="020B0603020202020204" pitchFamily="34" charset="0"/>
              </a:rPr>
              <a:t>2. Optou-se </a:t>
            </a:r>
            <a:r>
              <a:rPr lang="pt-BR" dirty="0">
                <a:latin typeface="Trebuchet MS" panose="020B0603020202020204" pitchFamily="34" charset="0"/>
              </a:rPr>
              <a:t>por utilizar o termo crise hídrica, para melhor entendimento dos entrevistados, uma vez que este termo foi muito utilizado pela mídia. </a:t>
            </a:r>
            <a:endParaRPr lang="pt-BR" dirty="0">
              <a:latin typeface="Trebuchet MS" panose="020B0603020202020204" pitchFamily="34" charset="0"/>
            </a:endParaRPr>
          </a:p>
          <a:p>
            <a:pPr marL="800100" lvl="1" indent="-342900" algn="just">
              <a:lnSpc>
                <a:spcPct val="150000"/>
              </a:lnSpc>
            </a:pPr>
            <a:r>
              <a:rPr lang="pt-BR" dirty="0" smtClean="0">
                <a:latin typeface="Trebuchet MS" panose="020B0603020202020204" pitchFamily="34" charset="0"/>
              </a:rPr>
              <a:t>3. Foi </a:t>
            </a:r>
            <a:r>
              <a:rPr lang="pt-BR" dirty="0">
                <a:latin typeface="Trebuchet MS" panose="020B0603020202020204" pitchFamily="34" charset="0"/>
              </a:rPr>
              <a:t>construído também um </a:t>
            </a:r>
            <a:r>
              <a:rPr lang="pt-BR" i="1" dirty="0">
                <a:latin typeface="Trebuchet MS" panose="020B0603020202020204" pitchFamily="34" charset="0"/>
              </a:rPr>
              <a:t>Manual do Entrevistador</a:t>
            </a:r>
            <a:r>
              <a:rPr lang="pt-BR" dirty="0">
                <a:latin typeface="Trebuchet MS" panose="020B0603020202020204" pitchFamily="34" charset="0"/>
              </a:rPr>
              <a:t>, para eventuais dúvidas relacionadas à aplicação do questionário </a:t>
            </a:r>
          </a:p>
        </p:txBody>
      </p:sp>
      <p:sp>
        <p:nvSpPr>
          <p:cNvPr id="3" name="CaixaDeTexto 2">
            <a:extLst>
              <a:ext uri="{FF2B5EF4-FFF2-40B4-BE49-F238E27FC236}">
                <a16:creationId xmlns:a16="http://schemas.microsoft.com/office/drawing/2014/main" xmlns="" id="{1B38DAAD-FBF5-43D5-9DDD-603C27E02872}"/>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1. Delineamento da Pesquisa</a:t>
            </a:r>
          </a:p>
        </p:txBody>
      </p:sp>
    </p:spTree>
    <p:extLst>
      <p:ext uri="{BB962C8B-B14F-4D97-AF65-F5344CB8AC3E}">
        <p14:creationId xmlns:p14="http://schemas.microsoft.com/office/powerpoint/2010/main" xmlns="" val="1605481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E7C1425E-F601-4395-9DCE-CE03802376C6}"/>
              </a:ext>
            </a:extLst>
          </p:cNvPr>
          <p:cNvPicPr/>
          <p:nvPr/>
        </p:nvPicPr>
        <p:blipFill>
          <a:blip r:embed="rId2">
            <a:extLst>
              <a:ext uri="{28A0092B-C50C-407E-A947-70E740481C1C}">
                <a14:useLocalDpi xmlns:a14="http://schemas.microsoft.com/office/drawing/2010/main" xmlns="" val="0"/>
              </a:ext>
            </a:extLst>
          </a:blip>
          <a:stretch>
            <a:fillRect/>
          </a:stretch>
        </p:blipFill>
        <p:spPr>
          <a:xfrm>
            <a:off x="0" y="355849"/>
            <a:ext cx="9144000" cy="6054890"/>
          </a:xfrm>
          <a:prstGeom prst="rect">
            <a:avLst/>
          </a:prstGeom>
        </p:spPr>
      </p:pic>
    </p:spTree>
    <p:extLst>
      <p:ext uri="{BB962C8B-B14F-4D97-AF65-F5344CB8AC3E}">
        <p14:creationId xmlns:p14="http://schemas.microsoft.com/office/powerpoint/2010/main" xmlns="" val="2026204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6B28F562-38FF-4A47-8869-9607A96749AD}"/>
              </a:ext>
            </a:extLst>
          </p:cNvPr>
          <p:cNvPicPr/>
          <p:nvPr/>
        </p:nvPicPr>
        <p:blipFill>
          <a:blip r:embed="rId2">
            <a:extLst>
              <a:ext uri="{28A0092B-C50C-407E-A947-70E740481C1C}">
                <a14:useLocalDpi xmlns:a14="http://schemas.microsoft.com/office/drawing/2010/main" xmlns="" val="0"/>
              </a:ext>
            </a:extLst>
          </a:blip>
          <a:stretch>
            <a:fillRect/>
          </a:stretch>
        </p:blipFill>
        <p:spPr>
          <a:xfrm>
            <a:off x="0" y="351293"/>
            <a:ext cx="9144000" cy="6238349"/>
          </a:xfrm>
          <a:prstGeom prst="rect">
            <a:avLst/>
          </a:prstGeom>
        </p:spPr>
      </p:pic>
    </p:spTree>
    <p:extLst>
      <p:ext uri="{BB962C8B-B14F-4D97-AF65-F5344CB8AC3E}">
        <p14:creationId xmlns:p14="http://schemas.microsoft.com/office/powerpoint/2010/main" xmlns="" val="344294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9A2464A5-5BF0-4EDE-8302-23CF20B56137}"/>
              </a:ext>
            </a:extLst>
          </p:cNvPr>
          <p:cNvPicPr/>
          <p:nvPr/>
        </p:nvPicPr>
        <p:blipFill>
          <a:blip r:embed="rId2">
            <a:extLst>
              <a:ext uri="{28A0092B-C50C-407E-A947-70E740481C1C}">
                <a14:useLocalDpi xmlns:a14="http://schemas.microsoft.com/office/drawing/2010/main" xmlns="" val="0"/>
              </a:ext>
            </a:extLst>
          </a:blip>
          <a:stretch>
            <a:fillRect/>
          </a:stretch>
        </p:blipFill>
        <p:spPr>
          <a:xfrm>
            <a:off x="0" y="291657"/>
            <a:ext cx="9144000" cy="6238351"/>
          </a:xfrm>
          <a:prstGeom prst="rect">
            <a:avLst/>
          </a:prstGeom>
        </p:spPr>
      </p:pic>
    </p:spTree>
    <p:extLst>
      <p:ext uri="{BB962C8B-B14F-4D97-AF65-F5344CB8AC3E}">
        <p14:creationId xmlns:p14="http://schemas.microsoft.com/office/powerpoint/2010/main" xmlns="" val="719741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697F89D2-F59F-472F-847F-01592538F4F4}"/>
              </a:ext>
            </a:extLst>
          </p:cNvPr>
          <p:cNvPicPr/>
          <p:nvPr/>
        </p:nvPicPr>
        <p:blipFill>
          <a:blip r:embed="rId2">
            <a:extLst>
              <a:ext uri="{28A0092B-C50C-407E-A947-70E740481C1C}">
                <a14:useLocalDpi xmlns:a14="http://schemas.microsoft.com/office/drawing/2010/main" xmlns="" val="0"/>
              </a:ext>
            </a:extLst>
          </a:blip>
          <a:stretch>
            <a:fillRect/>
          </a:stretch>
        </p:blipFill>
        <p:spPr>
          <a:xfrm>
            <a:off x="0" y="331414"/>
            <a:ext cx="9144000" cy="6119081"/>
          </a:xfrm>
          <a:prstGeom prst="rect">
            <a:avLst/>
          </a:prstGeom>
        </p:spPr>
      </p:pic>
    </p:spTree>
    <p:extLst>
      <p:ext uri="{BB962C8B-B14F-4D97-AF65-F5344CB8AC3E}">
        <p14:creationId xmlns:p14="http://schemas.microsoft.com/office/powerpoint/2010/main" xmlns="" val="4291011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3225433D-E684-4A80-A51B-1671FC809090}"/>
              </a:ext>
            </a:extLst>
          </p:cNvPr>
          <p:cNvPicPr/>
          <p:nvPr/>
        </p:nvPicPr>
        <p:blipFill>
          <a:blip r:embed="rId2">
            <a:extLst>
              <a:ext uri="{28A0092B-C50C-407E-A947-70E740481C1C}">
                <a14:useLocalDpi xmlns:a14="http://schemas.microsoft.com/office/drawing/2010/main" xmlns="" val="0"/>
              </a:ext>
            </a:extLst>
          </a:blip>
          <a:stretch>
            <a:fillRect/>
          </a:stretch>
        </p:blipFill>
        <p:spPr>
          <a:xfrm>
            <a:off x="0" y="311536"/>
            <a:ext cx="9144000" cy="6198594"/>
          </a:xfrm>
          <a:prstGeom prst="rect">
            <a:avLst/>
          </a:prstGeom>
        </p:spPr>
      </p:pic>
    </p:spTree>
    <p:extLst>
      <p:ext uri="{BB962C8B-B14F-4D97-AF65-F5344CB8AC3E}">
        <p14:creationId xmlns:p14="http://schemas.microsoft.com/office/powerpoint/2010/main" xmlns="" val="273869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5DAA9A7B-1B58-4A1F-A040-B928711E7C28}"/>
              </a:ext>
            </a:extLst>
          </p:cNvPr>
          <p:cNvPicPr/>
          <p:nvPr/>
        </p:nvPicPr>
        <p:blipFill>
          <a:blip r:embed="rId2">
            <a:extLst>
              <a:ext uri="{28A0092B-C50C-407E-A947-70E740481C1C}">
                <a14:useLocalDpi xmlns:a14="http://schemas.microsoft.com/office/drawing/2010/main" xmlns="" val="0"/>
              </a:ext>
            </a:extLst>
          </a:blip>
          <a:stretch>
            <a:fillRect/>
          </a:stretch>
        </p:blipFill>
        <p:spPr>
          <a:xfrm>
            <a:off x="0" y="341352"/>
            <a:ext cx="9144000" cy="6198595"/>
          </a:xfrm>
          <a:prstGeom prst="rect">
            <a:avLst/>
          </a:prstGeom>
        </p:spPr>
      </p:pic>
    </p:spTree>
    <p:extLst>
      <p:ext uri="{BB962C8B-B14F-4D97-AF65-F5344CB8AC3E}">
        <p14:creationId xmlns:p14="http://schemas.microsoft.com/office/powerpoint/2010/main" xmlns="" val="3189680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F85794CF-EB9A-4964-9891-55219ACD3CDA}"/>
              </a:ext>
            </a:extLst>
          </p:cNvPr>
          <p:cNvPicPr/>
          <p:nvPr/>
        </p:nvPicPr>
        <p:blipFill>
          <a:blip r:embed="rId2">
            <a:extLst>
              <a:ext uri="{28A0092B-C50C-407E-A947-70E740481C1C}">
                <a14:useLocalDpi xmlns:a14="http://schemas.microsoft.com/office/drawing/2010/main" xmlns="" val="0"/>
              </a:ext>
            </a:extLst>
          </a:blip>
          <a:stretch>
            <a:fillRect/>
          </a:stretch>
        </p:blipFill>
        <p:spPr>
          <a:xfrm>
            <a:off x="0" y="391048"/>
            <a:ext cx="9144000" cy="6099203"/>
          </a:xfrm>
          <a:prstGeom prst="rect">
            <a:avLst/>
          </a:prstGeom>
        </p:spPr>
      </p:pic>
    </p:spTree>
    <p:extLst>
      <p:ext uri="{BB962C8B-B14F-4D97-AF65-F5344CB8AC3E}">
        <p14:creationId xmlns:p14="http://schemas.microsoft.com/office/powerpoint/2010/main" xmlns="" val="2019942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47123142-B77C-46C5-B789-FEB0415FD66C}"/>
              </a:ext>
            </a:extLst>
          </p:cNvPr>
          <p:cNvPicPr/>
          <p:nvPr/>
        </p:nvPicPr>
        <p:blipFill>
          <a:blip r:embed="rId2">
            <a:extLst>
              <a:ext uri="{28A0092B-C50C-407E-A947-70E740481C1C}">
                <a14:useLocalDpi xmlns:a14="http://schemas.microsoft.com/office/drawing/2010/main" xmlns="" val="0"/>
              </a:ext>
            </a:extLst>
          </a:blip>
          <a:stretch>
            <a:fillRect/>
          </a:stretch>
        </p:blipFill>
        <p:spPr>
          <a:xfrm>
            <a:off x="0" y="321475"/>
            <a:ext cx="9144000" cy="6069385"/>
          </a:xfrm>
          <a:prstGeom prst="rect">
            <a:avLst/>
          </a:prstGeom>
        </p:spPr>
      </p:pic>
    </p:spTree>
    <p:extLst>
      <p:ext uri="{BB962C8B-B14F-4D97-AF65-F5344CB8AC3E}">
        <p14:creationId xmlns:p14="http://schemas.microsoft.com/office/powerpoint/2010/main" xmlns="" val="752060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3DE42426-AC86-4456-B0CB-86E3A44E71E0}"/>
              </a:ext>
            </a:extLst>
          </p:cNvPr>
          <p:cNvPicPr/>
          <p:nvPr/>
        </p:nvPicPr>
        <p:blipFill>
          <a:blip r:embed="rId2">
            <a:extLst>
              <a:ext uri="{28A0092B-C50C-407E-A947-70E740481C1C}">
                <a14:useLocalDpi xmlns:a14="http://schemas.microsoft.com/office/drawing/2010/main" xmlns="" val="0"/>
              </a:ext>
            </a:extLst>
          </a:blip>
          <a:stretch>
            <a:fillRect/>
          </a:stretch>
        </p:blipFill>
        <p:spPr>
          <a:xfrm>
            <a:off x="-1" y="291658"/>
            <a:ext cx="4104861" cy="6228412"/>
          </a:xfrm>
          <a:prstGeom prst="rect">
            <a:avLst/>
          </a:prstGeom>
        </p:spPr>
      </p:pic>
    </p:spTree>
    <p:extLst>
      <p:ext uri="{BB962C8B-B14F-4D97-AF65-F5344CB8AC3E}">
        <p14:creationId xmlns:p14="http://schemas.microsoft.com/office/powerpoint/2010/main" xmlns="" val="394918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E3802F5C-E8BF-4D4F-B028-E3FB16A50FC2}"/>
              </a:ext>
            </a:extLst>
          </p:cNvPr>
          <p:cNvSpPr txBox="1"/>
          <p:nvPr/>
        </p:nvSpPr>
        <p:spPr>
          <a:xfrm>
            <a:off x="0" y="0"/>
            <a:ext cx="6384248" cy="646331"/>
          </a:xfrm>
          <a:prstGeom prst="rect">
            <a:avLst/>
          </a:prstGeom>
          <a:noFill/>
        </p:spPr>
        <p:txBody>
          <a:bodyPr wrap="none" rtlCol="0">
            <a:spAutoFit/>
          </a:bodyPr>
          <a:lstStyle/>
          <a:p>
            <a:r>
              <a:rPr lang="pt-BR" sz="3600" dirty="0">
                <a:latin typeface="Trebuchet MS" panose="020B0603020202020204" pitchFamily="34" charset="0"/>
              </a:rPr>
              <a:t>Ciclo de </a:t>
            </a:r>
            <a:r>
              <a:rPr lang="pt-BR" sz="3600" dirty="0" smtClean="0">
                <a:latin typeface="Trebuchet MS" panose="020B0603020202020204" pitchFamily="34" charset="0"/>
              </a:rPr>
              <a:t>Pesquisa </a:t>
            </a:r>
            <a:r>
              <a:rPr lang="pt-BR" sz="3600" dirty="0">
                <a:latin typeface="Trebuchet MS" panose="020B0603020202020204" pitchFamily="34" charset="0"/>
              </a:rPr>
              <a:t>Q</a:t>
            </a:r>
            <a:r>
              <a:rPr lang="pt-BR" sz="3600" dirty="0" smtClean="0">
                <a:latin typeface="Trebuchet MS" panose="020B0603020202020204" pitchFamily="34" charset="0"/>
              </a:rPr>
              <a:t>ualitativa</a:t>
            </a:r>
            <a:endParaRPr lang="pt-BR" sz="3600" dirty="0">
              <a:latin typeface="Trebuchet MS" panose="020B0603020202020204" pitchFamily="34" charset="0"/>
            </a:endParaRPr>
          </a:p>
        </p:txBody>
      </p:sp>
      <p:sp>
        <p:nvSpPr>
          <p:cNvPr id="6" name="CaixaDeTexto 5">
            <a:extLst>
              <a:ext uri="{FF2B5EF4-FFF2-40B4-BE49-F238E27FC236}">
                <a16:creationId xmlns:a16="http://schemas.microsoft.com/office/drawing/2014/main" xmlns="" id="{26130FEF-4274-4272-B1FB-AE31B4DB1608}"/>
              </a:ext>
            </a:extLst>
          </p:cNvPr>
          <p:cNvSpPr txBox="1"/>
          <p:nvPr/>
        </p:nvSpPr>
        <p:spPr>
          <a:xfrm>
            <a:off x="285720" y="1142984"/>
            <a:ext cx="8643998" cy="4616648"/>
          </a:xfrm>
          <a:prstGeom prst="rect">
            <a:avLst/>
          </a:prstGeom>
          <a:noFill/>
        </p:spPr>
        <p:txBody>
          <a:bodyPr wrap="square" rtlCol="0">
            <a:spAutoFit/>
          </a:bodyPr>
          <a:lstStyle/>
          <a:p>
            <a:pPr marL="342900" indent="-342900" algn="just">
              <a:lnSpc>
                <a:spcPct val="150000"/>
              </a:lnSpc>
            </a:pPr>
            <a:r>
              <a:rPr lang="pt-BR" sz="28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1. </a:t>
            </a:r>
            <a:r>
              <a:rPr lang="pt-BR" sz="2800" b="0" u="sng"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Fase </a:t>
            </a:r>
            <a:r>
              <a:rPr lang="pt-BR" sz="2800" b="0" u="sng"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exploratória</a:t>
            </a:r>
            <a:r>
              <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 produção do projeto de pesquisa</a:t>
            </a:r>
            <a:r>
              <a:rPr lang="pt-BR" sz="28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t>
            </a:r>
            <a:endPar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a:p>
            <a:pPr marL="342900" indent="-342900" algn="just">
              <a:lnSpc>
                <a:spcPct val="150000"/>
              </a:lnSpc>
            </a:pPr>
            <a:r>
              <a:rPr lang="pt-BR" sz="28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2. </a:t>
            </a:r>
            <a:r>
              <a:rPr lang="pt-BR" sz="2800" b="0" u="sng"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Trabalho </a:t>
            </a:r>
            <a:r>
              <a:rPr lang="pt-BR" sz="2800" b="0" u="sng"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de campo</a:t>
            </a:r>
            <a:r>
              <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 “consiste em levar para a prática empírica a construção teórica elaborada na primeira etapa</a:t>
            </a:r>
            <a:r>
              <a:rPr lang="pt-BR" sz="28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t>
            </a:r>
            <a:endPar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a:p>
            <a:pPr marL="342900" indent="-342900" algn="just">
              <a:lnSpc>
                <a:spcPct val="150000"/>
              </a:lnSpc>
            </a:pPr>
            <a:r>
              <a:rPr lang="pt-BR" sz="28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3. </a:t>
            </a:r>
            <a:r>
              <a:rPr lang="pt-BR" sz="2800" b="0" u="sng"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Análise </a:t>
            </a:r>
            <a:r>
              <a:rPr lang="pt-BR" sz="2800" b="0" u="sng"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e tratamento </a:t>
            </a:r>
            <a:r>
              <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do material empírico e documental</a:t>
            </a:r>
            <a:r>
              <a:rPr lang="pt-BR" sz="28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t>
            </a:r>
            <a:endPar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7" name="Text Box 5">
            <a:extLst>
              <a:ext uri="{FF2B5EF4-FFF2-40B4-BE49-F238E27FC236}">
                <a16:creationId xmlns:a16="http://schemas.microsoft.com/office/drawing/2014/main" xmlns="" id="{7D6C7D6B-34B0-40C7-8E8A-925BCE81FEAD}"/>
              </a:ext>
            </a:extLst>
          </p:cNvPr>
          <p:cNvSpPr txBox="1">
            <a:spLocks noChangeArrowheads="1"/>
          </p:cNvSpPr>
          <p:nvPr/>
        </p:nvSpPr>
        <p:spPr bwMode="auto">
          <a:xfrm>
            <a:off x="2124075" y="6036331"/>
            <a:ext cx="7019925" cy="461665"/>
          </a:xfrm>
          <a:prstGeom prst="rect">
            <a:avLst/>
          </a:prstGeom>
          <a:noFill/>
          <a:ln w="3175">
            <a:noFill/>
            <a:miter lim="800000"/>
            <a:headEnd/>
            <a:tailEnd/>
          </a:ln>
          <a:effectLst/>
        </p:spPr>
        <p:txBody>
          <a:bodyPr>
            <a:spAutoFit/>
          </a:bodyPr>
          <a:lstStyle/>
          <a:p>
            <a:pPr algn="just" eaLnBrk="1" hangingPunct="1">
              <a:defRPr/>
            </a:pPr>
            <a:r>
              <a:rPr lang="pt-BR" sz="1200" dirty="0">
                <a:effectLst>
                  <a:outerShdw blurRad="38100" dist="38100" dir="2700000" algn="tl">
                    <a:srgbClr val="C0C0C0"/>
                  </a:outerShdw>
                </a:effectLst>
                <a:latin typeface="Trebuchet MS" panose="020B0603020202020204" pitchFamily="34" charset="0"/>
              </a:rPr>
              <a:t>Referência:</a:t>
            </a:r>
            <a:r>
              <a:rPr lang="pt-BR" sz="1200" b="0" dirty="0">
                <a:latin typeface="Trebuchet MS" panose="020B0603020202020204" pitchFamily="34" charset="0"/>
              </a:rPr>
              <a:t> Maria Cecília de Souza </a:t>
            </a:r>
            <a:r>
              <a:rPr lang="pt-BR" sz="1200" b="0" dirty="0" err="1">
                <a:latin typeface="Trebuchet MS" panose="020B0603020202020204" pitchFamily="34" charset="0"/>
              </a:rPr>
              <a:t>Minayo</a:t>
            </a:r>
            <a:r>
              <a:rPr lang="pt-BR" sz="1200" b="0" dirty="0">
                <a:latin typeface="Trebuchet MS" panose="020B0603020202020204" pitchFamily="34" charset="0"/>
              </a:rPr>
              <a:t> (Org.)</a:t>
            </a:r>
            <a:r>
              <a:rPr lang="pt-BR" sz="1200" b="0" dirty="0">
                <a:effectLst>
                  <a:outerShdw blurRad="38100" dist="38100" dir="2700000" algn="tl">
                    <a:srgbClr val="C0C0C0"/>
                  </a:outerShdw>
                </a:effectLst>
                <a:latin typeface="Trebuchet MS" panose="020B0603020202020204" pitchFamily="34" charset="0"/>
              </a:rPr>
              <a:t>. Pesquisa social: teoria, método e criatividade. Petrópolis: Editora Vozes. 32 ed. 2012.</a:t>
            </a:r>
            <a:endParaRPr lang="en-US" sz="1200" b="0" dirty="0">
              <a:latin typeface="Trebuchet MS" panose="020B0603020202020204" pitchFamily="34" charset="0"/>
            </a:endParaRPr>
          </a:p>
        </p:txBody>
      </p:sp>
    </p:spTree>
    <p:extLst>
      <p:ext uri="{BB962C8B-B14F-4D97-AF65-F5344CB8AC3E}">
        <p14:creationId xmlns:p14="http://schemas.microsoft.com/office/powerpoint/2010/main" xmlns="" val="3404625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0"/>
            <a:ext cx="9144000" cy="1200329"/>
          </a:xfrm>
          <a:prstGeom prst="rect">
            <a:avLst/>
          </a:prstGeom>
          <a:noFill/>
        </p:spPr>
        <p:txBody>
          <a:bodyPr wrap="square" rtlCol="0">
            <a:spAutoFit/>
          </a:bodyPr>
          <a:lstStyle/>
          <a:p>
            <a:pPr algn="just"/>
            <a:r>
              <a:rPr lang="pt-BR" sz="3600" dirty="0">
                <a:latin typeface="Trebuchet MS" panose="020B0603020202020204" pitchFamily="34" charset="0"/>
              </a:rPr>
              <a:t>Etapa 2. Planejamento do </a:t>
            </a:r>
            <a:r>
              <a:rPr lang="pt-BR" sz="3600" dirty="0" err="1">
                <a:latin typeface="Trebuchet MS" panose="020B0603020202020204" pitchFamily="34" charset="0"/>
              </a:rPr>
              <a:t>Survey</a:t>
            </a:r>
            <a:endParaRPr lang="pt-BR" sz="3600" dirty="0">
              <a:latin typeface="Trebuchet MS" panose="020B0603020202020204" pitchFamily="34" charset="0"/>
            </a:endParaRPr>
          </a:p>
          <a:p>
            <a:pPr algn="just"/>
            <a:r>
              <a:rPr lang="pt-BR" sz="3600" dirty="0">
                <a:latin typeface="Trebuchet MS" panose="020B0603020202020204" pitchFamily="34" charset="0"/>
              </a:rPr>
              <a:t>O </a:t>
            </a:r>
            <a:r>
              <a:rPr lang="pt-BR" sz="3600" dirty="0" smtClean="0">
                <a:latin typeface="Trebuchet MS" panose="020B0603020202020204" pitchFamily="34" charset="0"/>
              </a:rPr>
              <a:t>Processo </a:t>
            </a:r>
            <a:r>
              <a:rPr lang="pt-BR" sz="3600" dirty="0">
                <a:latin typeface="Trebuchet MS" panose="020B0603020202020204" pitchFamily="34" charset="0"/>
              </a:rPr>
              <a:t>de </a:t>
            </a:r>
            <a:r>
              <a:rPr lang="pt-BR" sz="3600" dirty="0" smtClean="0">
                <a:latin typeface="Trebuchet MS" panose="020B0603020202020204" pitchFamily="34" charset="0"/>
              </a:rPr>
              <a:t>Amostragem</a:t>
            </a:r>
            <a:endParaRPr lang="pt-BR" sz="3600" dirty="0">
              <a:latin typeface="Trebuchet MS" panose="020B0603020202020204" pitchFamily="34" charset="0"/>
            </a:endParaRPr>
          </a:p>
        </p:txBody>
      </p:sp>
      <p:sp>
        <p:nvSpPr>
          <p:cNvPr id="3" name="Retângulo 2">
            <a:extLst>
              <a:ext uri="{FF2B5EF4-FFF2-40B4-BE49-F238E27FC236}">
                <a16:creationId xmlns:a16="http://schemas.microsoft.com/office/drawing/2014/main" xmlns="" id="{D8151970-AF39-4511-A9A2-09E40B53F187}"/>
              </a:ext>
            </a:extLst>
          </p:cNvPr>
          <p:cNvSpPr/>
          <p:nvPr/>
        </p:nvSpPr>
        <p:spPr>
          <a:xfrm>
            <a:off x="198782" y="1578016"/>
            <a:ext cx="8746435" cy="5016758"/>
          </a:xfrm>
          <a:prstGeom prst="rect">
            <a:avLst/>
          </a:prstGeom>
        </p:spPr>
        <p:txBody>
          <a:bodyPr wrap="square">
            <a:spAutoFit/>
          </a:bodyPr>
          <a:lstStyle/>
          <a:p>
            <a:pPr marL="914400" lvl="1" indent="-457200" algn="just">
              <a:buFont typeface="+mj-lt"/>
              <a:buAutoNum type="arabicPeriod"/>
            </a:pPr>
            <a:r>
              <a:rPr lang="pt-BR" sz="2000" i="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Amostra aleatória simples</a:t>
            </a:r>
            <a:r>
              <a:rPr lang="pt-BR" sz="2000" dirty="0">
                <a:solidFill>
                  <a:schemeClr val="accent6">
                    <a:lumMod val="75000"/>
                  </a:schemeClr>
                </a:solidFill>
                <a:latin typeface="Trebuchet MS" panose="020B0603020202020204" pitchFamily="34" charset="0"/>
              </a:rPr>
              <a:t>, cujo tamanho, inicialmente, foi definido como cota máxima 420  entrevistas, distribuídas em 60 Unidades Territoriais Básicas (UTB) no município de Campinas, resultando em sete entrevistas por UTB</a:t>
            </a:r>
          </a:p>
          <a:p>
            <a:pPr marL="914400" lvl="1" indent="-457200" algn="just">
              <a:buFont typeface="+mj-lt"/>
              <a:buAutoNum type="arabicPeriod"/>
            </a:pPr>
            <a:endParaRPr lang="pt-BR" sz="2000" dirty="0">
              <a:solidFill>
                <a:schemeClr val="accent6">
                  <a:lumMod val="75000"/>
                </a:schemeClr>
              </a:solidFill>
              <a:latin typeface="Trebuchet MS" panose="020B0603020202020204" pitchFamily="34" charset="0"/>
            </a:endParaRPr>
          </a:p>
          <a:p>
            <a:pPr marL="914400" lvl="1" indent="-457200" algn="just">
              <a:buFont typeface="+mj-lt"/>
              <a:buAutoNum type="arabicPeriod"/>
            </a:pPr>
            <a:r>
              <a:rPr lang="pt-BR" sz="2000" dirty="0">
                <a:solidFill>
                  <a:schemeClr val="accent6">
                    <a:lumMod val="75000"/>
                  </a:schemeClr>
                </a:solidFill>
                <a:latin typeface="Trebuchet MS" panose="020B0603020202020204" pitchFamily="34" charset="0"/>
              </a:rPr>
              <a:t>Etapa 1 de amostragem: Seleção das Unidades Territoriais Básicas (UTB) do município de Campinas</a:t>
            </a:r>
          </a:p>
          <a:p>
            <a:pPr marL="914400" lvl="1" indent="-457200" algn="just">
              <a:buFont typeface="+mj-lt"/>
              <a:buAutoNum type="arabicPeriod"/>
            </a:pPr>
            <a:endParaRPr lang="pt-BR" sz="2000" dirty="0">
              <a:solidFill>
                <a:schemeClr val="accent6">
                  <a:lumMod val="75000"/>
                </a:schemeClr>
              </a:solidFill>
              <a:latin typeface="Trebuchet MS" panose="020B0603020202020204" pitchFamily="34" charset="0"/>
            </a:endParaRPr>
          </a:p>
          <a:p>
            <a:pPr marL="914400" lvl="1" indent="-457200" algn="just">
              <a:buFont typeface="+mj-lt"/>
              <a:buAutoNum type="arabicPeriod"/>
            </a:pPr>
            <a:r>
              <a:rPr lang="pt-BR" sz="2000" dirty="0">
                <a:solidFill>
                  <a:schemeClr val="accent6">
                    <a:lumMod val="75000"/>
                  </a:schemeClr>
                </a:solidFill>
                <a:latin typeface="Trebuchet MS" panose="020B0603020202020204" pitchFamily="34" charset="0"/>
              </a:rPr>
              <a:t>Etapa 2 de amostragem: Sorteio dos domicílios a serem entrevistados - pacote “</a:t>
            </a:r>
            <a:r>
              <a:rPr lang="pt-BR" sz="2000" dirty="0" err="1">
                <a:solidFill>
                  <a:schemeClr val="accent6">
                    <a:lumMod val="75000"/>
                  </a:schemeClr>
                </a:solidFill>
                <a:latin typeface="Trebuchet MS" panose="020B0603020202020204" pitchFamily="34" charset="0"/>
              </a:rPr>
              <a:t>AmostraBrasil</a:t>
            </a:r>
            <a:r>
              <a:rPr lang="pt-BR" sz="2000" dirty="0">
                <a:solidFill>
                  <a:schemeClr val="accent6">
                    <a:lumMod val="75000"/>
                  </a:schemeClr>
                </a:solidFill>
                <a:latin typeface="Trebuchet MS" panose="020B0603020202020204" pitchFamily="34" charset="0"/>
              </a:rPr>
              <a:t>”, no software R. Objetivo foi gerar amostras aleatórias de determinado local, baseado nos dados do Censo Demográfico 2010, fornecendo uma lista com os pontos amostrados e </a:t>
            </a:r>
            <a:r>
              <a:rPr lang="pt-BR" sz="2000" dirty="0" err="1">
                <a:solidFill>
                  <a:schemeClr val="accent6">
                    <a:lumMod val="75000"/>
                  </a:schemeClr>
                </a:solidFill>
                <a:latin typeface="Trebuchet MS" panose="020B0603020202020204" pitchFamily="34" charset="0"/>
              </a:rPr>
              <a:t>geocodificados</a:t>
            </a:r>
            <a:r>
              <a:rPr lang="pt-BR" sz="2000" dirty="0">
                <a:solidFill>
                  <a:schemeClr val="accent6">
                    <a:lumMod val="75000"/>
                  </a:schemeClr>
                </a:solidFill>
                <a:latin typeface="Trebuchet MS" panose="020B0603020202020204" pitchFamily="34" charset="0"/>
              </a:rPr>
              <a:t> pelo Google Maps. Das 77 </a:t>
            </a:r>
            <a:r>
              <a:rPr lang="pt-BR" sz="2000" dirty="0" err="1">
                <a:solidFill>
                  <a:schemeClr val="accent6">
                    <a:lumMod val="75000"/>
                  </a:schemeClr>
                </a:solidFill>
                <a:latin typeface="Trebuchet MS" panose="020B0603020202020204" pitchFamily="34" charset="0"/>
              </a:rPr>
              <a:t>UTBs</a:t>
            </a:r>
            <a:r>
              <a:rPr lang="pt-BR" sz="2000" dirty="0">
                <a:solidFill>
                  <a:schemeClr val="accent6">
                    <a:lumMod val="75000"/>
                  </a:schemeClr>
                </a:solidFill>
                <a:latin typeface="Trebuchet MS" panose="020B0603020202020204" pitchFamily="34" charset="0"/>
              </a:rPr>
              <a:t>, apenas 60 </a:t>
            </a:r>
            <a:r>
              <a:rPr lang="pt-BR" sz="2000" dirty="0" err="1">
                <a:solidFill>
                  <a:schemeClr val="accent6">
                    <a:lumMod val="75000"/>
                  </a:schemeClr>
                </a:solidFill>
                <a:latin typeface="Trebuchet MS" panose="020B0603020202020204" pitchFamily="34" charset="0"/>
              </a:rPr>
              <a:t>UTBs</a:t>
            </a:r>
            <a:r>
              <a:rPr lang="pt-BR" sz="2000" dirty="0">
                <a:solidFill>
                  <a:schemeClr val="accent6">
                    <a:lumMod val="75000"/>
                  </a:schemeClr>
                </a:solidFill>
                <a:latin typeface="Trebuchet MS" panose="020B0603020202020204" pitchFamily="34" charset="0"/>
              </a:rPr>
              <a:t> apresentaram pontos amostrados, fazendo com que 17 </a:t>
            </a:r>
            <a:r>
              <a:rPr lang="pt-BR" sz="2000" dirty="0" err="1">
                <a:solidFill>
                  <a:schemeClr val="accent6">
                    <a:lumMod val="75000"/>
                  </a:schemeClr>
                </a:solidFill>
                <a:latin typeface="Trebuchet MS" panose="020B0603020202020204" pitchFamily="34" charset="0"/>
              </a:rPr>
              <a:t>UTBs</a:t>
            </a:r>
            <a:r>
              <a:rPr lang="pt-BR" sz="2000" dirty="0">
                <a:solidFill>
                  <a:schemeClr val="accent6">
                    <a:lumMod val="75000"/>
                  </a:schemeClr>
                </a:solidFill>
                <a:latin typeface="Trebuchet MS" panose="020B0603020202020204" pitchFamily="34" charset="0"/>
              </a:rPr>
              <a:t> fossem excluídas do planejamento amostral desse projeto. </a:t>
            </a:r>
          </a:p>
        </p:txBody>
      </p:sp>
    </p:spTree>
    <p:extLst>
      <p:ext uri="{BB962C8B-B14F-4D97-AF65-F5344CB8AC3E}">
        <p14:creationId xmlns:p14="http://schemas.microsoft.com/office/powerpoint/2010/main" xmlns="" val="871762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2BD456B3-FB61-4C3B-BA7B-31915D6DDBE4}"/>
              </a:ext>
            </a:extLst>
          </p:cNvPr>
          <p:cNvSpPr txBox="1"/>
          <p:nvPr/>
        </p:nvSpPr>
        <p:spPr>
          <a:xfrm>
            <a:off x="0" y="0"/>
            <a:ext cx="9144000" cy="1200329"/>
          </a:xfrm>
          <a:prstGeom prst="rect">
            <a:avLst/>
          </a:prstGeom>
          <a:noFill/>
        </p:spPr>
        <p:txBody>
          <a:bodyPr wrap="square" rtlCol="0">
            <a:spAutoFit/>
          </a:bodyPr>
          <a:lstStyle/>
          <a:p>
            <a:r>
              <a:rPr lang="pt-BR" sz="3600" dirty="0">
                <a:latin typeface="Trebuchet MS" panose="020B0603020202020204" pitchFamily="34" charset="0"/>
              </a:rPr>
              <a:t>Etapa 2. Planejamento do </a:t>
            </a:r>
            <a:r>
              <a:rPr lang="pt-BR" sz="3600" dirty="0" err="1">
                <a:latin typeface="Trebuchet MS" panose="020B0603020202020204" pitchFamily="34" charset="0"/>
              </a:rPr>
              <a:t>Survey</a:t>
            </a:r>
            <a:endParaRPr lang="pt-BR" sz="3600" dirty="0">
              <a:latin typeface="Trebuchet MS" panose="020B0603020202020204" pitchFamily="34" charset="0"/>
            </a:endParaRPr>
          </a:p>
          <a:p>
            <a:r>
              <a:rPr lang="pt-BR" sz="3600" dirty="0">
                <a:latin typeface="Trebuchet MS" panose="020B0603020202020204" pitchFamily="34" charset="0"/>
              </a:rPr>
              <a:t>O </a:t>
            </a:r>
            <a:r>
              <a:rPr lang="pt-BR" sz="3600" dirty="0" smtClean="0">
                <a:latin typeface="Trebuchet MS" panose="020B0603020202020204" pitchFamily="34" charset="0"/>
              </a:rPr>
              <a:t>Processo </a:t>
            </a:r>
            <a:r>
              <a:rPr lang="pt-BR" sz="3600" dirty="0">
                <a:latin typeface="Trebuchet MS" panose="020B0603020202020204" pitchFamily="34" charset="0"/>
              </a:rPr>
              <a:t>de </a:t>
            </a:r>
            <a:r>
              <a:rPr lang="pt-BR" sz="3600" dirty="0" smtClean="0">
                <a:latin typeface="Trebuchet MS" panose="020B0603020202020204" pitchFamily="34" charset="0"/>
              </a:rPr>
              <a:t>Amostragem</a:t>
            </a:r>
            <a:endParaRPr lang="pt-BR" sz="3600" dirty="0">
              <a:latin typeface="Trebuchet MS" panose="020B0603020202020204" pitchFamily="34" charset="0"/>
            </a:endParaRPr>
          </a:p>
        </p:txBody>
      </p:sp>
      <p:sp>
        <p:nvSpPr>
          <p:cNvPr id="3" name="Retângulo 2">
            <a:extLst>
              <a:ext uri="{FF2B5EF4-FFF2-40B4-BE49-F238E27FC236}">
                <a16:creationId xmlns:a16="http://schemas.microsoft.com/office/drawing/2014/main" xmlns="" id="{5557CDF6-3B38-49CB-B56C-FE140781CE58}"/>
              </a:ext>
            </a:extLst>
          </p:cNvPr>
          <p:cNvSpPr/>
          <p:nvPr/>
        </p:nvSpPr>
        <p:spPr>
          <a:xfrm>
            <a:off x="198782" y="1578016"/>
            <a:ext cx="8746435" cy="4093428"/>
          </a:xfrm>
          <a:prstGeom prst="rect">
            <a:avLst/>
          </a:prstGeom>
        </p:spPr>
        <p:txBody>
          <a:bodyPr wrap="square">
            <a:spAutoFit/>
          </a:bodyPr>
          <a:lstStyle/>
          <a:p>
            <a:pPr marL="914400" lvl="1" indent="-457200" algn="just">
              <a:buFont typeface="+mj-lt"/>
              <a:buAutoNum type="arabicPeriod"/>
            </a:pPr>
            <a:r>
              <a:rPr lang="pt-BR" sz="2000" dirty="0">
                <a:solidFill>
                  <a:schemeClr val="accent6">
                    <a:lumMod val="75000"/>
                  </a:schemeClr>
                </a:solidFill>
                <a:latin typeface="Trebuchet MS" panose="020B0603020202020204" pitchFamily="34" charset="0"/>
              </a:rPr>
              <a:t>Etapa 3 da amostragem: Sorteio de 420 pontos, onde serão realizadas as entrevistas domiciliares. Foram sorteados sete pontos de cada UTB para compor as sete entrevistas domiciliares que foram realizadas em cada UTB. Para cada UTB foi construída também uma amostra aleatória, caso o domicílio selecionado inicialmente estivesse fechado, com o entrevistado ausente</a:t>
            </a:r>
          </a:p>
          <a:p>
            <a:pPr marL="914400" lvl="1" indent="-457200" algn="just">
              <a:buFont typeface="+mj-lt"/>
              <a:buAutoNum type="arabicPeriod"/>
            </a:pPr>
            <a:endParaRPr lang="pt-BR" sz="2000" dirty="0">
              <a:solidFill>
                <a:schemeClr val="accent6">
                  <a:lumMod val="75000"/>
                </a:schemeClr>
              </a:solidFill>
              <a:latin typeface="Trebuchet MS" panose="020B0603020202020204" pitchFamily="34" charset="0"/>
            </a:endParaRPr>
          </a:p>
          <a:p>
            <a:pPr marL="914400" lvl="1" indent="-457200" algn="just">
              <a:buFont typeface="+mj-lt"/>
              <a:buAutoNum type="arabicPeriod"/>
            </a:pPr>
            <a:r>
              <a:rPr lang="pt-BR" sz="2000" dirty="0">
                <a:solidFill>
                  <a:schemeClr val="accent6">
                    <a:lumMod val="75000"/>
                  </a:schemeClr>
                </a:solidFill>
                <a:latin typeface="Trebuchet MS" panose="020B0603020202020204" pitchFamily="34" charset="0"/>
              </a:rPr>
              <a:t>Houve a necessidade de redução da amostra de 420 entrevistas para 200. Sendo assim, o universo amostral deste trabalho de campo ficou restrito à 200 entrevistas. Das 60 </a:t>
            </a:r>
            <a:r>
              <a:rPr lang="pt-BR" sz="2000" dirty="0" err="1">
                <a:solidFill>
                  <a:schemeClr val="accent6">
                    <a:lumMod val="75000"/>
                  </a:schemeClr>
                </a:solidFill>
                <a:latin typeface="Trebuchet MS" panose="020B0603020202020204" pitchFamily="34" charset="0"/>
              </a:rPr>
              <a:t>UTBs</a:t>
            </a:r>
            <a:r>
              <a:rPr lang="pt-BR" sz="2000" dirty="0">
                <a:solidFill>
                  <a:schemeClr val="accent6">
                    <a:lumMod val="75000"/>
                  </a:schemeClr>
                </a:solidFill>
                <a:latin typeface="Trebuchet MS" panose="020B0603020202020204" pitchFamily="34" charset="0"/>
              </a:rPr>
              <a:t> inicialmente selecionadas, 40 foram amostradas com a reestruturação do universo amostral.</a:t>
            </a:r>
          </a:p>
        </p:txBody>
      </p:sp>
    </p:spTree>
    <p:extLst>
      <p:ext uri="{BB962C8B-B14F-4D97-AF65-F5344CB8AC3E}">
        <p14:creationId xmlns:p14="http://schemas.microsoft.com/office/powerpoint/2010/main" xmlns="" val="1260122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3D888F1A-3DBD-4F33-8FE6-E21D64B35401}"/>
              </a:ext>
            </a:extLst>
          </p:cNvPr>
          <p:cNvSpPr txBox="1"/>
          <p:nvPr/>
        </p:nvSpPr>
        <p:spPr>
          <a:xfrm>
            <a:off x="0" y="0"/>
            <a:ext cx="9144000" cy="1200329"/>
          </a:xfrm>
          <a:prstGeom prst="rect">
            <a:avLst/>
          </a:prstGeom>
          <a:noFill/>
        </p:spPr>
        <p:txBody>
          <a:bodyPr wrap="square" rtlCol="0">
            <a:spAutoFit/>
          </a:bodyPr>
          <a:lstStyle/>
          <a:p>
            <a:r>
              <a:rPr lang="pt-BR" sz="3600" dirty="0">
                <a:latin typeface="Trebuchet MS" panose="020B0603020202020204" pitchFamily="34" charset="0"/>
              </a:rPr>
              <a:t>Etapa 2. Planejamento do </a:t>
            </a:r>
            <a:r>
              <a:rPr lang="pt-BR" sz="3600" dirty="0" err="1">
                <a:latin typeface="Trebuchet MS" panose="020B0603020202020204" pitchFamily="34" charset="0"/>
              </a:rPr>
              <a:t>Survey</a:t>
            </a:r>
            <a:endParaRPr lang="pt-BR" sz="3600" dirty="0">
              <a:latin typeface="Trebuchet MS" panose="020B0603020202020204" pitchFamily="34" charset="0"/>
            </a:endParaRPr>
          </a:p>
          <a:p>
            <a:r>
              <a:rPr lang="pt-BR" sz="3600" dirty="0">
                <a:latin typeface="Trebuchet MS" panose="020B0603020202020204" pitchFamily="34" charset="0"/>
              </a:rPr>
              <a:t>O </a:t>
            </a:r>
            <a:r>
              <a:rPr lang="pt-BR" sz="3600" dirty="0" smtClean="0">
                <a:latin typeface="Trebuchet MS" panose="020B0603020202020204" pitchFamily="34" charset="0"/>
              </a:rPr>
              <a:t>Processo </a:t>
            </a:r>
            <a:r>
              <a:rPr lang="pt-BR" sz="3600" dirty="0">
                <a:latin typeface="Trebuchet MS" panose="020B0603020202020204" pitchFamily="34" charset="0"/>
              </a:rPr>
              <a:t>de </a:t>
            </a:r>
            <a:r>
              <a:rPr lang="pt-BR" sz="3600" dirty="0" smtClean="0">
                <a:latin typeface="Trebuchet MS" panose="020B0603020202020204" pitchFamily="34" charset="0"/>
              </a:rPr>
              <a:t>Amostragem</a:t>
            </a:r>
            <a:endParaRPr lang="pt-BR" sz="3600" dirty="0">
              <a:latin typeface="Trebuchet MS" panose="020B0603020202020204" pitchFamily="34" charset="0"/>
            </a:endParaRPr>
          </a:p>
        </p:txBody>
      </p:sp>
      <p:sp>
        <p:nvSpPr>
          <p:cNvPr id="3" name="Retângulo 2">
            <a:extLst>
              <a:ext uri="{FF2B5EF4-FFF2-40B4-BE49-F238E27FC236}">
                <a16:creationId xmlns:a16="http://schemas.microsoft.com/office/drawing/2014/main" xmlns="" id="{A7565A7B-E3F2-48C1-92BD-A2E2590E64D6}"/>
              </a:ext>
            </a:extLst>
          </p:cNvPr>
          <p:cNvSpPr/>
          <p:nvPr/>
        </p:nvSpPr>
        <p:spPr>
          <a:xfrm>
            <a:off x="198782" y="2035216"/>
            <a:ext cx="8945218" cy="3724096"/>
          </a:xfrm>
          <a:prstGeom prst="rect">
            <a:avLst/>
          </a:prstGeom>
        </p:spPr>
        <p:txBody>
          <a:bodyPr wrap="square">
            <a:spAutoFit/>
          </a:bodyPr>
          <a:lstStyle/>
          <a:p>
            <a:pPr marL="800100" lvl="1" indent="-342900"/>
            <a:r>
              <a:rPr lang="pt-BR" sz="2800" b="0" dirty="0">
                <a:solidFill>
                  <a:schemeClr val="accent6">
                    <a:lumMod val="75000"/>
                  </a:schemeClr>
                </a:solidFill>
                <a:latin typeface="Trebuchet MS" panose="020B0603020202020204" pitchFamily="34" charset="0"/>
              </a:rPr>
              <a:t>Condicionantes para a redução da amostra:</a:t>
            </a:r>
            <a:endParaRPr lang="pt-BR" sz="2000" b="0" dirty="0">
              <a:solidFill>
                <a:schemeClr val="accent6">
                  <a:lumMod val="75000"/>
                </a:schemeClr>
              </a:solidFill>
              <a:latin typeface="Trebuchet MS" panose="020B0603020202020204" pitchFamily="34" charset="0"/>
            </a:endParaRPr>
          </a:p>
          <a:p>
            <a:pPr marL="800100" lvl="1" indent="-342900"/>
            <a:endParaRPr lang="pt-BR" sz="2000" dirty="0">
              <a:latin typeface="Trebuchet MS" panose="020B0603020202020204" pitchFamily="34" charset="0"/>
            </a:endParaRPr>
          </a:p>
          <a:p>
            <a:pPr marL="1257300" lvl="2" indent="-342900"/>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Equipe de entrevistadores reduzida;</a:t>
            </a:r>
          </a:p>
          <a:p>
            <a:pPr marL="1257300" lvl="2" indent="-342900"/>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Maior tempo </a:t>
            </a:r>
            <a:r>
              <a:rPr lang="pt-BR"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para aplicação do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que </a:t>
            </a:r>
            <a:r>
              <a:rPr lang="pt-BR"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o esperado</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t>
            </a:r>
          </a:p>
          <a:p>
            <a:pPr marL="1257300" lvl="2" indent="-342900"/>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Dificuldade de conseguir assinaturas do TCLE;</a:t>
            </a:r>
          </a:p>
          <a:p>
            <a:pPr marL="1257300" lvl="2" indent="-342900"/>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Tempo de deslocamento;</a:t>
            </a:r>
          </a:p>
          <a:p>
            <a:pPr marL="1257300" lvl="2" indent="-342900"/>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Horário das entrevistas;</a:t>
            </a:r>
          </a:p>
          <a:p>
            <a:pPr marL="1257300" lvl="2" indent="-342900"/>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Período eleitoral;</a:t>
            </a:r>
          </a:p>
          <a:p>
            <a:pPr marL="1257300" lvl="2" indent="-342900"/>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Falta de tempo hábil.</a:t>
            </a:r>
          </a:p>
          <a:p>
            <a:pPr marL="1257300" lvl="2" indent="-342900"/>
            <a:endParaRPr lang="pt-BR" sz="2000" dirty="0">
              <a:latin typeface="Trebuchet MS" panose="020B0603020202020204" pitchFamily="34" charset="0"/>
            </a:endParaRPr>
          </a:p>
        </p:txBody>
      </p:sp>
    </p:spTree>
    <p:extLst>
      <p:ext uri="{BB962C8B-B14F-4D97-AF65-F5344CB8AC3E}">
        <p14:creationId xmlns:p14="http://schemas.microsoft.com/office/powerpoint/2010/main" xmlns="" val="976084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0"/>
            <a:ext cx="9144000" cy="1200329"/>
          </a:xfrm>
          <a:prstGeom prst="rect">
            <a:avLst/>
          </a:prstGeom>
          <a:noFill/>
        </p:spPr>
        <p:txBody>
          <a:bodyPr wrap="square" rtlCol="0">
            <a:spAutoFit/>
          </a:bodyPr>
          <a:lstStyle/>
          <a:p>
            <a:r>
              <a:rPr lang="pt-BR" sz="3600" dirty="0">
                <a:latin typeface="Trebuchet MS" panose="020B0603020202020204" pitchFamily="34" charset="0"/>
              </a:rPr>
              <a:t>Etapa 2. Planejamento do </a:t>
            </a:r>
            <a:r>
              <a:rPr lang="pt-BR" sz="3600" dirty="0" err="1">
                <a:latin typeface="Trebuchet MS" panose="020B0603020202020204" pitchFamily="34" charset="0"/>
              </a:rPr>
              <a:t>Survey</a:t>
            </a:r>
            <a:endParaRPr lang="pt-BR" sz="3600" dirty="0">
              <a:latin typeface="Trebuchet MS" panose="020B0603020202020204" pitchFamily="34" charset="0"/>
            </a:endParaRPr>
          </a:p>
          <a:p>
            <a:r>
              <a:rPr lang="pt-BR" sz="3600" dirty="0">
                <a:latin typeface="Trebuchet MS" panose="020B0603020202020204" pitchFamily="34" charset="0"/>
              </a:rPr>
              <a:t>Forma de </a:t>
            </a:r>
            <a:r>
              <a:rPr lang="pt-BR" sz="3600" dirty="0" smtClean="0">
                <a:latin typeface="Trebuchet MS" panose="020B0603020202020204" pitchFamily="34" charset="0"/>
              </a:rPr>
              <a:t>Aplicação </a:t>
            </a:r>
            <a:r>
              <a:rPr lang="pt-BR" sz="3600" dirty="0">
                <a:latin typeface="Trebuchet MS" panose="020B0603020202020204" pitchFamily="34" charset="0"/>
              </a:rPr>
              <a:t>do </a:t>
            </a:r>
            <a:r>
              <a:rPr lang="pt-BR" sz="3600" dirty="0" smtClean="0">
                <a:latin typeface="Trebuchet MS" panose="020B0603020202020204" pitchFamily="34" charset="0"/>
              </a:rPr>
              <a:t>Questionário</a:t>
            </a:r>
            <a:endParaRPr lang="pt-BR" sz="3600" dirty="0">
              <a:latin typeface="Trebuchet MS" panose="020B0603020202020204" pitchFamily="34" charset="0"/>
            </a:endParaRPr>
          </a:p>
        </p:txBody>
      </p:sp>
      <p:sp>
        <p:nvSpPr>
          <p:cNvPr id="3" name="Retângulo 2">
            <a:extLst>
              <a:ext uri="{FF2B5EF4-FFF2-40B4-BE49-F238E27FC236}">
                <a16:creationId xmlns:a16="http://schemas.microsoft.com/office/drawing/2014/main" xmlns="" id="{8AFC40BA-4316-479C-924B-AE128BDDEA66}"/>
              </a:ext>
            </a:extLst>
          </p:cNvPr>
          <p:cNvSpPr/>
          <p:nvPr/>
        </p:nvSpPr>
        <p:spPr>
          <a:xfrm>
            <a:off x="571472" y="2000240"/>
            <a:ext cx="8160026" cy="3539430"/>
          </a:xfrm>
          <a:prstGeom prst="rect">
            <a:avLst/>
          </a:prstGeom>
        </p:spPr>
        <p:txBody>
          <a:bodyPr wrap="square">
            <a:spAutoFit/>
          </a:bodyPr>
          <a:lstStyle/>
          <a:p>
            <a:pPr marL="285750" indent="-285750" algn="just"/>
            <a:r>
              <a:rPr lang="pt-BR" sz="2800" b="0" dirty="0">
                <a:solidFill>
                  <a:schemeClr val="accent6">
                    <a:lumMod val="75000"/>
                  </a:schemeClr>
                </a:solidFill>
                <a:latin typeface="Trebuchet MS" panose="020B0603020202020204" pitchFamily="34" charset="0"/>
              </a:rPr>
              <a:t>O </a:t>
            </a:r>
            <a:r>
              <a:rPr lang="pt-BR" sz="2800" b="0" dirty="0" err="1">
                <a:solidFill>
                  <a:schemeClr val="accent6">
                    <a:lumMod val="75000"/>
                  </a:schemeClr>
                </a:solidFill>
                <a:latin typeface="Trebuchet MS" panose="020B0603020202020204" pitchFamily="34" charset="0"/>
              </a:rPr>
              <a:t>survey</a:t>
            </a:r>
            <a:r>
              <a:rPr lang="pt-BR" sz="2800" b="0" dirty="0">
                <a:solidFill>
                  <a:schemeClr val="accent6">
                    <a:lumMod val="75000"/>
                  </a:schemeClr>
                </a:solidFill>
                <a:latin typeface="Trebuchet MS" panose="020B0603020202020204" pitchFamily="34" charset="0"/>
              </a:rPr>
              <a:t> foi aplicado utilizando um questionário eletrônico, por meio de tablets através do Sistema </a:t>
            </a:r>
            <a:r>
              <a:rPr lang="pt-BR" sz="2800" b="0" dirty="0" err="1">
                <a:solidFill>
                  <a:schemeClr val="accent6">
                    <a:lumMod val="75000"/>
                  </a:schemeClr>
                </a:solidFill>
                <a:latin typeface="Trebuchet MS" panose="020B0603020202020204" pitchFamily="34" charset="0"/>
              </a:rPr>
              <a:t>SysNEPO</a:t>
            </a:r>
            <a:r>
              <a:rPr lang="pt-BR" sz="2800" b="0" dirty="0">
                <a:solidFill>
                  <a:schemeClr val="accent6">
                    <a:lumMod val="75000"/>
                  </a:schemeClr>
                </a:solidFill>
                <a:latin typeface="Trebuchet MS" panose="020B0603020202020204" pitchFamily="34" charset="0"/>
              </a:rPr>
              <a:t>. Esta aplicação foi desenvolvida por Rogerio </a:t>
            </a:r>
            <a:r>
              <a:rPr lang="pt-BR" sz="2800" b="0" dirty="0" err="1">
                <a:solidFill>
                  <a:schemeClr val="accent6">
                    <a:lumMod val="75000"/>
                  </a:schemeClr>
                </a:solidFill>
                <a:latin typeface="Trebuchet MS" panose="020B0603020202020204" pitchFamily="34" charset="0"/>
              </a:rPr>
              <a:t>Fabbri</a:t>
            </a:r>
            <a:r>
              <a:rPr lang="pt-BR" sz="2800" b="0" dirty="0">
                <a:solidFill>
                  <a:schemeClr val="accent6">
                    <a:lumMod val="75000"/>
                  </a:schemeClr>
                </a:solidFill>
                <a:latin typeface="Trebuchet MS" panose="020B0603020202020204" pitchFamily="34" charset="0"/>
              </a:rPr>
              <a:t> </a:t>
            </a:r>
            <a:r>
              <a:rPr lang="pt-BR" sz="2800" b="0" dirty="0" err="1">
                <a:solidFill>
                  <a:schemeClr val="accent6">
                    <a:lumMod val="75000"/>
                  </a:schemeClr>
                </a:solidFill>
                <a:latin typeface="Trebuchet MS" panose="020B0603020202020204" pitchFamily="34" charset="0"/>
              </a:rPr>
              <a:t>Broggian</a:t>
            </a:r>
            <a:r>
              <a:rPr lang="pt-BR" sz="2800" b="0" dirty="0">
                <a:solidFill>
                  <a:schemeClr val="accent6">
                    <a:lumMod val="75000"/>
                  </a:schemeClr>
                </a:solidFill>
                <a:latin typeface="Trebuchet MS" panose="020B0603020202020204" pitchFamily="34" charset="0"/>
              </a:rPr>
              <a:t> Ozelo (Administrador de Redes do Núcleo de Estudos de População ‘Elza </a:t>
            </a:r>
            <a:r>
              <a:rPr lang="pt-BR" sz="2800" b="0" dirty="0" err="1">
                <a:solidFill>
                  <a:schemeClr val="accent6">
                    <a:lumMod val="75000"/>
                  </a:schemeClr>
                </a:solidFill>
                <a:latin typeface="Trebuchet MS" panose="020B0603020202020204" pitchFamily="34" charset="0"/>
              </a:rPr>
              <a:t>Berquó</a:t>
            </a:r>
            <a:r>
              <a:rPr lang="pt-BR" sz="2800" b="0" dirty="0">
                <a:solidFill>
                  <a:schemeClr val="accent6">
                    <a:lumMod val="75000"/>
                  </a:schemeClr>
                </a:solidFill>
                <a:latin typeface="Trebuchet MS" panose="020B0603020202020204" pitchFamily="34" charset="0"/>
              </a:rPr>
              <a:t>’ - NEPO/UNICAMP), para viabilizar a aplicação de questionários em campo, em duas versões: </a:t>
            </a:r>
            <a:r>
              <a:rPr lang="pt-BR" sz="2800" b="0" i="1" dirty="0">
                <a:solidFill>
                  <a:schemeClr val="accent6">
                    <a:lumMod val="75000"/>
                  </a:schemeClr>
                </a:solidFill>
                <a:latin typeface="Trebuchet MS" panose="020B0603020202020204" pitchFamily="34" charset="0"/>
              </a:rPr>
              <a:t>online</a:t>
            </a:r>
            <a:r>
              <a:rPr lang="pt-BR" sz="2800" b="0" dirty="0">
                <a:solidFill>
                  <a:schemeClr val="accent6">
                    <a:lumMod val="75000"/>
                  </a:schemeClr>
                </a:solidFill>
                <a:latin typeface="Trebuchet MS" panose="020B0603020202020204" pitchFamily="34" charset="0"/>
              </a:rPr>
              <a:t> e </a:t>
            </a:r>
            <a:r>
              <a:rPr lang="pt-BR" sz="2800" b="0" i="1" dirty="0">
                <a:solidFill>
                  <a:schemeClr val="accent6">
                    <a:lumMod val="75000"/>
                  </a:schemeClr>
                </a:solidFill>
                <a:latin typeface="Trebuchet MS" panose="020B0603020202020204" pitchFamily="34" charset="0"/>
              </a:rPr>
              <a:t>off-line</a:t>
            </a:r>
            <a:r>
              <a:rPr lang="pt-BR" sz="2800" b="0" dirty="0">
                <a:solidFill>
                  <a:schemeClr val="accent6">
                    <a:lumMod val="75000"/>
                  </a:schemeClr>
                </a:solidFill>
                <a:latin typeface="Trebuchet MS" panose="020B0603020202020204" pitchFamily="34" charset="0"/>
              </a:rPr>
              <a:t>.</a:t>
            </a:r>
          </a:p>
        </p:txBody>
      </p:sp>
    </p:spTree>
    <p:extLst>
      <p:ext uri="{BB962C8B-B14F-4D97-AF65-F5344CB8AC3E}">
        <p14:creationId xmlns:p14="http://schemas.microsoft.com/office/powerpoint/2010/main" xmlns="" val="543315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142852"/>
            <a:ext cx="9144000" cy="1200329"/>
          </a:xfrm>
          <a:prstGeom prst="rect">
            <a:avLst/>
          </a:prstGeom>
          <a:noFill/>
        </p:spPr>
        <p:txBody>
          <a:bodyPr wrap="square" rtlCol="0">
            <a:spAutoFit/>
          </a:bodyPr>
          <a:lstStyle/>
          <a:p>
            <a:r>
              <a:rPr lang="pt-BR" sz="3600" dirty="0">
                <a:latin typeface="Trebuchet MS" panose="020B0603020202020204" pitchFamily="34" charset="0"/>
              </a:rPr>
              <a:t>Etapa 2. Planejamento do </a:t>
            </a:r>
            <a:r>
              <a:rPr lang="pt-BR" sz="3600" dirty="0" err="1">
                <a:latin typeface="Trebuchet MS" panose="020B0603020202020204" pitchFamily="34" charset="0"/>
              </a:rPr>
              <a:t>Survey</a:t>
            </a:r>
            <a:endParaRPr lang="pt-BR" sz="3600" dirty="0">
              <a:latin typeface="Trebuchet MS" panose="020B0603020202020204" pitchFamily="34" charset="0"/>
            </a:endParaRPr>
          </a:p>
          <a:p>
            <a:r>
              <a:rPr lang="pt-BR" sz="3600" dirty="0">
                <a:latin typeface="Trebuchet MS" panose="020B0603020202020204" pitchFamily="34" charset="0"/>
              </a:rPr>
              <a:t>Forma de </a:t>
            </a:r>
            <a:r>
              <a:rPr lang="pt-BR" sz="3600" dirty="0" smtClean="0">
                <a:latin typeface="Trebuchet MS" panose="020B0603020202020204" pitchFamily="34" charset="0"/>
              </a:rPr>
              <a:t>A</a:t>
            </a:r>
            <a:r>
              <a:rPr lang="pt-BR" sz="3600" dirty="0" smtClean="0">
                <a:latin typeface="Trebuchet MS" panose="020B0603020202020204" pitchFamily="34" charset="0"/>
              </a:rPr>
              <a:t>plicação </a:t>
            </a:r>
            <a:r>
              <a:rPr lang="pt-BR" sz="3600" dirty="0">
                <a:latin typeface="Trebuchet MS" panose="020B0603020202020204" pitchFamily="34" charset="0"/>
              </a:rPr>
              <a:t>do </a:t>
            </a:r>
            <a:r>
              <a:rPr lang="pt-BR" sz="3600" dirty="0" smtClean="0">
                <a:latin typeface="Trebuchet MS" panose="020B0603020202020204" pitchFamily="34" charset="0"/>
              </a:rPr>
              <a:t>Questionário</a:t>
            </a:r>
            <a:endParaRPr lang="pt-BR" sz="3600" dirty="0">
              <a:latin typeface="Trebuchet MS" panose="020B0603020202020204" pitchFamily="34" charset="0"/>
            </a:endParaRPr>
          </a:p>
        </p:txBody>
      </p:sp>
      <p:pic>
        <p:nvPicPr>
          <p:cNvPr id="4" name="Imagem 3">
            <a:extLst>
              <a:ext uri="{FF2B5EF4-FFF2-40B4-BE49-F238E27FC236}">
                <a16:creationId xmlns:a16="http://schemas.microsoft.com/office/drawing/2014/main" xmlns="" id="{418CAB44-1AA7-4779-A6B4-038DD276A2E5}"/>
              </a:ext>
            </a:extLst>
          </p:cNvPr>
          <p:cNvPicPr/>
          <p:nvPr/>
        </p:nvPicPr>
        <p:blipFill>
          <a:blip r:embed="rId2">
            <a:grayscl/>
          </a:blip>
          <a:stretch>
            <a:fillRect/>
          </a:stretch>
        </p:blipFill>
        <p:spPr>
          <a:xfrm>
            <a:off x="619055" y="1938199"/>
            <a:ext cx="8008110" cy="4452662"/>
          </a:xfrm>
          <a:prstGeom prst="rect">
            <a:avLst/>
          </a:prstGeom>
        </p:spPr>
      </p:pic>
    </p:spTree>
    <p:extLst>
      <p:ext uri="{BB962C8B-B14F-4D97-AF65-F5344CB8AC3E}">
        <p14:creationId xmlns:p14="http://schemas.microsoft.com/office/powerpoint/2010/main" xmlns="" val="1035202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3. O Comitê de Ética</a:t>
            </a:r>
          </a:p>
        </p:txBody>
      </p:sp>
      <p:sp>
        <p:nvSpPr>
          <p:cNvPr id="3" name="Retângulo 2">
            <a:extLst>
              <a:ext uri="{FF2B5EF4-FFF2-40B4-BE49-F238E27FC236}">
                <a16:creationId xmlns:a16="http://schemas.microsoft.com/office/drawing/2014/main" xmlns="" id="{C98817EC-1AC7-456B-85DA-31283422D5E7}"/>
              </a:ext>
            </a:extLst>
          </p:cNvPr>
          <p:cNvSpPr/>
          <p:nvPr/>
        </p:nvSpPr>
        <p:spPr>
          <a:xfrm>
            <a:off x="142844" y="785794"/>
            <a:ext cx="8746435" cy="5509200"/>
          </a:xfrm>
          <a:prstGeom prst="rect">
            <a:avLst/>
          </a:prstGeom>
        </p:spPr>
        <p:txBody>
          <a:bodyPr wrap="square">
            <a:spAutoFit/>
          </a:bodyPr>
          <a:lstStyle/>
          <a:p>
            <a:pPr marL="914400" lvl="1" indent="-457200" algn="just">
              <a:buFont typeface="+mj-lt"/>
              <a:buAutoNum type="arabicPeriod"/>
            </a:pPr>
            <a:r>
              <a:rPr lang="pt-BR" sz="2200" b="0" dirty="0">
                <a:solidFill>
                  <a:schemeClr val="accent6">
                    <a:lumMod val="75000"/>
                  </a:schemeClr>
                </a:solidFill>
                <a:latin typeface="Trebuchet MS" panose="020B0603020202020204" pitchFamily="34" charset="0"/>
              </a:rPr>
              <a:t>Por envolver seres humanos, foi submetido ao Comitê de Ética em Pesquisa (CEP) da Universidade Estadual de Campinas (UNICAMP), o projeto intitulado “As percepções sobre a grave escassez hídrica no município de Campinas, entre 2013 e 2015”;</a:t>
            </a:r>
          </a:p>
          <a:p>
            <a:pPr marL="914400" lvl="1" indent="-457200" algn="just">
              <a:buFont typeface="+mj-lt"/>
              <a:buAutoNum type="arabicPeriod"/>
            </a:pPr>
            <a:endParaRPr lang="pt-BR" sz="2200" b="0" dirty="0">
              <a:solidFill>
                <a:schemeClr val="accent6">
                  <a:lumMod val="75000"/>
                </a:schemeClr>
              </a:solidFill>
              <a:latin typeface="Trebuchet MS" panose="020B0603020202020204" pitchFamily="34" charset="0"/>
            </a:endParaRPr>
          </a:p>
          <a:p>
            <a:pPr marL="914400" lvl="1" indent="-457200" algn="just">
              <a:buFont typeface="+mj-lt"/>
              <a:buAutoNum type="arabicPeriod"/>
            </a:pPr>
            <a:r>
              <a:rPr lang="pt-BR" sz="2200" b="0" dirty="0">
                <a:solidFill>
                  <a:schemeClr val="accent6">
                    <a:lumMod val="75000"/>
                  </a:schemeClr>
                </a:solidFill>
                <a:latin typeface="Trebuchet MS" panose="020B0603020202020204" pitchFamily="34" charset="0"/>
              </a:rPr>
              <a:t>Os documentos obrigatórios solicitados foram: projeto de pesquisa detalhado, modelo do Termo de Consentimento Livre e Esclarecido (TCLE), Folha de Rosto/CONEP, assinado pelo coordenador do Instituto de Filosofia e Ciências Humanas (IFCH/UNICAMP), além de documentos do pesquisador responsável, o questionário e o roteiro das entrevistas semiestruturadas;</a:t>
            </a:r>
          </a:p>
          <a:p>
            <a:pPr marL="914400" lvl="1" indent="-457200" algn="just">
              <a:buFont typeface="+mj-lt"/>
              <a:buAutoNum type="arabicPeriod"/>
            </a:pPr>
            <a:endParaRPr lang="pt-BR" sz="2200" b="0" dirty="0">
              <a:solidFill>
                <a:schemeClr val="accent6">
                  <a:lumMod val="75000"/>
                </a:schemeClr>
              </a:solidFill>
              <a:latin typeface="Trebuchet MS" panose="020B0603020202020204" pitchFamily="34" charset="0"/>
            </a:endParaRPr>
          </a:p>
          <a:p>
            <a:pPr marL="914400" lvl="1" indent="-457200" algn="just">
              <a:buFont typeface="+mj-lt"/>
              <a:buAutoNum type="arabicPeriod"/>
            </a:pPr>
            <a:r>
              <a:rPr lang="pt-BR" sz="2200" b="0" dirty="0">
                <a:solidFill>
                  <a:schemeClr val="accent6">
                    <a:lumMod val="75000"/>
                  </a:schemeClr>
                </a:solidFill>
                <a:latin typeface="Trebuchet MS" panose="020B0603020202020204" pitchFamily="34" charset="0"/>
              </a:rPr>
              <a:t>Pesquisa identificada pelo Certificado de Apresentação para Apreciação Ética (CAAE) número 54023216.9.0000.5404.</a:t>
            </a:r>
          </a:p>
        </p:txBody>
      </p:sp>
    </p:spTree>
    <p:extLst>
      <p:ext uri="{BB962C8B-B14F-4D97-AF65-F5344CB8AC3E}">
        <p14:creationId xmlns:p14="http://schemas.microsoft.com/office/powerpoint/2010/main" xmlns="" val="1434875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9945C59B-C4D6-4301-8E91-2FCD3D03DC80}"/>
              </a:ext>
            </a:extLst>
          </p:cNvPr>
          <p:cNvPicPr/>
          <p:nvPr/>
        </p:nvPicPr>
        <p:blipFill rotWithShape="1">
          <a:blip r:embed="rId2" cstate="print">
            <a:extLst>
              <a:ext uri="{28A0092B-C50C-407E-A947-70E740481C1C}">
                <a14:useLocalDpi xmlns:a14="http://schemas.microsoft.com/office/drawing/2010/main" xmlns="" val="0"/>
              </a:ext>
            </a:extLst>
          </a:blip>
          <a:srcRect l="12700" t="7734" r="13041" b="3459"/>
          <a:stretch/>
        </p:blipFill>
        <p:spPr bwMode="auto">
          <a:xfrm>
            <a:off x="0" y="0"/>
            <a:ext cx="4253948" cy="6858000"/>
          </a:xfrm>
          <a:prstGeom prst="rect">
            <a:avLst/>
          </a:prstGeom>
          <a:ln>
            <a:noFill/>
          </a:ln>
          <a:extLst>
            <a:ext uri="{53640926-AAD7-44D8-BBD7-CCE9431645EC}">
              <a14:shadowObscured xmlns:a14="http://schemas.microsoft.com/office/drawing/2010/main" xmlns=""/>
            </a:ext>
          </a:extLst>
        </p:spPr>
      </p:pic>
      <p:pic>
        <p:nvPicPr>
          <p:cNvPr id="3" name="Imagem 2">
            <a:extLst>
              <a:ext uri="{FF2B5EF4-FFF2-40B4-BE49-F238E27FC236}">
                <a16:creationId xmlns:a16="http://schemas.microsoft.com/office/drawing/2014/main" xmlns="" id="{4BB13632-6AB3-45C3-BBEC-9C95F5E4BDB0}"/>
              </a:ext>
            </a:extLst>
          </p:cNvPr>
          <p:cNvPicPr/>
          <p:nvPr/>
        </p:nvPicPr>
        <p:blipFill rotWithShape="1">
          <a:blip r:embed="rId3" cstate="print">
            <a:extLst>
              <a:ext uri="{28A0092B-C50C-407E-A947-70E740481C1C}">
                <a14:useLocalDpi xmlns:a14="http://schemas.microsoft.com/office/drawing/2010/main" xmlns="" val="0"/>
              </a:ext>
            </a:extLst>
          </a:blip>
          <a:srcRect l="13053" t="8231" r="12865" b="3709"/>
          <a:stretch/>
        </p:blipFill>
        <p:spPr bwMode="auto">
          <a:xfrm>
            <a:off x="4890052" y="-2"/>
            <a:ext cx="4253948" cy="685800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8257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0"/>
            <a:ext cx="9144000" cy="615553"/>
          </a:xfrm>
          <a:prstGeom prst="rect">
            <a:avLst/>
          </a:prstGeom>
          <a:noFill/>
        </p:spPr>
        <p:txBody>
          <a:bodyPr wrap="square" rtlCol="0">
            <a:spAutoFit/>
          </a:bodyPr>
          <a:lstStyle/>
          <a:p>
            <a:pPr algn="just"/>
            <a:r>
              <a:rPr lang="pt-BR" sz="3400" dirty="0">
                <a:latin typeface="Trebuchet MS" panose="020B0603020202020204" pitchFamily="34" charset="0"/>
              </a:rPr>
              <a:t>Etapa 4. </a:t>
            </a:r>
            <a:r>
              <a:rPr lang="pt-BR" sz="3400" dirty="0" smtClean="0">
                <a:latin typeface="Trebuchet MS" panose="020B0603020202020204" pitchFamily="34" charset="0"/>
              </a:rPr>
              <a:t>Pré</a:t>
            </a:r>
            <a:r>
              <a:rPr lang="pt-BR" sz="3400" dirty="0" smtClean="0">
                <a:latin typeface="Trebuchet MS" panose="020B0603020202020204" pitchFamily="34" charset="0"/>
              </a:rPr>
              <a:t>-Teste </a:t>
            </a:r>
            <a:r>
              <a:rPr lang="pt-BR" sz="3400" dirty="0" smtClean="0">
                <a:latin typeface="Trebuchet MS" panose="020B0603020202020204" pitchFamily="34" charset="0"/>
              </a:rPr>
              <a:t>e </a:t>
            </a:r>
            <a:r>
              <a:rPr lang="pt-BR" sz="3400" dirty="0">
                <a:latin typeface="Trebuchet MS" panose="020B0603020202020204" pitchFamily="34" charset="0"/>
              </a:rPr>
              <a:t>T</a:t>
            </a:r>
            <a:r>
              <a:rPr lang="pt-BR" sz="3400" dirty="0" smtClean="0">
                <a:latin typeface="Trebuchet MS" panose="020B0603020202020204" pitchFamily="34" charset="0"/>
              </a:rPr>
              <a:t>reinamento </a:t>
            </a:r>
            <a:r>
              <a:rPr lang="pt-BR" sz="3400" dirty="0">
                <a:latin typeface="Trebuchet MS" panose="020B0603020202020204" pitchFamily="34" charset="0"/>
              </a:rPr>
              <a:t>da </a:t>
            </a:r>
            <a:r>
              <a:rPr lang="pt-BR" sz="3400" dirty="0" smtClean="0">
                <a:latin typeface="Trebuchet MS" panose="020B0603020202020204" pitchFamily="34" charset="0"/>
              </a:rPr>
              <a:t>Equipe</a:t>
            </a:r>
            <a:endParaRPr lang="pt-BR" sz="3400" dirty="0">
              <a:latin typeface="Trebuchet MS" panose="020B0603020202020204" pitchFamily="34" charset="0"/>
            </a:endParaRPr>
          </a:p>
        </p:txBody>
      </p:sp>
      <p:sp>
        <p:nvSpPr>
          <p:cNvPr id="3" name="Retângulo 2">
            <a:extLst>
              <a:ext uri="{FF2B5EF4-FFF2-40B4-BE49-F238E27FC236}">
                <a16:creationId xmlns:a16="http://schemas.microsoft.com/office/drawing/2014/main" xmlns="" id="{E1C0F50E-7EBD-423B-A76E-BB2616454F9E}"/>
              </a:ext>
            </a:extLst>
          </p:cNvPr>
          <p:cNvSpPr/>
          <p:nvPr/>
        </p:nvSpPr>
        <p:spPr>
          <a:xfrm>
            <a:off x="0" y="1389173"/>
            <a:ext cx="8746435" cy="4832092"/>
          </a:xfrm>
          <a:prstGeom prst="rect">
            <a:avLst/>
          </a:prstGeom>
        </p:spPr>
        <p:txBody>
          <a:bodyPr wrap="square">
            <a:spAutoFit/>
          </a:bodyPr>
          <a:lstStyle/>
          <a:p>
            <a:pPr marL="914400" lvl="1" indent="-457200" algn="just">
              <a:buFont typeface="+mj-lt"/>
              <a:buAutoNum type="arabicPeriod"/>
            </a:pPr>
            <a:r>
              <a:rPr lang="pt-BR" sz="2800" b="0" dirty="0">
                <a:solidFill>
                  <a:schemeClr val="accent6">
                    <a:lumMod val="75000"/>
                  </a:schemeClr>
                </a:solidFill>
                <a:latin typeface="Trebuchet MS" panose="020B0603020202020204" pitchFamily="34" charset="0"/>
              </a:rPr>
              <a:t>O pré-teste foi aplicado com um grupo de 15 participantes, via e-mail e presencial. </a:t>
            </a:r>
          </a:p>
          <a:p>
            <a:pPr marL="914400" lvl="1" indent="-457200" algn="just">
              <a:buFont typeface="+mj-lt"/>
              <a:buAutoNum type="arabicPeriod"/>
            </a:pPr>
            <a:endParaRPr lang="pt-BR" sz="2800" b="0" dirty="0">
              <a:solidFill>
                <a:schemeClr val="accent6">
                  <a:lumMod val="75000"/>
                </a:schemeClr>
              </a:solidFill>
              <a:latin typeface="Trebuchet MS" panose="020B0603020202020204" pitchFamily="34" charset="0"/>
            </a:endParaRPr>
          </a:p>
          <a:p>
            <a:pPr marL="914400" lvl="1" indent="-457200" algn="just">
              <a:buFont typeface="+mj-lt"/>
              <a:buAutoNum type="arabicPeriod"/>
            </a:pPr>
            <a:r>
              <a:rPr lang="pt-BR" sz="2800" b="0" dirty="0">
                <a:solidFill>
                  <a:schemeClr val="accent6">
                    <a:lumMod val="75000"/>
                  </a:schemeClr>
                </a:solidFill>
                <a:latin typeface="Trebuchet MS" panose="020B0603020202020204" pitchFamily="34" charset="0"/>
              </a:rPr>
              <a:t>A modalidade via e-mail buscou pela investigação da objetividade do </a:t>
            </a:r>
            <a:r>
              <a:rPr lang="pt-BR" sz="2800" b="0" dirty="0" err="1">
                <a:solidFill>
                  <a:schemeClr val="accent6">
                    <a:lumMod val="75000"/>
                  </a:schemeClr>
                </a:solidFill>
                <a:latin typeface="Trebuchet MS" panose="020B0603020202020204" pitchFamily="34" charset="0"/>
              </a:rPr>
              <a:t>survey</a:t>
            </a:r>
            <a:r>
              <a:rPr lang="pt-BR" sz="2800" b="0" dirty="0">
                <a:solidFill>
                  <a:schemeClr val="accent6">
                    <a:lumMod val="75000"/>
                  </a:schemeClr>
                </a:solidFill>
                <a:latin typeface="Trebuchet MS" panose="020B0603020202020204" pitchFamily="34" charset="0"/>
              </a:rPr>
              <a:t> e se as questões foram construídas de forma clara e fácil entendimento. </a:t>
            </a:r>
          </a:p>
          <a:p>
            <a:pPr marL="914400" lvl="1" indent="-457200" algn="just">
              <a:buFont typeface="+mj-lt"/>
              <a:buAutoNum type="arabicPeriod"/>
            </a:pPr>
            <a:endParaRPr lang="pt-BR" sz="2800" b="0" dirty="0">
              <a:solidFill>
                <a:schemeClr val="accent6">
                  <a:lumMod val="75000"/>
                </a:schemeClr>
              </a:solidFill>
              <a:latin typeface="Trebuchet MS" panose="020B0603020202020204" pitchFamily="34" charset="0"/>
            </a:endParaRPr>
          </a:p>
          <a:p>
            <a:pPr marL="914400" lvl="1" indent="-457200" algn="just">
              <a:buFont typeface="+mj-lt"/>
              <a:buAutoNum type="arabicPeriod"/>
            </a:pPr>
            <a:r>
              <a:rPr lang="pt-BR" sz="2800" b="0" dirty="0">
                <a:solidFill>
                  <a:schemeClr val="accent6">
                    <a:lumMod val="75000"/>
                  </a:schemeClr>
                </a:solidFill>
                <a:latin typeface="Trebuchet MS" panose="020B0603020202020204" pitchFamily="34" charset="0"/>
              </a:rPr>
              <a:t>Já a forma presencial de aplicação de pré-teste foi realizada junto à equipe de campo para o treinamento desta.</a:t>
            </a:r>
          </a:p>
        </p:txBody>
      </p:sp>
    </p:spTree>
    <p:extLst>
      <p:ext uri="{BB962C8B-B14F-4D97-AF65-F5344CB8AC3E}">
        <p14:creationId xmlns:p14="http://schemas.microsoft.com/office/powerpoint/2010/main" xmlns="" val="828868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07745" y="5921171"/>
            <a:ext cx="8956742" cy="822960"/>
          </a:xfrm>
        </p:spPr>
        <p:txBody>
          <a:bodyPr>
            <a:normAutofit fontScale="90000"/>
          </a:bodyPr>
          <a:lstStyle/>
          <a:p>
            <a:r>
              <a:rPr lang="pt-BR" sz="2800" dirty="0"/>
              <a:t>A equipe foi composta por alunos da Pós-Graduação em Demografia (IFCH/Unicamp)</a:t>
            </a:r>
          </a:p>
        </p:txBody>
      </p:sp>
      <p:sp>
        <p:nvSpPr>
          <p:cNvPr id="12" name="Espaço Reservado para Imagem 11"/>
          <p:cNvSpPr>
            <a:spLocks noGrp="1"/>
          </p:cNvSpPr>
          <p:nvPr>
            <p:ph type="pic" idx="1"/>
          </p:nvPr>
        </p:nvSpPr>
        <p:spPr/>
      </p:sp>
      <p:pic>
        <p:nvPicPr>
          <p:cNvPr id="5" name="Imagem 4"/>
          <p:cNvPicPr>
            <a:picLocks noChangeAspect="1"/>
          </p:cNvPicPr>
          <p:nvPr/>
        </p:nvPicPr>
        <p:blipFill rotWithShape="1">
          <a:blip r:embed="rId2" cstate="print">
            <a:extLst>
              <a:ext uri="{28A0092B-C50C-407E-A947-70E740481C1C}">
                <a14:useLocalDpi xmlns:a14="http://schemas.microsoft.com/office/drawing/2010/main" xmlns="" val="0"/>
              </a:ext>
            </a:extLst>
          </a:blip>
          <a:srcRect t="23568" r="10381"/>
          <a:stretch/>
        </p:blipFill>
        <p:spPr>
          <a:xfrm>
            <a:off x="493618" y="434771"/>
            <a:ext cx="8261498" cy="5284381"/>
          </a:xfrm>
          <a:prstGeom prst="rect">
            <a:avLst/>
          </a:prstGeom>
        </p:spPr>
      </p:pic>
      <p:sp>
        <p:nvSpPr>
          <p:cNvPr id="14" name="CaixaDeTexto 13"/>
          <p:cNvSpPr txBox="1"/>
          <p:nvPr/>
        </p:nvSpPr>
        <p:spPr>
          <a:xfrm>
            <a:off x="7526060" y="48407"/>
            <a:ext cx="1788045" cy="276999"/>
          </a:xfrm>
          <a:prstGeom prst="rect">
            <a:avLst/>
          </a:prstGeom>
          <a:noFill/>
        </p:spPr>
        <p:txBody>
          <a:bodyPr wrap="square" rtlCol="0">
            <a:spAutoFit/>
          </a:bodyPr>
          <a:lstStyle/>
          <a:p>
            <a:r>
              <a:rPr lang="pt-BR" sz="1200" b="1" dirty="0">
                <a:solidFill>
                  <a:schemeClr val="bg1">
                    <a:lumMod val="95000"/>
                  </a:schemeClr>
                </a:solidFill>
              </a:rPr>
              <a:t>CONSIDERAÇÕES FINAIS</a:t>
            </a:r>
          </a:p>
        </p:txBody>
      </p:sp>
      <p:sp>
        <p:nvSpPr>
          <p:cNvPr id="2" name="CaixaDeTexto 1"/>
          <p:cNvSpPr txBox="1"/>
          <p:nvPr/>
        </p:nvSpPr>
        <p:spPr>
          <a:xfrm>
            <a:off x="1040447" y="5380598"/>
            <a:ext cx="1491627" cy="338554"/>
          </a:xfrm>
          <a:prstGeom prst="rect">
            <a:avLst/>
          </a:prstGeom>
          <a:noFill/>
        </p:spPr>
        <p:txBody>
          <a:bodyPr wrap="none" rtlCol="0">
            <a:spAutoFit/>
          </a:bodyPr>
          <a:lstStyle/>
          <a:p>
            <a:r>
              <a:rPr lang="pt-BR" sz="1600" b="1" i="1" dirty="0">
                <a:solidFill>
                  <a:schemeClr val="bg1"/>
                </a:solidFill>
              </a:rPr>
              <a:t>Gustavo </a:t>
            </a:r>
            <a:r>
              <a:rPr lang="pt-BR" sz="1600" b="1" i="1" dirty="0" err="1">
                <a:solidFill>
                  <a:schemeClr val="bg1"/>
                </a:solidFill>
              </a:rPr>
              <a:t>Brusse</a:t>
            </a:r>
            <a:endParaRPr lang="pt-BR" sz="1600" b="1" i="1" dirty="0">
              <a:solidFill>
                <a:schemeClr val="bg1"/>
              </a:solidFill>
            </a:endParaRPr>
          </a:p>
        </p:txBody>
      </p:sp>
      <p:sp>
        <p:nvSpPr>
          <p:cNvPr id="15" name="CaixaDeTexto 14"/>
          <p:cNvSpPr txBox="1"/>
          <p:nvPr/>
        </p:nvSpPr>
        <p:spPr>
          <a:xfrm>
            <a:off x="2376364" y="5227467"/>
            <a:ext cx="1449949" cy="338554"/>
          </a:xfrm>
          <a:prstGeom prst="rect">
            <a:avLst/>
          </a:prstGeom>
          <a:noFill/>
        </p:spPr>
        <p:txBody>
          <a:bodyPr wrap="none" rtlCol="0">
            <a:spAutoFit/>
          </a:bodyPr>
          <a:lstStyle/>
          <a:p>
            <a:r>
              <a:rPr lang="pt-BR" sz="1600" b="1" i="1" dirty="0">
                <a:solidFill>
                  <a:schemeClr val="bg1"/>
                </a:solidFill>
              </a:rPr>
              <a:t>Thiago </a:t>
            </a:r>
            <a:r>
              <a:rPr lang="pt-BR" sz="1600" b="1" i="1" dirty="0" err="1">
                <a:solidFill>
                  <a:schemeClr val="bg1"/>
                </a:solidFill>
              </a:rPr>
              <a:t>Bonatti</a:t>
            </a:r>
            <a:endParaRPr lang="pt-BR" sz="1600" b="1" i="1" dirty="0">
              <a:solidFill>
                <a:schemeClr val="bg1"/>
              </a:solidFill>
            </a:endParaRPr>
          </a:p>
        </p:txBody>
      </p:sp>
      <p:sp>
        <p:nvSpPr>
          <p:cNvPr id="16" name="CaixaDeTexto 15"/>
          <p:cNvSpPr txBox="1"/>
          <p:nvPr/>
        </p:nvSpPr>
        <p:spPr>
          <a:xfrm>
            <a:off x="3255729" y="4700059"/>
            <a:ext cx="1257780" cy="338554"/>
          </a:xfrm>
          <a:prstGeom prst="rect">
            <a:avLst/>
          </a:prstGeom>
          <a:noFill/>
        </p:spPr>
        <p:txBody>
          <a:bodyPr wrap="none" rtlCol="0">
            <a:spAutoFit/>
          </a:bodyPr>
          <a:lstStyle/>
          <a:p>
            <a:r>
              <a:rPr lang="pt-BR" sz="1600" b="1" i="1" dirty="0">
                <a:solidFill>
                  <a:schemeClr val="bg1"/>
                </a:solidFill>
              </a:rPr>
              <a:t>Felipe Ferraz</a:t>
            </a:r>
          </a:p>
        </p:txBody>
      </p:sp>
      <p:sp>
        <p:nvSpPr>
          <p:cNvPr id="17" name="CaixaDeTexto 16"/>
          <p:cNvSpPr txBox="1"/>
          <p:nvPr/>
        </p:nvSpPr>
        <p:spPr>
          <a:xfrm>
            <a:off x="4795041" y="5380598"/>
            <a:ext cx="1414746" cy="338554"/>
          </a:xfrm>
          <a:prstGeom prst="rect">
            <a:avLst/>
          </a:prstGeom>
          <a:noFill/>
        </p:spPr>
        <p:txBody>
          <a:bodyPr wrap="none" rtlCol="0">
            <a:spAutoFit/>
          </a:bodyPr>
          <a:lstStyle/>
          <a:p>
            <a:r>
              <a:rPr lang="pt-BR" sz="1600" b="1" i="1" dirty="0">
                <a:solidFill>
                  <a:schemeClr val="bg1"/>
                </a:solidFill>
              </a:rPr>
              <a:t>Kelly Camargo</a:t>
            </a:r>
          </a:p>
        </p:txBody>
      </p:sp>
      <p:sp>
        <p:nvSpPr>
          <p:cNvPr id="18" name="CaixaDeTexto 17"/>
          <p:cNvSpPr txBox="1"/>
          <p:nvPr/>
        </p:nvSpPr>
        <p:spPr>
          <a:xfrm>
            <a:off x="5502414" y="4881976"/>
            <a:ext cx="1379032" cy="338554"/>
          </a:xfrm>
          <a:prstGeom prst="rect">
            <a:avLst/>
          </a:prstGeom>
          <a:noFill/>
        </p:spPr>
        <p:txBody>
          <a:bodyPr wrap="none" rtlCol="0">
            <a:spAutoFit/>
          </a:bodyPr>
          <a:lstStyle/>
          <a:p>
            <a:r>
              <a:rPr lang="pt-BR" sz="1600" b="1" i="1" dirty="0">
                <a:solidFill>
                  <a:schemeClr val="bg1"/>
                </a:solidFill>
              </a:rPr>
              <a:t>Rafael Marins</a:t>
            </a:r>
          </a:p>
        </p:txBody>
      </p:sp>
      <p:sp>
        <p:nvSpPr>
          <p:cNvPr id="19" name="CaixaDeTexto 18"/>
          <p:cNvSpPr txBox="1"/>
          <p:nvPr/>
        </p:nvSpPr>
        <p:spPr>
          <a:xfrm>
            <a:off x="6631213" y="5380598"/>
            <a:ext cx="1365117" cy="338554"/>
          </a:xfrm>
          <a:prstGeom prst="rect">
            <a:avLst/>
          </a:prstGeom>
          <a:noFill/>
        </p:spPr>
        <p:txBody>
          <a:bodyPr wrap="none" rtlCol="0">
            <a:spAutoFit/>
          </a:bodyPr>
          <a:lstStyle/>
          <a:p>
            <a:r>
              <a:rPr lang="pt-BR" sz="1600" b="1" i="1" dirty="0">
                <a:solidFill>
                  <a:schemeClr val="bg1"/>
                </a:solidFill>
              </a:rPr>
              <a:t>Rogerio Ozelo</a:t>
            </a:r>
          </a:p>
        </p:txBody>
      </p:sp>
    </p:spTree>
    <p:extLst>
      <p:ext uri="{BB962C8B-B14F-4D97-AF65-F5344CB8AC3E}">
        <p14:creationId xmlns:p14="http://schemas.microsoft.com/office/powerpoint/2010/main" xmlns="" val="85424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5. Estratégia de Campo</a:t>
            </a:r>
          </a:p>
        </p:txBody>
      </p:sp>
      <p:pic>
        <p:nvPicPr>
          <p:cNvPr id="3" name="Imagem 2">
            <a:extLst>
              <a:ext uri="{FF2B5EF4-FFF2-40B4-BE49-F238E27FC236}">
                <a16:creationId xmlns:a16="http://schemas.microsoft.com/office/drawing/2014/main" xmlns="" id="{26DABD25-279A-4316-A39B-1275C616ECD3}"/>
              </a:ext>
            </a:extLst>
          </p:cNvPr>
          <p:cNvPicPr>
            <a:picLocks noChangeAspect="1"/>
          </p:cNvPicPr>
          <p:nvPr/>
        </p:nvPicPr>
        <p:blipFill>
          <a:blip r:embed="rId2"/>
          <a:stretch>
            <a:fillRect/>
          </a:stretch>
        </p:blipFill>
        <p:spPr>
          <a:xfrm>
            <a:off x="315567" y="1024018"/>
            <a:ext cx="8719102" cy="5812735"/>
          </a:xfrm>
          <a:prstGeom prst="rect">
            <a:avLst/>
          </a:prstGeom>
        </p:spPr>
      </p:pic>
    </p:spTree>
    <p:extLst>
      <p:ext uri="{BB962C8B-B14F-4D97-AF65-F5344CB8AC3E}">
        <p14:creationId xmlns:p14="http://schemas.microsoft.com/office/powerpoint/2010/main" xmlns="" val="387792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E3802F5C-E8BF-4D4F-B028-E3FB16A50FC2}"/>
              </a:ext>
            </a:extLst>
          </p:cNvPr>
          <p:cNvSpPr txBox="1"/>
          <p:nvPr/>
        </p:nvSpPr>
        <p:spPr>
          <a:xfrm>
            <a:off x="0" y="142852"/>
            <a:ext cx="9144000" cy="1200329"/>
          </a:xfrm>
          <a:prstGeom prst="rect">
            <a:avLst/>
          </a:prstGeom>
          <a:noFill/>
        </p:spPr>
        <p:txBody>
          <a:bodyPr wrap="square" rtlCol="0">
            <a:spAutoFit/>
          </a:bodyPr>
          <a:lstStyle/>
          <a:p>
            <a:r>
              <a:rPr lang="pt-BR" sz="3600" dirty="0">
                <a:latin typeface="Trebuchet MS" panose="020B0603020202020204" pitchFamily="34" charset="0"/>
              </a:rPr>
              <a:t>Instrumentos </a:t>
            </a:r>
            <a:r>
              <a:rPr lang="pt-BR" sz="3600" dirty="0" smtClean="0">
                <a:latin typeface="Trebuchet MS" panose="020B0603020202020204" pitchFamily="34" charset="0"/>
              </a:rPr>
              <a:t>Metodológicos </a:t>
            </a:r>
            <a:r>
              <a:rPr lang="pt-BR" sz="3600" dirty="0">
                <a:latin typeface="Trebuchet MS" panose="020B0603020202020204" pitchFamily="34" charset="0"/>
              </a:rPr>
              <a:t>Q</a:t>
            </a:r>
            <a:r>
              <a:rPr lang="pt-BR" sz="3600" dirty="0" smtClean="0">
                <a:latin typeface="Trebuchet MS" panose="020B0603020202020204" pitchFamily="34" charset="0"/>
              </a:rPr>
              <a:t>ualitativos </a:t>
            </a:r>
            <a:r>
              <a:rPr lang="pt-BR" sz="3600" dirty="0">
                <a:latin typeface="Trebuchet MS" panose="020B0603020202020204" pitchFamily="34" charset="0"/>
              </a:rPr>
              <a:t>– </a:t>
            </a:r>
            <a:r>
              <a:rPr lang="pt-BR" sz="3600" i="1" dirty="0" smtClean="0">
                <a:latin typeface="Trebuchet MS" panose="020B0603020202020204" pitchFamily="34" charset="0"/>
              </a:rPr>
              <a:t>Dados </a:t>
            </a:r>
            <a:r>
              <a:rPr lang="pt-BR" sz="3600" i="1" dirty="0">
                <a:latin typeface="Trebuchet MS" panose="020B0603020202020204" pitchFamily="34" charset="0"/>
              </a:rPr>
              <a:t>P</a:t>
            </a:r>
            <a:r>
              <a:rPr lang="pt-BR" sz="3600" i="1" dirty="0" smtClean="0">
                <a:latin typeface="Trebuchet MS" panose="020B0603020202020204" pitchFamily="34" charset="0"/>
              </a:rPr>
              <a:t>rimários</a:t>
            </a:r>
            <a:endParaRPr lang="pt-BR" sz="3600" i="1" dirty="0">
              <a:latin typeface="Trebuchet MS" panose="020B0603020202020204" pitchFamily="34" charset="0"/>
            </a:endParaRPr>
          </a:p>
        </p:txBody>
      </p:sp>
      <p:sp>
        <p:nvSpPr>
          <p:cNvPr id="3" name="CaixaDeTexto 2">
            <a:extLst>
              <a:ext uri="{FF2B5EF4-FFF2-40B4-BE49-F238E27FC236}">
                <a16:creationId xmlns:a16="http://schemas.microsoft.com/office/drawing/2014/main" xmlns="" id="{8ED81E2E-7A53-419B-83FA-C42C67D89F83}"/>
              </a:ext>
            </a:extLst>
          </p:cNvPr>
          <p:cNvSpPr txBox="1"/>
          <p:nvPr/>
        </p:nvSpPr>
        <p:spPr>
          <a:xfrm>
            <a:off x="2214546" y="1357298"/>
            <a:ext cx="6272871" cy="4820166"/>
          </a:xfrm>
          <a:prstGeom prst="rect">
            <a:avLst/>
          </a:prstGeom>
          <a:noFill/>
        </p:spPr>
        <p:txBody>
          <a:bodyPr wrap="none" rtlCol="0">
            <a:spAutoFit/>
          </a:bodyPr>
          <a:lstStyle/>
          <a:p>
            <a:pPr marL="342900" indent="-342900">
              <a:lnSpc>
                <a:spcPct val="150000"/>
              </a:lnSpc>
            </a:pP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Análise documental;</a:t>
            </a:r>
          </a:p>
          <a:p>
            <a:pPr marL="342900" indent="-342900">
              <a:lnSpc>
                <a:spcPct val="150000"/>
              </a:lnSpc>
            </a:pP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Sondagem de opinião;</a:t>
            </a:r>
          </a:p>
          <a:p>
            <a:pPr marL="342900" indent="-342900">
              <a:lnSpc>
                <a:spcPct val="150000"/>
              </a:lnSpc>
            </a:pP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Entrevistas abertas ou em profundidade;</a:t>
            </a:r>
          </a:p>
          <a:p>
            <a:pPr marL="342900" indent="-342900">
              <a:lnSpc>
                <a:spcPct val="150000"/>
              </a:lnSpc>
            </a:pP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Entrevistas semiestruturadas;</a:t>
            </a:r>
          </a:p>
          <a:p>
            <a:pPr marL="342900" indent="-342900">
              <a:lnSpc>
                <a:spcPct val="150000"/>
              </a:lnSpc>
            </a:pP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História de Vida;</a:t>
            </a:r>
          </a:p>
          <a:p>
            <a:pPr marL="342900" indent="-342900">
              <a:lnSpc>
                <a:spcPct val="150000"/>
              </a:lnSpc>
            </a:pP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Grupos Focais;</a:t>
            </a:r>
          </a:p>
          <a:p>
            <a:pPr marL="342900" indent="-342900">
              <a:lnSpc>
                <a:spcPct val="150000"/>
              </a:lnSpc>
            </a:pP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Observação Participante;</a:t>
            </a:r>
          </a:p>
          <a:p>
            <a:pPr marL="342900" indent="-342900">
              <a:lnSpc>
                <a:spcPct val="150000"/>
              </a:lnSpc>
            </a:pPr>
            <a:r>
              <a:rPr lang="pt-BR" sz="2600" b="0" dirty="0" err="1"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Survey</a:t>
            </a:r>
            <a:endPar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Text Box 5">
            <a:extLst>
              <a:ext uri="{FF2B5EF4-FFF2-40B4-BE49-F238E27FC236}">
                <a16:creationId xmlns:a16="http://schemas.microsoft.com/office/drawing/2014/main" xmlns="" id="{10C73946-5218-431C-A830-3C4CB5CB15F0}"/>
              </a:ext>
            </a:extLst>
          </p:cNvPr>
          <p:cNvSpPr txBox="1">
            <a:spLocks noChangeArrowheads="1"/>
          </p:cNvSpPr>
          <p:nvPr/>
        </p:nvSpPr>
        <p:spPr bwMode="auto">
          <a:xfrm>
            <a:off x="2124075" y="6396335"/>
            <a:ext cx="7019925" cy="461665"/>
          </a:xfrm>
          <a:prstGeom prst="rect">
            <a:avLst/>
          </a:prstGeom>
          <a:noFill/>
          <a:ln w="3175">
            <a:noFill/>
            <a:miter lim="800000"/>
            <a:headEnd/>
            <a:tailEnd/>
          </a:ln>
          <a:effectLst/>
        </p:spPr>
        <p:txBody>
          <a:bodyPr>
            <a:spAutoFit/>
          </a:bodyPr>
          <a:lstStyle/>
          <a:p>
            <a:pPr algn="just" eaLnBrk="1" hangingPunct="1">
              <a:defRPr/>
            </a:pPr>
            <a:r>
              <a:rPr lang="pt-BR" sz="1200" dirty="0">
                <a:effectLst>
                  <a:outerShdw blurRad="38100" dist="38100" dir="2700000" algn="tl">
                    <a:srgbClr val="C0C0C0"/>
                  </a:outerShdw>
                </a:effectLst>
                <a:latin typeface="Trebuchet MS" panose="020B0603020202020204" pitchFamily="34" charset="0"/>
              </a:rPr>
              <a:t>Referência:</a:t>
            </a:r>
            <a:r>
              <a:rPr lang="pt-BR" sz="1200" b="0" dirty="0">
                <a:latin typeface="Trebuchet MS" panose="020B0603020202020204" pitchFamily="34" charset="0"/>
              </a:rPr>
              <a:t> Maria Cecília de Souza </a:t>
            </a:r>
            <a:r>
              <a:rPr lang="pt-BR" sz="1200" b="0" dirty="0" err="1">
                <a:latin typeface="Trebuchet MS" panose="020B0603020202020204" pitchFamily="34" charset="0"/>
              </a:rPr>
              <a:t>Minayo</a:t>
            </a:r>
            <a:r>
              <a:rPr lang="pt-BR" sz="1200" b="0" dirty="0">
                <a:latin typeface="Trebuchet MS" panose="020B0603020202020204" pitchFamily="34" charset="0"/>
              </a:rPr>
              <a:t> (Org.)</a:t>
            </a:r>
            <a:r>
              <a:rPr lang="pt-BR" sz="1200" b="0" dirty="0">
                <a:effectLst>
                  <a:outerShdw blurRad="38100" dist="38100" dir="2700000" algn="tl">
                    <a:srgbClr val="C0C0C0"/>
                  </a:outerShdw>
                </a:effectLst>
                <a:latin typeface="Trebuchet MS" panose="020B0603020202020204" pitchFamily="34" charset="0"/>
              </a:rPr>
              <a:t>. Pesquisa social: teoria, método e criatividade. Petrópolis: Editora Vozes. 32 ed. 2012.</a:t>
            </a:r>
            <a:endParaRPr lang="en-US" sz="1200" b="0" dirty="0">
              <a:latin typeface="Trebuchet MS" panose="020B0603020202020204" pitchFamily="34" charset="0"/>
            </a:endParaRPr>
          </a:p>
        </p:txBody>
      </p:sp>
    </p:spTree>
    <p:extLst>
      <p:ext uri="{BB962C8B-B14F-4D97-AF65-F5344CB8AC3E}">
        <p14:creationId xmlns:p14="http://schemas.microsoft.com/office/powerpoint/2010/main" xmlns="" val="2307532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5. Estratégia de Campo</a:t>
            </a:r>
          </a:p>
        </p:txBody>
      </p:sp>
      <p:pic>
        <p:nvPicPr>
          <p:cNvPr id="4" name="Imagem 3">
            <a:extLst>
              <a:ext uri="{FF2B5EF4-FFF2-40B4-BE49-F238E27FC236}">
                <a16:creationId xmlns:a16="http://schemas.microsoft.com/office/drawing/2014/main" xmlns="" id="{A26E80EE-A999-4B27-84D6-AB8B34585FAD}"/>
              </a:ext>
            </a:extLst>
          </p:cNvPr>
          <p:cNvPicPr>
            <a:picLocks noChangeAspect="1"/>
          </p:cNvPicPr>
          <p:nvPr/>
        </p:nvPicPr>
        <p:blipFill>
          <a:blip r:embed="rId2"/>
          <a:stretch>
            <a:fillRect/>
          </a:stretch>
        </p:blipFill>
        <p:spPr>
          <a:xfrm>
            <a:off x="644764" y="785479"/>
            <a:ext cx="7854472" cy="5986796"/>
          </a:xfrm>
          <a:prstGeom prst="rect">
            <a:avLst/>
          </a:prstGeom>
        </p:spPr>
      </p:pic>
    </p:spTree>
    <p:extLst>
      <p:ext uri="{BB962C8B-B14F-4D97-AF65-F5344CB8AC3E}">
        <p14:creationId xmlns:p14="http://schemas.microsoft.com/office/powerpoint/2010/main" xmlns="" val="861547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139148"/>
            <a:ext cx="9144000" cy="646331"/>
          </a:xfrm>
          <a:prstGeom prst="rect">
            <a:avLst/>
          </a:prstGeom>
          <a:noFill/>
        </p:spPr>
        <p:txBody>
          <a:bodyPr wrap="square" rtlCol="0">
            <a:spAutoFit/>
          </a:bodyPr>
          <a:lstStyle/>
          <a:p>
            <a:r>
              <a:rPr lang="pt-BR" sz="3600" dirty="0">
                <a:latin typeface="Trebuchet MS" panose="020B0603020202020204" pitchFamily="34" charset="0"/>
              </a:rPr>
              <a:t>Etapa 5. Estratégia de Campo</a:t>
            </a:r>
          </a:p>
        </p:txBody>
      </p:sp>
      <p:pic>
        <p:nvPicPr>
          <p:cNvPr id="4" name="Imagem 3">
            <a:extLst>
              <a:ext uri="{FF2B5EF4-FFF2-40B4-BE49-F238E27FC236}">
                <a16:creationId xmlns:a16="http://schemas.microsoft.com/office/drawing/2014/main" xmlns="" id="{FBA6F982-D31E-4BE1-8975-A12238AADF7C}"/>
              </a:ext>
            </a:extLst>
          </p:cNvPr>
          <p:cNvPicPr>
            <a:picLocks noChangeAspect="1"/>
          </p:cNvPicPr>
          <p:nvPr/>
        </p:nvPicPr>
        <p:blipFill>
          <a:blip r:embed="rId2"/>
          <a:stretch>
            <a:fillRect/>
          </a:stretch>
        </p:blipFill>
        <p:spPr>
          <a:xfrm>
            <a:off x="839411" y="785479"/>
            <a:ext cx="7465177" cy="6001083"/>
          </a:xfrm>
          <a:prstGeom prst="rect">
            <a:avLst/>
          </a:prstGeom>
        </p:spPr>
      </p:pic>
    </p:spTree>
    <p:extLst>
      <p:ext uri="{BB962C8B-B14F-4D97-AF65-F5344CB8AC3E}">
        <p14:creationId xmlns:p14="http://schemas.microsoft.com/office/powerpoint/2010/main" xmlns="" val="412744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139148"/>
            <a:ext cx="9144000" cy="646331"/>
          </a:xfrm>
          <a:prstGeom prst="rect">
            <a:avLst/>
          </a:prstGeom>
          <a:noFill/>
        </p:spPr>
        <p:txBody>
          <a:bodyPr wrap="square" rtlCol="0">
            <a:spAutoFit/>
          </a:bodyPr>
          <a:lstStyle/>
          <a:p>
            <a:r>
              <a:rPr lang="pt-BR" sz="3600" dirty="0">
                <a:latin typeface="Trebuchet MS" panose="020B0603020202020204" pitchFamily="34" charset="0"/>
              </a:rPr>
              <a:t>Etapa 5. Estratégia de Campo</a:t>
            </a:r>
          </a:p>
        </p:txBody>
      </p:sp>
      <p:pic>
        <p:nvPicPr>
          <p:cNvPr id="3" name="Imagem 2">
            <a:extLst>
              <a:ext uri="{FF2B5EF4-FFF2-40B4-BE49-F238E27FC236}">
                <a16:creationId xmlns:a16="http://schemas.microsoft.com/office/drawing/2014/main" xmlns="" id="{2EA72055-8C5B-44E7-8003-FDD15BB0C463}"/>
              </a:ext>
            </a:extLst>
          </p:cNvPr>
          <p:cNvPicPr>
            <a:picLocks noChangeAspect="1"/>
          </p:cNvPicPr>
          <p:nvPr/>
        </p:nvPicPr>
        <p:blipFill>
          <a:blip r:embed="rId2"/>
          <a:stretch>
            <a:fillRect/>
          </a:stretch>
        </p:blipFill>
        <p:spPr>
          <a:xfrm>
            <a:off x="123825" y="785479"/>
            <a:ext cx="8896350" cy="5857875"/>
          </a:xfrm>
          <a:prstGeom prst="rect">
            <a:avLst/>
          </a:prstGeom>
        </p:spPr>
      </p:pic>
    </p:spTree>
    <p:extLst>
      <p:ext uri="{BB962C8B-B14F-4D97-AF65-F5344CB8AC3E}">
        <p14:creationId xmlns:p14="http://schemas.microsoft.com/office/powerpoint/2010/main" xmlns="" val="342968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6. Análise dos </a:t>
            </a:r>
            <a:r>
              <a:rPr lang="pt-BR" sz="3600" dirty="0" smtClean="0">
                <a:latin typeface="Trebuchet MS" panose="020B0603020202020204" pitchFamily="34" charset="0"/>
              </a:rPr>
              <a:t>Dados</a:t>
            </a:r>
            <a:endParaRPr lang="pt-BR" sz="3600" dirty="0">
              <a:latin typeface="Trebuchet MS" panose="020B0603020202020204" pitchFamily="34" charset="0"/>
            </a:endParaRPr>
          </a:p>
        </p:txBody>
      </p:sp>
      <p:sp>
        <p:nvSpPr>
          <p:cNvPr id="3" name="Retângulo 2">
            <a:extLst>
              <a:ext uri="{FF2B5EF4-FFF2-40B4-BE49-F238E27FC236}">
                <a16:creationId xmlns:a16="http://schemas.microsoft.com/office/drawing/2014/main" xmlns="" id="{32071F0A-C652-4BE7-BBD6-A690B4585537}"/>
              </a:ext>
            </a:extLst>
          </p:cNvPr>
          <p:cNvSpPr/>
          <p:nvPr/>
        </p:nvSpPr>
        <p:spPr>
          <a:xfrm>
            <a:off x="327992" y="1332566"/>
            <a:ext cx="8269356" cy="5293757"/>
          </a:xfrm>
          <a:prstGeom prst="rect">
            <a:avLst/>
          </a:prstGeom>
        </p:spPr>
        <p:txBody>
          <a:bodyPr wrap="square">
            <a:spAutoFit/>
          </a:bodyPr>
          <a:lstStyle/>
          <a:p>
            <a:pPr marL="457200" indent="-457200" algn="just">
              <a:buFont typeface="+mj-lt"/>
              <a:buAutoNum type="arabicPeriod"/>
            </a:pPr>
            <a:r>
              <a:rPr lang="pt-BR" sz="26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A análise dos dados foi dividida em duas partes. </a:t>
            </a:r>
          </a:p>
          <a:p>
            <a:pPr marL="457200" indent="-457200" algn="just">
              <a:buFont typeface="+mj-lt"/>
              <a:buAutoNum type="arabicPeriod"/>
            </a:pPr>
            <a:endParaRPr lang="pt-BR" sz="26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endParaRPr>
          </a:p>
          <a:p>
            <a:pPr marL="457200" indent="-457200" algn="just">
              <a:buFont typeface="+mj-lt"/>
              <a:buAutoNum type="arabicPeriod"/>
            </a:pPr>
            <a:r>
              <a:rPr lang="pt-BR" sz="26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A primeira refere-se à caracterização do </a:t>
            </a:r>
            <a:r>
              <a:rPr lang="pt-BR" sz="2600" b="0" i="1"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survey</a:t>
            </a:r>
            <a:r>
              <a:rPr lang="pt-BR" sz="26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 partir das seguintes etapas: </a:t>
            </a:r>
            <a:endParaRPr lang="pt-BR" sz="2600" b="0" dirty="0" smtClean="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endParaRPr>
          </a:p>
          <a:p>
            <a:pPr marL="971550" lvl="1" indent="-514350" algn="just">
              <a:buAutoNum type="arabicParenBoth"/>
            </a:pPr>
            <a:r>
              <a:rPr lang="pt-BR" sz="26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Caracterização </a:t>
            </a: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socioeconômica e demográfica dos entrevistados; </a:t>
            </a:r>
            <a:endParaRPr lang="pt-BR" sz="26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endParaRPr>
          </a:p>
          <a:p>
            <a:pPr marL="971550" lvl="1" indent="-514350" algn="just">
              <a:buAutoNum type="arabicParenBoth"/>
            </a:pPr>
            <a:r>
              <a:rPr lang="pt-BR" sz="26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Caracterização </a:t>
            </a: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dos entrevistados que sofreram com falta de água durante o período estudado</a:t>
            </a:r>
            <a:r>
              <a:rPr lang="pt-BR" sz="26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a:t>
            </a:r>
          </a:p>
          <a:p>
            <a:pPr marL="971550" lvl="1" indent="-514350" algn="just">
              <a:buAutoNum type="arabicParenBoth"/>
            </a:pPr>
            <a:r>
              <a:rPr lang="pt-BR" sz="26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Caracterização </a:t>
            </a: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da percepção individual e dos entrevistados que acreditam que Campinas vivenciou uma crise hídrica; e </a:t>
            </a:r>
            <a:endParaRPr lang="pt-BR" sz="26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endParaRPr>
          </a:p>
          <a:p>
            <a:pPr marL="971550" lvl="1" indent="-514350" algn="just">
              <a:buAutoNum type="arabicParenBoth"/>
            </a:pPr>
            <a:r>
              <a:rPr lang="pt-BR" sz="26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Caracterização </a:t>
            </a:r>
            <a:r>
              <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da percepção sobre a questão hídrica e dos riscos e perigos. </a:t>
            </a:r>
            <a:endParaRPr lang="pt-BR" sz="26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xmlns="" val="1347786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A36DAF3A-350C-493D-BA7F-9073FFF9AB59}"/>
              </a:ext>
            </a:extLst>
          </p:cNvPr>
          <p:cNvSpPr txBox="1"/>
          <p:nvPr/>
        </p:nvSpPr>
        <p:spPr>
          <a:xfrm>
            <a:off x="0" y="142852"/>
            <a:ext cx="9144000" cy="646331"/>
          </a:xfrm>
          <a:prstGeom prst="rect">
            <a:avLst/>
          </a:prstGeom>
          <a:noFill/>
        </p:spPr>
        <p:txBody>
          <a:bodyPr wrap="square" rtlCol="0">
            <a:spAutoFit/>
          </a:bodyPr>
          <a:lstStyle/>
          <a:p>
            <a:r>
              <a:rPr lang="pt-BR" sz="3600" dirty="0">
                <a:latin typeface="Trebuchet MS" panose="020B0603020202020204" pitchFamily="34" charset="0"/>
              </a:rPr>
              <a:t>Etapa 6. Análise dos </a:t>
            </a:r>
            <a:r>
              <a:rPr lang="pt-BR" sz="3600" dirty="0" smtClean="0">
                <a:latin typeface="Trebuchet MS" panose="020B0603020202020204" pitchFamily="34" charset="0"/>
              </a:rPr>
              <a:t>Dados</a:t>
            </a:r>
            <a:endParaRPr lang="pt-BR" sz="3600" dirty="0">
              <a:latin typeface="Trebuchet MS" panose="020B0603020202020204" pitchFamily="34" charset="0"/>
            </a:endParaRPr>
          </a:p>
        </p:txBody>
      </p:sp>
      <p:sp>
        <p:nvSpPr>
          <p:cNvPr id="3" name="Retângulo 2">
            <a:extLst>
              <a:ext uri="{FF2B5EF4-FFF2-40B4-BE49-F238E27FC236}">
                <a16:creationId xmlns:a16="http://schemas.microsoft.com/office/drawing/2014/main" xmlns="" id="{32071F0A-C652-4BE7-BBD6-A690B4585537}"/>
              </a:ext>
            </a:extLst>
          </p:cNvPr>
          <p:cNvSpPr/>
          <p:nvPr/>
        </p:nvSpPr>
        <p:spPr>
          <a:xfrm>
            <a:off x="285720" y="1071546"/>
            <a:ext cx="8269356" cy="5693866"/>
          </a:xfrm>
          <a:prstGeom prst="rect">
            <a:avLst/>
          </a:prstGeom>
        </p:spPr>
        <p:txBody>
          <a:bodyPr wrap="square">
            <a:spAutoFit/>
          </a:bodyPr>
          <a:lstStyle/>
          <a:p>
            <a:pPr marL="285750" indent="-285750" algn="just"/>
            <a:r>
              <a:rPr lang="pt-BR" sz="28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A segunda parte da análise consiste na </a:t>
            </a:r>
            <a:r>
              <a:rPr lang="pt-BR" sz="2800" b="0" i="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construção</a:t>
            </a:r>
            <a:r>
              <a:rPr lang="pt-BR" sz="28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a:t>
            </a:r>
            <a:r>
              <a:rPr lang="pt-BR" sz="28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das </a:t>
            </a:r>
            <a:r>
              <a:rPr lang="pt-BR" sz="2800" b="0" i="1" u="sng"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Tipologias de Percepção</a:t>
            </a:r>
            <a:r>
              <a:rPr lang="pt-BR" sz="28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Para verificar se a população percebeu a escassez hídrica ocorrida entre 2013 e 2015 como um desastre, três questões foram essenciais</a:t>
            </a:r>
            <a:r>
              <a:rPr lang="pt-BR" sz="2800" b="0" dirty="0" smtClean="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r>
              <a:rPr lang="pt-BR" sz="2800" b="0" dirty="0" smtClean="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t>
            </a:r>
          </a:p>
          <a:p>
            <a:pPr marL="285750" indent="-285750" algn="just"/>
            <a:r>
              <a:rPr lang="pt-BR" sz="2800" b="0" u="sng" dirty="0" smtClean="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Questão </a:t>
            </a:r>
            <a:r>
              <a:rPr lang="pt-BR" sz="2800" b="0" u="sng"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1</a:t>
            </a:r>
            <a:r>
              <a:rPr lang="pt-BR" sz="28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[Você sofreu com falta de água no período de 2013 a 2015?]; </a:t>
            </a:r>
            <a:endParaRPr lang="pt-BR" sz="2800" b="0" dirty="0" smtClean="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r>
              <a:rPr lang="pt-BR" sz="2800" b="0" u="sng" dirty="0" smtClean="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Questão </a:t>
            </a:r>
            <a:r>
              <a:rPr lang="pt-BR" sz="2800" b="0" u="sng"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10 </a:t>
            </a:r>
            <a:r>
              <a:rPr lang="pt-BR" sz="28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[No período de 2013 a 2015 você diminuiu seu consumo de água?]; </a:t>
            </a:r>
            <a:endParaRPr lang="pt-BR" sz="2800" b="0" dirty="0" smtClean="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r>
              <a:rPr lang="pt-BR" sz="2800" b="0" u="sng" dirty="0" smtClean="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Questão </a:t>
            </a:r>
            <a:r>
              <a:rPr lang="pt-BR" sz="2800" b="0" u="sng"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12 </a:t>
            </a:r>
            <a:r>
              <a:rPr lang="pt-BR" sz="2800" b="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[Em sua opinião, Campinas viveu ou está vivendo uma crise hídrica, aqui entendida como falta de água?]</a:t>
            </a:r>
            <a:endParaRPr lang="pt-BR" sz="2800" b="0" dirty="0">
              <a:solidFill>
                <a:schemeClr val="accent6">
                  <a:lumMod val="75000"/>
                </a:schemeClr>
              </a:solidFill>
              <a:latin typeface="Trebuchet MS" panose="020B0603020202020204" pitchFamily="34" charset="0"/>
            </a:endParaRPr>
          </a:p>
        </p:txBody>
      </p:sp>
    </p:spTree>
    <p:extLst>
      <p:ext uri="{BB962C8B-B14F-4D97-AF65-F5344CB8AC3E}">
        <p14:creationId xmlns:p14="http://schemas.microsoft.com/office/powerpoint/2010/main" xmlns="" val="1683659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8D1E682D-92DA-4FFC-99F6-6B95C6D8C2FD}"/>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6. Análise dos </a:t>
            </a:r>
            <a:r>
              <a:rPr lang="pt-BR" sz="3600" dirty="0" smtClean="0">
                <a:latin typeface="Trebuchet MS" panose="020B0603020202020204" pitchFamily="34" charset="0"/>
              </a:rPr>
              <a:t>Dados</a:t>
            </a:r>
            <a:endParaRPr lang="pt-BR" sz="3600" dirty="0">
              <a:latin typeface="Trebuchet MS" panose="020B0603020202020204" pitchFamily="34" charset="0"/>
            </a:endParaRPr>
          </a:p>
        </p:txBody>
      </p:sp>
      <p:pic>
        <p:nvPicPr>
          <p:cNvPr id="3" name="Imagem 2">
            <a:extLst>
              <a:ext uri="{FF2B5EF4-FFF2-40B4-BE49-F238E27FC236}">
                <a16:creationId xmlns:a16="http://schemas.microsoft.com/office/drawing/2014/main" xmlns="" id="{1EC21D0B-FAEF-414A-A331-2ED349E85736}"/>
              </a:ext>
            </a:extLst>
          </p:cNvPr>
          <p:cNvPicPr>
            <a:picLocks noChangeAspect="1"/>
          </p:cNvPicPr>
          <p:nvPr/>
        </p:nvPicPr>
        <p:blipFill>
          <a:blip r:embed="rId2"/>
          <a:stretch>
            <a:fillRect/>
          </a:stretch>
        </p:blipFill>
        <p:spPr>
          <a:xfrm>
            <a:off x="-71954" y="1285860"/>
            <a:ext cx="9215954" cy="4972070"/>
          </a:xfrm>
          <a:prstGeom prst="rect">
            <a:avLst/>
          </a:prstGeom>
        </p:spPr>
      </p:pic>
    </p:spTree>
    <p:extLst>
      <p:ext uri="{BB962C8B-B14F-4D97-AF65-F5344CB8AC3E}">
        <p14:creationId xmlns:p14="http://schemas.microsoft.com/office/powerpoint/2010/main" xmlns="" val="2795688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2223D78A-6EE5-4C7A-964F-751C071C1217}"/>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6. Análise dos dados</a:t>
            </a:r>
          </a:p>
        </p:txBody>
      </p:sp>
      <p:pic>
        <p:nvPicPr>
          <p:cNvPr id="3" name="Imagem 2">
            <a:extLst>
              <a:ext uri="{FF2B5EF4-FFF2-40B4-BE49-F238E27FC236}">
                <a16:creationId xmlns:a16="http://schemas.microsoft.com/office/drawing/2014/main" xmlns="" id="{7B0DA4E8-7736-4FF1-B212-AB08DA618749}"/>
              </a:ext>
            </a:extLst>
          </p:cNvPr>
          <p:cNvPicPr>
            <a:picLocks noChangeAspect="1"/>
          </p:cNvPicPr>
          <p:nvPr/>
        </p:nvPicPr>
        <p:blipFill>
          <a:blip r:embed="rId2"/>
          <a:stretch>
            <a:fillRect/>
          </a:stretch>
        </p:blipFill>
        <p:spPr>
          <a:xfrm>
            <a:off x="-72532" y="785794"/>
            <a:ext cx="9332753" cy="5906427"/>
          </a:xfrm>
          <a:prstGeom prst="rect">
            <a:avLst/>
          </a:prstGeom>
        </p:spPr>
      </p:pic>
    </p:spTree>
    <p:extLst>
      <p:ext uri="{BB962C8B-B14F-4D97-AF65-F5344CB8AC3E}">
        <p14:creationId xmlns:p14="http://schemas.microsoft.com/office/powerpoint/2010/main" xmlns="" val="31003428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2223D78A-6EE5-4C7A-964F-751C071C1217}"/>
              </a:ext>
            </a:extLst>
          </p:cNvPr>
          <p:cNvSpPr txBox="1"/>
          <p:nvPr/>
        </p:nvSpPr>
        <p:spPr>
          <a:xfrm>
            <a:off x="0" y="0"/>
            <a:ext cx="9144000" cy="646331"/>
          </a:xfrm>
          <a:prstGeom prst="rect">
            <a:avLst/>
          </a:prstGeom>
          <a:noFill/>
        </p:spPr>
        <p:txBody>
          <a:bodyPr wrap="square" rtlCol="0">
            <a:spAutoFit/>
          </a:bodyPr>
          <a:lstStyle/>
          <a:p>
            <a:r>
              <a:rPr lang="pt-BR" sz="3600" dirty="0">
                <a:latin typeface="Trebuchet MS" panose="020B0603020202020204" pitchFamily="34" charset="0"/>
              </a:rPr>
              <a:t>Etapa 6. Análise dos dados</a:t>
            </a:r>
          </a:p>
        </p:txBody>
      </p:sp>
      <p:pic>
        <p:nvPicPr>
          <p:cNvPr id="4" name="Imagem 3">
            <a:extLst>
              <a:ext uri="{FF2B5EF4-FFF2-40B4-BE49-F238E27FC236}">
                <a16:creationId xmlns:a16="http://schemas.microsoft.com/office/drawing/2014/main" xmlns="" id="{B8464616-60F7-4090-B72B-7E3E54105379}"/>
              </a:ext>
            </a:extLst>
          </p:cNvPr>
          <p:cNvPicPr>
            <a:picLocks noChangeAspect="1"/>
          </p:cNvPicPr>
          <p:nvPr/>
        </p:nvPicPr>
        <p:blipFill>
          <a:blip r:embed="rId2"/>
          <a:stretch>
            <a:fillRect/>
          </a:stretch>
        </p:blipFill>
        <p:spPr>
          <a:xfrm>
            <a:off x="-201880" y="1214422"/>
            <a:ext cx="9345880" cy="5155661"/>
          </a:xfrm>
          <a:prstGeom prst="rect">
            <a:avLst/>
          </a:prstGeom>
        </p:spPr>
      </p:pic>
    </p:spTree>
    <p:extLst>
      <p:ext uri="{BB962C8B-B14F-4D97-AF65-F5344CB8AC3E}">
        <p14:creationId xmlns:p14="http://schemas.microsoft.com/office/powerpoint/2010/main" xmlns="" val="13752325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07745" y="5921171"/>
            <a:ext cx="7585234" cy="822960"/>
          </a:xfrm>
        </p:spPr>
        <p:txBody>
          <a:bodyPr/>
          <a:lstStyle/>
          <a:p>
            <a:r>
              <a:rPr lang="pt-BR" sz="2800" b="0" dirty="0">
                <a:solidFill>
                  <a:schemeClr val="accent6">
                    <a:lumMod val="75000"/>
                  </a:schemeClr>
                </a:solidFill>
                <a:effectLst>
                  <a:outerShdw blurRad="38100" dist="38100" dir="2700000" algn="tl">
                    <a:srgbClr val="000000">
                      <a:alpha val="43137"/>
                    </a:srgbClr>
                  </a:outerShdw>
                </a:effectLst>
              </a:rPr>
              <a:t>Dimensão da Percepção da População</a:t>
            </a:r>
          </a:p>
        </p:txBody>
      </p:sp>
      <p:pic>
        <p:nvPicPr>
          <p:cNvPr id="20" name="Imagem 1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282" y="0"/>
            <a:ext cx="8835317" cy="6246913"/>
          </a:xfrm>
          <a:prstGeom prst="rect">
            <a:avLst/>
          </a:prstGeom>
        </p:spPr>
      </p:pic>
    </p:spTree>
    <p:extLst>
      <p:ext uri="{BB962C8B-B14F-4D97-AF65-F5344CB8AC3E}">
        <p14:creationId xmlns:p14="http://schemas.microsoft.com/office/powerpoint/2010/main" xmlns="" val="35660747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282" y="0"/>
            <a:ext cx="8835317" cy="6246913"/>
          </a:xfrm>
          <a:prstGeom prst="rect">
            <a:avLst/>
          </a:prstGeom>
        </p:spPr>
      </p:pic>
      <p:sp>
        <p:nvSpPr>
          <p:cNvPr id="3" name="Título 2"/>
          <p:cNvSpPr>
            <a:spLocks noGrp="1"/>
          </p:cNvSpPr>
          <p:nvPr>
            <p:ph type="title"/>
          </p:nvPr>
        </p:nvSpPr>
        <p:spPr>
          <a:xfrm>
            <a:off x="107745" y="5921171"/>
            <a:ext cx="7585234" cy="822960"/>
          </a:xfrm>
        </p:spPr>
        <p:txBody>
          <a:bodyPr/>
          <a:lstStyle/>
          <a:p>
            <a:r>
              <a:rPr lang="pt-BR" sz="2800" b="0" dirty="0">
                <a:solidFill>
                  <a:schemeClr val="accent6">
                    <a:lumMod val="75000"/>
                  </a:schemeClr>
                </a:solidFill>
                <a:effectLst>
                  <a:outerShdw blurRad="38100" dist="38100" dir="2700000" algn="tl">
                    <a:srgbClr val="000000">
                      <a:alpha val="43137"/>
                    </a:srgbClr>
                  </a:outerShdw>
                </a:effectLst>
              </a:rPr>
              <a:t>Dimensão da Percepção da População</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28662" y="-214338"/>
            <a:ext cx="7143800" cy="63167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8282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xmlns="" id="{E1C318D1-734D-4FD2-9C9C-735C402608A7}"/>
              </a:ext>
            </a:extLst>
          </p:cNvPr>
          <p:cNvSpPr txBox="1">
            <a:spLocks noChangeArrowheads="1"/>
          </p:cNvSpPr>
          <p:nvPr/>
        </p:nvSpPr>
        <p:spPr bwMode="auto">
          <a:xfrm>
            <a:off x="2124075" y="6036331"/>
            <a:ext cx="7019925" cy="461665"/>
          </a:xfrm>
          <a:prstGeom prst="rect">
            <a:avLst/>
          </a:prstGeom>
          <a:noFill/>
          <a:ln w="3175">
            <a:noFill/>
            <a:miter lim="800000"/>
            <a:headEnd/>
            <a:tailEnd/>
          </a:ln>
          <a:effectLst/>
        </p:spPr>
        <p:txBody>
          <a:bodyPr>
            <a:spAutoFit/>
          </a:bodyPr>
          <a:lstStyle/>
          <a:p>
            <a:pPr algn="just" eaLnBrk="1" hangingPunct="1">
              <a:defRPr/>
            </a:pPr>
            <a:r>
              <a:rPr lang="pt-BR" sz="1200" dirty="0">
                <a:effectLst>
                  <a:outerShdw blurRad="38100" dist="38100" dir="2700000" algn="tl">
                    <a:srgbClr val="C0C0C0"/>
                  </a:outerShdw>
                </a:effectLst>
                <a:latin typeface="Trebuchet MS" panose="020B0603020202020204" pitchFamily="34" charset="0"/>
              </a:rPr>
              <a:t>Referência:</a:t>
            </a:r>
            <a:r>
              <a:rPr lang="pt-BR" sz="1200" b="0" dirty="0">
                <a:latin typeface="Trebuchet MS" panose="020B0603020202020204" pitchFamily="34" charset="0"/>
              </a:rPr>
              <a:t> Maria Cecília de Souza </a:t>
            </a:r>
            <a:r>
              <a:rPr lang="pt-BR" sz="1200" b="0" dirty="0" err="1">
                <a:latin typeface="Trebuchet MS" panose="020B0603020202020204" pitchFamily="34" charset="0"/>
              </a:rPr>
              <a:t>Minayo</a:t>
            </a:r>
            <a:r>
              <a:rPr lang="pt-BR" sz="1200" b="0" dirty="0">
                <a:latin typeface="Trebuchet MS" panose="020B0603020202020204" pitchFamily="34" charset="0"/>
              </a:rPr>
              <a:t> (Org.)</a:t>
            </a:r>
            <a:r>
              <a:rPr lang="pt-BR" sz="1200" b="0" dirty="0">
                <a:effectLst>
                  <a:outerShdw blurRad="38100" dist="38100" dir="2700000" algn="tl">
                    <a:srgbClr val="C0C0C0"/>
                  </a:outerShdw>
                </a:effectLst>
                <a:latin typeface="Trebuchet MS" panose="020B0603020202020204" pitchFamily="34" charset="0"/>
              </a:rPr>
              <a:t>. Pesquisa social: teoria, método e criatividade. Petrópolis: Editora Vozes. 32 ed. 2012.</a:t>
            </a:r>
            <a:endParaRPr lang="en-US" sz="1200" b="0" dirty="0">
              <a:latin typeface="Trebuchet MS" panose="020B0603020202020204" pitchFamily="34" charset="0"/>
            </a:endParaRPr>
          </a:p>
        </p:txBody>
      </p:sp>
      <p:sp>
        <p:nvSpPr>
          <p:cNvPr id="3" name="CaixaDeTexto 2">
            <a:extLst>
              <a:ext uri="{FF2B5EF4-FFF2-40B4-BE49-F238E27FC236}">
                <a16:creationId xmlns:a16="http://schemas.microsoft.com/office/drawing/2014/main" xmlns="" id="{63DC521F-AE76-4249-8358-45AED3FDD0E8}"/>
              </a:ext>
            </a:extLst>
          </p:cNvPr>
          <p:cNvSpPr txBox="1"/>
          <p:nvPr/>
        </p:nvSpPr>
        <p:spPr>
          <a:xfrm>
            <a:off x="0" y="0"/>
            <a:ext cx="9144000" cy="1077218"/>
          </a:xfrm>
          <a:prstGeom prst="rect">
            <a:avLst/>
          </a:prstGeom>
          <a:noFill/>
        </p:spPr>
        <p:txBody>
          <a:bodyPr wrap="square" rtlCol="0">
            <a:spAutoFit/>
          </a:bodyPr>
          <a:lstStyle/>
          <a:p>
            <a:pPr algn="just"/>
            <a:r>
              <a:rPr lang="pt-BR" sz="3200" dirty="0">
                <a:latin typeface="Trebuchet MS" panose="020B0603020202020204" pitchFamily="34" charset="0"/>
              </a:rPr>
              <a:t>Os elementos constitutivos de um projeto de pesquisa com enfoque qualitativo</a:t>
            </a:r>
          </a:p>
        </p:txBody>
      </p:sp>
      <p:sp>
        <p:nvSpPr>
          <p:cNvPr id="4" name="CaixaDeTexto 3">
            <a:extLst>
              <a:ext uri="{FF2B5EF4-FFF2-40B4-BE49-F238E27FC236}">
                <a16:creationId xmlns:a16="http://schemas.microsoft.com/office/drawing/2014/main" xmlns="" id="{7E12EBB9-C601-46D5-9120-E1C84AED09A0}"/>
              </a:ext>
            </a:extLst>
          </p:cNvPr>
          <p:cNvSpPr txBox="1"/>
          <p:nvPr/>
        </p:nvSpPr>
        <p:spPr>
          <a:xfrm>
            <a:off x="0" y="1857364"/>
            <a:ext cx="9144000" cy="3348481"/>
          </a:xfrm>
          <a:prstGeom prst="rect">
            <a:avLst/>
          </a:prstGeom>
          <a:noFill/>
        </p:spPr>
        <p:txBody>
          <a:bodyPr wrap="square" rtlCol="0">
            <a:spAutoFit/>
          </a:bodyPr>
          <a:lstStyle/>
          <a:p>
            <a:pPr marL="342900" indent="-342900">
              <a:lnSpc>
                <a:spcPct val="150000"/>
              </a:lnSpc>
            </a:pPr>
            <a:r>
              <a:rPr lang="pt-BR"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 “O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que pesquisar?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(Definição do problema, hipóteses, base teórica e conceitual);</a:t>
            </a:r>
          </a:p>
          <a:p>
            <a:pPr marL="342900" indent="-342900">
              <a:lnSpc>
                <a:spcPct val="150000"/>
              </a:lnSpc>
            </a:pPr>
            <a:r>
              <a:rPr lang="pt-BR"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(ii) Para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que pesquisar?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(Propósitos do estudo, seus objetivos);</a:t>
            </a:r>
          </a:p>
          <a:p>
            <a:pPr marL="342900" indent="-342900">
              <a:lnSpc>
                <a:spcPct val="150000"/>
              </a:lnSpc>
            </a:pPr>
            <a:r>
              <a:rPr lang="pt-BR"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(iii) Por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que pesquisar?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(Justificativa da escolha do problema);</a:t>
            </a:r>
          </a:p>
          <a:p>
            <a:pPr marL="342900" indent="-342900">
              <a:lnSpc>
                <a:spcPct val="150000"/>
              </a:lnSpc>
            </a:pPr>
            <a:r>
              <a:rPr lang="pt-BR"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(iv) Como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pesquisar (Metodologia);</a:t>
            </a:r>
          </a:p>
          <a:p>
            <a:pPr marL="342900" indent="-342900">
              <a:lnSpc>
                <a:spcPct val="150000"/>
              </a:lnSpc>
            </a:pPr>
            <a:r>
              <a:rPr lang="pt-BR"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(v) Por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quanto tempo pesquisar? </a:t>
            </a:r>
            <a:r>
              <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(Cronograma de execução</a:t>
            </a:r>
            <a:r>
              <a:rPr lang="pt-BR"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t>
            </a:r>
            <a:endParaRPr lang="pt-BR"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xmlns="" val="16769761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643050"/>
            <a:ext cx="9196157" cy="39840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689323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07745" y="5921171"/>
            <a:ext cx="7585234" cy="822960"/>
          </a:xfrm>
        </p:spPr>
        <p:txBody>
          <a:bodyPr/>
          <a:lstStyle/>
          <a:p>
            <a:r>
              <a:rPr lang="pt-BR" sz="2800" b="0" dirty="0">
                <a:solidFill>
                  <a:schemeClr val="accent6">
                    <a:lumMod val="75000"/>
                  </a:schemeClr>
                </a:solidFill>
                <a:effectLst>
                  <a:outerShdw blurRad="38100" dist="38100" dir="2700000" algn="tl">
                    <a:srgbClr val="000000">
                      <a:alpha val="43137"/>
                    </a:srgbClr>
                  </a:outerShdw>
                </a:effectLst>
              </a:rPr>
              <a:t>Dimensão da Percepção da População</a:t>
            </a:r>
          </a:p>
        </p:txBody>
      </p:sp>
      <p:pic>
        <p:nvPicPr>
          <p:cNvPr id="12" name="Imagem 11"/>
          <p:cNvPicPr/>
          <p:nvPr/>
        </p:nvPicPr>
        <p:blipFill>
          <a:blip r:embed="rId2">
            <a:extLst>
              <a:ext uri="{28A0092B-C50C-407E-A947-70E740481C1C}">
                <a14:useLocalDpi xmlns:a14="http://schemas.microsoft.com/office/drawing/2010/main" xmlns="" val="0"/>
              </a:ext>
            </a:extLst>
          </a:blip>
          <a:stretch>
            <a:fillRect/>
          </a:stretch>
        </p:blipFill>
        <p:spPr>
          <a:xfrm>
            <a:off x="0" y="693220"/>
            <a:ext cx="9144000" cy="5175952"/>
          </a:xfrm>
          <a:prstGeom prst="rect">
            <a:avLst/>
          </a:prstGeom>
          <a:ln>
            <a:solidFill>
              <a:schemeClr val="bg1">
                <a:lumMod val="50000"/>
              </a:schemeClr>
            </a:solidFill>
          </a:ln>
        </p:spPr>
      </p:pic>
    </p:spTree>
    <p:extLst>
      <p:ext uri="{BB962C8B-B14F-4D97-AF65-F5344CB8AC3E}">
        <p14:creationId xmlns:p14="http://schemas.microsoft.com/office/powerpoint/2010/main" xmlns="" val="17941771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xmlns="" id="{E6674D51-A64A-4DE8-9EBB-993E947EF697}"/>
              </a:ext>
            </a:extLst>
          </p:cNvPr>
          <p:cNvPicPr/>
          <p:nvPr/>
        </p:nvPicPr>
        <p:blipFill>
          <a:blip r:embed="rId2"/>
          <a:stretch>
            <a:fillRect/>
          </a:stretch>
        </p:blipFill>
        <p:spPr>
          <a:xfrm>
            <a:off x="0" y="642918"/>
            <a:ext cx="9144000" cy="6215082"/>
          </a:xfrm>
          <a:prstGeom prst="rect">
            <a:avLst/>
          </a:prstGeom>
        </p:spPr>
      </p:pic>
      <p:sp>
        <p:nvSpPr>
          <p:cNvPr id="3" name="Título 2"/>
          <p:cNvSpPr txBox="1">
            <a:spLocks/>
          </p:cNvSpPr>
          <p:nvPr/>
        </p:nvSpPr>
        <p:spPr>
          <a:xfrm>
            <a:off x="0" y="0"/>
            <a:ext cx="9144000" cy="82296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mj-lt"/>
                <a:ea typeface="+mj-ea"/>
                <a:cs typeface="+mj-cs"/>
              </a:rPr>
              <a:t>Painel de Observação - Completo</a:t>
            </a:r>
            <a:endParaRPr kumimoji="0" lang="pt-BR" sz="2800" b="0" i="0" u="none" strike="noStrike" kern="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xmlns="" val="2564395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0"/>
            <a:ext cx="3643306" cy="1162050"/>
          </a:xfrm>
        </p:spPr>
        <p:txBody>
          <a:bodyPr>
            <a:noAutofit/>
          </a:bodyPr>
          <a:lstStyle/>
          <a:p>
            <a:r>
              <a:rPr lang="pt-BR" sz="2800" dirty="0"/>
              <a:t>Entrevistas </a:t>
            </a:r>
            <a:r>
              <a:rPr lang="pt-BR" sz="2800" dirty="0" err="1" smtClean="0"/>
              <a:t>Semiestruturadas</a:t>
            </a:r>
            <a:endParaRPr lang="pt-BR"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1431"/>
          <a:stretch/>
        </p:blipFill>
        <p:spPr bwMode="auto">
          <a:xfrm>
            <a:off x="3929058" y="0"/>
            <a:ext cx="5041250" cy="1829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CaixaDeTexto 19"/>
          <p:cNvSpPr txBox="1"/>
          <p:nvPr/>
        </p:nvSpPr>
        <p:spPr>
          <a:xfrm>
            <a:off x="5929322" y="1928802"/>
            <a:ext cx="3214677" cy="954107"/>
          </a:xfrm>
          <a:prstGeom prst="rect">
            <a:avLst/>
          </a:prstGeom>
          <a:noFill/>
        </p:spPr>
        <p:txBody>
          <a:bodyPr wrap="square" rtlCol="0">
            <a:spAutoFit/>
          </a:bodyPr>
          <a:lstStyle/>
          <a:p>
            <a:pPr algn="ctr"/>
            <a:r>
              <a:rPr lang="pt-BR" sz="1600" dirty="0"/>
              <a:t>13 entrevistas;</a:t>
            </a:r>
          </a:p>
          <a:p>
            <a:pPr algn="ctr"/>
            <a:r>
              <a:rPr lang="pt-BR" sz="1600" dirty="0"/>
              <a:t>3 horas e 27 minutos;</a:t>
            </a:r>
          </a:p>
          <a:p>
            <a:pPr algn="ctr"/>
            <a:r>
              <a:rPr lang="pt-BR" sz="1600" dirty="0"/>
              <a:t>Roteiro com 10 questões</a:t>
            </a:r>
            <a:r>
              <a:rPr lang="pt-BR" dirty="0"/>
              <a:t>.</a:t>
            </a:r>
          </a:p>
        </p:txBody>
      </p:sp>
      <p:grpSp>
        <p:nvGrpSpPr>
          <p:cNvPr id="16" name="Grupo 15"/>
          <p:cNvGrpSpPr/>
          <p:nvPr/>
        </p:nvGrpSpPr>
        <p:grpSpPr>
          <a:xfrm>
            <a:off x="642910" y="1857364"/>
            <a:ext cx="5214974" cy="4143404"/>
            <a:chOff x="357158" y="2285992"/>
            <a:chExt cx="5214974" cy="4143404"/>
          </a:xfrm>
        </p:grpSpPr>
        <p:sp>
          <p:nvSpPr>
            <p:cNvPr id="22" name="Arredondar Retângulo no Mesmo Canto Lateral 21"/>
            <p:cNvSpPr/>
            <p:nvPr/>
          </p:nvSpPr>
          <p:spPr>
            <a:xfrm>
              <a:off x="357158" y="2285992"/>
              <a:ext cx="5214974" cy="4143404"/>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571472" y="2928934"/>
              <a:ext cx="4714908" cy="3416320"/>
            </a:xfrm>
            <a:prstGeom prst="rect">
              <a:avLst/>
            </a:prstGeom>
            <a:solidFill>
              <a:schemeClr val="bg1"/>
            </a:solidFill>
          </p:spPr>
          <p:txBody>
            <a:bodyPr wrap="square">
              <a:spAutoFit/>
            </a:bodyPr>
            <a:lstStyle/>
            <a:p>
              <a:pPr algn="just"/>
              <a:r>
                <a:rPr lang="pt-BR" i="1" dirty="0"/>
                <a:t>[...] eu não entendo que seja um desastre. Porque o desastre que eu entendo é uma situação como a de Mariana, uma situação onde tem famílias que morrem, que tem uma situação muito mais crítica. </a:t>
              </a:r>
            </a:p>
          </p:txBody>
        </p:sp>
        <p:sp>
          <p:nvSpPr>
            <p:cNvPr id="23" name="Retângulo 22"/>
            <p:cNvSpPr/>
            <p:nvPr/>
          </p:nvSpPr>
          <p:spPr>
            <a:xfrm>
              <a:off x="571472" y="2500306"/>
              <a:ext cx="4607352" cy="307777"/>
            </a:xfrm>
            <a:prstGeom prst="rect">
              <a:avLst/>
            </a:prstGeom>
          </p:spPr>
          <p:txBody>
            <a:bodyPr wrap="none">
              <a:spAutoFit/>
            </a:bodyPr>
            <a:lstStyle/>
            <a:p>
              <a:pPr algn="ctr"/>
              <a:r>
                <a:rPr lang="pt-BR" sz="1400" dirty="0"/>
                <a:t>Entrevistado 3, Representante dos Usuários</a:t>
              </a:r>
            </a:p>
          </p:txBody>
        </p:sp>
      </p:grpSp>
      <p:grpSp>
        <p:nvGrpSpPr>
          <p:cNvPr id="18" name="Grupo 17"/>
          <p:cNvGrpSpPr/>
          <p:nvPr/>
        </p:nvGrpSpPr>
        <p:grpSpPr>
          <a:xfrm>
            <a:off x="357158" y="2500306"/>
            <a:ext cx="5786446" cy="3857652"/>
            <a:chOff x="6572264" y="3714752"/>
            <a:chExt cx="5786446" cy="3857652"/>
          </a:xfrm>
        </p:grpSpPr>
        <p:sp>
          <p:nvSpPr>
            <p:cNvPr id="25" name="Arredondar Retângulo no Mesmo Canto Lateral 24"/>
            <p:cNvSpPr/>
            <p:nvPr/>
          </p:nvSpPr>
          <p:spPr>
            <a:xfrm>
              <a:off x="6572264" y="3714752"/>
              <a:ext cx="5786446" cy="385765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6715140" y="4500570"/>
              <a:ext cx="5536477" cy="2677656"/>
            </a:xfrm>
            <a:prstGeom prst="rect">
              <a:avLst/>
            </a:prstGeom>
            <a:solidFill>
              <a:schemeClr val="bg1"/>
            </a:solidFill>
          </p:spPr>
          <p:txBody>
            <a:bodyPr wrap="square">
              <a:spAutoFit/>
            </a:bodyPr>
            <a:lstStyle/>
            <a:p>
              <a:pPr algn="just"/>
              <a:r>
                <a:rPr lang="pt-BR" i="1" dirty="0" smtClean="0"/>
                <a:t> [...] Em </a:t>
              </a:r>
              <a:r>
                <a:rPr lang="pt-BR" i="1" dirty="0"/>
                <a:t>termos de gestão, para nós foi uma surpresa total, e foi realmente, não digo um desastre, mas foi um sinal de que a gente tem que melhorar muito nosso sistema de alerta.</a:t>
              </a:r>
            </a:p>
          </p:txBody>
        </p:sp>
        <p:sp>
          <p:nvSpPr>
            <p:cNvPr id="27" name="Retângulo 26"/>
            <p:cNvSpPr/>
            <p:nvPr/>
          </p:nvSpPr>
          <p:spPr>
            <a:xfrm>
              <a:off x="6643702" y="3786190"/>
              <a:ext cx="5429288" cy="523220"/>
            </a:xfrm>
            <a:prstGeom prst="rect">
              <a:avLst/>
            </a:prstGeom>
          </p:spPr>
          <p:txBody>
            <a:bodyPr wrap="square">
              <a:spAutoFit/>
            </a:bodyPr>
            <a:lstStyle/>
            <a:p>
              <a:pPr algn="ctr"/>
              <a:r>
                <a:rPr lang="pt-BR" sz="1400" dirty="0"/>
                <a:t>Entrevistado 4, Representante dos Órgãos do Governo</a:t>
              </a:r>
            </a:p>
          </p:txBody>
        </p:sp>
      </p:grpSp>
      <p:grpSp>
        <p:nvGrpSpPr>
          <p:cNvPr id="17" name="Grupo 16"/>
          <p:cNvGrpSpPr/>
          <p:nvPr/>
        </p:nvGrpSpPr>
        <p:grpSpPr>
          <a:xfrm>
            <a:off x="214282" y="3143224"/>
            <a:ext cx="6143668" cy="3714776"/>
            <a:chOff x="2786050" y="4429132"/>
            <a:chExt cx="4857784" cy="3714776"/>
          </a:xfrm>
        </p:grpSpPr>
        <p:sp>
          <p:nvSpPr>
            <p:cNvPr id="36" name="Arredondar Retângulo no Mesmo Canto Lateral 35"/>
            <p:cNvSpPr/>
            <p:nvPr/>
          </p:nvSpPr>
          <p:spPr>
            <a:xfrm>
              <a:off x="2786050" y="4429132"/>
              <a:ext cx="4857784" cy="3714776"/>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p:nvSpPr>
          <p:spPr>
            <a:xfrm>
              <a:off x="2928926" y="5143512"/>
              <a:ext cx="4643470" cy="2677656"/>
            </a:xfrm>
            <a:prstGeom prst="rect">
              <a:avLst/>
            </a:prstGeom>
            <a:solidFill>
              <a:schemeClr val="bg1"/>
            </a:solidFill>
          </p:spPr>
          <p:txBody>
            <a:bodyPr wrap="square">
              <a:spAutoFit/>
            </a:bodyPr>
            <a:lstStyle/>
            <a:p>
              <a:pPr algn="just"/>
              <a:r>
                <a:rPr lang="pt-BR" i="1" dirty="0" smtClean="0"/>
                <a:t>[...] A </a:t>
              </a:r>
              <a:r>
                <a:rPr lang="pt-BR" i="1" dirty="0"/>
                <a:t>crise hídrica foi um fenômeno natural, em que </a:t>
              </a:r>
              <a:r>
                <a:rPr lang="pt-BR" i="1" dirty="0" smtClean="0"/>
                <a:t>de algum </a:t>
              </a:r>
              <a:r>
                <a:rPr lang="pt-BR" i="1" dirty="0"/>
                <a:t>ponto de vista nós estávamos preparados para lidar com ele, e em outros, nós fomos surpreendidos.</a:t>
              </a:r>
            </a:p>
          </p:txBody>
        </p:sp>
        <p:sp>
          <p:nvSpPr>
            <p:cNvPr id="38" name="Retângulo 37"/>
            <p:cNvSpPr/>
            <p:nvPr/>
          </p:nvSpPr>
          <p:spPr>
            <a:xfrm>
              <a:off x="2857488" y="4571984"/>
              <a:ext cx="4784651" cy="307777"/>
            </a:xfrm>
            <a:prstGeom prst="rect">
              <a:avLst/>
            </a:prstGeom>
          </p:spPr>
          <p:txBody>
            <a:bodyPr wrap="square">
              <a:spAutoFit/>
            </a:bodyPr>
            <a:lstStyle/>
            <a:p>
              <a:pPr algn="ctr"/>
              <a:r>
                <a:rPr lang="pt-BR" sz="1400" dirty="0"/>
                <a:t>Entrevistado 10, </a:t>
              </a:r>
              <a:r>
                <a:rPr lang="pt-BR" sz="1400" dirty="0"/>
                <a:t>Representante dos Usuários</a:t>
              </a:r>
            </a:p>
          </p:txBody>
        </p:sp>
      </p:grpSp>
    </p:spTree>
    <p:extLst>
      <p:ext uri="{BB962C8B-B14F-4D97-AF65-F5344CB8AC3E}">
        <p14:creationId xmlns:p14="http://schemas.microsoft.com/office/powerpoint/2010/main" xmlns="" val="379510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xmlns="" id="{E1C318D1-734D-4FD2-9C9C-735C402608A7}"/>
              </a:ext>
            </a:extLst>
          </p:cNvPr>
          <p:cNvSpPr txBox="1">
            <a:spLocks noChangeArrowheads="1"/>
          </p:cNvSpPr>
          <p:nvPr/>
        </p:nvSpPr>
        <p:spPr bwMode="auto">
          <a:xfrm>
            <a:off x="2124075" y="6036331"/>
            <a:ext cx="7019925" cy="461665"/>
          </a:xfrm>
          <a:prstGeom prst="rect">
            <a:avLst/>
          </a:prstGeom>
          <a:noFill/>
          <a:ln w="3175">
            <a:noFill/>
            <a:miter lim="800000"/>
            <a:headEnd/>
            <a:tailEnd/>
          </a:ln>
          <a:effectLst/>
        </p:spPr>
        <p:txBody>
          <a:bodyPr>
            <a:spAutoFit/>
          </a:bodyPr>
          <a:lstStyle/>
          <a:p>
            <a:pPr algn="just" eaLnBrk="1" hangingPunct="1">
              <a:defRPr/>
            </a:pPr>
            <a:r>
              <a:rPr lang="pt-BR" sz="1200" dirty="0">
                <a:effectLst>
                  <a:outerShdw blurRad="38100" dist="38100" dir="2700000" algn="tl">
                    <a:srgbClr val="C0C0C0"/>
                  </a:outerShdw>
                </a:effectLst>
                <a:latin typeface="Trebuchet MS" panose="020B0603020202020204" pitchFamily="34" charset="0"/>
              </a:rPr>
              <a:t>Referência:</a:t>
            </a:r>
            <a:r>
              <a:rPr lang="pt-BR" sz="1200" b="0" dirty="0">
                <a:latin typeface="Trebuchet MS" panose="020B0603020202020204" pitchFamily="34" charset="0"/>
              </a:rPr>
              <a:t> Maria Cecília de Souza </a:t>
            </a:r>
            <a:r>
              <a:rPr lang="pt-BR" sz="1200" b="0" dirty="0" err="1">
                <a:latin typeface="Trebuchet MS" panose="020B0603020202020204" pitchFamily="34" charset="0"/>
              </a:rPr>
              <a:t>Minayo</a:t>
            </a:r>
            <a:r>
              <a:rPr lang="pt-BR" sz="1200" b="0" dirty="0">
                <a:latin typeface="Trebuchet MS" panose="020B0603020202020204" pitchFamily="34" charset="0"/>
              </a:rPr>
              <a:t> (Org.)</a:t>
            </a:r>
            <a:r>
              <a:rPr lang="pt-BR" sz="1200" b="0" dirty="0">
                <a:effectLst>
                  <a:outerShdw blurRad="38100" dist="38100" dir="2700000" algn="tl">
                    <a:srgbClr val="C0C0C0"/>
                  </a:outerShdw>
                </a:effectLst>
                <a:latin typeface="Trebuchet MS" panose="020B0603020202020204" pitchFamily="34" charset="0"/>
              </a:rPr>
              <a:t>. Pesquisa social: teoria, método e criatividade. Petrópolis: Editora Vozes. 32 ed. 2012.</a:t>
            </a:r>
            <a:endParaRPr lang="en-US" sz="1200" b="0" dirty="0">
              <a:latin typeface="Trebuchet MS" panose="020B0603020202020204" pitchFamily="34" charset="0"/>
            </a:endParaRPr>
          </a:p>
        </p:txBody>
      </p:sp>
      <p:sp>
        <p:nvSpPr>
          <p:cNvPr id="3" name="CaixaDeTexto 2">
            <a:extLst>
              <a:ext uri="{FF2B5EF4-FFF2-40B4-BE49-F238E27FC236}">
                <a16:creationId xmlns:a16="http://schemas.microsoft.com/office/drawing/2014/main" xmlns="" id="{63DC521F-AE76-4249-8358-45AED3FDD0E8}"/>
              </a:ext>
            </a:extLst>
          </p:cNvPr>
          <p:cNvSpPr txBox="1"/>
          <p:nvPr/>
        </p:nvSpPr>
        <p:spPr>
          <a:xfrm>
            <a:off x="0" y="0"/>
            <a:ext cx="9144000" cy="1200329"/>
          </a:xfrm>
          <a:prstGeom prst="rect">
            <a:avLst/>
          </a:prstGeom>
          <a:noFill/>
        </p:spPr>
        <p:txBody>
          <a:bodyPr wrap="square" rtlCol="0">
            <a:spAutoFit/>
          </a:bodyPr>
          <a:lstStyle/>
          <a:p>
            <a:pPr algn="just"/>
            <a:r>
              <a:rPr lang="pt-BR" sz="3600" dirty="0">
                <a:latin typeface="Trebuchet MS" panose="020B0603020202020204" pitchFamily="34" charset="0"/>
              </a:rPr>
              <a:t>Principais diferenciais da </a:t>
            </a:r>
            <a:r>
              <a:rPr lang="pt-BR" sz="3600" dirty="0" smtClean="0">
                <a:latin typeface="Trebuchet MS" panose="020B0603020202020204" pitchFamily="34" charset="0"/>
              </a:rPr>
              <a:t>Pesquisa </a:t>
            </a:r>
            <a:r>
              <a:rPr lang="pt-BR" sz="3600" dirty="0">
                <a:latin typeface="Trebuchet MS" panose="020B0603020202020204" pitchFamily="34" charset="0"/>
              </a:rPr>
              <a:t>Q</a:t>
            </a:r>
            <a:r>
              <a:rPr lang="pt-BR" sz="3600" dirty="0" smtClean="0">
                <a:latin typeface="Trebuchet MS" panose="020B0603020202020204" pitchFamily="34" charset="0"/>
              </a:rPr>
              <a:t>ualitativa</a:t>
            </a:r>
            <a:endParaRPr lang="pt-BR" sz="3600" dirty="0">
              <a:latin typeface="Trebuchet MS" panose="020B0603020202020204" pitchFamily="34" charset="0"/>
            </a:endParaRPr>
          </a:p>
        </p:txBody>
      </p:sp>
      <p:sp>
        <p:nvSpPr>
          <p:cNvPr id="4" name="CaixaDeTexto 3">
            <a:extLst>
              <a:ext uri="{FF2B5EF4-FFF2-40B4-BE49-F238E27FC236}">
                <a16:creationId xmlns:a16="http://schemas.microsoft.com/office/drawing/2014/main" xmlns="" id="{7E12EBB9-C601-46D5-9120-E1C84AED09A0}"/>
              </a:ext>
            </a:extLst>
          </p:cNvPr>
          <p:cNvSpPr txBox="1"/>
          <p:nvPr/>
        </p:nvSpPr>
        <p:spPr>
          <a:xfrm>
            <a:off x="1714480" y="2071678"/>
            <a:ext cx="7143800" cy="2862322"/>
          </a:xfrm>
          <a:prstGeom prst="rect">
            <a:avLst/>
          </a:prstGeom>
          <a:noFill/>
        </p:spPr>
        <p:txBody>
          <a:bodyPr wrap="square" rtlCol="0">
            <a:spAutoFit/>
          </a:bodyPr>
          <a:lstStyle/>
          <a:p>
            <a:pPr marL="342900" indent="-342900">
              <a:lnSpc>
                <a:spcPct val="150000"/>
              </a:lnSpc>
            </a:pPr>
            <a:r>
              <a:rPr lang="pt-BR" sz="40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Amostragem;</a:t>
            </a:r>
          </a:p>
          <a:p>
            <a:pPr marL="342900" indent="-342900">
              <a:lnSpc>
                <a:spcPct val="150000"/>
              </a:lnSpc>
            </a:pPr>
            <a:r>
              <a:rPr lang="pt-BR" sz="40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Trabalho de campo;</a:t>
            </a:r>
          </a:p>
          <a:p>
            <a:pPr marL="342900" indent="-342900">
              <a:lnSpc>
                <a:spcPct val="150000"/>
              </a:lnSpc>
            </a:pPr>
            <a:r>
              <a:rPr lang="pt-BR" sz="40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Instrumentos metodológicos</a:t>
            </a:r>
            <a:r>
              <a:rPr lang="pt-BR" sz="4000" b="0"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t>
            </a:r>
            <a:endParaRPr lang="pt-BR" sz="4000" b="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xmlns="" val="3807245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54" name="Rectangle 2"/>
          <p:cNvSpPr>
            <a:spLocks noChangeArrowheads="1"/>
          </p:cNvSpPr>
          <p:nvPr/>
        </p:nvSpPr>
        <p:spPr bwMode="auto">
          <a:xfrm>
            <a:off x="323850" y="620713"/>
            <a:ext cx="8496300" cy="2559050"/>
          </a:xfrm>
          <a:prstGeom prst="rect">
            <a:avLst/>
          </a:prstGeom>
          <a:noFill/>
          <a:ln w="3175" cap="flat" cmpd="sng" algn="ctr">
            <a:noFill/>
            <a:prstDash val="solid"/>
            <a:miter lim="800000"/>
            <a:headEnd/>
            <a:tailEnd/>
          </a:ln>
          <a:effectLst/>
        </p:spPr>
        <p:txBody>
          <a:bodyPr>
            <a:spAutoFit/>
          </a:bodyPr>
          <a:lstStyle/>
          <a:p>
            <a:pPr algn="just" eaLnBrk="1" hangingPunct="1">
              <a:defRPr/>
            </a:pPr>
            <a:r>
              <a:rPr lang="en-US" sz="5400" b="0" i="1" dirty="0" err="1">
                <a:solidFill>
                  <a:srgbClr val="000099"/>
                </a:solidFill>
                <a:effectLst>
                  <a:outerShdw blurRad="38100" dist="38100" dir="2700000" algn="tl">
                    <a:srgbClr val="C0C0C0"/>
                  </a:outerShdw>
                </a:effectLst>
                <a:latin typeface="Calibri" pitchFamily="34" charset="0"/>
              </a:rPr>
              <a:t>Estratégias</a:t>
            </a:r>
            <a:r>
              <a:rPr lang="en-US" sz="5400" b="0" i="1" dirty="0">
                <a:solidFill>
                  <a:srgbClr val="000099"/>
                </a:solidFill>
                <a:effectLst>
                  <a:outerShdw blurRad="38100" dist="38100" dir="2700000" algn="tl">
                    <a:srgbClr val="C0C0C0"/>
                  </a:outerShdw>
                </a:effectLst>
                <a:latin typeface="Calibri" pitchFamily="34" charset="0"/>
              </a:rPr>
              <a:t> </a:t>
            </a:r>
            <a:r>
              <a:rPr lang="en-US" sz="5400" b="0" i="1" dirty="0" err="1">
                <a:solidFill>
                  <a:srgbClr val="000099"/>
                </a:solidFill>
                <a:effectLst>
                  <a:outerShdw blurRad="38100" dist="38100" dir="2700000" algn="tl">
                    <a:srgbClr val="C0C0C0"/>
                  </a:outerShdw>
                </a:effectLst>
                <a:latin typeface="Calibri" pitchFamily="34" charset="0"/>
              </a:rPr>
              <a:t>Mediadoras</a:t>
            </a:r>
            <a:r>
              <a:rPr lang="en-US" sz="5400" b="0" dirty="0">
                <a:solidFill>
                  <a:srgbClr val="000099"/>
                </a:solidFill>
                <a:effectLst>
                  <a:outerShdw blurRad="38100" dist="38100" dir="2700000" algn="tl">
                    <a:srgbClr val="C0C0C0"/>
                  </a:outerShdw>
                </a:effectLst>
                <a:latin typeface="Calibri" pitchFamily="34" charset="0"/>
              </a:rPr>
              <a:t> e </a:t>
            </a:r>
            <a:r>
              <a:rPr lang="en-US" sz="5400" b="0" dirty="0" err="1">
                <a:solidFill>
                  <a:srgbClr val="000099"/>
                </a:solidFill>
                <a:effectLst>
                  <a:outerShdw blurRad="38100" dist="38100" dir="2700000" algn="tl">
                    <a:srgbClr val="C0C0C0"/>
                  </a:outerShdw>
                </a:effectLst>
                <a:latin typeface="Calibri" pitchFamily="34" charset="0"/>
              </a:rPr>
              <a:t>Construção</a:t>
            </a:r>
            <a:r>
              <a:rPr lang="en-US" sz="5400" b="0" dirty="0">
                <a:solidFill>
                  <a:srgbClr val="000099"/>
                </a:solidFill>
                <a:effectLst>
                  <a:outerShdw blurRad="38100" dist="38100" dir="2700000" algn="tl">
                    <a:srgbClr val="C0C0C0"/>
                  </a:outerShdw>
                </a:effectLst>
                <a:latin typeface="Calibri" pitchFamily="34" charset="0"/>
              </a:rPr>
              <a:t> de </a:t>
            </a:r>
            <a:r>
              <a:rPr lang="en-US" sz="5400" dirty="0" err="1">
                <a:solidFill>
                  <a:srgbClr val="000099"/>
                </a:solidFill>
                <a:effectLst>
                  <a:outerShdw blurRad="38100" dist="38100" dir="2700000" algn="tl">
                    <a:srgbClr val="C0C0C0"/>
                  </a:outerShdw>
                </a:effectLst>
                <a:latin typeface="Calibri" pitchFamily="34" charset="0"/>
              </a:rPr>
              <a:t>Índices</a:t>
            </a:r>
            <a:r>
              <a:rPr lang="en-US" sz="5400" b="0" dirty="0">
                <a:solidFill>
                  <a:srgbClr val="000099"/>
                </a:solidFill>
                <a:effectLst>
                  <a:outerShdw blurRad="38100" dist="38100" dir="2700000" algn="tl">
                    <a:srgbClr val="C0C0C0"/>
                  </a:outerShdw>
                </a:effectLst>
                <a:latin typeface="Calibri" pitchFamily="34" charset="0"/>
              </a:rPr>
              <a:t> e </a:t>
            </a:r>
            <a:r>
              <a:rPr lang="en-US" sz="5400" dirty="0" err="1">
                <a:solidFill>
                  <a:srgbClr val="000099"/>
                </a:solidFill>
                <a:effectLst>
                  <a:outerShdw blurRad="38100" dist="38100" dir="2700000" algn="tl">
                    <a:srgbClr val="C0C0C0"/>
                  </a:outerShdw>
                </a:effectLst>
                <a:latin typeface="Calibri" pitchFamily="34" charset="0"/>
              </a:rPr>
              <a:t>Indicadores</a:t>
            </a:r>
            <a:endParaRPr lang="pt-BR" sz="5400" i="1" dirty="0">
              <a:solidFill>
                <a:srgbClr val="000099"/>
              </a:solidFill>
              <a:effectLst>
                <a:outerShdw blurRad="38100" dist="38100" dir="2700000" algn="tl">
                  <a:srgbClr val="C0C0C0"/>
                </a:outerShdw>
              </a:effectLst>
              <a:latin typeface="Calibri" pitchFamily="34" charset="0"/>
            </a:endParaRPr>
          </a:p>
        </p:txBody>
      </p:sp>
      <p:sp>
        <p:nvSpPr>
          <p:cNvPr id="1559555" name="Rectangle 3"/>
          <p:cNvSpPr>
            <a:spLocks noChangeArrowheads="1"/>
          </p:cNvSpPr>
          <p:nvPr/>
        </p:nvSpPr>
        <p:spPr bwMode="auto">
          <a:xfrm>
            <a:off x="179388" y="3429000"/>
            <a:ext cx="8785225" cy="1938338"/>
          </a:xfrm>
          <a:prstGeom prst="rect">
            <a:avLst/>
          </a:prstGeom>
          <a:noFill/>
          <a:ln w="3175" cap="flat" cmpd="sng" algn="ctr">
            <a:noFill/>
            <a:prstDash val="solid"/>
            <a:miter lim="800000"/>
            <a:headEnd/>
            <a:tailEnd/>
          </a:ln>
          <a:effectLst/>
        </p:spPr>
        <p:txBody>
          <a:bodyPr>
            <a:spAutoFit/>
          </a:bodyPr>
          <a:lstStyle/>
          <a:p>
            <a:pPr algn="ctr" eaLnBrk="1" hangingPunct="1">
              <a:defRPr/>
            </a:pPr>
            <a:r>
              <a:rPr lang="en-US" sz="6000" b="0" dirty="0" err="1">
                <a:solidFill>
                  <a:srgbClr val="000099"/>
                </a:solidFill>
                <a:effectLst>
                  <a:outerShdw blurRad="38100" dist="38100" dir="2700000" algn="tl">
                    <a:srgbClr val="C0C0C0"/>
                  </a:outerShdw>
                </a:effectLst>
                <a:latin typeface="Calibri" pitchFamily="34" charset="0"/>
              </a:rPr>
              <a:t>Aplicação</a:t>
            </a:r>
            <a:r>
              <a:rPr lang="en-US" sz="6000" b="0" dirty="0">
                <a:solidFill>
                  <a:srgbClr val="000099"/>
                </a:solidFill>
                <a:effectLst>
                  <a:outerShdw blurRad="38100" dist="38100" dir="2700000" algn="tl">
                    <a:srgbClr val="C0C0C0"/>
                  </a:outerShdw>
                </a:effectLst>
                <a:latin typeface="Calibri" pitchFamily="34" charset="0"/>
              </a:rPr>
              <a:t> [2]: </a:t>
            </a:r>
            <a:r>
              <a:rPr lang="en-US" sz="6000" b="0" dirty="0" err="1">
                <a:solidFill>
                  <a:srgbClr val="000099"/>
                </a:solidFill>
                <a:effectLst>
                  <a:outerShdw blurRad="38100" dist="38100" dir="2700000" algn="tl">
                    <a:srgbClr val="C0C0C0"/>
                  </a:outerShdw>
                </a:effectLst>
                <a:latin typeface="Calibri" pitchFamily="34" charset="0"/>
              </a:rPr>
              <a:t>Tipologias</a:t>
            </a:r>
            <a:r>
              <a:rPr lang="en-US" sz="6000" b="0" dirty="0">
                <a:solidFill>
                  <a:srgbClr val="000099"/>
                </a:solidFill>
                <a:effectLst>
                  <a:outerShdw blurRad="38100" dist="38100" dir="2700000" algn="tl">
                    <a:srgbClr val="C0C0C0"/>
                  </a:outerShdw>
                </a:effectLst>
                <a:latin typeface="Calibri" pitchFamily="34" charset="0"/>
              </a:rPr>
              <a:t> de </a:t>
            </a:r>
            <a:r>
              <a:rPr lang="en-US" sz="6000" b="0" dirty="0" err="1">
                <a:solidFill>
                  <a:srgbClr val="000099"/>
                </a:solidFill>
                <a:effectLst>
                  <a:outerShdw blurRad="38100" dist="38100" dir="2700000" algn="tl">
                    <a:srgbClr val="C0C0C0"/>
                  </a:outerShdw>
                </a:effectLst>
                <a:latin typeface="Calibri" pitchFamily="34" charset="0"/>
              </a:rPr>
              <a:t>Percepções</a:t>
            </a:r>
            <a:endParaRPr lang="pt-BR" sz="6000" i="1" dirty="0">
              <a:solidFill>
                <a:srgbClr val="000099"/>
              </a:solidFill>
              <a:effectLst>
                <a:outerShdw blurRad="38100" dist="38100" dir="2700000" algn="tl">
                  <a:srgbClr val="C0C0C0"/>
                </a:outerShdw>
              </a:effectLst>
              <a:latin typeface="Calibri" pitchFamily="34" charset="0"/>
            </a:endParaRPr>
          </a:p>
        </p:txBody>
      </p:sp>
      <p:sp>
        <p:nvSpPr>
          <p:cNvPr id="125956" name="Text Box 4"/>
          <p:cNvSpPr txBox="1">
            <a:spLocks noChangeArrowheads="1"/>
          </p:cNvSpPr>
          <p:nvPr/>
        </p:nvSpPr>
        <p:spPr bwMode="auto">
          <a:xfrm>
            <a:off x="1590675" y="5351463"/>
            <a:ext cx="5962650" cy="461962"/>
          </a:xfrm>
          <a:prstGeom prst="rect">
            <a:avLst/>
          </a:prstGeom>
          <a:noFill/>
          <a:ln w="3175">
            <a:noFill/>
            <a:miter lim="800000"/>
            <a:headEnd/>
            <a:tailEnd/>
          </a:ln>
        </p:spPr>
        <p:txBody>
          <a:bodyPr wrap="none">
            <a:spAutoFit/>
          </a:bodyPr>
          <a:lstStyle/>
          <a:p>
            <a:pPr algn="ctr" eaLnBrk="1" hangingPunct="1"/>
            <a:r>
              <a:rPr lang="en-US" altLang="pt-BR">
                <a:solidFill>
                  <a:srgbClr val="000099"/>
                </a:solidFill>
              </a:rPr>
              <a:t>Estudo a partir de fonte primária</a:t>
            </a:r>
          </a:p>
        </p:txBody>
      </p:sp>
      <p:sp>
        <p:nvSpPr>
          <p:cNvPr id="1559557" name="Text Box 5"/>
          <p:cNvSpPr txBox="1">
            <a:spLocks noChangeArrowheads="1"/>
          </p:cNvSpPr>
          <p:nvPr/>
        </p:nvSpPr>
        <p:spPr bwMode="auto">
          <a:xfrm>
            <a:off x="2124075" y="5854700"/>
            <a:ext cx="7019925" cy="1016000"/>
          </a:xfrm>
          <a:prstGeom prst="rect">
            <a:avLst/>
          </a:prstGeom>
          <a:noFill/>
          <a:ln w="3175">
            <a:noFill/>
            <a:miter lim="800000"/>
            <a:headEnd/>
            <a:tailEnd/>
          </a:ln>
          <a:effectLst/>
        </p:spPr>
        <p:txBody>
          <a:bodyPr>
            <a:spAutoFit/>
          </a:bodyPr>
          <a:lstStyle/>
          <a:p>
            <a:pPr algn="just" eaLnBrk="1" hangingPunct="1">
              <a:defRPr/>
            </a:pPr>
            <a:r>
              <a:rPr lang="pt-BR" sz="900" dirty="0">
                <a:effectLst>
                  <a:outerShdw blurRad="38100" dist="38100" dir="2700000" algn="tl">
                    <a:srgbClr val="C0C0C0"/>
                  </a:outerShdw>
                </a:effectLst>
                <a:cs typeface="+mn-cs"/>
              </a:rPr>
              <a:t>Ref. Principal:</a:t>
            </a:r>
            <a:r>
              <a:rPr lang="pt-BR" sz="900" b="0" dirty="0">
                <a:cs typeface="+mn-cs"/>
              </a:rPr>
              <a:t> Tathiane </a:t>
            </a:r>
            <a:r>
              <a:rPr lang="pt-BR" sz="900" b="0" dirty="0" err="1">
                <a:cs typeface="+mn-cs"/>
              </a:rPr>
              <a:t>Mayumi</a:t>
            </a:r>
            <a:r>
              <a:rPr lang="pt-BR" sz="900" b="0" dirty="0">
                <a:cs typeface="+mn-cs"/>
              </a:rPr>
              <a:t> Anazawa</a:t>
            </a:r>
            <a:r>
              <a:rPr lang="pt-BR" sz="900" dirty="0">
                <a:cs typeface="+mn-cs"/>
              </a:rPr>
              <a:t>.</a:t>
            </a:r>
            <a:r>
              <a:rPr lang="pt-BR" sz="1600" dirty="0">
                <a:cs typeface="+mn-cs"/>
              </a:rPr>
              <a:t> </a:t>
            </a:r>
            <a:r>
              <a:rPr lang="pt-BR" sz="800" b="0" dirty="0">
                <a:effectLst>
                  <a:outerShdw blurRad="38100" dist="38100" dir="2700000" algn="tl">
                    <a:srgbClr val="C0C0C0"/>
                  </a:outerShdw>
                </a:effectLst>
                <a:cs typeface="+mn-cs"/>
              </a:rPr>
              <a:t>A GRAVE ESCASSEZ HÍDRICA E AS DIMENSÕES DE UM DESASTRE SOCIALMENTE CONSTRUÍDO: A REGIÃO METROPOLITANA DE CAMPINAS ENTRE 2013-2015. </a:t>
            </a:r>
            <a:r>
              <a:rPr lang="pt-BR" sz="900" b="0" dirty="0">
                <a:cs typeface="+mn-cs"/>
              </a:rPr>
              <a:t>Tese de Doutorado do Curso de Pós-Graduação em Demografia - UNCIAMP, orientada por Dr. Roberto Luiz do Carmo e Dr. Antônio Miguel Vieira Monteiro. UNICAMP, 2017. </a:t>
            </a:r>
          </a:p>
          <a:p>
            <a:pPr algn="just" eaLnBrk="1" hangingPunct="1">
              <a:defRPr/>
            </a:pPr>
            <a:r>
              <a:rPr lang="pt-BR" sz="900" i="1" dirty="0">
                <a:effectLst>
                  <a:outerShdw blurRad="38100" dist="38100" dir="2700000" algn="tl">
                    <a:srgbClr val="C0C0C0"/>
                  </a:outerShdw>
                </a:effectLst>
                <a:cs typeface="+mn-cs"/>
              </a:rPr>
              <a:t>(Slides da Autora com modificações)</a:t>
            </a:r>
          </a:p>
          <a:p>
            <a:pPr algn="just" eaLnBrk="1" hangingPunct="1">
              <a:defRPr/>
            </a:pPr>
            <a:endParaRPr lang="pt-BR" sz="400" i="1" dirty="0">
              <a:effectLst>
                <a:outerShdw blurRad="38100" dist="38100" dir="2700000" algn="tl">
                  <a:srgbClr val="C0C0C0"/>
                </a:outerShdw>
              </a:effectLst>
              <a:cs typeface="+mn-cs"/>
            </a:endParaRPr>
          </a:p>
          <a:p>
            <a:pPr algn="just" eaLnBrk="1" hangingPunct="1">
              <a:defRPr/>
            </a:pPr>
            <a:endParaRPr lang="en-US" sz="400" b="0" dirty="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Agrupar 2"/>
          <p:cNvGrpSpPr/>
          <p:nvPr/>
        </p:nvGrpSpPr>
        <p:grpSpPr>
          <a:xfrm>
            <a:off x="-1288" y="0"/>
            <a:ext cx="9145288" cy="6858000"/>
            <a:chOff x="7807" y="0"/>
            <a:chExt cx="9145288" cy="6858001"/>
          </a:xfrm>
        </p:grpSpPr>
        <p:sp>
          <p:nvSpPr>
            <p:cNvPr id="4" name="Rectangle 3"/>
            <p:cNvSpPr/>
            <p:nvPr/>
          </p:nvSpPr>
          <p:spPr>
            <a:xfrm>
              <a:off x="1691680" y="0"/>
              <a:ext cx="2133600"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5" name="Picture 6" descr="http://og.infg.com.br/in/14527149-582-4fc/FT1086A/420/2014-763604022-2014102734726.jpg_20141027.jpg"/>
            <p:cNvPicPr>
              <a:picLocks noChangeAspect="1" noChangeArrowheads="1"/>
            </p:cNvPicPr>
            <p:nvPr/>
          </p:nvPicPr>
          <p:blipFill>
            <a:blip r:embed="rId2">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71600" y="902933"/>
              <a:ext cx="7319487" cy="33528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http://og.infg.com.br/in/14527149-582-4fc/FT1086A/420/2014-763604022-2014102734726.jpg_20141027.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9983" r="60867"/>
            <a:stretch/>
          </p:blipFill>
          <p:spPr bwMode="auto">
            <a:xfrm>
              <a:off x="1691680" y="902933"/>
              <a:ext cx="2133600"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aixaDeTexto 6"/>
            <p:cNvSpPr txBox="1"/>
            <p:nvPr/>
          </p:nvSpPr>
          <p:spPr>
            <a:xfrm>
              <a:off x="1580699" y="44624"/>
              <a:ext cx="6951741" cy="738664"/>
            </a:xfrm>
            <a:prstGeom prst="rect">
              <a:avLst/>
            </a:prstGeom>
            <a:noFill/>
          </p:spPr>
          <p:txBody>
            <a:bodyPr wrap="square" rtlCol="0">
              <a:spAutoFit/>
            </a:bodyPr>
            <a:lstStyle/>
            <a:p>
              <a:pPr algn="ctr"/>
              <a:r>
                <a:rPr lang="pt-BR" sz="1400" dirty="0">
                  <a:solidFill>
                    <a:schemeClr val="bg1"/>
                  </a:solidFill>
                </a:rPr>
                <a:t>UNIVERSIDADE ESTADUAL DE CAMPINAS</a:t>
              </a:r>
            </a:p>
            <a:p>
              <a:pPr algn="ctr"/>
              <a:r>
                <a:rPr lang="pt-BR" sz="1400" dirty="0">
                  <a:solidFill>
                    <a:schemeClr val="bg1"/>
                  </a:solidFill>
                </a:rPr>
                <a:t>INSTITUTO DE FILOSOFIA E CIÊNCIAS HUMANAS</a:t>
              </a:r>
            </a:p>
            <a:p>
              <a:pPr algn="ctr"/>
              <a:r>
                <a:rPr lang="pt-BR" sz="1400" dirty="0">
                  <a:solidFill>
                    <a:schemeClr val="bg1"/>
                  </a:solidFill>
                </a:rPr>
                <a:t>PROGRAMA DE PÓS-GRADUAÇÃO EM DEMOGRAFIA</a:t>
              </a:r>
            </a:p>
          </p:txBody>
        </p:sp>
        <p:sp>
          <p:nvSpPr>
            <p:cNvPr id="8" name="Retângulo 7"/>
            <p:cNvSpPr/>
            <p:nvPr/>
          </p:nvSpPr>
          <p:spPr>
            <a:xfrm>
              <a:off x="1652137" y="4228110"/>
              <a:ext cx="7286676" cy="1569660"/>
            </a:xfrm>
            <a:prstGeom prst="rect">
              <a:avLst/>
            </a:prstGeom>
          </p:spPr>
          <p:txBody>
            <a:bodyPr wrap="square">
              <a:spAutoFit/>
            </a:bodyPr>
            <a:lstStyle/>
            <a:p>
              <a:pPr algn="ctr"/>
              <a:r>
                <a:rPr lang="pt-BR" b="1" dirty="0">
                  <a:solidFill>
                    <a:schemeClr val="bg1"/>
                  </a:solidFill>
                </a:rPr>
                <a:t>A grave escassez hídrica e as dimensões de um desastre socialmente construído: a Região Metropolitana de Campinas entre 2013-2015</a:t>
              </a:r>
            </a:p>
          </p:txBody>
        </p:sp>
        <p:sp>
          <p:nvSpPr>
            <p:cNvPr id="9" name="CaixaDeTexto 8"/>
            <p:cNvSpPr txBox="1"/>
            <p:nvPr/>
          </p:nvSpPr>
          <p:spPr>
            <a:xfrm>
              <a:off x="395535" y="6165304"/>
              <a:ext cx="898002" cy="523220"/>
            </a:xfrm>
            <a:prstGeom prst="rect">
              <a:avLst/>
            </a:prstGeom>
            <a:noFill/>
          </p:spPr>
          <p:txBody>
            <a:bodyPr wrap="none" rtlCol="0">
              <a:spAutoFit/>
            </a:bodyPr>
            <a:lstStyle/>
            <a:p>
              <a:pPr algn="ctr"/>
              <a:r>
                <a:rPr lang="pt-BR" sz="1400" dirty="0">
                  <a:solidFill>
                    <a:schemeClr val="bg1"/>
                  </a:solidFill>
                </a:rPr>
                <a:t>Campinas</a:t>
              </a:r>
            </a:p>
            <a:p>
              <a:pPr algn="ctr"/>
              <a:r>
                <a:rPr lang="pt-BR" sz="1400" dirty="0">
                  <a:solidFill>
                    <a:schemeClr val="bg1"/>
                  </a:solidFill>
                </a:rPr>
                <a:t>2017</a:t>
              </a:r>
            </a:p>
          </p:txBody>
        </p:sp>
        <p:sp>
          <p:nvSpPr>
            <p:cNvPr id="10" name="CaixaDeTexto 9"/>
            <p:cNvSpPr txBox="1"/>
            <p:nvPr/>
          </p:nvSpPr>
          <p:spPr>
            <a:xfrm>
              <a:off x="2870605" y="5780783"/>
              <a:ext cx="6282490" cy="1077218"/>
            </a:xfrm>
            <a:prstGeom prst="rect">
              <a:avLst/>
            </a:prstGeom>
            <a:noFill/>
          </p:spPr>
          <p:txBody>
            <a:bodyPr wrap="none" rtlCol="0">
              <a:spAutoFit/>
            </a:bodyPr>
            <a:lstStyle/>
            <a:p>
              <a:pPr algn="ctr"/>
              <a:r>
                <a:rPr lang="pt-BR" sz="1600" i="1" dirty="0">
                  <a:solidFill>
                    <a:schemeClr val="bg1"/>
                  </a:solidFill>
                  <a:effectLst>
                    <a:outerShdw blurRad="38100" dist="38100" dir="2700000" algn="tl">
                      <a:srgbClr val="000000">
                        <a:alpha val="43137"/>
                      </a:srgbClr>
                    </a:outerShdw>
                  </a:effectLst>
                </a:rPr>
                <a:t>Tathiane Mayumi Anazawa</a:t>
              </a:r>
            </a:p>
            <a:p>
              <a:pPr algn="ctr"/>
              <a:endParaRPr lang="pt-BR" sz="1600" dirty="0">
                <a:solidFill>
                  <a:schemeClr val="bg1"/>
                </a:solidFill>
              </a:endParaRPr>
            </a:p>
            <a:p>
              <a:pPr algn="ctr"/>
              <a:r>
                <a:rPr lang="pt-BR" sz="1600" dirty="0">
                  <a:solidFill>
                    <a:schemeClr val="bg1"/>
                  </a:solidFill>
                </a:rPr>
                <a:t>Orientador: Roberto Luiz do Carmo (UNICAMP)</a:t>
              </a:r>
            </a:p>
            <a:p>
              <a:pPr algn="ctr"/>
              <a:r>
                <a:rPr lang="pt-BR" sz="1600" dirty="0" err="1">
                  <a:solidFill>
                    <a:schemeClr val="bg1"/>
                  </a:solidFill>
                </a:rPr>
                <a:t>Coorientador</a:t>
              </a:r>
              <a:r>
                <a:rPr lang="pt-BR" sz="1600" dirty="0">
                  <a:solidFill>
                    <a:schemeClr val="bg1"/>
                  </a:solidFill>
                </a:rPr>
                <a:t>: Antônio Miguel Vieira Monteiro (INPE)</a:t>
              </a:r>
            </a:p>
          </p:txBody>
        </p:sp>
        <p:sp>
          <p:nvSpPr>
            <p:cNvPr id="11" name="CaixaDeTexto 10"/>
            <p:cNvSpPr txBox="1"/>
            <p:nvPr/>
          </p:nvSpPr>
          <p:spPr>
            <a:xfrm>
              <a:off x="7807" y="5301208"/>
              <a:ext cx="1691681" cy="369332"/>
            </a:xfrm>
            <a:prstGeom prst="rect">
              <a:avLst/>
            </a:prstGeom>
            <a:noFill/>
          </p:spPr>
          <p:txBody>
            <a:bodyPr wrap="square" rtlCol="0">
              <a:spAutoFit/>
            </a:bodyPr>
            <a:lstStyle/>
            <a:p>
              <a:pPr algn="ctr"/>
              <a:r>
                <a:rPr lang="pt-BR" i="1" dirty="0">
                  <a:solidFill>
                    <a:schemeClr val="bg1"/>
                  </a:solidFill>
                </a:rPr>
                <a:t>Defesa de Tese</a:t>
              </a:r>
            </a:p>
          </p:txBody>
        </p:sp>
      </p:grpSp>
      <p:sp>
        <p:nvSpPr>
          <p:cNvPr id="12" name="CaixaDeTexto 11"/>
          <p:cNvSpPr txBox="1"/>
          <p:nvPr/>
        </p:nvSpPr>
        <p:spPr>
          <a:xfrm rot="16200000">
            <a:off x="-823165" y="2434872"/>
            <a:ext cx="3380112" cy="261610"/>
          </a:xfrm>
          <a:prstGeom prst="rect">
            <a:avLst/>
          </a:prstGeom>
          <a:noFill/>
        </p:spPr>
        <p:txBody>
          <a:bodyPr wrap="square" rtlCol="0">
            <a:spAutoFit/>
          </a:bodyPr>
          <a:lstStyle/>
          <a:p>
            <a:pPr algn="ctr"/>
            <a:r>
              <a:rPr lang="pt-BR" sz="1100" b="1" dirty="0">
                <a:solidFill>
                  <a:schemeClr val="bg1"/>
                </a:solidFill>
              </a:rPr>
              <a:t>Fonte: Luis Moura (27-10-2014). O Globo.</a:t>
            </a:r>
            <a:endParaRPr lang="pt-BR" sz="1100" dirty="0">
              <a:solidFill>
                <a:schemeClr val="bg1"/>
              </a:solidFill>
            </a:endParaRPr>
          </a:p>
        </p:txBody>
      </p:sp>
    </p:spTree>
    <p:extLst>
      <p:ext uri="{BB962C8B-B14F-4D97-AF65-F5344CB8AC3E}">
        <p14:creationId xmlns:p14="http://schemas.microsoft.com/office/powerpoint/2010/main" xmlns="" val="2721873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entágono 34"/>
          <p:cNvSpPr/>
          <p:nvPr/>
        </p:nvSpPr>
        <p:spPr>
          <a:xfrm rot="5400000">
            <a:off x="2824696" y="1142457"/>
            <a:ext cx="1296536" cy="2101755"/>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36" name="Pentágono 35"/>
          <p:cNvSpPr/>
          <p:nvPr/>
        </p:nvSpPr>
        <p:spPr>
          <a:xfrm rot="5400000">
            <a:off x="4993680" y="1142457"/>
            <a:ext cx="1296536" cy="2101755"/>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37" name="Pentágono 36"/>
          <p:cNvSpPr/>
          <p:nvPr/>
        </p:nvSpPr>
        <p:spPr>
          <a:xfrm rot="5400000">
            <a:off x="7162664" y="1142457"/>
            <a:ext cx="1296536" cy="2101755"/>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12" name="Pentágono 11"/>
          <p:cNvSpPr/>
          <p:nvPr/>
        </p:nvSpPr>
        <p:spPr>
          <a:xfrm rot="5400000">
            <a:off x="661528" y="1142457"/>
            <a:ext cx="1296536" cy="2101755"/>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13" name="CaixaDeTexto 12"/>
          <p:cNvSpPr txBox="1"/>
          <p:nvPr/>
        </p:nvSpPr>
        <p:spPr>
          <a:xfrm>
            <a:off x="122439" y="1659029"/>
            <a:ext cx="2374716" cy="307777"/>
          </a:xfrm>
          <a:prstGeom prst="rect">
            <a:avLst/>
          </a:prstGeom>
          <a:noFill/>
        </p:spPr>
        <p:txBody>
          <a:bodyPr wrap="square" rtlCol="0">
            <a:spAutoFit/>
          </a:bodyPr>
          <a:lstStyle/>
          <a:p>
            <a:pPr algn="ctr"/>
            <a:r>
              <a:rPr lang="pt-BR" sz="1400" dirty="0">
                <a:latin typeface="Arial Black" panose="020B0A04020102020204" pitchFamily="34" charset="0"/>
              </a:rPr>
              <a:t>Análise documental</a:t>
            </a:r>
            <a:endParaRPr lang="pt-BR" sz="1400" i="1" dirty="0">
              <a:latin typeface="Arial Black" panose="020B0A04020102020204" pitchFamily="34" charset="0"/>
            </a:endParaRPr>
          </a:p>
        </p:txBody>
      </p:sp>
      <p:sp>
        <p:nvSpPr>
          <p:cNvPr id="19" name="Pentágono 18"/>
          <p:cNvSpPr/>
          <p:nvPr/>
        </p:nvSpPr>
        <p:spPr>
          <a:xfrm rot="5400000">
            <a:off x="4070032" y="-3367439"/>
            <a:ext cx="1006719" cy="8600878"/>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p:cNvSpPr txBox="1"/>
          <p:nvPr/>
        </p:nvSpPr>
        <p:spPr>
          <a:xfrm>
            <a:off x="272951" y="455044"/>
            <a:ext cx="8600879" cy="369332"/>
          </a:xfrm>
          <a:prstGeom prst="rect">
            <a:avLst/>
          </a:prstGeom>
          <a:noFill/>
        </p:spPr>
        <p:txBody>
          <a:bodyPr wrap="square" rtlCol="0">
            <a:spAutoFit/>
          </a:bodyPr>
          <a:lstStyle/>
          <a:p>
            <a:pPr algn="ctr"/>
            <a:r>
              <a:rPr lang="pt-BR" dirty="0">
                <a:latin typeface="Arial Black" panose="020B0A04020102020204" pitchFamily="34" charset="0"/>
              </a:rPr>
              <a:t>A grave escassez hídrica</a:t>
            </a:r>
            <a:endParaRPr lang="pt-BR" i="1" dirty="0">
              <a:latin typeface="Arial Black" panose="020B0A04020102020204" pitchFamily="34" charset="0"/>
            </a:endParaRPr>
          </a:p>
        </p:txBody>
      </p:sp>
      <p:sp>
        <p:nvSpPr>
          <p:cNvPr id="25" name="CaixaDeTexto 24"/>
          <p:cNvSpPr txBox="1"/>
          <p:nvPr/>
        </p:nvSpPr>
        <p:spPr>
          <a:xfrm>
            <a:off x="2285606" y="1654455"/>
            <a:ext cx="2374716" cy="523220"/>
          </a:xfrm>
          <a:prstGeom prst="rect">
            <a:avLst/>
          </a:prstGeom>
          <a:noFill/>
        </p:spPr>
        <p:txBody>
          <a:bodyPr wrap="square" rtlCol="0">
            <a:spAutoFit/>
          </a:bodyPr>
          <a:lstStyle/>
          <a:p>
            <a:pPr algn="ctr"/>
            <a:r>
              <a:rPr lang="pt-BR" sz="1400" dirty="0">
                <a:latin typeface="Arial Black" panose="020B0A04020102020204" pitchFamily="34" charset="0"/>
              </a:rPr>
              <a:t>Dimensão Institucional</a:t>
            </a:r>
            <a:endParaRPr lang="pt-BR" sz="1400" i="1" dirty="0">
              <a:latin typeface="Arial Black" panose="020B0A04020102020204" pitchFamily="34" charset="0"/>
            </a:endParaRPr>
          </a:p>
        </p:txBody>
      </p:sp>
      <p:sp>
        <p:nvSpPr>
          <p:cNvPr id="28" name="CaixaDeTexto 27"/>
          <p:cNvSpPr txBox="1"/>
          <p:nvPr/>
        </p:nvSpPr>
        <p:spPr>
          <a:xfrm>
            <a:off x="4454590" y="1663254"/>
            <a:ext cx="2374716" cy="738664"/>
          </a:xfrm>
          <a:prstGeom prst="rect">
            <a:avLst/>
          </a:prstGeom>
          <a:noFill/>
        </p:spPr>
        <p:txBody>
          <a:bodyPr wrap="square" rtlCol="0">
            <a:spAutoFit/>
          </a:bodyPr>
          <a:lstStyle/>
          <a:p>
            <a:pPr algn="ctr"/>
            <a:r>
              <a:rPr lang="pt-BR" sz="1400" dirty="0">
                <a:latin typeface="Arial Black" panose="020B0A04020102020204" pitchFamily="34" charset="0"/>
              </a:rPr>
              <a:t>Dimensão da População e seu Território</a:t>
            </a:r>
            <a:endParaRPr lang="pt-BR" sz="1400" i="1" dirty="0">
              <a:latin typeface="Arial Black" panose="020B0A04020102020204" pitchFamily="34" charset="0"/>
            </a:endParaRPr>
          </a:p>
        </p:txBody>
      </p:sp>
      <p:sp>
        <p:nvSpPr>
          <p:cNvPr id="31" name="CaixaDeTexto 30"/>
          <p:cNvSpPr txBox="1"/>
          <p:nvPr/>
        </p:nvSpPr>
        <p:spPr>
          <a:xfrm>
            <a:off x="6623574" y="1663254"/>
            <a:ext cx="2374716" cy="738664"/>
          </a:xfrm>
          <a:prstGeom prst="rect">
            <a:avLst/>
          </a:prstGeom>
          <a:noFill/>
        </p:spPr>
        <p:txBody>
          <a:bodyPr wrap="square" rtlCol="0">
            <a:spAutoFit/>
          </a:bodyPr>
          <a:lstStyle/>
          <a:p>
            <a:pPr algn="ctr"/>
            <a:r>
              <a:rPr lang="pt-BR" sz="1400" dirty="0">
                <a:latin typeface="Arial Black" panose="020B0A04020102020204" pitchFamily="34" charset="0"/>
              </a:rPr>
              <a:t>Dimensão da Percepção da População e atores</a:t>
            </a:r>
            <a:endParaRPr lang="pt-BR" sz="1400" i="1" dirty="0">
              <a:latin typeface="Arial Black" panose="020B0A04020102020204" pitchFamily="34" charset="0"/>
            </a:endParaRPr>
          </a:p>
        </p:txBody>
      </p:sp>
      <p:sp>
        <p:nvSpPr>
          <p:cNvPr id="14" name="Retângulo Arredondado 13"/>
          <p:cNvSpPr/>
          <p:nvPr/>
        </p:nvSpPr>
        <p:spPr>
          <a:xfrm>
            <a:off x="253103" y="1545066"/>
            <a:ext cx="2101756" cy="3627580"/>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54455" y="2841603"/>
            <a:ext cx="1931151" cy="2616101"/>
          </a:xfrm>
          <a:prstGeom prst="rect">
            <a:avLst/>
          </a:prstGeom>
          <a:noFill/>
        </p:spPr>
        <p:txBody>
          <a:bodyPr wrap="square" rtlCol="0">
            <a:spAutoFit/>
          </a:bodyPr>
          <a:lstStyle/>
          <a:p>
            <a:pPr algn="ctr"/>
            <a:r>
              <a:rPr lang="pt-BR" sz="1600" dirty="0"/>
              <a:t>Mídia impressa e digital;</a:t>
            </a:r>
          </a:p>
          <a:p>
            <a:pPr algn="ctr"/>
            <a:r>
              <a:rPr lang="pt-BR" sz="1600" dirty="0"/>
              <a:t>Trabalhos realizados;</a:t>
            </a:r>
          </a:p>
          <a:p>
            <a:pPr algn="ctr"/>
            <a:r>
              <a:rPr lang="pt-BR" sz="1600" dirty="0"/>
              <a:t>Dados de monitoramento: Sabesp; </a:t>
            </a:r>
            <a:r>
              <a:rPr lang="pt-BR" sz="1600" dirty="0" err="1"/>
              <a:t>Sanasa</a:t>
            </a:r>
            <a:r>
              <a:rPr lang="pt-BR" sz="1600" dirty="0"/>
              <a:t>;</a:t>
            </a:r>
            <a:r>
              <a:rPr lang="pt-BR" sz="2800" dirty="0"/>
              <a:t> </a:t>
            </a:r>
            <a:r>
              <a:rPr lang="pt-BR" sz="1400" dirty="0"/>
              <a:t>ANA.</a:t>
            </a:r>
            <a:endParaRPr lang="pt-BR" sz="2800" dirty="0"/>
          </a:p>
          <a:p>
            <a:pPr algn="ctr"/>
            <a:endParaRPr lang="pt-BR" dirty="0"/>
          </a:p>
        </p:txBody>
      </p:sp>
      <p:sp>
        <p:nvSpPr>
          <p:cNvPr id="15" name="Retângulo Arredondado 14"/>
          <p:cNvSpPr/>
          <p:nvPr/>
        </p:nvSpPr>
        <p:spPr>
          <a:xfrm>
            <a:off x="2416271" y="1545066"/>
            <a:ext cx="2101756" cy="3627580"/>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2517623" y="2841603"/>
            <a:ext cx="1931151" cy="2308324"/>
          </a:xfrm>
          <a:prstGeom prst="rect">
            <a:avLst/>
          </a:prstGeom>
          <a:noFill/>
        </p:spPr>
        <p:txBody>
          <a:bodyPr wrap="square" rtlCol="0">
            <a:spAutoFit/>
          </a:bodyPr>
          <a:lstStyle/>
          <a:p>
            <a:pPr algn="ctr"/>
            <a:r>
              <a:rPr lang="pt-BR" sz="1800" dirty="0"/>
              <a:t>Escala</a:t>
            </a:r>
          </a:p>
          <a:p>
            <a:pPr algn="ctr"/>
            <a:endParaRPr lang="pt-BR" sz="1800" dirty="0"/>
          </a:p>
          <a:p>
            <a:pPr algn="ctr"/>
            <a:r>
              <a:rPr lang="pt-BR" sz="1800" dirty="0"/>
              <a:t>Dados</a:t>
            </a:r>
          </a:p>
          <a:p>
            <a:pPr algn="ctr"/>
            <a:endParaRPr lang="pt-BR" sz="1800" dirty="0"/>
          </a:p>
          <a:p>
            <a:pPr algn="ctr"/>
            <a:r>
              <a:rPr lang="pt-BR" sz="1800" dirty="0"/>
              <a:t>Métodos</a:t>
            </a:r>
          </a:p>
          <a:p>
            <a:pPr algn="ctr"/>
            <a:endParaRPr lang="pt-BR" sz="1800" dirty="0"/>
          </a:p>
          <a:p>
            <a:pPr algn="ctr"/>
            <a:r>
              <a:rPr lang="pt-BR" sz="1800" dirty="0"/>
              <a:t>Análise</a:t>
            </a:r>
          </a:p>
          <a:p>
            <a:pPr algn="ctr"/>
            <a:endParaRPr lang="pt-BR" sz="1800" dirty="0"/>
          </a:p>
        </p:txBody>
      </p:sp>
      <p:sp>
        <p:nvSpPr>
          <p:cNvPr id="17" name="Retângulo Arredondado 16"/>
          <p:cNvSpPr/>
          <p:nvPr/>
        </p:nvSpPr>
        <p:spPr>
          <a:xfrm>
            <a:off x="4585753" y="1545066"/>
            <a:ext cx="2101756" cy="3627580"/>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Arredondado 20"/>
          <p:cNvSpPr/>
          <p:nvPr/>
        </p:nvSpPr>
        <p:spPr>
          <a:xfrm>
            <a:off x="6758039" y="1545066"/>
            <a:ext cx="2101756" cy="3627580"/>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p:cNvSpPr txBox="1"/>
          <p:nvPr/>
        </p:nvSpPr>
        <p:spPr>
          <a:xfrm>
            <a:off x="4671055" y="2841603"/>
            <a:ext cx="1931151" cy="2400657"/>
          </a:xfrm>
          <a:prstGeom prst="rect">
            <a:avLst/>
          </a:prstGeom>
          <a:noFill/>
        </p:spPr>
        <p:txBody>
          <a:bodyPr wrap="square" rtlCol="0">
            <a:spAutoFit/>
          </a:bodyPr>
          <a:lstStyle/>
          <a:p>
            <a:pPr algn="ctr"/>
            <a:r>
              <a:rPr lang="pt-BR" sz="1800" dirty="0"/>
              <a:t>Escala</a:t>
            </a:r>
          </a:p>
          <a:p>
            <a:pPr algn="ctr"/>
            <a:endParaRPr lang="pt-BR" sz="1800" dirty="0"/>
          </a:p>
          <a:p>
            <a:pPr algn="ctr"/>
            <a:r>
              <a:rPr lang="pt-BR" sz="1800" dirty="0"/>
              <a:t>Dados</a:t>
            </a:r>
          </a:p>
          <a:p>
            <a:pPr algn="ctr"/>
            <a:endParaRPr lang="pt-BR" sz="1800" dirty="0"/>
          </a:p>
          <a:p>
            <a:pPr algn="ctr"/>
            <a:r>
              <a:rPr lang="pt-BR" sz="1800" dirty="0"/>
              <a:t>Métodos</a:t>
            </a:r>
          </a:p>
          <a:p>
            <a:pPr algn="ctr"/>
            <a:endParaRPr lang="pt-BR" sz="1800" dirty="0"/>
          </a:p>
          <a:p>
            <a:pPr algn="ctr"/>
            <a:r>
              <a:rPr lang="pt-BR" sz="1800" dirty="0"/>
              <a:t>Análise</a:t>
            </a:r>
            <a:endParaRPr lang="pt-BR" dirty="0"/>
          </a:p>
          <a:p>
            <a:pPr algn="ctr"/>
            <a:endParaRPr lang="pt-BR" dirty="0"/>
          </a:p>
        </p:txBody>
      </p:sp>
      <p:sp>
        <p:nvSpPr>
          <p:cNvPr id="24" name="CaixaDeTexto 23"/>
          <p:cNvSpPr txBox="1"/>
          <p:nvPr/>
        </p:nvSpPr>
        <p:spPr>
          <a:xfrm>
            <a:off x="6843341" y="2839750"/>
            <a:ext cx="1931151" cy="2308324"/>
          </a:xfrm>
          <a:prstGeom prst="rect">
            <a:avLst/>
          </a:prstGeom>
          <a:noFill/>
        </p:spPr>
        <p:txBody>
          <a:bodyPr wrap="square" rtlCol="0">
            <a:spAutoFit/>
          </a:bodyPr>
          <a:lstStyle/>
          <a:p>
            <a:pPr algn="ctr"/>
            <a:r>
              <a:rPr lang="pt-BR" sz="1800" dirty="0"/>
              <a:t>Escala</a:t>
            </a:r>
          </a:p>
          <a:p>
            <a:pPr algn="ctr"/>
            <a:endParaRPr lang="pt-BR" sz="1800" dirty="0"/>
          </a:p>
          <a:p>
            <a:pPr algn="ctr"/>
            <a:r>
              <a:rPr lang="pt-BR" sz="1800" dirty="0"/>
              <a:t>Dados</a:t>
            </a:r>
          </a:p>
          <a:p>
            <a:pPr algn="ctr"/>
            <a:endParaRPr lang="pt-BR" sz="1800" dirty="0"/>
          </a:p>
          <a:p>
            <a:pPr algn="ctr"/>
            <a:r>
              <a:rPr lang="pt-BR" sz="1800" dirty="0"/>
              <a:t>Métodos</a:t>
            </a:r>
          </a:p>
          <a:p>
            <a:pPr algn="ctr"/>
            <a:endParaRPr lang="pt-BR" sz="1800" dirty="0"/>
          </a:p>
          <a:p>
            <a:pPr algn="ctr"/>
            <a:r>
              <a:rPr lang="pt-BR" sz="1800" dirty="0"/>
              <a:t>Análise</a:t>
            </a:r>
          </a:p>
          <a:p>
            <a:pPr algn="ctr"/>
            <a:endParaRPr lang="pt-BR" sz="1800" dirty="0"/>
          </a:p>
        </p:txBody>
      </p:sp>
      <p:sp>
        <p:nvSpPr>
          <p:cNvPr id="22" name="Pentágono 21"/>
          <p:cNvSpPr/>
          <p:nvPr/>
        </p:nvSpPr>
        <p:spPr>
          <a:xfrm rot="16200000">
            <a:off x="4070032" y="1450742"/>
            <a:ext cx="1006719" cy="8600878"/>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p:cNvSpPr txBox="1"/>
          <p:nvPr/>
        </p:nvSpPr>
        <p:spPr>
          <a:xfrm>
            <a:off x="253103" y="5885209"/>
            <a:ext cx="8600879" cy="369332"/>
          </a:xfrm>
          <a:prstGeom prst="rect">
            <a:avLst/>
          </a:prstGeom>
          <a:noFill/>
        </p:spPr>
        <p:txBody>
          <a:bodyPr wrap="square" rtlCol="0">
            <a:spAutoFit/>
          </a:bodyPr>
          <a:lstStyle/>
          <a:p>
            <a:pPr algn="ctr"/>
            <a:r>
              <a:rPr lang="pt-BR" dirty="0">
                <a:latin typeface="Arial Black" panose="020B0A04020102020204" pitchFamily="34" charset="0"/>
              </a:rPr>
              <a:t>Painel de Observações</a:t>
            </a:r>
            <a:endParaRPr lang="pt-BR" i="1" dirty="0">
              <a:latin typeface="Arial Black" panose="020B0A04020102020204" pitchFamily="34" charset="0"/>
            </a:endParaRPr>
          </a:p>
        </p:txBody>
      </p:sp>
    </p:spTree>
    <p:extLst>
      <p:ext uri="{BB962C8B-B14F-4D97-AF65-F5344CB8AC3E}">
        <p14:creationId xmlns:p14="http://schemas.microsoft.com/office/powerpoint/2010/main" xmlns="" val="326280901"/>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sonalizar design">
  <a:themeElements>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ar design">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rgbClr val="FFFF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2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3175" cap="flat" cmpd="sng" algn="ctr">
          <a:solidFill>
            <a:srgbClr val="FFFF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2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a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a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a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a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a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a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a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a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a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a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a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Personalizar design">
  <a:themeElements>
    <a:clrScheme name="3_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Personalizar design">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rgbClr val="FFFF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2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3175" cap="flat" cmpd="sng" algn="ctr">
          <a:solidFill>
            <a:srgbClr val="FFFF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2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3_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Personaliza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Personaliza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Personaliza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Personaliza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Personaliza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Personaliza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Personaliza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Personaliza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Personaliza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Personaliza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Personaliza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11626</TotalTime>
  <Words>2280</Words>
  <Application>Microsoft PowerPoint</Application>
  <PresentationFormat>Apresentação na tela (4:3)</PresentationFormat>
  <Paragraphs>221</Paragraphs>
  <Slides>53</Slides>
  <Notes>1</Notes>
  <HiddenSlides>0</HiddenSlides>
  <MMClips>0</MMClips>
  <ScaleCrop>false</ScaleCrop>
  <HeadingPairs>
    <vt:vector size="4" baseType="variant">
      <vt:variant>
        <vt:lpstr>Tema</vt:lpstr>
      </vt:variant>
      <vt:variant>
        <vt:i4>2</vt:i4>
      </vt:variant>
      <vt:variant>
        <vt:lpstr>Títulos de slides</vt:lpstr>
      </vt:variant>
      <vt:variant>
        <vt:i4>53</vt:i4>
      </vt:variant>
    </vt:vector>
  </HeadingPairs>
  <TitlesOfParts>
    <vt:vector size="55" baseType="lpstr">
      <vt:lpstr>Personalizar design</vt:lpstr>
      <vt:lpstr>3_Personalizar design</vt:lpstr>
      <vt:lpstr>Slide 1</vt:lpstr>
      <vt:lpstr>Slide 2</vt:lpstr>
      <vt:lpstr>Slide 3</vt:lpstr>
      <vt:lpstr>Slide 4</vt:lpstr>
      <vt:lpstr>Slide 5</vt:lpstr>
      <vt:lpstr>Slide 6</vt:lpstr>
      <vt:lpstr>Slide 7</vt:lpstr>
      <vt:lpstr>Slide 8</vt:lpstr>
      <vt:lpstr>Slide 9</vt:lpstr>
      <vt:lpstr>Etapas do survey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A equipe foi composta por alunos da Pós-Graduação em Demografia (IFCH/Unicamp)</vt:lpstr>
      <vt:lpstr>Slide 39</vt:lpstr>
      <vt:lpstr>Slide 40</vt:lpstr>
      <vt:lpstr>Slide 41</vt:lpstr>
      <vt:lpstr>Slide 42</vt:lpstr>
      <vt:lpstr>Slide 43</vt:lpstr>
      <vt:lpstr>Slide 44</vt:lpstr>
      <vt:lpstr>Slide 45</vt:lpstr>
      <vt:lpstr>Slide 46</vt:lpstr>
      <vt:lpstr>Slide 47</vt:lpstr>
      <vt:lpstr>Dimensão da Percepção da População</vt:lpstr>
      <vt:lpstr>Dimensão da Percepção da População</vt:lpstr>
      <vt:lpstr>Slide 50</vt:lpstr>
      <vt:lpstr>Dimensão da Percepção da População</vt:lpstr>
      <vt:lpstr>Slide 52</vt:lpstr>
      <vt:lpstr>Entrevistas Semiestruturadas</vt:lpstr>
    </vt:vector>
  </TitlesOfParts>
  <Company>INPE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INPE</dc:creator>
  <cp:lastModifiedBy>usuario</cp:lastModifiedBy>
  <cp:revision>1361</cp:revision>
  <dcterms:created xsi:type="dcterms:W3CDTF">2005-10-24T10:38:57Z</dcterms:created>
  <dcterms:modified xsi:type="dcterms:W3CDTF">2019-07-21T22:53:30Z</dcterms:modified>
</cp:coreProperties>
</file>