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2" r:id="rId13"/>
    <p:sldId id="280" r:id="rId14"/>
    <p:sldId id="281" r:id="rId15"/>
    <p:sldId id="282" r:id="rId16"/>
    <p:sldId id="274" r:id="rId17"/>
    <p:sldId id="283" r:id="rId18"/>
    <p:sldId id="275" r:id="rId19"/>
    <p:sldId id="273" r:id="rId20"/>
    <p:sldId id="276" r:id="rId21"/>
    <p:sldId id="277" r:id="rId22"/>
    <p:sldId id="278" r:id="rId23"/>
    <p:sldId id="279" r:id="rId24"/>
    <p:sldId id="258" r:id="rId25"/>
    <p:sldId id="260" r:id="rId26"/>
    <p:sldId id="264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A9C7-2407-4723-BD40-FB96ACAE708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2F83D-6D63-4E47-A137-6BB515E05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4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F83D-6D63-4E47-A137-6BB515E05BD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02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EE112-5CB6-48C7-BF12-3DADC1D61006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AAFC-7ED9-44A3-9467-85B565BF0B4F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E955-99BF-4F3E-B167-F9BAAD1C167B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23A-563C-44F4-9B40-F6EAE234AF19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6345E8-5948-4BBC-92E5-FDEC301F767A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8127-E7C9-4169-92E3-1676E3056D1D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9509-9BB1-4EE3-AC5E-02C033381FE9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F5D3-8F1B-42DC-856D-79220871EDDC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F1AB-DF7D-44D4-BDF3-80DA498A3383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39C242-0D98-46D3-AFF7-EC196BED6F01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42CB7-7929-4AD6-9963-8B7BB0C5E545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75C5CBD-3048-4694-9F6F-AD2DAD945827}" type="datetime1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A Interdependência entre vulnerabilidade climática e socioeconômica no abc paulista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mtClean="0"/>
              <a:t>Artigo de Maria </a:t>
            </a:r>
            <a:r>
              <a:rPr lang="pt-BR" dirty="0" err="1" smtClean="0"/>
              <a:t>Cleofé</a:t>
            </a:r>
            <a:r>
              <a:rPr lang="pt-BR" dirty="0" smtClean="0"/>
              <a:t> Valverde </a:t>
            </a:r>
            <a:endParaRPr lang="pt-BR" dirty="0" smtClean="0"/>
          </a:p>
          <a:p>
            <a:r>
              <a:rPr lang="pt-BR" dirty="0" smtClean="0"/>
              <a:t>CECS </a:t>
            </a:r>
            <a:r>
              <a:rPr lang="pt-BR" dirty="0" smtClean="0"/>
              <a:t>– UFABC</a:t>
            </a:r>
          </a:p>
          <a:p>
            <a:r>
              <a:rPr lang="pt-BR" dirty="0" smtClean="0"/>
              <a:t>Revista Ambiente &amp; Sociedade – Junho de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049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Dados de chuva na região (1972 a 2014)</a:t>
            </a:r>
          </a:p>
          <a:p>
            <a:r>
              <a:rPr lang="pt-BR" sz="2800" dirty="0" smtClean="0"/>
              <a:t>Dados censitários 1990/2000/2010</a:t>
            </a:r>
          </a:p>
          <a:p>
            <a:pPr lvl="1"/>
            <a:r>
              <a:rPr lang="pt-BR" sz="2800" dirty="0"/>
              <a:t>Dados Demográficos e de Urbanização</a:t>
            </a:r>
          </a:p>
          <a:p>
            <a:pPr lvl="1"/>
            <a:r>
              <a:rPr lang="pt-BR" sz="2800" dirty="0"/>
              <a:t>Dados socioeconômicos</a:t>
            </a:r>
          </a:p>
          <a:p>
            <a:pPr lvl="1"/>
            <a:r>
              <a:rPr lang="pt-BR" sz="2800" dirty="0"/>
              <a:t>Dados de </a:t>
            </a:r>
            <a:r>
              <a:rPr lang="pt-BR" sz="2800" dirty="0" smtClean="0"/>
              <a:t>saneamento</a:t>
            </a:r>
          </a:p>
          <a:p>
            <a:r>
              <a:rPr lang="pt-BR" sz="2800" dirty="0" smtClean="0"/>
              <a:t>Dados climáticos: índices para </a:t>
            </a:r>
            <a:r>
              <a:rPr lang="pt-BR" sz="2800" dirty="0"/>
              <a:t>caracterizar objetivamente a variabilidade climática da precipitação e da temperatura </a:t>
            </a:r>
            <a:r>
              <a:rPr lang="pt-BR" sz="2800" dirty="0" smtClean="0"/>
              <a:t>(Alexander et. al., 2005)</a:t>
            </a:r>
          </a:p>
          <a:p>
            <a:pPr lvl="1"/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7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Metodologia: Indicadores Climáticos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R50mm: número de dias por ano com precipitação acima de 50 </a:t>
            </a:r>
            <a:r>
              <a:rPr lang="pt-BR" sz="2400" dirty="0" err="1" smtClean="0"/>
              <a:t>mm.</a:t>
            </a:r>
            <a:endParaRPr lang="pt-BR" sz="2400" dirty="0" smtClean="0"/>
          </a:p>
          <a:p>
            <a:r>
              <a:rPr lang="pt-BR" sz="2400" dirty="0" smtClean="0"/>
              <a:t>R80mm: número de dias por ano com precipitação acima de 80 </a:t>
            </a:r>
            <a:r>
              <a:rPr lang="pt-BR" sz="2400" dirty="0" err="1" smtClean="0"/>
              <a:t>mm.</a:t>
            </a:r>
            <a:endParaRPr lang="pt-BR" sz="2400" dirty="0" smtClean="0"/>
          </a:p>
          <a:p>
            <a:r>
              <a:rPr lang="pt-BR" sz="2400" dirty="0" smtClean="0"/>
              <a:t>RX1day: máxima precipitação total em um </a:t>
            </a:r>
            <a:r>
              <a:rPr lang="pt-BR" sz="2400" dirty="0" smtClean="0"/>
              <a:t>dia.</a:t>
            </a:r>
            <a:endParaRPr lang="pt-BR" sz="2400" dirty="0" smtClean="0"/>
          </a:p>
          <a:p>
            <a:r>
              <a:rPr lang="pt-BR" sz="2400" dirty="0" smtClean="0"/>
              <a:t>RX5day: máxima precipitação total em 5 dias </a:t>
            </a:r>
            <a:r>
              <a:rPr lang="pt-BR" sz="2400" dirty="0" smtClean="0"/>
              <a:t>consecutivos.</a:t>
            </a:r>
            <a:endParaRPr lang="pt-BR" sz="2400" dirty="0" smtClean="0"/>
          </a:p>
          <a:p>
            <a:r>
              <a:rPr lang="pt-BR" sz="2400" dirty="0" smtClean="0"/>
              <a:t>R95p: dias muito chuvosos acima do percentil </a:t>
            </a:r>
            <a:r>
              <a:rPr lang="pt-BR" sz="2400" dirty="0" smtClean="0"/>
              <a:t>95.</a:t>
            </a:r>
            <a:endParaRPr lang="pt-BR" sz="2400" dirty="0" smtClean="0"/>
          </a:p>
          <a:p>
            <a:r>
              <a:rPr lang="pt-BR" sz="2400" dirty="0" smtClean="0"/>
              <a:t>PRCPTOT: acumulado de precipitação total.</a:t>
            </a:r>
          </a:p>
          <a:p>
            <a:r>
              <a:rPr lang="pt-BR" sz="2400" dirty="0" smtClean="0"/>
              <a:t>Análise </a:t>
            </a:r>
            <a:r>
              <a:rPr lang="pt-BR" sz="2400" dirty="0"/>
              <a:t>de possíveis tendências nas séries </a:t>
            </a:r>
            <a:r>
              <a:rPr lang="pt-BR" sz="2400" dirty="0" smtClean="0"/>
              <a:t>temporais: teste não paramétrico de Mann-Kendall e Método de </a:t>
            </a:r>
            <a:r>
              <a:rPr lang="pt-BR" sz="2400" dirty="0" smtClean="0"/>
              <a:t>Sem.</a:t>
            </a:r>
            <a:endParaRPr lang="pt-BR" sz="2400" dirty="0" smtClean="0"/>
          </a:p>
          <a:p>
            <a:pPr lvl="1"/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8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Componentes do 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Índice de vulnerabilidades </a:t>
            </a:r>
            <a:r>
              <a:rPr lang="pt-BR" sz="2400" dirty="0"/>
              <a:t>socioeconômicas (</a:t>
            </a:r>
            <a:r>
              <a:rPr lang="pt-BR" sz="2400" dirty="0" err="1"/>
              <a:t>IVse</a:t>
            </a:r>
            <a:r>
              <a:rPr lang="pt-BR" sz="2400" dirty="0"/>
              <a:t>), </a:t>
            </a:r>
            <a:r>
              <a:rPr lang="pt-BR" sz="2400" dirty="0" smtClean="0"/>
              <a:t>(peso 0,2)</a:t>
            </a:r>
          </a:p>
          <a:p>
            <a:r>
              <a:rPr lang="pt-BR" sz="2400" dirty="0" smtClean="0"/>
              <a:t>Índice de vulnerabilidades demográfico-urbanas </a:t>
            </a:r>
            <a:r>
              <a:rPr lang="pt-BR" sz="2400" dirty="0"/>
              <a:t>(</a:t>
            </a:r>
            <a:r>
              <a:rPr lang="pt-BR" sz="2400" dirty="0" err="1"/>
              <a:t>IVdu</a:t>
            </a:r>
            <a:r>
              <a:rPr lang="pt-BR" sz="2400" dirty="0"/>
              <a:t>), </a:t>
            </a:r>
            <a:r>
              <a:rPr lang="pt-BR" sz="2400" dirty="0" smtClean="0"/>
              <a:t>(peso 0,2)</a:t>
            </a:r>
          </a:p>
          <a:p>
            <a:r>
              <a:rPr lang="pt-BR" sz="2400" dirty="0" smtClean="0"/>
              <a:t>Índice de vulnerabilidades sanitárias </a:t>
            </a:r>
            <a:r>
              <a:rPr lang="pt-BR" sz="2400" dirty="0"/>
              <a:t>(</a:t>
            </a:r>
            <a:r>
              <a:rPr lang="pt-BR" sz="2400" dirty="0" err="1"/>
              <a:t>IVs</a:t>
            </a:r>
            <a:r>
              <a:rPr lang="pt-BR" sz="2400" dirty="0"/>
              <a:t>) </a:t>
            </a:r>
            <a:r>
              <a:rPr lang="pt-BR" sz="2400" dirty="0" smtClean="0"/>
              <a:t>(peso 0,4)</a:t>
            </a:r>
          </a:p>
          <a:p>
            <a:r>
              <a:rPr lang="pt-BR" sz="2400" dirty="0" err="1" smtClean="0"/>
              <a:t>Indíce</a:t>
            </a:r>
            <a:r>
              <a:rPr lang="pt-BR" sz="2400" dirty="0" smtClean="0"/>
              <a:t> de Vulnerabilidades relacionadas aos extremos </a:t>
            </a:r>
            <a:r>
              <a:rPr lang="pt-BR" sz="2400" dirty="0"/>
              <a:t>climáticos (</a:t>
            </a:r>
            <a:r>
              <a:rPr lang="pt-BR" sz="2400" dirty="0" err="1"/>
              <a:t>IVec</a:t>
            </a:r>
            <a:r>
              <a:rPr lang="pt-BR" sz="2400" dirty="0"/>
              <a:t>) </a:t>
            </a:r>
            <a:r>
              <a:rPr lang="pt-BR" sz="2400" dirty="0" smtClean="0"/>
              <a:t>(peso 0,2)</a:t>
            </a:r>
            <a:endParaRPr lang="pt-BR" sz="2400" dirty="0"/>
          </a:p>
          <a:p>
            <a:r>
              <a:rPr lang="pt-BR" sz="2400" dirty="0" smtClean="0"/>
              <a:t>Escala dos índices: municipal</a:t>
            </a:r>
          </a:p>
          <a:p>
            <a:r>
              <a:rPr lang="pt-BR" sz="2400" dirty="0" smtClean="0"/>
              <a:t>IAV (Índice Agregado de Vulnerabilidades): junção dos indicadores com cada índice tendo peso 1</a:t>
            </a:r>
          </a:p>
          <a:p>
            <a:r>
              <a:rPr lang="pt-BR" sz="2400" dirty="0" err="1" smtClean="0"/>
              <a:t>IAVp</a:t>
            </a:r>
            <a:r>
              <a:rPr lang="pt-BR" sz="2400" dirty="0" smtClean="0"/>
              <a:t> </a:t>
            </a:r>
            <a:r>
              <a:rPr lang="pt-BR" sz="2400" dirty="0"/>
              <a:t>(Índice Agregado de </a:t>
            </a:r>
            <a:r>
              <a:rPr lang="pt-BR" sz="2400" dirty="0" smtClean="0"/>
              <a:t>Vulnerabilidades Ponderado): </a:t>
            </a:r>
            <a:r>
              <a:rPr lang="pt-BR" sz="2400" dirty="0"/>
              <a:t>junção dos indicadores </a:t>
            </a:r>
            <a:r>
              <a:rPr lang="pt-BR" sz="2400" dirty="0" smtClean="0"/>
              <a:t>após atribuição de pesos a cada índice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9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>
            <a:normAutofit/>
          </a:bodyPr>
          <a:lstStyle/>
          <a:p>
            <a:r>
              <a:rPr lang="pt-BR" sz="3600" dirty="0"/>
              <a:t>Índice de vulnerabilidades demográfico-urbanas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54957"/>
            <a:ext cx="9601200" cy="407672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2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2963" y="338070"/>
            <a:ext cx="9601200" cy="833907"/>
          </a:xfrm>
        </p:spPr>
        <p:txBody>
          <a:bodyPr>
            <a:normAutofit/>
          </a:bodyPr>
          <a:lstStyle/>
          <a:p>
            <a:r>
              <a:rPr lang="pt-BR" sz="3600" dirty="0"/>
              <a:t>Índice de vulnerabilidades </a:t>
            </a:r>
            <a:r>
              <a:rPr lang="pt-BR" sz="3600" dirty="0" smtClean="0"/>
              <a:t>Socioeconômicas</a:t>
            </a:r>
            <a:endParaRPr lang="pt-BR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07736"/>
              </p:ext>
            </p:extLst>
          </p:nvPr>
        </p:nvGraphicFramePr>
        <p:xfrm>
          <a:off x="1371600" y="1102753"/>
          <a:ext cx="9601200" cy="52577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5222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Indicadores (I)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Componentes</a:t>
                      </a:r>
                      <a:r>
                        <a:rPr lang="pt-BR" baseline="0" dirty="0" smtClean="0"/>
                        <a:t> (C)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Definições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Fonte</a:t>
                      </a:r>
                      <a:endParaRPr lang="pt-BR" dirty="0"/>
                    </a:p>
                  </a:txBody>
                  <a:tcPr anchor="ctr"/>
                </a:tc>
              </a:tr>
              <a:tr h="870598">
                <a:tc rowSpan="8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Socioeconômico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% de pessoas com 25 anos ou mais, residentes</a:t>
                      </a:r>
                      <a:r>
                        <a:rPr lang="pt-BR" sz="1400" baseline="0" dirty="0" smtClean="0"/>
                        <a:t> em domicílios particulares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Sem instrução e fundamental completo,</a:t>
                      </a:r>
                      <a:r>
                        <a:rPr lang="pt-BR" sz="1400" baseline="0" dirty="0" smtClean="0"/>
                        <a:t> pessoa responsável – total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IBGE, 1991, 2000 e 2010</a:t>
                      </a:r>
                      <a:endParaRPr lang="pt-BR" sz="1400" dirty="0"/>
                    </a:p>
                  </a:txBody>
                  <a:tcPr anchor="ctr"/>
                </a:tc>
              </a:tr>
              <a:tr h="5222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Renda per Capita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(em reais – R$)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IDB 2010</a:t>
                      </a:r>
                      <a:endParaRPr lang="pt-BR" sz="1400" dirty="0"/>
                    </a:p>
                  </a:txBody>
                  <a:tcPr anchor="ctr"/>
                </a:tc>
              </a:tr>
              <a:tr h="5222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Rendimento Médio Mensal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(em reais – R$)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IDB 2010</a:t>
                      </a:r>
                    </a:p>
                  </a:txBody>
                  <a:tcPr anchor="ctr"/>
                </a:tc>
              </a:tr>
              <a:tr h="5222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Pessoas com rendimentos de ½ a 1 sal min (%)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(em reais – R$)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IDB 2010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 anchor="ctr"/>
                </a:tc>
              </a:tr>
              <a:tr h="5222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Taxa de população</a:t>
                      </a:r>
                      <a:r>
                        <a:rPr lang="pt-BR" sz="1400" baseline="0" dirty="0" smtClean="0"/>
                        <a:t> em situação de extrema pobreza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Em %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IBGE, 1991, 2000 e 2010</a:t>
                      </a:r>
                      <a:endParaRPr lang="pt-BR" sz="1400" dirty="0"/>
                    </a:p>
                  </a:txBody>
                  <a:tcPr anchor="ctr"/>
                </a:tc>
              </a:tr>
              <a:tr h="5222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Pobreza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Pessoas sem rendimentos (em %)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IBGE 2010</a:t>
                      </a:r>
                      <a:endParaRPr lang="pt-BR" sz="1400" dirty="0"/>
                    </a:p>
                  </a:txBody>
                  <a:tcPr anchor="ctr"/>
                </a:tc>
              </a:tr>
              <a:tr h="5222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Habitação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Total de domicílios permanentes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IBGE 2010</a:t>
                      </a:r>
                      <a:endParaRPr lang="pt-BR" sz="1400" dirty="0"/>
                    </a:p>
                  </a:txBody>
                  <a:tcPr anchor="ctr"/>
                </a:tc>
              </a:tr>
              <a:tr h="44496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Escolaridade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% de população</a:t>
                      </a:r>
                      <a:r>
                        <a:rPr lang="pt-BR" sz="1400" baseline="0" dirty="0" smtClean="0"/>
                        <a:t> com 15 anos ou mais com menos de 4 anos de estudo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IBGE 2010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0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720" y="582769"/>
            <a:ext cx="9601200" cy="833907"/>
          </a:xfrm>
        </p:spPr>
        <p:txBody>
          <a:bodyPr>
            <a:normAutofit/>
          </a:bodyPr>
          <a:lstStyle/>
          <a:p>
            <a:r>
              <a:rPr lang="pt-BR" sz="3600" dirty="0"/>
              <a:t>Índice de vulnerabilidades </a:t>
            </a:r>
            <a:r>
              <a:rPr lang="pt-BR" sz="3600" dirty="0" smtClean="0"/>
              <a:t>Sanitárias</a:t>
            </a:r>
            <a:endParaRPr lang="pt-BR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828" y="2093754"/>
            <a:ext cx="9601200" cy="2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842" y="260797"/>
            <a:ext cx="9601200" cy="83390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29" y="893004"/>
            <a:ext cx="6690899" cy="5405396"/>
          </a:xfrm>
        </p:spPr>
      </p:pic>
    </p:spTree>
    <p:extLst>
      <p:ext uri="{BB962C8B-B14F-4D97-AF65-F5344CB8AC3E}">
        <p14:creationId xmlns:p14="http://schemas.microsoft.com/office/powerpoint/2010/main" val="325185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842" y="260797"/>
            <a:ext cx="9601200" cy="83390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98" y="1094704"/>
            <a:ext cx="9975520" cy="5366141"/>
          </a:xfr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7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842" y="260797"/>
            <a:ext cx="9601200" cy="83390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Índice de Vulnerabilidade a Extremos Climáticos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Indicadores:</a:t>
            </a:r>
          </a:p>
          <a:p>
            <a:pPr lvl="1"/>
            <a:r>
              <a:rPr lang="pt-BR" dirty="0" smtClean="0"/>
              <a:t>Parâmetro </a:t>
            </a:r>
            <a:r>
              <a:rPr lang="pt-BR" dirty="0"/>
              <a:t>Z do teste de </a:t>
            </a:r>
            <a:r>
              <a:rPr lang="pt-BR" dirty="0" smtClean="0"/>
              <a:t>Mann-Kendall (tendência)</a:t>
            </a:r>
          </a:p>
          <a:p>
            <a:pPr lvl="1"/>
            <a:r>
              <a:rPr lang="pt-BR" dirty="0" smtClean="0"/>
              <a:t>Parâmetro </a:t>
            </a:r>
            <a:r>
              <a:rPr lang="pt-BR" dirty="0"/>
              <a:t>S do método de </a:t>
            </a:r>
            <a:r>
              <a:rPr lang="pt-BR" dirty="0" err="1" smtClean="0"/>
              <a:t>Sen</a:t>
            </a:r>
            <a:r>
              <a:rPr lang="pt-BR" dirty="0" smtClean="0"/>
              <a:t> (tendência)</a:t>
            </a:r>
          </a:p>
          <a:p>
            <a:pPr lvl="1"/>
            <a:r>
              <a:rPr lang="pt-BR" dirty="0" smtClean="0"/>
              <a:t>Percentil </a:t>
            </a:r>
            <a:r>
              <a:rPr lang="pt-BR" dirty="0"/>
              <a:t>95 (P95</a:t>
            </a:r>
            <a:r>
              <a:rPr lang="pt-BR" dirty="0" smtClean="0"/>
              <a:t>%) (série histórica) </a:t>
            </a:r>
          </a:p>
          <a:p>
            <a:pPr lvl="1"/>
            <a:r>
              <a:rPr lang="pt-BR" dirty="0" smtClean="0"/>
              <a:t>Frequência </a:t>
            </a:r>
            <a:r>
              <a:rPr lang="pt-BR" dirty="0"/>
              <a:t>de anos em que os índices foram maiores ou iguais que o percentil 95</a:t>
            </a:r>
            <a:r>
              <a:rPr lang="pt-BR" dirty="0" smtClean="0"/>
              <a:t>%. (série histórica)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310" y="176391"/>
            <a:ext cx="9601200" cy="833907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38" y="772762"/>
            <a:ext cx="8387944" cy="5680624"/>
          </a:xfr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analisar esse texto?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Relaciona as mudanças climáticas à questão da capacidade institucional em nível municipal.</a:t>
            </a:r>
            <a:endParaRPr lang="pt-BR" dirty="0" smtClean="0"/>
          </a:p>
          <a:p>
            <a:r>
              <a:rPr lang="pt-BR" dirty="0" smtClean="0"/>
              <a:t>Está inserido geograficamente dentro da área que é escopo de análise da minha pesquisa.</a:t>
            </a:r>
          </a:p>
          <a:p>
            <a:r>
              <a:rPr lang="pt-BR" dirty="0" smtClean="0"/>
              <a:t>É uma contribuição importante em âmbito regional para inserir a questão das mudanças climáticas na discussão sobre vulnerabilidade urbana.</a:t>
            </a:r>
            <a:endParaRPr lang="pt-BR" dirty="0" smtClean="0"/>
          </a:p>
          <a:p>
            <a:r>
              <a:rPr lang="pt-BR" dirty="0" smtClean="0"/>
              <a:t>É uma pesquisadora com histórico de pesquisa nos temas de Clima Urbano e Vulnerabilidade às Mudanças Climáticas, tendo outros trabalhos publicados na área (</a:t>
            </a:r>
            <a:r>
              <a:rPr lang="pt-BR" dirty="0" err="1" smtClean="0"/>
              <a:t>Marengo</a:t>
            </a:r>
            <a:r>
              <a:rPr lang="pt-BR" dirty="0" smtClean="0"/>
              <a:t> et. al, 2009, Nobre et. al., 2011, </a:t>
            </a:r>
            <a:r>
              <a:rPr lang="pt-BR" dirty="0" err="1" smtClean="0"/>
              <a:t>Marengo</a:t>
            </a:r>
            <a:r>
              <a:rPr lang="pt-BR" dirty="0" smtClean="0"/>
              <a:t> et. al., 2013 e Valverde et. al., 2016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0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842" y="260797"/>
            <a:ext cx="9601200" cy="833907"/>
          </a:xfrm>
        </p:spPr>
        <p:txBody>
          <a:bodyPr>
            <a:normAutofit/>
          </a:bodyPr>
          <a:lstStyle/>
          <a:p>
            <a:r>
              <a:rPr lang="pt-BR" dirty="0" smtClean="0"/>
              <a:t>Índice Agregado de Vulnerabilidade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301" y="1020035"/>
            <a:ext cx="4548281" cy="5433351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VALVERDE, M. C., The Interdependence of Climate and Socioeconomic Vulnerability In The ABC </a:t>
            </a:r>
            <a:r>
              <a:rPr lang="en-US" dirty="0" err="1" smtClean="0"/>
              <a:t>Paulista</a:t>
            </a:r>
            <a:r>
              <a:rPr lang="en-US" dirty="0" smtClean="0"/>
              <a:t> Region. Ambient. </a:t>
            </a:r>
            <a:r>
              <a:rPr lang="en-US" dirty="0" err="1" smtClean="0"/>
              <a:t>soc.</a:t>
            </a:r>
            <a:r>
              <a:rPr lang="en-US" dirty="0" smtClean="0"/>
              <a:t>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09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842" y="260797"/>
            <a:ext cx="9601200" cy="833907"/>
          </a:xfrm>
        </p:spPr>
        <p:txBody>
          <a:bodyPr>
            <a:normAutofit/>
          </a:bodyPr>
          <a:lstStyle/>
          <a:p>
            <a:r>
              <a:rPr lang="pt-BR" dirty="0" smtClean="0"/>
              <a:t>Conclusões da Autora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622738"/>
            <a:ext cx="9601200" cy="4803820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A vulnerabilidade </a:t>
            </a:r>
            <a:r>
              <a:rPr lang="pt-BR" sz="2400" dirty="0"/>
              <a:t>tem um caráter social e que não somente se refere ao dano físico potencial de uma </a:t>
            </a:r>
            <a:r>
              <a:rPr lang="pt-BR" sz="2400" dirty="0" smtClean="0"/>
              <a:t>ameaça (p. 53)</a:t>
            </a:r>
          </a:p>
          <a:p>
            <a:r>
              <a:rPr lang="pt-BR" sz="2400" dirty="0" smtClean="0"/>
              <a:t>Quase </a:t>
            </a:r>
            <a:r>
              <a:rPr lang="pt-BR" sz="2400" dirty="0"/>
              <a:t>todos os municípios apresentaram tendências de aumento no número de dias com chuva de intensidade moderada (R50mm) e no acumulado anual dos dias mais </a:t>
            </a:r>
            <a:r>
              <a:rPr lang="pt-BR" sz="2400" dirty="0" smtClean="0"/>
              <a:t>úmidos (chuva </a:t>
            </a:r>
            <a:r>
              <a:rPr lang="pt-BR" sz="2400" dirty="0"/>
              <a:t>diária acima do percentil 95% – R95p). </a:t>
            </a:r>
            <a:r>
              <a:rPr lang="pt-BR" sz="2400" dirty="0" smtClean="0"/>
              <a:t>(p. 53-54)</a:t>
            </a:r>
          </a:p>
          <a:p>
            <a:r>
              <a:rPr lang="pt-BR" sz="2400" dirty="0" smtClean="0"/>
              <a:t>Ribeirão Pires, Diadema e Mauá </a:t>
            </a:r>
            <a:r>
              <a:rPr lang="pt-BR" sz="2400" dirty="0" smtClean="0"/>
              <a:t>contam com </a:t>
            </a:r>
            <a:r>
              <a:rPr lang="pt-BR" sz="2400" dirty="0" smtClean="0"/>
              <a:t>índices </a:t>
            </a:r>
            <a:r>
              <a:rPr lang="pt-BR" sz="2400" dirty="0" smtClean="0"/>
              <a:t>agregados de vulnerabilidade mais altos que os demais </a:t>
            </a:r>
            <a:r>
              <a:rPr lang="pt-BR" sz="2400" dirty="0" smtClean="0"/>
              <a:t>municípios, demandando maior atenção na formulação de políticas públicas temáticas.</a:t>
            </a:r>
            <a:endParaRPr lang="pt-BR" sz="2400" dirty="0" smtClean="0"/>
          </a:p>
          <a:p>
            <a:r>
              <a:rPr lang="pt-BR" sz="2400" dirty="0" smtClean="0"/>
              <a:t>Para efeitos de políticas públicas, a </a:t>
            </a:r>
            <a:r>
              <a:rPr lang="pt-BR" sz="2400" dirty="0"/>
              <a:t>identificação dos municípios onde a alta vulnerabilidade aos excessos de chuva e as altas vulnerabilidades socioeconômicas, demográfico-urbanas e sanitárias coincidem, ajuda a decidir para onde devem ser orientados os maiores esforços, no sentido da diminuição das vulnerabilidades e da tomada de medidas de adaptação e mitigação dos impactos das chuvas </a:t>
            </a:r>
            <a:r>
              <a:rPr lang="pt-BR" sz="2400" dirty="0" smtClean="0"/>
              <a:t>extremas (p. 54)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16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842" y="260797"/>
            <a:ext cx="9601200" cy="833907"/>
          </a:xfrm>
        </p:spPr>
        <p:txBody>
          <a:bodyPr>
            <a:normAutofit/>
          </a:bodyPr>
          <a:lstStyle/>
          <a:p>
            <a:r>
              <a:rPr lang="pt-BR" dirty="0" smtClean="0"/>
              <a:t>Críticas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622738"/>
            <a:ext cx="9601200" cy="4803820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Uma escolha metodológica importante da autora </a:t>
            </a:r>
            <a:r>
              <a:rPr lang="pt-BR" sz="2400" dirty="0" smtClean="0"/>
              <a:t>é </a:t>
            </a:r>
            <a:r>
              <a:rPr lang="pt-BR" sz="2400" dirty="0" smtClean="0"/>
              <a:t>considerar que </a:t>
            </a:r>
            <a:r>
              <a:rPr lang="pt-BR" sz="2400" dirty="0" smtClean="0"/>
              <a:t>o impacto da mudança climática pode ser melhor constatada em nível local se associada a indicadores de tendências. (Mudança é sempre um </a:t>
            </a:r>
            <a:r>
              <a:rPr lang="pt-BR" sz="2400" dirty="0" err="1" smtClean="0">
                <a:latin typeface="Symbol" panose="05050102010706020507" pitchFamily="18" charset="2"/>
              </a:rPr>
              <a:t>D</a:t>
            </a:r>
            <a:r>
              <a:rPr lang="pt-BR" sz="2400" dirty="0" err="1" smtClean="0"/>
              <a:t>t</a:t>
            </a:r>
            <a:r>
              <a:rPr lang="pt-BR" sz="2400" dirty="0" smtClean="0"/>
              <a:t>).</a:t>
            </a:r>
            <a:endParaRPr lang="pt-BR" sz="2400" dirty="0" smtClean="0"/>
          </a:p>
          <a:p>
            <a:r>
              <a:rPr lang="pt-BR" sz="2400" dirty="0" smtClean="0"/>
              <a:t>A ausência de </a:t>
            </a:r>
            <a:r>
              <a:rPr lang="pt-BR" sz="2400" dirty="0" err="1" smtClean="0"/>
              <a:t>metadados</a:t>
            </a:r>
            <a:r>
              <a:rPr lang="pt-BR" sz="2400" dirty="0" smtClean="0"/>
              <a:t> atrapalha a análise. Não é possível saber, por exemplo, quais foram os postos pluviométricos utilizados. </a:t>
            </a:r>
            <a:r>
              <a:rPr lang="pt-BR" sz="2400" dirty="0" smtClean="0"/>
              <a:t>Não existem dados sobre a localização de cada posto e nem se existe mais de um posto por cidade.</a:t>
            </a:r>
            <a:endParaRPr lang="pt-BR" sz="2400" dirty="0" smtClean="0"/>
          </a:p>
          <a:p>
            <a:r>
              <a:rPr lang="pt-BR" sz="2400" dirty="0" smtClean="0"/>
              <a:t>Um Índice de Vulnerabilidade a Extremos Climáticos que considera </a:t>
            </a:r>
            <a:r>
              <a:rPr lang="pt-BR" sz="2400" dirty="0" smtClean="0"/>
              <a:t>só precipitação </a:t>
            </a:r>
            <a:r>
              <a:rPr lang="pt-BR" sz="2400" dirty="0" smtClean="0"/>
              <a:t>não é abrangente como deveria ser. Fatores como </a:t>
            </a:r>
            <a:r>
              <a:rPr lang="pt-BR" sz="2400" dirty="0"/>
              <a:t>a </a:t>
            </a:r>
            <a:r>
              <a:rPr lang="pt-BR" sz="2400" dirty="0" smtClean="0"/>
              <a:t>topografia, que fazem parte dos trabalhos utilizados como referência, não foram utilizados, limitando a análise.</a:t>
            </a:r>
          </a:p>
          <a:p>
            <a:r>
              <a:rPr lang="pt-BR" sz="2400" dirty="0" smtClean="0"/>
              <a:t>Os resultados do Parâmetro S do Método de </a:t>
            </a:r>
            <a:r>
              <a:rPr lang="pt-BR" sz="2400" dirty="0" err="1" smtClean="0"/>
              <a:t>Sen</a:t>
            </a:r>
            <a:r>
              <a:rPr lang="pt-BR" sz="2400" dirty="0" smtClean="0"/>
              <a:t> não foram expostos na análise. Essa exposição era necessária para que o leitor do artigo pudesse ter uma melhor visualização das tendências pluviométricas de cada município.</a:t>
            </a:r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4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842" y="260797"/>
            <a:ext cx="9601200" cy="833907"/>
          </a:xfrm>
        </p:spPr>
        <p:txBody>
          <a:bodyPr>
            <a:normAutofit/>
          </a:bodyPr>
          <a:lstStyle/>
          <a:p>
            <a:r>
              <a:rPr lang="pt-BR" dirty="0" smtClean="0"/>
              <a:t>Críticas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622738"/>
            <a:ext cx="9601200" cy="4803820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A periodização dos dados analisados pode ser alvo de críticas. Os dados de extremos climáticos foram colhidos entre 1972 e 2014, enquanto os dados das demais dimensões de vulnerabilidade foram colhidos nos Censos de 1990, 2000 e 2010. </a:t>
            </a:r>
          </a:p>
          <a:p>
            <a:r>
              <a:rPr lang="pt-BR" sz="2400" dirty="0" smtClean="0"/>
              <a:t>Sugestão: para </a:t>
            </a:r>
            <a:r>
              <a:rPr lang="pt-BR" sz="2400" dirty="0"/>
              <a:t>criar um </a:t>
            </a:r>
            <a:r>
              <a:rPr lang="pt-BR" sz="2400" dirty="0" smtClean="0"/>
              <a:t>índice de vulnerabilidade, também é necessário contemplar </a:t>
            </a:r>
            <a:r>
              <a:rPr lang="pt-BR" sz="2400" dirty="0"/>
              <a:t>a capacidade institucional dos municípios para o enfrentamento da questão das mudanças </a:t>
            </a:r>
            <a:r>
              <a:rPr lang="pt-BR" sz="2400" dirty="0" smtClean="0"/>
              <a:t>climáticas. Para isso, é possível agregar </a:t>
            </a:r>
            <a:r>
              <a:rPr lang="pt-BR" sz="2400" dirty="0"/>
              <a:t>indicadores de esforço institucional, que não constam no </a:t>
            </a:r>
            <a:r>
              <a:rPr lang="pt-BR" sz="2400" dirty="0" smtClean="0"/>
              <a:t>artigo (presença </a:t>
            </a:r>
            <a:r>
              <a:rPr lang="pt-BR" sz="2400" dirty="0"/>
              <a:t>de Secretaria do Meio </a:t>
            </a:r>
            <a:r>
              <a:rPr lang="pt-BR" sz="2400" dirty="0" smtClean="0"/>
              <a:t>Ambiente ativo, </a:t>
            </a:r>
            <a:r>
              <a:rPr lang="pt-BR" sz="2400" dirty="0"/>
              <a:t>presença de Conselho Municipal do Meio Ambiente, presença de Planos Municipais relacionados ao tema das mudanças climáticas, estruturação da Defesa Civil, </a:t>
            </a:r>
            <a:r>
              <a:rPr lang="pt-BR" sz="2400" dirty="0" smtClean="0"/>
              <a:t>de </a:t>
            </a:r>
            <a:r>
              <a:rPr lang="pt-BR" sz="2400" dirty="0"/>
              <a:t>área verde na área urbana das </a:t>
            </a:r>
            <a:r>
              <a:rPr lang="pt-BR" sz="2400" dirty="0" smtClean="0"/>
              <a:t>cidades, área </a:t>
            </a:r>
            <a:r>
              <a:rPr lang="pt-BR" sz="2400" dirty="0"/>
              <a:t>ocupada por moradias não </a:t>
            </a:r>
            <a:r>
              <a:rPr lang="pt-BR" sz="2400" dirty="0" smtClean="0"/>
              <a:t>regularizadas e nível de implantação de coleta seletiva, </a:t>
            </a:r>
            <a:r>
              <a:rPr lang="pt-BR" sz="2400" dirty="0"/>
              <a:t>por exemplo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32586"/>
            <a:ext cx="9601200" cy="3896932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MARENGO, José A. ; </a:t>
            </a:r>
            <a:r>
              <a:rPr lang="pt-BR" dirty="0" err="1"/>
              <a:t>Ambrizzi</a:t>
            </a:r>
            <a:r>
              <a:rPr lang="pt-BR" dirty="0"/>
              <a:t>, T. ; Rocha, R. P. ; ALVES, Lincoln ; </a:t>
            </a:r>
            <a:r>
              <a:rPr lang="pt-BR" dirty="0" err="1"/>
              <a:t>Cuadra</a:t>
            </a:r>
            <a:r>
              <a:rPr lang="pt-BR" dirty="0"/>
              <a:t>, V.S. ; VALVERDE, M. C. ; TORRES, R. R. ; Santos, C. D. ; Ferraz, E. S. . </a:t>
            </a:r>
            <a:r>
              <a:rPr lang="pt-BR" b="1" dirty="0"/>
              <a:t>Future </a:t>
            </a:r>
            <a:r>
              <a:rPr lang="pt-BR" b="1" dirty="0" err="1"/>
              <a:t>Change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climate</a:t>
            </a:r>
            <a:r>
              <a:rPr lang="pt-BR" b="1" dirty="0"/>
              <a:t> in South </a:t>
            </a:r>
            <a:r>
              <a:rPr lang="pt-BR" b="1" dirty="0" err="1"/>
              <a:t>America</a:t>
            </a:r>
            <a:r>
              <a:rPr lang="pt-BR" b="1" dirty="0"/>
              <a:t> in </a:t>
            </a:r>
            <a:r>
              <a:rPr lang="pt-BR" b="1" dirty="0" err="1"/>
              <a:t>the</a:t>
            </a:r>
            <a:r>
              <a:rPr lang="pt-BR" b="1" dirty="0"/>
              <a:t> late </a:t>
            </a:r>
            <a:r>
              <a:rPr lang="pt-BR" b="1" dirty="0" err="1"/>
              <a:t>twenty-first</a:t>
            </a:r>
            <a:r>
              <a:rPr lang="pt-BR" b="1" dirty="0"/>
              <a:t> </a:t>
            </a:r>
            <a:r>
              <a:rPr lang="pt-BR" b="1" dirty="0" err="1"/>
              <a:t>century</a:t>
            </a:r>
            <a:r>
              <a:rPr lang="pt-BR" b="1" dirty="0"/>
              <a:t>: </a:t>
            </a:r>
            <a:r>
              <a:rPr lang="pt-BR" b="1" dirty="0" err="1"/>
              <a:t>intercomparison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scenarios</a:t>
            </a:r>
            <a:r>
              <a:rPr lang="pt-BR" b="1" dirty="0"/>
              <a:t> </a:t>
            </a:r>
            <a:r>
              <a:rPr lang="pt-BR" b="1" dirty="0" err="1" smtClean="0"/>
              <a:t>from</a:t>
            </a:r>
            <a:r>
              <a:rPr lang="pt-BR" b="1" dirty="0" smtClean="0"/>
              <a:t> </a:t>
            </a:r>
            <a:r>
              <a:rPr lang="pt-BR" b="1" dirty="0" err="1" smtClean="0"/>
              <a:t>three</a:t>
            </a:r>
            <a:r>
              <a:rPr lang="pt-BR" b="1" dirty="0" smtClean="0"/>
              <a:t> </a:t>
            </a:r>
            <a:r>
              <a:rPr lang="pt-BR" b="1" dirty="0"/>
              <a:t>regional </a:t>
            </a:r>
            <a:r>
              <a:rPr lang="pt-BR" b="1" dirty="0" err="1"/>
              <a:t>climate</a:t>
            </a:r>
            <a:r>
              <a:rPr lang="pt-BR" b="1" dirty="0"/>
              <a:t> </a:t>
            </a:r>
            <a:r>
              <a:rPr lang="pt-BR" b="1" dirty="0" err="1"/>
              <a:t>models</a:t>
            </a:r>
            <a:r>
              <a:rPr lang="pt-BR" dirty="0"/>
              <a:t>. </a:t>
            </a:r>
            <a:r>
              <a:rPr lang="pt-BR" dirty="0" err="1"/>
              <a:t>Climate</a:t>
            </a:r>
            <a:r>
              <a:rPr lang="pt-BR" dirty="0"/>
              <a:t> Dynamics, v. 33, p. 917-935, 2009. </a:t>
            </a:r>
          </a:p>
          <a:p>
            <a:r>
              <a:rPr lang="pt-BR" dirty="0"/>
              <a:t>NOBRE, C. ; Young, A. F. ; MARENGO, José A. ; SALDIVA, P. ; Nobre, A. ; </a:t>
            </a:r>
            <a:r>
              <a:rPr lang="pt-BR" dirty="0" err="1"/>
              <a:t>Ougura</a:t>
            </a:r>
            <a:r>
              <a:rPr lang="pt-BR" dirty="0"/>
              <a:t>, A. ; Thomaz, O. ; Transmonte, Grace ; VALVERDE, M. C. ; </a:t>
            </a:r>
            <a:r>
              <a:rPr lang="pt-BR" dirty="0" err="1"/>
              <a:t>Obregón</a:t>
            </a:r>
            <a:r>
              <a:rPr lang="pt-BR" dirty="0"/>
              <a:t>, G. ; Silva, G. ; Silveira, A. ; Rodrigues G. . </a:t>
            </a:r>
            <a:r>
              <a:rPr lang="pt-BR" b="1" dirty="0"/>
              <a:t>Vulnerabilidades das Megacidades Brasileiras as Mudanças Climáticas: Região Metropolitana de São Paulo</a:t>
            </a:r>
            <a:r>
              <a:rPr lang="pt-BR" dirty="0"/>
              <a:t>.. In: IPEA, Ronaldo Seroa da Motta, Jorge </a:t>
            </a:r>
            <a:r>
              <a:rPr lang="pt-BR" dirty="0" err="1"/>
              <a:t>Hargrave</a:t>
            </a:r>
            <a:r>
              <a:rPr lang="pt-BR" dirty="0"/>
              <a:t>, Gustavo </a:t>
            </a:r>
            <a:r>
              <a:rPr lang="pt-BR" dirty="0" err="1"/>
              <a:t>Luedemann</a:t>
            </a:r>
            <a:r>
              <a:rPr lang="pt-BR" dirty="0"/>
              <a:t>, Maria Bernadete Sarmiento Gutierrez. (Org.). </a:t>
            </a:r>
            <a:r>
              <a:rPr lang="pt-BR" b="1" dirty="0" err="1" smtClean="0"/>
              <a:t>Mudanca</a:t>
            </a:r>
            <a:r>
              <a:rPr lang="pt-BR" b="1" dirty="0" smtClean="0"/>
              <a:t> </a:t>
            </a:r>
            <a:r>
              <a:rPr lang="pt-BR" b="1" dirty="0"/>
              <a:t>do Clima no Brasil: Aspectos </a:t>
            </a:r>
            <a:r>
              <a:rPr lang="pt-BR" b="1" dirty="0" smtClean="0"/>
              <a:t>econômicos</a:t>
            </a:r>
            <a:r>
              <a:rPr lang="pt-BR" b="1" dirty="0"/>
              <a:t>, sociais e </a:t>
            </a:r>
            <a:r>
              <a:rPr lang="pt-BR" b="1" dirty="0" smtClean="0"/>
              <a:t>regulatórios</a:t>
            </a:r>
            <a:r>
              <a:rPr lang="pt-BR" dirty="0"/>
              <a:t>. 1ed.Brasilia: , 2011, v. , p. 110-140</a:t>
            </a:r>
            <a:endParaRPr lang="pt-BR" dirty="0" smtClean="0"/>
          </a:p>
          <a:p>
            <a:r>
              <a:rPr lang="en-US" dirty="0" smtClean="0"/>
              <a:t>MARENGO</a:t>
            </a:r>
            <a:r>
              <a:rPr lang="en-US" dirty="0"/>
              <a:t>, José ; VALVERDE, M. C. ; </a:t>
            </a:r>
            <a:r>
              <a:rPr lang="en-US" dirty="0" err="1"/>
              <a:t>Obregón</a:t>
            </a:r>
            <a:r>
              <a:rPr lang="en-US" dirty="0"/>
              <a:t>, G. </a:t>
            </a:r>
            <a:r>
              <a:rPr lang="en-US" b="1" dirty="0" smtClean="0"/>
              <a:t>Observed </a:t>
            </a:r>
            <a:r>
              <a:rPr lang="en-US" b="1" dirty="0"/>
              <a:t>and projected changes in rainfall extremes in the Metropolitan Area of São Paulo</a:t>
            </a:r>
            <a:r>
              <a:rPr lang="en-US" dirty="0"/>
              <a:t>. Climate Research, v. 57, p. 61-72-72, 2013. </a:t>
            </a:r>
            <a:endParaRPr lang="en-US" dirty="0" smtClean="0"/>
          </a:p>
          <a:p>
            <a:r>
              <a:rPr lang="pt-BR" dirty="0"/>
              <a:t>VALVERDE, M. C.; Cardoso, A. O. ; LESCRECK, M. C. ; MALFATTI, M. G. ; RABELO, M. C. ; CARVALHO, J. S. ; SILVA, M. O. . </a:t>
            </a:r>
            <a:r>
              <a:rPr lang="pt-BR" b="1" dirty="0"/>
              <a:t>Variabilidades e Mudanças climáticas no Brasil: Análises de Extremos</a:t>
            </a:r>
            <a:r>
              <a:rPr lang="pt-BR" dirty="0"/>
              <a:t>.. In: Waldir Mantovani, Andrea de Oliveira Cardoso, Roseli </a:t>
            </a:r>
            <a:r>
              <a:rPr lang="pt-BR" dirty="0" err="1"/>
              <a:t>Frederigi</a:t>
            </a:r>
            <a:r>
              <a:rPr lang="pt-BR" dirty="0"/>
              <a:t> </a:t>
            </a:r>
            <a:r>
              <a:rPr lang="pt-BR" dirty="0" err="1"/>
              <a:t>Benassi</a:t>
            </a:r>
            <a:r>
              <a:rPr lang="pt-BR" dirty="0"/>
              <a:t>, Eduardo Lucas Subtil. (Org.). Ciência e Tecnologia Ambiental - Conceitos e Perspectivas. 1ed</a:t>
            </a:r>
            <a:r>
              <a:rPr lang="pt-BR" dirty="0" smtClean="0"/>
              <a:t>. São </a:t>
            </a:r>
            <a:r>
              <a:rPr lang="pt-BR" dirty="0"/>
              <a:t>Bernardo do Campo: Editora UFABC, 2016, v. , p. 1-408.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92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32586"/>
            <a:ext cx="9601200" cy="38969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CARDONA, O. D. </a:t>
            </a:r>
            <a:r>
              <a:rPr lang="en-US" b="1" dirty="0"/>
              <a:t>The need for rethinking the concepts of vulnerability and risk </a:t>
            </a:r>
            <a:r>
              <a:rPr lang="en-US" b="1" dirty="0" smtClean="0"/>
              <a:t>from a </a:t>
            </a:r>
            <a:r>
              <a:rPr lang="en-US" b="1" dirty="0"/>
              <a:t>holistic perspective: a necessary review and criticism for effective risk </a:t>
            </a:r>
            <a:r>
              <a:rPr lang="en-US" b="1" dirty="0" smtClean="0"/>
              <a:t>management</a:t>
            </a:r>
            <a:r>
              <a:rPr lang="en-US" dirty="0" smtClean="0"/>
              <a:t>. In</a:t>
            </a:r>
            <a:r>
              <a:rPr lang="en-US" dirty="0"/>
              <a:t>: BANKOFF, G.; FRERKS, G.; HILHORST, D. Mapping Vulnerability, </a:t>
            </a:r>
            <a:r>
              <a:rPr lang="en-US" dirty="0" smtClean="0"/>
              <a:t>Disasters, Development </a:t>
            </a:r>
            <a:r>
              <a:rPr lang="en-US" dirty="0"/>
              <a:t>and People. London: </a:t>
            </a:r>
            <a:r>
              <a:rPr lang="en-US" dirty="0" err="1"/>
              <a:t>Earthscan</a:t>
            </a:r>
            <a:r>
              <a:rPr lang="en-US" dirty="0"/>
              <a:t>, 2004. p. </a:t>
            </a:r>
            <a:r>
              <a:rPr lang="en-US" dirty="0" smtClean="0"/>
              <a:t>37-51</a:t>
            </a:r>
          </a:p>
          <a:p>
            <a:r>
              <a:rPr lang="pt-BR" dirty="0"/>
              <a:t>TIMMERMAN, P. </a:t>
            </a:r>
            <a:r>
              <a:rPr lang="pt-BR" b="1" dirty="0" err="1"/>
              <a:t>Vulnerability</a:t>
            </a:r>
            <a:r>
              <a:rPr lang="pt-BR" b="1" dirty="0"/>
              <a:t>, </a:t>
            </a:r>
            <a:r>
              <a:rPr lang="pt-BR" b="1" dirty="0" err="1"/>
              <a:t>Resilience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Collapse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Society</a:t>
            </a:r>
            <a:r>
              <a:rPr lang="pt-BR" dirty="0"/>
              <a:t>. </a:t>
            </a:r>
            <a:r>
              <a:rPr lang="pt-BR" dirty="0" err="1" smtClean="0"/>
              <a:t>Environment</a:t>
            </a:r>
            <a:r>
              <a:rPr lang="pt-BR" dirty="0" smtClean="0"/>
              <a:t> </a:t>
            </a:r>
            <a:r>
              <a:rPr lang="pt-BR" dirty="0" err="1" smtClean="0"/>
              <a:t>Monograph</a:t>
            </a:r>
            <a:r>
              <a:rPr lang="pt-BR" dirty="0" smtClean="0"/>
              <a:t> </a:t>
            </a:r>
            <a:r>
              <a:rPr lang="pt-BR" dirty="0"/>
              <a:t>N°1, </a:t>
            </a:r>
            <a:r>
              <a:rPr lang="pt-BR" dirty="0" err="1"/>
              <a:t>Institute</a:t>
            </a:r>
            <a:r>
              <a:rPr lang="pt-BR" dirty="0"/>
              <a:t> for Environmental </a:t>
            </a:r>
            <a:r>
              <a:rPr lang="pt-BR" dirty="0" err="1"/>
              <a:t>Studies</a:t>
            </a:r>
            <a:r>
              <a:rPr lang="pt-BR" dirty="0"/>
              <a:t>,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Toronto, </a:t>
            </a:r>
            <a:r>
              <a:rPr lang="pt-BR" dirty="0" smtClean="0"/>
              <a:t>1981. Disponível </a:t>
            </a:r>
            <a:r>
              <a:rPr lang="pt-BR" dirty="0"/>
              <a:t>em: &lt;http://www.ilankelman.org/miscellany/Timmerman1981.pdf</a:t>
            </a:r>
            <a:r>
              <a:rPr lang="pt-BR" dirty="0" smtClean="0"/>
              <a:t>&gt;.</a:t>
            </a:r>
          </a:p>
          <a:p>
            <a:r>
              <a:rPr lang="pt-BR" dirty="0"/>
              <a:t>ALVES, H. P. F. </a:t>
            </a:r>
            <a:r>
              <a:rPr lang="pt-BR" b="1" dirty="0"/>
              <a:t>Vulnerabilidade socioambiental na metrópole paulistana: uma </a:t>
            </a:r>
            <a:r>
              <a:rPr lang="pt-BR" b="1" dirty="0" smtClean="0"/>
              <a:t>análise </a:t>
            </a:r>
            <a:r>
              <a:rPr lang="pt-BR" b="1" dirty="0" err="1" smtClean="0"/>
              <a:t>sociodemográfica</a:t>
            </a:r>
            <a:r>
              <a:rPr lang="pt-BR" b="1" dirty="0" smtClean="0"/>
              <a:t> </a:t>
            </a:r>
            <a:r>
              <a:rPr lang="pt-BR" b="1" dirty="0"/>
              <a:t>das situações de sobreposição espacial de problemas e riscos sociais </a:t>
            </a:r>
            <a:r>
              <a:rPr lang="pt-BR" b="1" dirty="0" smtClean="0"/>
              <a:t>e ambientais</a:t>
            </a:r>
            <a:r>
              <a:rPr lang="pt-BR" dirty="0"/>
              <a:t>. Revista Brasileira de Estudos de População, São Paulo, v. 23, n. 1, p. </a:t>
            </a:r>
            <a:r>
              <a:rPr lang="pt-BR" dirty="0" smtClean="0"/>
              <a:t>43-59</a:t>
            </a:r>
            <a:r>
              <a:rPr lang="pt-BR" dirty="0"/>
              <a:t>, jan./jun. </a:t>
            </a:r>
            <a:r>
              <a:rPr lang="pt-BR" dirty="0" smtClean="0"/>
              <a:t>2006</a:t>
            </a:r>
          </a:p>
          <a:p>
            <a:r>
              <a:rPr lang="en-US" dirty="0"/>
              <a:t>HOGAN, D. J.; MARANDOLA, E. Towards an interdisciplinary conceptualization of vulnerability. </a:t>
            </a:r>
            <a:r>
              <a:rPr lang="en-US" b="1" dirty="0"/>
              <a:t>Population, Space and Place</a:t>
            </a:r>
            <a:r>
              <a:rPr lang="en-US" dirty="0"/>
              <a:t>, n. 11, p. 455-471, 2005</a:t>
            </a:r>
            <a:r>
              <a:rPr lang="en-US" dirty="0" smtClean="0"/>
              <a:t>.</a:t>
            </a:r>
          </a:p>
          <a:p>
            <a:r>
              <a:rPr lang="pt-BR" dirty="0"/>
              <a:t>ADGER, W. N. </a:t>
            </a:r>
            <a:r>
              <a:rPr lang="pt-BR" dirty="0" err="1"/>
              <a:t>Vulnerability</a:t>
            </a:r>
            <a:r>
              <a:rPr lang="pt-BR" dirty="0"/>
              <a:t>. </a:t>
            </a:r>
            <a:r>
              <a:rPr lang="pt-BR" b="1" dirty="0"/>
              <a:t>Global Environmental </a:t>
            </a:r>
            <a:r>
              <a:rPr lang="pt-BR" b="1" dirty="0" err="1"/>
              <a:t>Change</a:t>
            </a:r>
            <a:r>
              <a:rPr lang="pt-BR" b="1" dirty="0"/>
              <a:t>, </a:t>
            </a:r>
            <a:r>
              <a:rPr lang="pt-BR" dirty="0"/>
              <a:t>v. 16, n. 3, p. 268-281, 2006.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6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32586"/>
            <a:ext cx="9601200" cy="38969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VINCENT, K. </a:t>
            </a:r>
            <a:r>
              <a:rPr lang="en-US" b="1" dirty="0"/>
              <a:t>Creating an index of social vulnerability to climate change for Africa</a:t>
            </a:r>
            <a:r>
              <a:rPr lang="en-US" dirty="0"/>
              <a:t>. Tyndall Centre for Climate Change Research, Working Paper 56, Ago. </a:t>
            </a:r>
            <a:r>
              <a:rPr lang="en-US" dirty="0" smtClean="0"/>
              <a:t>2004</a:t>
            </a:r>
          </a:p>
          <a:p>
            <a:r>
              <a:rPr lang="pt-BR" dirty="0"/>
              <a:t>INTERGOVERNMENTAL PANEL ON CLIMATE CHANGE - IPCC, 2014: </a:t>
            </a:r>
            <a:r>
              <a:rPr lang="pt-BR" dirty="0" err="1"/>
              <a:t>Summary</a:t>
            </a:r>
            <a:r>
              <a:rPr lang="pt-BR" dirty="0"/>
              <a:t> for </a:t>
            </a:r>
            <a:r>
              <a:rPr lang="pt-BR" dirty="0" err="1"/>
              <a:t>policymakers</a:t>
            </a:r>
            <a:r>
              <a:rPr lang="pt-BR" dirty="0"/>
              <a:t>. In: FIELD, C. B.; BARROS, V. R.; DOKKEN, D. J.; MACH, K. J.; MASTRANDREA, M. D.; BILIR, T. E.; CHATTERJEE, M.; EBI, K. L.; ESTRADA, Y. O.; GENOVA, R. C.; GIRMA, B.; KISSEL, E. S.; LEVY, A. N.; MACCRACKEN, S.; MASTRANDREA, P. R.; WHITE, L. L. (Eds.). </a:t>
            </a:r>
            <a:r>
              <a:rPr lang="pt-BR" b="1" dirty="0" err="1"/>
              <a:t>Climate</a:t>
            </a:r>
            <a:r>
              <a:rPr lang="pt-BR" b="1" dirty="0"/>
              <a:t> </a:t>
            </a:r>
            <a:r>
              <a:rPr lang="pt-BR" b="1" dirty="0" err="1"/>
              <a:t>Change</a:t>
            </a:r>
            <a:r>
              <a:rPr lang="pt-BR" b="1" dirty="0"/>
              <a:t> 2014: </a:t>
            </a:r>
            <a:r>
              <a:rPr lang="pt-BR" b="1" dirty="0" err="1"/>
              <a:t>Impacts</a:t>
            </a:r>
            <a:r>
              <a:rPr lang="pt-BR" b="1" dirty="0"/>
              <a:t>, </a:t>
            </a:r>
            <a:r>
              <a:rPr lang="pt-BR" b="1" dirty="0" err="1"/>
              <a:t>Adaptation</a:t>
            </a:r>
            <a:r>
              <a:rPr lang="pt-BR" b="1" dirty="0"/>
              <a:t>,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Vulnerability</a:t>
            </a:r>
            <a:r>
              <a:rPr lang="pt-BR" b="1" dirty="0"/>
              <a:t>. </a:t>
            </a:r>
            <a:r>
              <a:rPr lang="pt-BR" dirty="0" err="1"/>
              <a:t>Part</a:t>
            </a:r>
            <a:r>
              <a:rPr lang="pt-BR" dirty="0"/>
              <a:t> A: Global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Sectoral</a:t>
            </a:r>
            <a:r>
              <a:rPr lang="pt-BR" dirty="0"/>
              <a:t> </a:t>
            </a:r>
            <a:r>
              <a:rPr lang="pt-BR" dirty="0" err="1"/>
              <a:t>Aspects</a:t>
            </a:r>
            <a:r>
              <a:rPr lang="pt-BR" dirty="0"/>
              <a:t>. </a:t>
            </a:r>
            <a:r>
              <a:rPr lang="pt-BR" dirty="0" err="1"/>
              <a:t>Contribution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Working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II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Fifth</a:t>
            </a:r>
            <a:r>
              <a:rPr lang="pt-BR" dirty="0"/>
              <a:t> </a:t>
            </a:r>
            <a:r>
              <a:rPr lang="pt-BR" dirty="0" err="1"/>
              <a:t>Assessment</a:t>
            </a:r>
            <a:r>
              <a:rPr lang="pt-BR" dirty="0"/>
              <a:t> </a:t>
            </a:r>
            <a:r>
              <a:rPr lang="pt-BR" dirty="0" err="1"/>
              <a:t>Report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Intergovernmental</a:t>
            </a:r>
            <a:r>
              <a:rPr lang="pt-BR" dirty="0"/>
              <a:t> </a:t>
            </a:r>
            <a:r>
              <a:rPr lang="pt-BR" dirty="0" err="1"/>
              <a:t>Panel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Climate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. Cambridge </a:t>
            </a:r>
            <a:r>
              <a:rPr lang="pt-BR" dirty="0" err="1"/>
              <a:t>University</a:t>
            </a:r>
            <a:r>
              <a:rPr lang="pt-BR" dirty="0"/>
              <a:t> Press, Cambridge, United </a:t>
            </a:r>
            <a:r>
              <a:rPr lang="pt-BR" dirty="0" err="1"/>
              <a:t>Kingdom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New York, NY, USA. p. 1-32.</a:t>
            </a:r>
            <a:endParaRPr lang="pt-BR" dirty="0" smtClean="0"/>
          </a:p>
          <a:p>
            <a:r>
              <a:rPr lang="pt-BR" dirty="0"/>
              <a:t>LONDE, </a:t>
            </a:r>
            <a:r>
              <a:rPr lang="pt-BR" dirty="0" smtClean="0"/>
              <a:t>L. R. et </a:t>
            </a:r>
            <a:r>
              <a:rPr lang="pt-BR" dirty="0"/>
              <a:t>al . </a:t>
            </a:r>
            <a:r>
              <a:rPr lang="pt-BR" b="1" dirty="0" err="1" smtClean="0"/>
              <a:t>Vulnerabilização</a:t>
            </a:r>
            <a:r>
              <a:rPr lang="pt-BR" b="1" dirty="0" smtClean="0"/>
              <a:t>, Saúde e Desastres Socioambientais no Litoral de São Paulo: Desafios para o Desenvolvimento Sustentável</a:t>
            </a:r>
            <a:r>
              <a:rPr lang="pt-BR" dirty="0"/>
              <a:t>.</a:t>
            </a:r>
            <a:r>
              <a:rPr lang="pt-BR" dirty="0" smtClean="0"/>
              <a:t> Ambiente &amp; Sociedade, São </a:t>
            </a:r>
            <a:r>
              <a:rPr lang="pt-BR" dirty="0"/>
              <a:t>Paulo ,  v. 21,  e01022,    2018 .   </a:t>
            </a:r>
            <a:r>
              <a:rPr lang="pt-BR" dirty="0" smtClean="0"/>
              <a:t>Disponível em &lt;http</a:t>
            </a:r>
            <a:r>
              <a:rPr lang="pt-BR" dirty="0"/>
              <a:t>://www.scielo.br/scielo.php?script=sci_arttext&amp;pid=S1414-753X2018000100403&amp;lng=en&amp;nrm=iso&gt;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1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32586"/>
            <a:ext cx="9601200" cy="389693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ANAZAWA, T. M.; FEITOSA, F. F.; MONTEIRO, A. M. V. Vulnerabilidade </a:t>
            </a:r>
            <a:r>
              <a:rPr lang="pt-BR" dirty="0" err="1"/>
              <a:t>socioecológica</a:t>
            </a:r>
            <a:r>
              <a:rPr lang="pt-BR" dirty="0"/>
              <a:t> nas áreas ocupadas nos municípios de Caraguatatuba e São Sebastião, litoral norte de São Paulo: medidas e representações. </a:t>
            </a:r>
            <a:r>
              <a:rPr lang="pt-BR" b="1" dirty="0"/>
              <a:t>Revista Espinhaço</a:t>
            </a:r>
            <a:r>
              <a:rPr lang="pt-BR" dirty="0"/>
              <a:t>, v. 3, n. 1, p. 138-151, 2014</a:t>
            </a:r>
            <a:r>
              <a:rPr lang="pt-BR" dirty="0" smtClean="0"/>
              <a:t>.</a:t>
            </a:r>
          </a:p>
          <a:p>
            <a:r>
              <a:rPr lang="en-US" dirty="0"/>
              <a:t>CONFALONIERI, U. E.; MARINHO, D P.; RODRIGUEZ, R. E. Public Health Vulnerability to Climate Change in Brazil. </a:t>
            </a:r>
            <a:r>
              <a:rPr lang="en-US" b="1" dirty="0"/>
              <a:t>Climate Research</a:t>
            </a:r>
            <a:r>
              <a:rPr lang="en-US" dirty="0"/>
              <a:t>, v. 40, p. 175-186, 2009</a:t>
            </a:r>
            <a:r>
              <a:rPr lang="en-US" dirty="0" smtClean="0"/>
              <a:t>.</a:t>
            </a:r>
          </a:p>
          <a:p>
            <a:r>
              <a:rPr lang="pt-BR" dirty="0"/>
              <a:t>VALVERDE, M. C.; YOUNG, A. F.; MARENGO, J. Índice de vulnerabilidade na região metropolitana de São Paulo (RMSP) relacionado aos extremos do clima e a fatores socioeconômicos e demográficos. In: IV SIMPÓSIO INTERNACIONAL DE CLIMATOLOGIA, 2011, João </a:t>
            </a:r>
            <a:r>
              <a:rPr lang="pt-BR" dirty="0" smtClean="0"/>
              <a:t>Pessoa, 2011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/>
              <a:t>VALVERDE, M. C.; BECHELLI, C. F.; CARDOSO, A. O. Índices de extremos climáticos: impactos na região do ABC Paulista. In: XVIII CONGRESSO BRASILEIRO </a:t>
            </a:r>
            <a:r>
              <a:rPr lang="pt-BR" dirty="0" smtClean="0"/>
              <a:t>DE METEOROLOGIA</a:t>
            </a:r>
            <a:r>
              <a:rPr lang="pt-BR" dirty="0"/>
              <a:t>, 2014, Recife. </a:t>
            </a:r>
            <a:r>
              <a:rPr lang="pt-BR" b="1" dirty="0"/>
              <a:t>Anais eletrônicos… </a:t>
            </a:r>
            <a:r>
              <a:rPr lang="pt-BR" dirty="0"/>
              <a:t>2014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en-US" dirty="0" smtClean="0"/>
              <a:t>ALEXANDER</a:t>
            </a:r>
            <a:r>
              <a:rPr lang="en-US" dirty="0"/>
              <a:t>, L. V. et al. Global observed changes in daily climatic extremes of temperature and precipitation. </a:t>
            </a:r>
            <a:r>
              <a:rPr lang="en-US" b="1" dirty="0"/>
              <a:t>Journal of Geophysical Research</a:t>
            </a:r>
            <a:r>
              <a:rPr lang="en-US" dirty="0"/>
              <a:t>, v. 111, p. 1-22, 2005.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6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Conceito de Vulnerabilidade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/>
          <a:lstStyle/>
          <a:p>
            <a:r>
              <a:rPr lang="pt-BR" dirty="0" smtClean="0"/>
              <a:t>Diversidade de conceitos para </a:t>
            </a:r>
            <a:r>
              <a:rPr lang="pt-BR" dirty="0"/>
              <a:t>o termo, </a:t>
            </a:r>
            <a:r>
              <a:rPr lang="pt-BR" i="1" dirty="0" smtClean="0"/>
              <a:t>“devido </a:t>
            </a:r>
            <a:r>
              <a:rPr lang="pt-BR" i="1" dirty="0"/>
              <a:t>à sua conotação multidisciplinar e interdisciplinar e à complexidade </a:t>
            </a:r>
            <a:r>
              <a:rPr lang="pt-BR" i="1" dirty="0" smtClean="0"/>
              <a:t>dos fatores </a:t>
            </a:r>
            <a:r>
              <a:rPr lang="pt-BR" i="1" dirty="0"/>
              <a:t>que explicam as suas </a:t>
            </a:r>
            <a:r>
              <a:rPr lang="pt-BR" i="1" dirty="0" smtClean="0"/>
              <a:t>causas”</a:t>
            </a:r>
            <a:r>
              <a:rPr lang="pt-BR" dirty="0"/>
              <a:t> (CARDONA, 2004; TIMMERMAN, 1981</a:t>
            </a:r>
            <a:r>
              <a:rPr lang="pt-BR" dirty="0" smtClean="0"/>
              <a:t>)</a:t>
            </a:r>
          </a:p>
          <a:p>
            <a:r>
              <a:rPr lang="pt-BR" i="1" dirty="0" smtClean="0"/>
              <a:t>“não </a:t>
            </a:r>
            <a:r>
              <a:rPr lang="pt-BR" i="1" dirty="0"/>
              <a:t>há uma definição mais representativa que outra no campo </a:t>
            </a:r>
            <a:r>
              <a:rPr lang="pt-BR" i="1" dirty="0" smtClean="0"/>
              <a:t>científico” </a:t>
            </a:r>
            <a:r>
              <a:rPr lang="pt-BR" dirty="0"/>
              <a:t>(ALVES, 2006</a:t>
            </a:r>
            <a:r>
              <a:rPr lang="pt-BR" dirty="0" smtClean="0"/>
              <a:t>)</a:t>
            </a:r>
          </a:p>
          <a:p>
            <a:r>
              <a:rPr lang="pt-BR" dirty="0" smtClean="0"/>
              <a:t>A ideia de “vulnerabilidade </a:t>
            </a:r>
            <a:r>
              <a:rPr lang="pt-BR" dirty="0"/>
              <a:t>como um conceito </a:t>
            </a:r>
            <a:r>
              <a:rPr lang="pt-BR" dirty="0" smtClean="0"/>
              <a:t>mediador” (ALVES, 2006)</a:t>
            </a:r>
          </a:p>
          <a:p>
            <a:r>
              <a:rPr lang="pt-BR" dirty="0" smtClean="0"/>
              <a:t>Na geografia e na demografia, estudos de </a:t>
            </a:r>
            <a:r>
              <a:rPr lang="pt-BR" dirty="0"/>
              <a:t>situações em que o ambiente conjugado a fatores socioeconômicos expõe as populações a riscos, sobretudo nas cidades </a:t>
            </a:r>
            <a:r>
              <a:rPr lang="pt-BR" dirty="0" smtClean="0"/>
              <a:t>(MARANDOLA &amp; HOGAN, 2005)</a:t>
            </a:r>
          </a:p>
          <a:p>
            <a:r>
              <a:rPr lang="pt-BR" dirty="0" smtClean="0"/>
              <a:t>É a predisposição </a:t>
            </a:r>
            <a:r>
              <a:rPr lang="pt-BR" dirty="0"/>
              <a:t>ou suscetibilidade física, econômica, política ou social que tem uma comunidade de ser afetada ou de sofrer danos, caso um fenômeno desestabilizador de origem natural ou antrópico se manifeste </a:t>
            </a:r>
            <a:r>
              <a:rPr lang="pt-BR" dirty="0" smtClean="0"/>
              <a:t>(CARDONA, 2004)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4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Tipos de Vulnerabilidade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/>
          <a:lstStyle/>
          <a:p>
            <a:r>
              <a:rPr lang="pt-BR" dirty="0" smtClean="0"/>
              <a:t>Conceituação de </a:t>
            </a:r>
            <a:r>
              <a:rPr lang="pt-BR" dirty="0" err="1" smtClean="0"/>
              <a:t>Cardona</a:t>
            </a:r>
            <a:r>
              <a:rPr lang="pt-BR" dirty="0" smtClean="0"/>
              <a:t> (2004) e </a:t>
            </a:r>
            <a:r>
              <a:rPr lang="pt-BR" dirty="0" err="1" smtClean="0"/>
              <a:t>Adger</a:t>
            </a:r>
            <a:r>
              <a:rPr lang="pt-BR" dirty="0" smtClean="0"/>
              <a:t> (2006). A ideia de fragilidade vem do conceito de que vulnerabilidade é mensurada de acordo com o tipo de risco sofrido pela comunidade ou pelos indivíduos em face a eventos perigosos.</a:t>
            </a:r>
          </a:p>
          <a:p>
            <a:r>
              <a:rPr lang="pt-BR" b="1" dirty="0"/>
              <a:t>Fragilidade física ou exposição: </a:t>
            </a:r>
            <a:r>
              <a:rPr lang="pt-BR" dirty="0" smtClean="0"/>
              <a:t>susceptibilidade de estar em uma área de influência de eventos perigosos que impliquem em risco físico.</a:t>
            </a:r>
          </a:p>
          <a:p>
            <a:r>
              <a:rPr lang="pt-BR" b="1" dirty="0" smtClean="0"/>
              <a:t>Fragilidade </a:t>
            </a:r>
            <a:r>
              <a:rPr lang="pt-BR" b="1" dirty="0"/>
              <a:t>social: </a:t>
            </a:r>
            <a:r>
              <a:rPr lang="pt-BR" dirty="0" smtClean="0"/>
              <a:t>referente a situações de segregação social e de desvantagens decorrentes disso defronte aos eventos perigosos.. </a:t>
            </a:r>
            <a:endParaRPr lang="pt-BR" dirty="0"/>
          </a:p>
          <a:p>
            <a:r>
              <a:rPr lang="pt-BR" b="1" dirty="0" smtClean="0"/>
              <a:t>Falta </a:t>
            </a:r>
            <a:r>
              <a:rPr lang="pt-BR" b="1" dirty="0"/>
              <a:t>de resiliência: </a:t>
            </a:r>
            <a:r>
              <a:rPr lang="pt-BR" dirty="0" smtClean="0"/>
              <a:t>incapacidade </a:t>
            </a:r>
            <a:r>
              <a:rPr lang="pt-BR" dirty="0"/>
              <a:t>de </a:t>
            </a:r>
            <a:r>
              <a:rPr lang="pt-BR" dirty="0" smtClean="0"/>
              <a:t>resposta de absorção aos impactos dos eventos perigosos.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0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Mudanças Climáticas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/>
          <a:lstStyle/>
          <a:p>
            <a:r>
              <a:rPr lang="pt-BR" dirty="0" smtClean="0"/>
              <a:t>Conceito de vulnerabilidade climática: risco de eventos perigosos em escala local agravados </a:t>
            </a:r>
            <a:r>
              <a:rPr lang="pt-BR" dirty="0" smtClean="0"/>
              <a:t>por uma situação </a:t>
            </a:r>
            <a:endParaRPr lang="pt-BR" dirty="0" smtClean="0"/>
          </a:p>
          <a:p>
            <a:r>
              <a:rPr lang="pt-BR" dirty="0" smtClean="0"/>
              <a:t>Extremos climáticos como eventos desestabilizadores (chuvas, secas, extremos de temperatura)</a:t>
            </a:r>
          </a:p>
          <a:p>
            <a:r>
              <a:rPr lang="pt-BR" dirty="0" smtClean="0"/>
              <a:t>Gradiente de impactos </a:t>
            </a:r>
            <a:r>
              <a:rPr lang="pt-BR" dirty="0" smtClean="0"/>
              <a:t>de eventos extremos são mais intensos se a população sofrer previamente de vulnerabilidade </a:t>
            </a:r>
            <a:r>
              <a:rPr lang="pt-BR" dirty="0" err="1" smtClean="0"/>
              <a:t>sócio-econômica</a:t>
            </a:r>
            <a:r>
              <a:rPr lang="pt-BR" dirty="0" smtClean="0"/>
              <a:t> e não existirem instituições adequadas de enfrentamento, mas eventos mais graves (furacões, tornados) passam a atingir a todos, indistintamente (Vincent, 2004)</a:t>
            </a:r>
          </a:p>
          <a:p>
            <a:r>
              <a:rPr lang="pt-BR" dirty="0" smtClean="0"/>
              <a:t>Mudanças climáticas como catalisadoras de eventos extremos fora da variabilidade climática natural (IPCC, 2014)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478" y="222161"/>
            <a:ext cx="9910293" cy="83390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Vulnerabilidade </a:t>
            </a:r>
            <a:r>
              <a:rPr lang="pt-BR" dirty="0" err="1" smtClean="0"/>
              <a:t>Sócio-Ambiental</a:t>
            </a:r>
            <a:r>
              <a:rPr lang="pt-BR" dirty="0" smtClean="0"/>
              <a:t> na Cidade (</a:t>
            </a:r>
            <a:r>
              <a:rPr lang="pt-BR" dirty="0" err="1" smtClean="0"/>
              <a:t>Londe</a:t>
            </a:r>
            <a:r>
              <a:rPr lang="pt-BR" dirty="0" smtClean="0"/>
              <a:t> et. al., 2018)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564" y="1430155"/>
            <a:ext cx="6677119" cy="5023231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2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Indicadores Sintéticos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97428" cy="434769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Mensuração de graus de vulnerabilidade com aplicação à questão do clima.</a:t>
            </a:r>
          </a:p>
          <a:p>
            <a:r>
              <a:rPr lang="pt-BR" sz="2400" dirty="0" smtClean="0"/>
              <a:t>Trabalhos pioneiros na área: o Índice de Vulnerabilidade </a:t>
            </a:r>
            <a:r>
              <a:rPr lang="pt-BR" sz="2400" dirty="0" err="1" smtClean="0"/>
              <a:t>Sócio-Ecológico</a:t>
            </a:r>
            <a:r>
              <a:rPr lang="pt-BR" sz="2400" dirty="0" smtClean="0"/>
              <a:t> (</a:t>
            </a:r>
            <a:r>
              <a:rPr lang="pt-BR" sz="2400" dirty="0" err="1" smtClean="0"/>
              <a:t>Anazawa</a:t>
            </a:r>
            <a:r>
              <a:rPr lang="pt-BR" sz="2400" dirty="0" smtClean="0"/>
              <a:t> et. al., 2014) </a:t>
            </a:r>
            <a:r>
              <a:rPr lang="pt-BR" sz="2400" dirty="0" smtClean="0"/>
              <a:t>e o Índice de Vulnerabilidade Geral (</a:t>
            </a:r>
            <a:r>
              <a:rPr lang="pt-BR" sz="2400" dirty="0" err="1" smtClean="0"/>
              <a:t>Confalonieri</a:t>
            </a:r>
            <a:r>
              <a:rPr lang="pt-BR" sz="2400" dirty="0" smtClean="0"/>
              <a:t> et. al., 2009)</a:t>
            </a:r>
          </a:p>
          <a:p>
            <a:r>
              <a:rPr lang="pt-BR" sz="2400" dirty="0" smtClean="0"/>
              <a:t>Índice de Vulnerabilidade </a:t>
            </a:r>
            <a:r>
              <a:rPr lang="pt-BR" sz="2400" dirty="0" err="1" smtClean="0"/>
              <a:t>Sócio-Ecológico</a:t>
            </a:r>
            <a:r>
              <a:rPr lang="pt-BR" sz="2400" dirty="0" smtClean="0"/>
              <a:t> (IVSE): </a:t>
            </a:r>
            <a:r>
              <a:rPr lang="pt-BR" sz="2400" dirty="0"/>
              <a:t>dados da paisagem físico-natural e dados socioeconômicos desagregados </a:t>
            </a:r>
            <a:r>
              <a:rPr lang="pt-BR" sz="2400" dirty="0" smtClean="0"/>
              <a:t>territorialmente. </a:t>
            </a:r>
            <a:endParaRPr lang="pt-BR" sz="2400" dirty="0" smtClean="0"/>
          </a:p>
          <a:p>
            <a:r>
              <a:rPr lang="pt-BR" sz="2400" dirty="0" smtClean="0"/>
              <a:t>Índice de Vulnerabilidade Geral (IVG): </a:t>
            </a:r>
            <a:r>
              <a:rPr lang="pt-BR" sz="2400" dirty="0"/>
              <a:t>composto </a:t>
            </a:r>
            <a:r>
              <a:rPr lang="pt-BR" sz="2400" dirty="0" smtClean="0"/>
              <a:t>por um indicador socioeconômico, um indicador </a:t>
            </a:r>
            <a:r>
              <a:rPr lang="pt-BR" sz="2400" dirty="0"/>
              <a:t>climático </a:t>
            </a:r>
            <a:r>
              <a:rPr lang="pt-BR" sz="2400" dirty="0" smtClean="0"/>
              <a:t>e um indicador epidemiológico.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8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pt-BR" dirty="0" smtClean="0"/>
              <a:t>Região Estudada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/>
          <a:lstStyle/>
          <a:p>
            <a:r>
              <a:rPr lang="pt-BR" sz="2400" dirty="0" smtClean="0"/>
              <a:t>Dentre as sete sub-regiões da Região Metropolitana de São Paulo, o ABC Paulista tem os menores índices de vulnerabilidade </a:t>
            </a:r>
            <a:r>
              <a:rPr lang="pt-BR" sz="2400" dirty="0" err="1" smtClean="0"/>
              <a:t>sócio-econômica</a:t>
            </a:r>
            <a:r>
              <a:rPr lang="pt-BR" sz="2400" dirty="0" smtClean="0"/>
              <a:t> (Valverde et. al., 2011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Região entrecortada por rios, médias de precipitação regulares e alguma diferenciação entre os municípios (Valverde et. al., 2014).</a:t>
            </a:r>
            <a:endParaRPr lang="pt-BR" sz="2400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0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>
            <a:normAutofit/>
          </a:bodyPr>
          <a:lstStyle/>
          <a:p>
            <a:r>
              <a:rPr lang="pt-BR" sz="5400" dirty="0" smtClean="0"/>
              <a:t>Objetivo do Trabalho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b="1" dirty="0"/>
          </a:p>
          <a:p>
            <a:pPr marL="0" indent="0" algn="ctr">
              <a:buNone/>
            </a:pPr>
            <a:r>
              <a:rPr lang="pt-BR" sz="3600" b="1" dirty="0" smtClean="0"/>
              <a:t>Analisar </a:t>
            </a:r>
            <a:r>
              <a:rPr lang="pt-BR" sz="3600" b="1" dirty="0"/>
              <a:t>as vulnerabilidades socioeconômicas, demográficas, sanitárias e de extremos de chuva na região do ABC Paulista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VALVERDE, M. C., The Interdependence of Climate and Socioeconomic Vulnerability In The ABC Paulista Region. Ambient. soc., São Paulo , v. 20, n. 3, p. 39-60, Sept. 2017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45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Corte</Template>
  <TotalTime>1645</TotalTime>
  <Words>3703</Words>
  <Application>Microsoft Office PowerPoint</Application>
  <PresentationFormat>Widescreen</PresentationFormat>
  <Paragraphs>190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Calibri</vt:lpstr>
      <vt:lpstr>Franklin Gothic Book</vt:lpstr>
      <vt:lpstr>Symbol</vt:lpstr>
      <vt:lpstr>Crop</vt:lpstr>
      <vt:lpstr>A Interdependência entre vulnerabilidade climática e socioeconômica no abc paulista</vt:lpstr>
      <vt:lpstr>Por que analisar esse texto?</vt:lpstr>
      <vt:lpstr>Conceito de Vulnerabilidade</vt:lpstr>
      <vt:lpstr>Tipos de Vulnerabilidade </vt:lpstr>
      <vt:lpstr>Mudanças Climáticas</vt:lpstr>
      <vt:lpstr>Vulnerabilidade Sócio-Ambiental na Cidade (Londe et. al., 2018)</vt:lpstr>
      <vt:lpstr>Indicadores Sintéticos</vt:lpstr>
      <vt:lpstr>Região Estudada</vt:lpstr>
      <vt:lpstr>Objetivo do Trabalho</vt:lpstr>
      <vt:lpstr>Dados</vt:lpstr>
      <vt:lpstr>Metodologia: Indicadores Climáticos</vt:lpstr>
      <vt:lpstr>Componentes do Índice</vt:lpstr>
      <vt:lpstr>Índice de vulnerabilidades demográfico-urbanas</vt:lpstr>
      <vt:lpstr>Índice de vulnerabilidades Socioeconômicas</vt:lpstr>
      <vt:lpstr>Índice de vulnerabilidades Sanitárias</vt:lpstr>
      <vt:lpstr>Resultados</vt:lpstr>
      <vt:lpstr>Resultados</vt:lpstr>
      <vt:lpstr>Índice de Vulnerabilidade a Extremos Climáticos</vt:lpstr>
      <vt:lpstr>Resultados</vt:lpstr>
      <vt:lpstr>Índice Agregado de Vulnerabilidade</vt:lpstr>
      <vt:lpstr>Conclusões da Autora</vt:lpstr>
      <vt:lpstr>Críticas</vt:lpstr>
      <vt:lpstr>Críticas</vt:lpstr>
      <vt:lpstr>Referências </vt:lpstr>
      <vt:lpstr>Referências </vt:lpstr>
      <vt:lpstr>Referências </vt:lpstr>
      <vt:lpstr>Referências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Interdependência entre vulnerabilidade climática e socioeconômica no abc paulista</dc:title>
  <dc:creator>Leonardo Rossatto Queiroz</dc:creator>
  <cp:lastModifiedBy>Leonardo Rossatto Queiroz</cp:lastModifiedBy>
  <cp:revision>47</cp:revision>
  <dcterms:created xsi:type="dcterms:W3CDTF">2019-07-28T18:46:44Z</dcterms:created>
  <dcterms:modified xsi:type="dcterms:W3CDTF">2019-07-31T17:42:37Z</dcterms:modified>
</cp:coreProperties>
</file>