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Noto Serif Display ExtraCondensed Ultra-Bold Italics" charset="1" panose="02020806080505090204"/>
      <p:regular r:id="rId27"/>
    </p:embeddedFont>
    <p:embeddedFont>
      <p:font typeface="TT Hoves" charset="1" panose="02000003020000060003"/>
      <p:regular r:id="rId28"/>
    </p:embeddedFont>
    <p:embeddedFont>
      <p:font typeface="Noto Serif Display ExtraCondensed Bold Italics" charset="1" panose="02020806080505090204"/>
      <p:regular r:id="rId29"/>
    </p:embeddedFont>
    <p:embeddedFont>
      <p:font typeface="Cormorant Garamond Bold" charset="1" panose="00000800000000000000"/>
      <p:regular r:id="rId30"/>
    </p:embeddedFont>
    <p:embeddedFont>
      <p:font typeface="TT Hoves Bold" charset="1" panose="02000003020000060003"/>
      <p:regular r:id="rId31"/>
    </p:embeddedFont>
    <p:embeddedFont>
      <p:font typeface="Noto Serif Display ExtraCondensed" charset="1" panose="02020506080505020204"/>
      <p:regular r:id="rId32"/>
    </p:embeddedFont>
    <p:embeddedFont>
      <p:font typeface="Cormorant Garamond" charset="1" panose="00000500000000000000"/>
      <p:regular r:id="rId33"/>
    </p:embeddedFont>
    <p:embeddedFont>
      <p:font typeface="Cormorant SC Bold" charset="1" panose="00000800000000000000"/>
      <p:regular r:id="rId34"/>
    </p:embeddedFont>
    <p:embeddedFont>
      <p:font typeface="Noto Serif Display ExtraCondensed Heavy" charset="1" panose="02020A06080505020204"/>
      <p:regular r:id="rId35"/>
    </p:embeddedFont>
    <p:embeddedFont>
      <p:font typeface="Noto Serif Display ExtraCondensed Bold" charset="1" panose="02020806080505020204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5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14.png" Type="http://schemas.openxmlformats.org/officeDocument/2006/relationships/image"/><Relationship Id="rId7" Target="../media/image1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slide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2220317" y="2437713"/>
            <a:ext cx="14081133" cy="35993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18"/>
              </a:lnSpc>
            </a:pPr>
            <a:r>
              <a:rPr lang="en-US" sz="6299">
                <a:solidFill>
                  <a:srgbClr val="48601C"/>
                </a:solidFill>
                <a:latin typeface="Noto Serif Display ExtraCondensed Ultra-Bold Italics"/>
              </a:rPr>
              <a:t>IDENTIFICAÇÃO DE ÁREAS POTENCIAIS PARA CULTIVO DE SOJA NO NORDESTE PARAENSE A PARTIR DE ANÁLISE MULTICRITÉRIO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223532" y="6709739"/>
            <a:ext cx="7840936" cy="155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79"/>
              </a:lnSpc>
            </a:pPr>
            <a:r>
              <a:rPr lang="en-US" sz="2985">
                <a:solidFill>
                  <a:srgbClr val="48601C"/>
                </a:solidFill>
                <a:latin typeface="TT Hoves"/>
              </a:rPr>
              <a:t>SER-300 Introdução ao Geoprocessamento</a:t>
            </a:r>
          </a:p>
          <a:p>
            <a:pPr algn="ctr">
              <a:lnSpc>
                <a:spcPts val="4179"/>
              </a:lnSpc>
            </a:pPr>
            <a:r>
              <a:rPr lang="en-US" sz="2985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  <a:p>
            <a:pPr algn="ctr">
              <a:lnSpc>
                <a:spcPts val="4179"/>
              </a:lnSpc>
              <a:spcBef>
                <a:spcPct val="0"/>
              </a:spcBef>
            </a:pPr>
            <a:r>
              <a:rPr lang="en-US" sz="2985">
                <a:solidFill>
                  <a:srgbClr val="48601C"/>
                </a:solidFill>
                <a:latin typeface="TT Hoves"/>
              </a:rPr>
              <a:t>Caroline da Silva</a:t>
            </a:r>
          </a:p>
        </p:txBody>
      </p:sp>
      <p:sp>
        <p:nvSpPr>
          <p:cNvPr name="AutoShape 6" id="6"/>
          <p:cNvSpPr/>
          <p:nvPr/>
        </p:nvSpPr>
        <p:spPr>
          <a:xfrm>
            <a:off x="1132319" y="924401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6" id="6"/>
          <p:cNvSpPr txBox="true"/>
          <p:nvPr/>
        </p:nvSpPr>
        <p:spPr>
          <a:xfrm rot="-5400000">
            <a:off x="-2521279" y="3994274"/>
            <a:ext cx="7497701" cy="1566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79"/>
              </a:lnSpc>
              <a:spcBef>
                <a:spcPct val="0"/>
              </a:spcBef>
            </a:pPr>
            <a:r>
              <a:rPr lang="en-US" sz="9199">
                <a:solidFill>
                  <a:srgbClr val="48601C"/>
                </a:solidFill>
                <a:latin typeface="Noto Serif Display ExtraCondensed Bold Italics"/>
              </a:rPr>
              <a:t>Resultados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300941" y="3415905"/>
            <a:ext cx="13958359" cy="77377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683"/>
              </a:lnSpc>
            </a:pPr>
            <a:r>
              <a:rPr lang="en-US" sz="5488">
                <a:solidFill>
                  <a:srgbClr val="000000"/>
                </a:solidFill>
                <a:latin typeface="Cormorant Garamond"/>
              </a:rPr>
              <a:t>Caracterização da área de estudo baseada nos critérios estabelecidos e atribuição de pesos</a:t>
            </a:r>
          </a:p>
          <a:p>
            <a:pPr algn="just">
              <a:lnSpc>
                <a:spcPts val="7683"/>
              </a:lnSpc>
            </a:pPr>
          </a:p>
          <a:p>
            <a:pPr algn="just">
              <a:lnSpc>
                <a:spcPts val="7683"/>
              </a:lnSpc>
            </a:pPr>
            <a:r>
              <a:rPr lang="en-US" sz="5488">
                <a:solidFill>
                  <a:srgbClr val="000000"/>
                </a:solidFill>
                <a:latin typeface="Cormorant Garamond"/>
              </a:rPr>
              <a:t>Mapa final de potencial de cultivo de soja</a:t>
            </a:r>
          </a:p>
          <a:p>
            <a:pPr algn="just">
              <a:lnSpc>
                <a:spcPts val="7683"/>
              </a:lnSpc>
            </a:pPr>
          </a:p>
          <a:p>
            <a:pPr algn="just">
              <a:lnSpc>
                <a:spcPts val="7683"/>
              </a:lnSpc>
            </a:pPr>
          </a:p>
          <a:p>
            <a:pPr algn="just">
              <a:lnSpc>
                <a:spcPts val="7683"/>
              </a:lnSpc>
            </a:pPr>
          </a:p>
          <a:p>
            <a:pPr algn="just">
              <a:lnSpc>
                <a:spcPts val="7683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2227308" y="3642336"/>
          <a:ext cx="5839394" cy="6218358"/>
        </p:xfrm>
        <a:graphic>
          <a:graphicData uri="http://schemas.openxmlformats.org/drawingml/2006/table">
            <a:tbl>
              <a:tblPr/>
              <a:tblGrid>
                <a:gridCol w="4226935"/>
                <a:gridCol w="1612459"/>
              </a:tblGrid>
              <a:tr h="111623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Classe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Peso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08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Vegetação natural florestal secundária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623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Pastagem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2.3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2507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Vegetação primária, cultura agrícola perene e desflorestamento no ano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1994639" y="1862632"/>
            <a:ext cx="6253758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no uso e cobertura da terra</a:t>
            </a:r>
          </a:p>
        </p:txBody>
      </p:sp>
      <p:sp>
        <p:nvSpPr>
          <p:cNvPr name="AutoShape 5" id="5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216336" y="1595741"/>
            <a:ext cx="11361123" cy="8691259"/>
          </a:xfrm>
          <a:custGeom>
            <a:avLst/>
            <a:gdLst/>
            <a:ahLst/>
            <a:cxnLst/>
            <a:rect r="r" b="b" t="t" l="l"/>
            <a:pathLst>
              <a:path h="8691259" w="11361123">
                <a:moveTo>
                  <a:pt x="0" y="0"/>
                </a:moveTo>
                <a:lnTo>
                  <a:pt x="11361122" y="0"/>
                </a:lnTo>
                <a:lnTo>
                  <a:pt x="11361122" y="8691259"/>
                </a:lnTo>
                <a:lnTo>
                  <a:pt x="0" y="86912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2049259"/>
            <a:ext cx="8515715" cy="6391306"/>
          </a:xfrm>
          <a:custGeom>
            <a:avLst/>
            <a:gdLst/>
            <a:ahLst/>
            <a:cxnLst/>
            <a:rect r="r" b="b" t="t" l="l"/>
            <a:pathLst>
              <a:path h="6391306" w="8515715">
                <a:moveTo>
                  <a:pt x="0" y="0"/>
                </a:moveTo>
                <a:lnTo>
                  <a:pt x="8515715" y="0"/>
                </a:lnTo>
                <a:lnTo>
                  <a:pt x="8515715" y="6391306"/>
                </a:lnTo>
                <a:lnTo>
                  <a:pt x="0" y="63913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515715" y="2049259"/>
            <a:ext cx="10038088" cy="6391306"/>
          </a:xfrm>
          <a:custGeom>
            <a:avLst/>
            <a:gdLst/>
            <a:ahLst/>
            <a:cxnLst/>
            <a:rect r="r" b="b" t="t" l="l"/>
            <a:pathLst>
              <a:path h="6391306" w="10038088">
                <a:moveTo>
                  <a:pt x="0" y="0"/>
                </a:moveTo>
                <a:lnTo>
                  <a:pt x="10038088" y="0"/>
                </a:lnTo>
                <a:lnTo>
                  <a:pt x="10038088" y="6391306"/>
                </a:lnTo>
                <a:lnTo>
                  <a:pt x="0" y="63913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-16719" b="-197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-183799" y="8993015"/>
            <a:ext cx="14706012" cy="4978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>
                <a:solidFill>
                  <a:srgbClr val="48601C"/>
                </a:solidFill>
                <a:latin typeface="Cormorant Garamond"/>
              </a:rPr>
              <a:t>Campos da natureza. Imagens obtidas com o drone Phantom 3 em novembro de 2022 pelo LiSS.</a:t>
            </a:r>
          </a:p>
        </p:txBody>
      </p:sp>
      <p:sp>
        <p:nvSpPr>
          <p:cNvPr name="AutoShape 5" id="5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2050212" y="3642336"/>
          <a:ext cx="5426169" cy="6479017"/>
        </p:xfrm>
        <a:graphic>
          <a:graphicData uri="http://schemas.openxmlformats.org/drawingml/2006/table">
            <a:tbl>
              <a:tblPr/>
              <a:tblGrid>
                <a:gridCol w="3664279"/>
                <a:gridCol w="1761890"/>
              </a:tblGrid>
              <a:tr h="1117711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Classe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Peso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86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Plano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8604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Suave ondulado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2,5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015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Ondulado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024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Forte ondulado a montanhoso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523564" y="1460562"/>
            <a:ext cx="10857740" cy="8826438"/>
          </a:xfrm>
          <a:custGeom>
            <a:avLst/>
            <a:gdLst/>
            <a:ahLst/>
            <a:cxnLst/>
            <a:rect r="r" b="b" t="t" l="l"/>
            <a:pathLst>
              <a:path h="8826438" w="10857740">
                <a:moveTo>
                  <a:pt x="0" y="0"/>
                </a:moveTo>
                <a:lnTo>
                  <a:pt x="10857741" y="0"/>
                </a:lnTo>
                <a:lnTo>
                  <a:pt x="10857741" y="8826438"/>
                </a:lnTo>
                <a:lnTo>
                  <a:pt x="0" y="88264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005542" y="2031340"/>
            <a:ext cx="7282458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na declividade</a:t>
            </a:r>
          </a:p>
        </p:txBody>
      </p:sp>
      <p:sp>
        <p:nvSpPr>
          <p:cNvPr name="AutoShape 5" id="5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2174037" y="3714750"/>
          <a:ext cx="5426169" cy="5560986"/>
        </p:xfrm>
        <a:graphic>
          <a:graphicData uri="http://schemas.openxmlformats.org/drawingml/2006/table">
            <a:tbl>
              <a:tblPr/>
              <a:tblGrid>
                <a:gridCol w="3664279"/>
                <a:gridCol w="1761890"/>
              </a:tblGrid>
              <a:tr h="11182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Classe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Peso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04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Latossolo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2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Plintossolo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142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Gleissolo e espodossolo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4" id="4"/>
          <p:cNvSpPr/>
          <p:nvPr/>
        </p:nvSpPr>
        <p:spPr>
          <a:xfrm flipH="false" flipV="false" rot="0">
            <a:off x="331507" y="1422462"/>
            <a:ext cx="11339245" cy="8674522"/>
          </a:xfrm>
          <a:custGeom>
            <a:avLst/>
            <a:gdLst/>
            <a:ahLst/>
            <a:cxnLst/>
            <a:rect r="r" b="b" t="t" l="l"/>
            <a:pathLst>
              <a:path h="8674522" w="11339245">
                <a:moveTo>
                  <a:pt x="0" y="0"/>
                </a:moveTo>
                <a:lnTo>
                  <a:pt x="11339245" y="0"/>
                </a:lnTo>
                <a:lnTo>
                  <a:pt x="11339245" y="8674522"/>
                </a:lnTo>
                <a:lnTo>
                  <a:pt x="0" y="8674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651702" y="2088651"/>
            <a:ext cx="6470838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no tipo de solo</a:t>
            </a:r>
          </a:p>
        </p:txBody>
      </p:sp>
      <p:sp>
        <p:nvSpPr>
          <p:cNvPr name="AutoShape 6" id="6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7" id="7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3635" y="1597138"/>
            <a:ext cx="10595996" cy="8613662"/>
          </a:xfrm>
          <a:custGeom>
            <a:avLst/>
            <a:gdLst/>
            <a:ahLst/>
            <a:cxnLst/>
            <a:rect r="r" b="b" t="t" l="l"/>
            <a:pathLst>
              <a:path h="8613662" w="10595996">
                <a:moveTo>
                  <a:pt x="0" y="0"/>
                </a:moveTo>
                <a:lnTo>
                  <a:pt x="10595997" y="0"/>
                </a:lnTo>
                <a:lnTo>
                  <a:pt x="10595997" y="8613662"/>
                </a:lnTo>
                <a:lnTo>
                  <a:pt x="0" y="86136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1005542" y="1711098"/>
            <a:ext cx="7282458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na distância de estradas oficiais</a:t>
            </a:r>
          </a:p>
        </p:txBody>
      </p:sp>
      <p:sp>
        <p:nvSpPr>
          <p:cNvPr name="AutoShape 4" id="4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graphicFrame>
        <p:nvGraphicFramePr>
          <p:cNvPr name="Table 9" id="9"/>
          <p:cNvGraphicFramePr>
            <a:graphicFrameLocks noGrp="true"/>
          </p:cNvGraphicFramePr>
          <p:nvPr/>
        </p:nvGraphicFramePr>
        <p:xfrm>
          <a:off x="11988330" y="3339268"/>
          <a:ext cx="5549932" cy="6846024"/>
        </p:xfrm>
        <a:graphic>
          <a:graphicData uri="http://schemas.openxmlformats.org/drawingml/2006/table">
            <a:tbl>
              <a:tblPr/>
              <a:tblGrid>
                <a:gridCol w="3663701"/>
                <a:gridCol w="1886231"/>
              </a:tblGrid>
              <a:tr h="1117535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Classe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Peso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482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0 a 5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9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5 a 10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2,5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9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10 a 15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9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15 a 20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1.5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591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Acima de 20km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2050212" y="3646376"/>
          <a:ext cx="5549932" cy="4620403"/>
        </p:xfrm>
        <a:graphic>
          <a:graphicData uri="http://schemas.openxmlformats.org/drawingml/2006/table">
            <a:tbl>
              <a:tblPr/>
              <a:tblGrid>
                <a:gridCol w="3663701"/>
                <a:gridCol w="1886231"/>
              </a:tblGrid>
              <a:tr h="111903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Classe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Peso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652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0 a 5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41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5 a 10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741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10 a 15 km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3" id="3"/>
          <p:cNvSpPr/>
          <p:nvPr/>
        </p:nvSpPr>
        <p:spPr>
          <a:xfrm flipH="false" flipV="false" rot="0">
            <a:off x="365343" y="1760599"/>
            <a:ext cx="10719291" cy="8713890"/>
          </a:xfrm>
          <a:custGeom>
            <a:avLst/>
            <a:gdLst/>
            <a:ahLst/>
            <a:cxnLst/>
            <a:rect r="r" b="b" t="t" l="l"/>
            <a:pathLst>
              <a:path h="8713890" w="10719291">
                <a:moveTo>
                  <a:pt x="0" y="0"/>
                </a:moveTo>
                <a:lnTo>
                  <a:pt x="10719291" y="0"/>
                </a:lnTo>
                <a:lnTo>
                  <a:pt x="10719291" y="8713891"/>
                </a:lnTo>
                <a:lnTo>
                  <a:pt x="0" y="87138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1005542" y="1911555"/>
            <a:ext cx="7282458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na distância de estradas não oficiais</a:t>
            </a:r>
          </a:p>
        </p:txBody>
      </p:sp>
      <p:sp>
        <p:nvSpPr>
          <p:cNvPr name="AutoShape 5" id="5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6" id="6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12050212" y="3617801"/>
          <a:ext cx="5426169" cy="5560986"/>
        </p:xfrm>
        <a:graphic>
          <a:graphicData uri="http://schemas.openxmlformats.org/drawingml/2006/table">
            <a:tbl>
              <a:tblPr/>
              <a:tblGrid>
                <a:gridCol w="3664279"/>
                <a:gridCol w="1761890"/>
              </a:tblGrid>
              <a:tr h="11182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Classe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 Bold"/>
                        </a:rPr>
                        <a:t>Peso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304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Grande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256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Média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142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Minifúndio e pequena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3" id="3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4" id="4"/>
          <p:cNvSpPr/>
          <p:nvPr/>
        </p:nvSpPr>
        <p:spPr>
          <a:xfrm flipH="false" flipV="false" rot="0">
            <a:off x="721372" y="1760599"/>
            <a:ext cx="10068230" cy="8184632"/>
          </a:xfrm>
          <a:custGeom>
            <a:avLst/>
            <a:gdLst/>
            <a:ahLst/>
            <a:cxnLst/>
            <a:rect r="r" b="b" t="t" l="l"/>
            <a:pathLst>
              <a:path h="8184632" w="10068230">
                <a:moveTo>
                  <a:pt x="0" y="0"/>
                </a:moveTo>
                <a:lnTo>
                  <a:pt x="10068230" y="0"/>
                </a:lnTo>
                <a:lnTo>
                  <a:pt x="10068230" y="8184632"/>
                </a:lnTo>
                <a:lnTo>
                  <a:pt x="0" y="8184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005542" y="1911555"/>
            <a:ext cx="7282458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no tamanho da propriedade CAR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41328" y="1573110"/>
            <a:ext cx="10719291" cy="8713890"/>
          </a:xfrm>
          <a:custGeom>
            <a:avLst/>
            <a:gdLst/>
            <a:ahLst/>
            <a:cxnLst/>
            <a:rect r="r" b="b" t="t" l="l"/>
            <a:pathLst>
              <a:path h="8713890" w="10719291">
                <a:moveTo>
                  <a:pt x="0" y="0"/>
                </a:moveTo>
                <a:lnTo>
                  <a:pt x="10719291" y="0"/>
                </a:lnTo>
                <a:lnTo>
                  <a:pt x="10719291" y="8713890"/>
                </a:lnTo>
                <a:lnTo>
                  <a:pt x="0" y="87138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016035" y="3742795"/>
            <a:ext cx="4734199" cy="39160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>
                <a:solidFill>
                  <a:srgbClr val="48601C"/>
                </a:solidFill>
                <a:latin typeface="Noto Serif Display ExtraCondensed Heavy"/>
              </a:rPr>
              <a:t>Atribuição de peso baseado na concentração de estabelecimentos rurais CNEFE normalizado</a:t>
            </a:r>
          </a:p>
        </p:txBody>
      </p:sp>
      <p:sp>
        <p:nvSpPr>
          <p:cNvPr name="AutoShape 4" id="4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9144000" y="1760599"/>
          <a:ext cx="7315190" cy="8258175"/>
        </p:xfrm>
        <a:graphic>
          <a:graphicData uri="http://schemas.openxmlformats.org/drawingml/2006/table">
            <a:tbl>
              <a:tblPr/>
              <a:tblGrid>
                <a:gridCol w="5358313"/>
                <a:gridCol w="1956878"/>
              </a:tblGrid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 Bold"/>
                        </a:rPr>
                        <a:t>Critérios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 Bold"/>
                        </a:rPr>
                        <a:t>Pesos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Uso e cobertura da terra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0,3197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Declividade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0,2260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Tipo de solo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0,1703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Distância de estradas oficiais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0,1327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CAR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0,0770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4249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CNEFE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0,0528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8430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Distância de estradas não oficiais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340"/>
                        </a:lnSpc>
                        <a:defRPr/>
                      </a:pPr>
                      <a:r>
                        <a:rPr lang="en-US" sz="3100">
                          <a:solidFill>
                            <a:srgbClr val="000000"/>
                          </a:solidFill>
                          <a:latin typeface="Cormorant Garamond"/>
                        </a:rPr>
                        <a:t>0,0215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688906" y="4100202"/>
            <a:ext cx="5402664" cy="2908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717"/>
              </a:lnSpc>
            </a:pPr>
            <a:r>
              <a:rPr lang="en-US" sz="6125" spc="306">
                <a:solidFill>
                  <a:srgbClr val="48601C"/>
                </a:solidFill>
                <a:latin typeface="Noto Serif Display ExtraCondensed Bold"/>
              </a:rPr>
              <a:t>Ponderação dos critérios estabelecidos</a:t>
            </a:r>
          </a:p>
        </p:txBody>
      </p:sp>
      <p:sp>
        <p:nvSpPr>
          <p:cNvPr name="AutoShape 4" id="4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7928747" y="1760599"/>
            <a:ext cx="9330553" cy="7584962"/>
          </a:xfrm>
          <a:custGeom>
            <a:avLst/>
            <a:gdLst/>
            <a:ahLst/>
            <a:cxnLst/>
            <a:rect r="r" b="b" t="t" l="l"/>
            <a:pathLst>
              <a:path h="7584962" w="9330553">
                <a:moveTo>
                  <a:pt x="0" y="0"/>
                </a:moveTo>
                <a:lnTo>
                  <a:pt x="9330553" y="0"/>
                </a:lnTo>
                <a:lnTo>
                  <a:pt x="9330553" y="7584962"/>
                </a:lnTo>
                <a:lnTo>
                  <a:pt x="0" y="7584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5400000">
            <a:off x="-2763218" y="4825238"/>
            <a:ext cx="7497701" cy="13684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48601C"/>
                </a:solidFill>
                <a:latin typeface="Noto Serif Display ExtraCondensed Bold Italics"/>
              </a:rPr>
              <a:t>Introdução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917590" y="2385695"/>
            <a:ext cx="5763411" cy="63823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48601C"/>
                </a:solidFill>
                <a:latin typeface="Cormorant Garamond Bold"/>
              </a:rPr>
              <a:t>Evidências de campo (Laboratório de investigação em Sistemas Socioambientais - LiSS INPE) da introdução da soja nos municípios na área de estudo.</a:t>
            </a:r>
          </a:p>
          <a:p>
            <a:pPr algn="just">
              <a:lnSpc>
                <a:spcPts val="3639"/>
              </a:lnSpc>
            </a:pP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48601C"/>
                </a:solidFill>
                <a:latin typeface="Cormorant Garamond Bold"/>
              </a:rPr>
              <a:t>Predominância da cultura de pequena escala.</a:t>
            </a:r>
          </a:p>
          <a:p>
            <a:pPr algn="just">
              <a:lnSpc>
                <a:spcPts val="3639"/>
              </a:lnSpc>
            </a:pPr>
          </a:p>
          <a:p>
            <a:pPr algn="just">
              <a:lnSpc>
                <a:spcPts val="3639"/>
              </a:lnSpc>
            </a:pPr>
            <a:r>
              <a:rPr lang="en-US" sz="2599">
                <a:solidFill>
                  <a:srgbClr val="48601C"/>
                </a:solidFill>
                <a:latin typeface="Cormorant Garamond Bold"/>
              </a:rPr>
              <a:t>Altas taxas de desmatamento no Pará e a inefetividade da Lei Juquira.</a:t>
            </a:r>
          </a:p>
          <a:p>
            <a:pPr algn="just">
              <a:lnSpc>
                <a:spcPts val="3639"/>
              </a:lnSpc>
            </a:pPr>
          </a:p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Cormorant Garamond Bold"/>
              </a:rPr>
              <a:t>Objetivo: identificar áreas potenciais de cultivo de soja nos municípios de Cametá e Mocajuba.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6930" y="842573"/>
            <a:ext cx="10581470" cy="8601853"/>
          </a:xfrm>
          <a:custGeom>
            <a:avLst/>
            <a:gdLst/>
            <a:ahLst/>
            <a:cxnLst/>
            <a:rect r="r" b="b" t="t" l="l"/>
            <a:pathLst>
              <a:path h="8601853" w="10581470">
                <a:moveTo>
                  <a:pt x="0" y="0"/>
                </a:moveTo>
                <a:lnTo>
                  <a:pt x="10581470" y="0"/>
                </a:lnTo>
                <a:lnTo>
                  <a:pt x="10581470" y="8601854"/>
                </a:lnTo>
                <a:lnTo>
                  <a:pt x="0" y="860185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1577954" y="2020444"/>
          <a:ext cx="6370684" cy="7124700"/>
        </p:xfrm>
        <a:graphic>
          <a:graphicData uri="http://schemas.openxmlformats.org/drawingml/2006/table">
            <a:tbl>
              <a:tblPr/>
              <a:tblGrid>
                <a:gridCol w="2439344"/>
                <a:gridCol w="2439344"/>
                <a:gridCol w="1491996"/>
              </a:tblGrid>
              <a:tr h="1308423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 Bold"/>
                        </a:rPr>
                        <a:t>P</a:t>
                      </a: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 Bold"/>
                        </a:rPr>
                        <a:t>otencial de cultivo de soja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 Bold"/>
                        </a:rPr>
                        <a:t>Área (ha)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 Bold"/>
                        </a:rPr>
                        <a:t>Área (%)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Inapto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169.225,2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42,94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Muito baixo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349,1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0,09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Baixo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24.170,6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6,13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Médio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39.973,9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10,14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Alto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55.494,8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14,08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Muito alto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104.877,5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26,61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89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Total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394.091,1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779"/>
                        </a:lnSpc>
                        <a:defRPr/>
                      </a:pPr>
                      <a:r>
                        <a:rPr lang="en-US" sz="2699">
                          <a:solidFill>
                            <a:srgbClr val="000000"/>
                          </a:solidFill>
                          <a:latin typeface="Cormorant Garamond"/>
                        </a:rPr>
                        <a:t>100,00</a:t>
                      </a:r>
                      <a:endParaRPr lang="en-US" sz="1100"/>
                    </a:p>
                  </a:txBody>
                  <a:tcPr marL="161925" marR="161925" marT="161925" marB="161925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AutoShape 4" id="4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RESULTADOS E DISCUSSÃO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231676" y="1902140"/>
            <a:ext cx="4890113" cy="1194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794"/>
              </a:lnSpc>
              <a:spcBef>
                <a:spcPct val="0"/>
              </a:spcBef>
            </a:pPr>
            <a:r>
              <a:rPr lang="en-US" sz="6996">
                <a:solidFill>
                  <a:srgbClr val="48601C"/>
                </a:solidFill>
                <a:latin typeface="Noto Serif Display ExtraCondensed Bold Italics"/>
              </a:rPr>
              <a:t>Conclusão</a:t>
            </a:r>
          </a:p>
        </p:txBody>
      </p:sp>
      <p:sp>
        <p:nvSpPr>
          <p:cNvPr name="AutoShape 3" id="3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4" id="4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31676" y="3982473"/>
            <a:ext cx="15824648" cy="83813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rmorant Garamond"/>
              </a:rPr>
              <a:t>Os municípios apresentam 40,7% de sua área nas classes de alto e muito alto potencial de cultivo de soja a partir dos critérios estabelecidos.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rmorant Garamond"/>
              </a:rPr>
              <a:t>Características como alta capilaridade de estradas, terreno plano, baixos valores da terra, entre outros fatores, favorecem a entrada da soja na região.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rmorant Garamond"/>
              </a:rPr>
              <a:t>Área de alerta para a proteção da vegetação secundária.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ormorant Garamond"/>
              </a:rPr>
              <a:t>Sugestões para trabalhos futuros.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897910" y="1760599"/>
            <a:ext cx="6390090" cy="4204561"/>
          </a:xfrm>
          <a:custGeom>
            <a:avLst/>
            <a:gdLst/>
            <a:ahLst/>
            <a:cxnLst/>
            <a:rect r="r" b="b" t="t" l="l"/>
            <a:pathLst>
              <a:path h="4204561" w="6390090">
                <a:moveTo>
                  <a:pt x="0" y="0"/>
                </a:moveTo>
                <a:lnTo>
                  <a:pt x="6390090" y="0"/>
                </a:lnTo>
                <a:lnTo>
                  <a:pt x="6390090" y="4204561"/>
                </a:lnTo>
                <a:lnTo>
                  <a:pt x="0" y="42045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1386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460194" y="1788987"/>
            <a:ext cx="6390090" cy="4176173"/>
          </a:xfrm>
          <a:custGeom>
            <a:avLst/>
            <a:gdLst/>
            <a:ahLst/>
            <a:cxnLst/>
            <a:rect r="r" b="b" t="t" l="l"/>
            <a:pathLst>
              <a:path h="4176173" w="6390090">
                <a:moveTo>
                  <a:pt x="0" y="0"/>
                </a:moveTo>
                <a:lnTo>
                  <a:pt x="6390091" y="0"/>
                </a:lnTo>
                <a:lnTo>
                  <a:pt x="6390091" y="4176173"/>
                </a:lnTo>
                <a:lnTo>
                  <a:pt x="0" y="41761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1464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878860" y="6031835"/>
            <a:ext cx="6390090" cy="4787243"/>
          </a:xfrm>
          <a:custGeom>
            <a:avLst/>
            <a:gdLst/>
            <a:ahLst/>
            <a:cxnLst/>
            <a:rect r="r" b="b" t="t" l="l"/>
            <a:pathLst>
              <a:path h="4787243" w="6390090">
                <a:moveTo>
                  <a:pt x="0" y="0"/>
                </a:moveTo>
                <a:lnTo>
                  <a:pt x="6390090" y="0"/>
                </a:lnTo>
                <a:lnTo>
                  <a:pt x="6390090" y="4787243"/>
                </a:lnTo>
                <a:lnTo>
                  <a:pt x="0" y="47872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412569" y="6031835"/>
            <a:ext cx="6437715" cy="5704955"/>
          </a:xfrm>
          <a:custGeom>
            <a:avLst/>
            <a:gdLst/>
            <a:ahLst/>
            <a:cxnLst/>
            <a:rect r="r" b="b" t="t" l="l"/>
            <a:pathLst>
              <a:path h="5704955" w="6437715">
                <a:moveTo>
                  <a:pt x="0" y="0"/>
                </a:moveTo>
                <a:lnTo>
                  <a:pt x="6437716" y="0"/>
                </a:lnTo>
                <a:lnTo>
                  <a:pt x="6437716" y="5704955"/>
                </a:lnTo>
                <a:lnTo>
                  <a:pt x="0" y="57049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837" t="-3007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INTRODUÇÃO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61090" y="2543864"/>
            <a:ext cx="4299895" cy="5481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39"/>
              </a:lnSpc>
            </a:pPr>
            <a:r>
              <a:rPr lang="en-US" sz="4457">
                <a:solidFill>
                  <a:srgbClr val="000000"/>
                </a:solidFill>
                <a:latin typeface="Noto Serif Display ExtraCondensed"/>
              </a:rPr>
              <a:t>Cultivo em pequena</a:t>
            </a:r>
          </a:p>
          <a:p>
            <a:pPr algn="l">
              <a:lnSpc>
                <a:spcPts val="6239"/>
              </a:lnSpc>
            </a:pPr>
            <a:r>
              <a:rPr lang="en-US" sz="4457">
                <a:solidFill>
                  <a:srgbClr val="000000"/>
                </a:solidFill>
                <a:latin typeface="Noto Serif Display ExtraCondensed"/>
              </a:rPr>
              <a:t>escala</a:t>
            </a:r>
          </a:p>
          <a:p>
            <a:pPr algn="l">
              <a:lnSpc>
                <a:spcPts val="6239"/>
              </a:lnSpc>
            </a:pPr>
            <a:r>
              <a:rPr lang="en-US" sz="4457">
                <a:solidFill>
                  <a:srgbClr val="000000"/>
                </a:solidFill>
                <a:latin typeface="Noto Serif Display ExtraCondensed"/>
              </a:rPr>
              <a:t>Pimenta</a:t>
            </a:r>
          </a:p>
          <a:p>
            <a:pPr algn="l">
              <a:lnSpc>
                <a:spcPts val="6239"/>
              </a:lnSpc>
            </a:pPr>
            <a:r>
              <a:rPr lang="en-US" sz="4457">
                <a:solidFill>
                  <a:srgbClr val="000000"/>
                </a:solidFill>
                <a:latin typeface="Noto Serif Display ExtraCondensed"/>
              </a:rPr>
              <a:t>Mandioca</a:t>
            </a:r>
          </a:p>
          <a:p>
            <a:pPr algn="l">
              <a:lnSpc>
                <a:spcPts val="6239"/>
              </a:lnSpc>
            </a:pPr>
            <a:r>
              <a:rPr lang="en-US" sz="4457">
                <a:solidFill>
                  <a:srgbClr val="000000"/>
                </a:solidFill>
                <a:latin typeface="Noto Serif Display ExtraCondensed"/>
              </a:rPr>
              <a:t>Açaí</a:t>
            </a:r>
          </a:p>
          <a:p>
            <a:pPr algn="l">
              <a:lnSpc>
                <a:spcPts val="6239"/>
              </a:lnSpc>
            </a:pPr>
            <a:r>
              <a:rPr lang="en-US" sz="4457">
                <a:solidFill>
                  <a:srgbClr val="000000"/>
                </a:solidFill>
                <a:latin typeface="Noto Serif Display ExtraCondensed"/>
              </a:rPr>
              <a:t>Piscicultura</a:t>
            </a:r>
          </a:p>
          <a:p>
            <a:pPr algn="l">
              <a:lnSpc>
                <a:spcPts val="6239"/>
              </a:lnSpc>
              <a:spcBef>
                <a:spcPct val="0"/>
              </a:spcBef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432515" y="8681720"/>
            <a:ext cx="4676528" cy="895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Cormorant Garamond"/>
              </a:rPr>
              <a:t>Imagens obtidas com o drone Mavic 3M em novembro de 2023 pelo LiSS.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-181761" y="1814661"/>
            <a:ext cx="9144000" cy="6850856"/>
          </a:xfrm>
          <a:custGeom>
            <a:avLst/>
            <a:gdLst/>
            <a:ahLst/>
            <a:cxnLst/>
            <a:rect r="r" b="b" t="t" l="l"/>
            <a:pathLst>
              <a:path h="6850856" w="9144000">
                <a:moveTo>
                  <a:pt x="0" y="0"/>
                </a:moveTo>
                <a:lnTo>
                  <a:pt x="9144000" y="0"/>
                </a:lnTo>
                <a:lnTo>
                  <a:pt x="9144000" y="6850856"/>
                </a:lnTo>
                <a:lnTo>
                  <a:pt x="0" y="6850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10650" y="1814661"/>
            <a:ext cx="9277350" cy="6850856"/>
          </a:xfrm>
          <a:custGeom>
            <a:avLst/>
            <a:gdLst/>
            <a:ahLst/>
            <a:cxnLst/>
            <a:rect r="r" b="b" t="t" l="l"/>
            <a:pathLst>
              <a:path h="6850856" w="9277350">
                <a:moveTo>
                  <a:pt x="0" y="0"/>
                </a:moveTo>
                <a:lnTo>
                  <a:pt x="9277350" y="0"/>
                </a:lnTo>
                <a:lnTo>
                  <a:pt x="9277350" y="6850856"/>
                </a:lnTo>
                <a:lnTo>
                  <a:pt x="0" y="6850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29" r="0" b="-729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33043" y="8998892"/>
            <a:ext cx="18265013" cy="8959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Cormorant Garamond"/>
              </a:rPr>
              <a:t>Áreas extensas de desmatamento de vegetação secundária. À esquerda, comunidade de Guariba, à direita, comunidade Acapuquara. Imagens obtidas com o drone Mavic 3M em novembro de 2023 pelo LiSS.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INTRODUÇÃO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2522776" y="1624810"/>
            <a:ext cx="14803587" cy="6942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8"/>
              </a:lnSpc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Utilização do método Processo Hierárquico Analítico (AHP)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Desenvolvido em 1975 por Thomas L. Saaty  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 É baseado em comparação pareada dos critérios estabelecidos, julgados e colocados em escala de prioridade com a ajuda de especialistas.</a:t>
            </a:r>
          </a:p>
          <a:p>
            <a:pPr algn="l">
              <a:lnSpc>
                <a:spcPts val="4498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7" id="7"/>
          <p:cNvSpPr txBox="true"/>
          <p:nvPr/>
        </p:nvSpPr>
        <p:spPr>
          <a:xfrm rot="-5400000">
            <a:off x="-2600050" y="4939526"/>
            <a:ext cx="7497701" cy="15665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879"/>
              </a:lnSpc>
              <a:spcBef>
                <a:spcPct val="0"/>
              </a:spcBef>
            </a:pPr>
            <a:r>
              <a:rPr lang="en-US" sz="9199">
                <a:solidFill>
                  <a:srgbClr val="48601C"/>
                </a:solidFill>
                <a:latin typeface="Noto Serif Display ExtraCondensed Bold Italics"/>
              </a:rPr>
              <a:t>Metodologia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2522776" y="4258472"/>
            <a:ext cx="15037327" cy="119999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8"/>
              </a:lnSpc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Critérios estabelecidos a partir de consulta com especialistas do Laboratório de investigação em Sistemas Socioambientais (LiSS):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Uso e cobertura da terra (TerraClass - 2020);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Declividade (Topodata - 2011);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Tipo de solo (IBGE - 2023);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Distância de estradas oficiais (IMAZON, 2012);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Tamanho da propriedade Cadastro Ambiental Rural (CAR - 2024);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Concentração de estabelecimentos rurais Cadastro Nacional de Endereços para Fins Estatísticos (CNEFE - 2022);</a:t>
            </a:r>
          </a:p>
          <a:p>
            <a:pPr algn="l" marL="693724" indent="-346862" lvl="1">
              <a:lnSpc>
                <a:spcPts val="4498"/>
              </a:lnSpc>
              <a:buFont typeface="Arial"/>
              <a:buChar char="•"/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Distância de estradas não oficiais (IMAZON, 2012).</a:t>
            </a:r>
          </a:p>
          <a:p>
            <a:pPr algn="l">
              <a:lnSpc>
                <a:spcPts val="4498"/>
              </a:lnSpc>
            </a:pPr>
          </a:p>
          <a:p>
            <a:pPr algn="l">
              <a:lnSpc>
                <a:spcPts val="4498"/>
              </a:lnSpc>
            </a:pPr>
          </a:p>
          <a:p>
            <a:pPr algn="l">
              <a:lnSpc>
                <a:spcPts val="4498"/>
              </a:lnSpc>
            </a:pPr>
          </a:p>
          <a:p>
            <a:pPr algn="l">
              <a:lnSpc>
                <a:spcPts val="4498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028700" y="1924847"/>
            <a:ext cx="16615320" cy="63801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98"/>
              </a:lnSpc>
            </a:pPr>
            <a:r>
              <a:rPr lang="en-US" sz="3213">
                <a:solidFill>
                  <a:srgbClr val="000000"/>
                </a:solidFill>
                <a:latin typeface="Cormorant Garamond"/>
              </a:rPr>
              <a:t>Os critérios foram normalizados entre 1 e 3, no qual 1 representa menor contribuição no potencial de cultivo de soja, e 3 maior contribuição. Os dados vetoriais foram transformado em formato matricial.</a:t>
            </a:r>
          </a:p>
          <a:p>
            <a:pPr algn="l">
              <a:lnSpc>
                <a:spcPts val="4498"/>
              </a:lnSpc>
            </a:pPr>
          </a:p>
          <a:p>
            <a:pPr algn="l">
              <a:lnSpc>
                <a:spcPts val="4498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  <a:p>
            <a:pPr algn="just">
              <a:lnSpc>
                <a:spcPts val="8277"/>
              </a:lnSpc>
            </a:pPr>
          </a:p>
        </p:txBody>
      </p:sp>
      <p:graphicFrame>
        <p:nvGraphicFramePr>
          <p:cNvPr name="Table 4" id="4"/>
          <p:cNvGraphicFramePr>
            <a:graphicFrameLocks noGrp="true"/>
          </p:cNvGraphicFramePr>
          <p:nvPr/>
        </p:nvGraphicFramePr>
        <p:xfrm>
          <a:off x="980627" y="5309770"/>
          <a:ext cx="6453996" cy="4229415"/>
        </p:xfrm>
        <a:graphic>
          <a:graphicData uri="http://schemas.openxmlformats.org/drawingml/2006/table">
            <a:tbl>
              <a:tblPr/>
              <a:tblGrid>
                <a:gridCol w="6453996"/>
              </a:tblGrid>
              <a:tr h="1112907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Vegetação natural florestal secundária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6637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Pastagem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2032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Área urbanizada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8098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4339"/>
                        </a:lnSpc>
                        <a:defRPr/>
                      </a:pPr>
                      <a:r>
                        <a:rPr lang="en-US" sz="3099">
                          <a:solidFill>
                            <a:srgbClr val="000000"/>
                          </a:solidFill>
                          <a:latin typeface="Cormorant Garamond"/>
                        </a:rPr>
                        <a:t>Cultura agrícola perene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19050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Freeform 5" id="5"/>
          <p:cNvSpPr/>
          <p:nvPr/>
        </p:nvSpPr>
        <p:spPr>
          <a:xfrm flipH="false" flipV="false" rot="0">
            <a:off x="13254859" y="4488580"/>
            <a:ext cx="4891560" cy="5450294"/>
          </a:xfrm>
          <a:custGeom>
            <a:avLst/>
            <a:gdLst/>
            <a:ahLst/>
            <a:cxnLst/>
            <a:rect r="r" b="b" t="t" l="l"/>
            <a:pathLst>
              <a:path h="5450294" w="4891560">
                <a:moveTo>
                  <a:pt x="0" y="0"/>
                </a:moveTo>
                <a:lnTo>
                  <a:pt x="4891560" y="0"/>
                </a:lnTo>
                <a:lnTo>
                  <a:pt x="4891560" y="5450294"/>
                </a:lnTo>
                <a:lnTo>
                  <a:pt x="0" y="54502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434623" y="4505225"/>
            <a:ext cx="4974348" cy="5357810"/>
          </a:xfrm>
          <a:custGeom>
            <a:avLst/>
            <a:gdLst/>
            <a:ahLst/>
            <a:cxnLst/>
            <a:rect r="r" b="b" t="t" l="l"/>
            <a:pathLst>
              <a:path h="5357810" w="4974348">
                <a:moveTo>
                  <a:pt x="0" y="0"/>
                </a:moveTo>
                <a:lnTo>
                  <a:pt x="4974348" y="0"/>
                </a:lnTo>
                <a:lnTo>
                  <a:pt x="4974348" y="5357810"/>
                </a:lnTo>
                <a:lnTo>
                  <a:pt x="0" y="53578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METODOLOGIA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42929" y="3643529"/>
            <a:ext cx="6453996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Cormorant Garamond"/>
              </a:rPr>
              <a:t>Exemplo: critério uso da terra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-1302044" y="4448075"/>
            <a:ext cx="6453996" cy="537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Cormorant Garamond"/>
              </a:rPr>
              <a:t>Subcritérios:</a:t>
            </a:r>
          </a:p>
        </p:txBody>
      </p:sp>
      <p:sp>
        <p:nvSpPr>
          <p:cNvPr name="AutoShape 13" id="13"/>
          <p:cNvSpPr/>
          <p:nvPr/>
        </p:nvSpPr>
        <p:spPr>
          <a:xfrm flipV="true">
            <a:off x="12408971" y="7443527"/>
            <a:ext cx="56541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4218268" y="2186647"/>
            <a:ext cx="2724300" cy="3128123"/>
          </a:xfrm>
          <a:custGeom>
            <a:avLst/>
            <a:gdLst/>
            <a:ahLst/>
            <a:cxnLst/>
            <a:rect r="r" b="b" t="t" l="l"/>
            <a:pathLst>
              <a:path h="3128123" w="2724300">
                <a:moveTo>
                  <a:pt x="0" y="0"/>
                </a:moveTo>
                <a:lnTo>
                  <a:pt x="2724300" y="0"/>
                </a:lnTo>
                <a:lnTo>
                  <a:pt x="2724300" y="3128123"/>
                </a:lnTo>
                <a:lnTo>
                  <a:pt x="0" y="312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04743" y="7275874"/>
            <a:ext cx="2639811" cy="2967630"/>
          </a:xfrm>
          <a:custGeom>
            <a:avLst/>
            <a:gdLst/>
            <a:ahLst/>
            <a:cxnLst/>
            <a:rect r="r" b="b" t="t" l="l"/>
            <a:pathLst>
              <a:path h="2967630" w="2639811">
                <a:moveTo>
                  <a:pt x="0" y="0"/>
                </a:moveTo>
                <a:lnTo>
                  <a:pt x="2639811" y="0"/>
                </a:lnTo>
                <a:lnTo>
                  <a:pt x="2639811" y="2967631"/>
                </a:lnTo>
                <a:lnTo>
                  <a:pt x="0" y="29676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5" id="5"/>
          <p:cNvSpPr/>
          <p:nvPr/>
        </p:nvSpPr>
        <p:spPr>
          <a:xfrm>
            <a:off x="15738739" y="5467170"/>
            <a:ext cx="0" cy="109055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Freeform 6" id="6"/>
          <p:cNvSpPr/>
          <p:nvPr/>
        </p:nvSpPr>
        <p:spPr>
          <a:xfrm flipH="false" flipV="false" rot="0">
            <a:off x="7477454" y="2933674"/>
            <a:ext cx="2765441" cy="3192321"/>
          </a:xfrm>
          <a:custGeom>
            <a:avLst/>
            <a:gdLst/>
            <a:ahLst/>
            <a:cxnLst/>
            <a:rect r="r" b="b" t="t" l="l"/>
            <a:pathLst>
              <a:path h="3192321" w="2765441">
                <a:moveTo>
                  <a:pt x="0" y="0"/>
                </a:moveTo>
                <a:lnTo>
                  <a:pt x="2765441" y="0"/>
                </a:lnTo>
                <a:lnTo>
                  <a:pt x="2765441" y="3192321"/>
                </a:lnTo>
                <a:lnTo>
                  <a:pt x="0" y="3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65324" y="6939990"/>
            <a:ext cx="2777570" cy="3192321"/>
          </a:xfrm>
          <a:custGeom>
            <a:avLst/>
            <a:gdLst/>
            <a:ahLst/>
            <a:cxnLst/>
            <a:rect r="r" b="b" t="t" l="l"/>
            <a:pathLst>
              <a:path h="3192321" w="2777570">
                <a:moveTo>
                  <a:pt x="0" y="0"/>
                </a:moveTo>
                <a:lnTo>
                  <a:pt x="2777571" y="0"/>
                </a:lnTo>
                <a:lnTo>
                  <a:pt x="2777571" y="3192321"/>
                </a:lnTo>
                <a:lnTo>
                  <a:pt x="0" y="3192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69232" y="2933674"/>
            <a:ext cx="2777570" cy="3137739"/>
          </a:xfrm>
          <a:custGeom>
            <a:avLst/>
            <a:gdLst/>
            <a:ahLst/>
            <a:cxnLst/>
            <a:rect r="r" b="b" t="t" l="l"/>
            <a:pathLst>
              <a:path h="3137739" w="2777570">
                <a:moveTo>
                  <a:pt x="0" y="0"/>
                </a:moveTo>
                <a:lnTo>
                  <a:pt x="2777571" y="0"/>
                </a:lnTo>
                <a:lnTo>
                  <a:pt x="2777571" y="3137739"/>
                </a:lnTo>
                <a:lnTo>
                  <a:pt x="0" y="31377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502354" y="6939990"/>
            <a:ext cx="2644449" cy="3130290"/>
          </a:xfrm>
          <a:custGeom>
            <a:avLst/>
            <a:gdLst/>
            <a:ahLst/>
            <a:cxnLst/>
            <a:rect r="r" b="b" t="t" l="l"/>
            <a:pathLst>
              <a:path h="3130290" w="2644449">
                <a:moveTo>
                  <a:pt x="0" y="0"/>
                </a:moveTo>
                <a:lnTo>
                  <a:pt x="2644449" y="0"/>
                </a:lnTo>
                <a:lnTo>
                  <a:pt x="2644449" y="3130290"/>
                </a:lnTo>
                <a:lnTo>
                  <a:pt x="0" y="3130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703449"/>
            <a:ext cx="6723077" cy="55956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Cormorant SC Bold"/>
              </a:rPr>
              <a:t>Critérios quantitativos:</a:t>
            </a: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l">
              <a:lnSpc>
                <a:spcPts val="4480"/>
              </a:lnSpc>
            </a:pPr>
          </a:p>
          <a:p>
            <a:pPr algn="just">
              <a:lnSpc>
                <a:spcPts val="4480"/>
              </a:lnSpc>
            </a:pPr>
          </a:p>
          <a:p>
            <a:pPr algn="just">
              <a:lnSpc>
                <a:spcPts val="4480"/>
              </a:lnSpc>
            </a:pPr>
          </a:p>
          <a:p>
            <a:pPr algn="just">
              <a:lnSpc>
                <a:spcPts val="4480"/>
              </a:lnSpc>
            </a:pPr>
          </a:p>
          <a:p>
            <a:pPr algn="just">
              <a:lnSpc>
                <a:spcPts val="4480"/>
              </a:lnSpc>
            </a:pPr>
          </a:p>
        </p:txBody>
      </p:sp>
      <p:sp>
        <p:nvSpPr>
          <p:cNvPr name="TextBox 11" id="11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METODOLOGIA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1362730" y="4734000"/>
            <a:ext cx="2855537" cy="1661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Cormorant Garamond"/>
              </a:rPr>
              <a:t>CNEFE Ferramenta mapa de calor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168826" y="1574507"/>
            <a:ext cx="3101727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ormorant Garamond"/>
              </a:rPr>
              <a:t>Dado vetorial - ponto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4661075" y="6662495"/>
            <a:ext cx="2155329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ormorant Garamond"/>
              </a:rPr>
              <a:t>Dado matricial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61612" y="4716219"/>
            <a:ext cx="2855537" cy="2223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Cormorant Garamond"/>
              </a:rPr>
              <a:t>Distância de estradas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Cormorant Garamond"/>
              </a:rPr>
              <a:t>Ferramenta r.grow.distance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5630158" y="6338645"/>
            <a:ext cx="2155329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ormorant Garamond"/>
              </a:rPr>
              <a:t>Dado matricial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37011" y="2169134"/>
            <a:ext cx="2969865" cy="497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60"/>
              </a:lnSpc>
            </a:pPr>
            <a:r>
              <a:rPr lang="en-US" sz="2900">
                <a:solidFill>
                  <a:srgbClr val="000000"/>
                </a:solidFill>
                <a:latin typeface="Cormorant Garamond"/>
              </a:rPr>
              <a:t>Dado vetorial - linha</a:t>
            </a:r>
          </a:p>
        </p:txBody>
      </p:sp>
      <p:sp>
        <p:nvSpPr>
          <p:cNvPr name="AutoShape 21" id="21"/>
          <p:cNvSpPr/>
          <p:nvPr/>
        </p:nvSpPr>
        <p:spPr>
          <a:xfrm flipH="true">
            <a:off x="8879224" y="6271075"/>
            <a:ext cx="0" cy="56541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AutoShape 22" id="22"/>
          <p:cNvSpPr/>
          <p:nvPr/>
        </p:nvSpPr>
        <p:spPr>
          <a:xfrm flipH="true">
            <a:off x="4738968" y="6275015"/>
            <a:ext cx="0" cy="56541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graphicFrame>
        <p:nvGraphicFramePr>
          <p:cNvPr name="Table 3" id="3"/>
          <p:cNvGraphicFramePr>
            <a:graphicFrameLocks noGrp="true"/>
          </p:cNvGraphicFramePr>
          <p:nvPr/>
        </p:nvGraphicFramePr>
        <p:xfrm>
          <a:off x="1592060" y="2104373"/>
          <a:ext cx="15667240" cy="6600825"/>
        </p:xfrm>
        <a:graphic>
          <a:graphicData uri="http://schemas.openxmlformats.org/drawingml/2006/table">
            <a:tbl>
              <a:tblPr/>
              <a:tblGrid>
                <a:gridCol w="2596266"/>
                <a:gridCol w="4059023"/>
                <a:gridCol w="9011951"/>
              </a:tblGrid>
              <a:tr h="1243634"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Intensidade da importância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Definição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Explicação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7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1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Importância igual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Duas atividades contribuem igualmente para o objetivo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43634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3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Importância moderada de um sob o outro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Uma atividade é levemente mais favorável em relação à outra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7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5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Importância forte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Uma atividade é fortemente mais favorável em relação à outra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7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7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Importância muito forte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Uma atividade é muito fortemente mais favorável em relação à outra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7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9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Importância extrema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Uma atividade é ligeiramente mais favorável em relação à outra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7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 Bold"/>
                        </a:rPr>
                        <a:t>2, 4, 6, 8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Valores intermediários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 anchor="t" rtlCol="false"/>
                    <a:lstStyle/>
                    <a:p>
                      <a:pPr algn="l">
                        <a:lnSpc>
                          <a:spcPts val="3359"/>
                        </a:lnSpc>
                        <a:defRPr/>
                      </a:pPr>
                      <a:r>
                        <a:rPr lang="en-US" sz="2399">
                          <a:solidFill>
                            <a:srgbClr val="000000"/>
                          </a:solidFill>
                          <a:latin typeface="Cormorant Garamond"/>
                        </a:rPr>
                        <a:t>Quando se procura uma condição de compromisso entre duas atividades</a:t>
                      </a:r>
                      <a:endParaRPr lang="en-US" sz="1100"/>
                    </a:p>
                  </a:txBody>
                  <a:tcPr marL="180975" marR="180975" marT="180975" marB="180975" anchor="ctr">
                    <a:lnL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name="TextBox 4" id="4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METODOLOGIA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1028700" y="1422462"/>
            <a:ext cx="16230600" cy="0"/>
          </a:xfrm>
          <a:prstGeom prst="line">
            <a:avLst/>
          </a:prstGeom>
          <a:ln cap="flat" w="28575">
            <a:solidFill>
              <a:srgbClr val="48601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" id="3"/>
          <p:cNvSpPr txBox="true"/>
          <p:nvPr/>
        </p:nvSpPr>
        <p:spPr>
          <a:xfrm rot="0">
            <a:off x="14141979" y="638810"/>
            <a:ext cx="311732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Maio 2024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391621" y="638810"/>
            <a:ext cx="6371675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Instituto Nacional de Pesquisas Espaciais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4418387" y="638810"/>
            <a:ext cx="1406261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"/>
              </a:rPr>
              <a:t>-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638810"/>
            <a:ext cx="6723077" cy="4483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639"/>
              </a:lnSpc>
              <a:spcBef>
                <a:spcPct val="0"/>
              </a:spcBef>
            </a:pPr>
            <a:r>
              <a:rPr lang="en-US" sz="2599">
                <a:solidFill>
                  <a:srgbClr val="48601C"/>
                </a:solidFill>
                <a:latin typeface="TT Hoves Bold"/>
              </a:rPr>
              <a:t>METODOLOGIA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2280876"/>
            <a:ext cx="11575619" cy="182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000000"/>
                </a:solidFill>
                <a:latin typeface="Cormorant SC Bold"/>
              </a:rPr>
              <a:t>Obtenção do mapa de potencial de cultivo de soja:</a:t>
            </a:r>
          </a:p>
          <a:p>
            <a:pPr algn="l">
              <a:lnSpc>
                <a:spcPts val="4899"/>
              </a:lnSpc>
            </a:pPr>
          </a:p>
          <a:p>
            <a:pPr algn="l">
              <a:lnSpc>
                <a:spcPts val="4899"/>
              </a:lnSpc>
            </a:pPr>
          </a:p>
        </p:txBody>
      </p:sp>
      <p:sp>
        <p:nvSpPr>
          <p:cNvPr name="TextBox 8" id="8"/>
          <p:cNvSpPr txBox="true"/>
          <p:nvPr/>
        </p:nvSpPr>
        <p:spPr>
          <a:xfrm rot="0">
            <a:off x="1516557" y="3799992"/>
            <a:ext cx="3860885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rmorant Garamond"/>
              </a:rPr>
              <a:t>Definição dos critérios e aquisição dos dados</a:t>
            </a:r>
          </a:p>
        </p:txBody>
      </p:sp>
      <p:sp>
        <p:nvSpPr>
          <p:cNvPr name="AutoShape 9" id="9"/>
          <p:cNvSpPr/>
          <p:nvPr/>
        </p:nvSpPr>
        <p:spPr>
          <a:xfrm>
            <a:off x="5901316" y="4689235"/>
            <a:ext cx="56541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0" id="10"/>
          <p:cNvSpPr txBox="true"/>
          <p:nvPr/>
        </p:nvSpPr>
        <p:spPr>
          <a:xfrm rot="0">
            <a:off x="6990602" y="3784678"/>
            <a:ext cx="3860885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rmorant Garamond"/>
              </a:rPr>
              <a:t>Atribuição de peso para os subcritérios (normalização)</a:t>
            </a:r>
          </a:p>
        </p:txBody>
      </p:sp>
      <p:sp>
        <p:nvSpPr>
          <p:cNvPr name="AutoShape 11" id="11"/>
          <p:cNvSpPr/>
          <p:nvPr/>
        </p:nvSpPr>
        <p:spPr>
          <a:xfrm>
            <a:off x="11505808" y="4727335"/>
            <a:ext cx="56541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2" id="12"/>
          <p:cNvSpPr txBox="true"/>
          <p:nvPr/>
        </p:nvSpPr>
        <p:spPr>
          <a:xfrm rot="0">
            <a:off x="13043909" y="3799992"/>
            <a:ext cx="3860885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rmorant Garamond"/>
              </a:rPr>
              <a:t>Geração da matriz de comparação pareada</a:t>
            </a:r>
          </a:p>
        </p:txBody>
      </p:sp>
      <p:sp>
        <p:nvSpPr>
          <p:cNvPr name="AutoShape 13" id="13"/>
          <p:cNvSpPr/>
          <p:nvPr/>
        </p:nvSpPr>
        <p:spPr>
          <a:xfrm>
            <a:off x="14955301" y="6203849"/>
            <a:ext cx="0" cy="565411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4" id="14"/>
          <p:cNvSpPr txBox="true"/>
          <p:nvPr/>
        </p:nvSpPr>
        <p:spPr>
          <a:xfrm rot="0">
            <a:off x="13043909" y="7021672"/>
            <a:ext cx="3860885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rmorant Garamond"/>
              </a:rPr>
              <a:t>Obtenção da ponderação dos critérios</a:t>
            </a:r>
          </a:p>
        </p:txBody>
      </p:sp>
      <p:sp>
        <p:nvSpPr>
          <p:cNvPr name="AutoShape 15" id="15"/>
          <p:cNvSpPr/>
          <p:nvPr/>
        </p:nvSpPr>
        <p:spPr>
          <a:xfrm flipH="true" flipV="true">
            <a:off x="11577458" y="7679532"/>
            <a:ext cx="56541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6" id="16"/>
          <p:cNvSpPr txBox="true"/>
          <p:nvPr/>
        </p:nvSpPr>
        <p:spPr>
          <a:xfrm rot="0">
            <a:off x="6990602" y="7021672"/>
            <a:ext cx="3860885" cy="1287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rmorant Garamond"/>
              </a:rPr>
              <a:t>Exclusão das classes restritivas</a:t>
            </a:r>
          </a:p>
        </p:txBody>
      </p:sp>
      <p:sp>
        <p:nvSpPr>
          <p:cNvPr name="AutoShape 17" id="17"/>
          <p:cNvSpPr/>
          <p:nvPr/>
        </p:nvSpPr>
        <p:spPr>
          <a:xfrm flipH="true" flipV="true">
            <a:off x="5901316" y="7660482"/>
            <a:ext cx="565411" cy="0"/>
          </a:xfrm>
          <a:prstGeom prst="line">
            <a:avLst/>
          </a:prstGeom>
          <a:ln cap="flat" w="38100">
            <a:solidFill>
              <a:srgbClr val="000000"/>
            </a:solidFill>
            <a:prstDash val="solid"/>
            <a:headEnd type="none" len="sm" w="sm"/>
            <a:tailEnd type="arrow" len="sm" w="med"/>
          </a:ln>
        </p:spPr>
      </p:sp>
      <p:sp>
        <p:nvSpPr>
          <p:cNvPr name="TextBox 18" id="18"/>
          <p:cNvSpPr txBox="true"/>
          <p:nvPr/>
        </p:nvSpPr>
        <p:spPr>
          <a:xfrm rot="0">
            <a:off x="1383207" y="6702585"/>
            <a:ext cx="3860885" cy="194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Cormorant Garamond"/>
              </a:rPr>
              <a:t>Mapa final de potencial de cultivo de soja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DAGGVqXZr4w</dc:identifier>
  <dcterms:modified xsi:type="dcterms:W3CDTF">2011-08-01T06:04:30Z</dcterms:modified>
  <cp:revision>1</cp:revision>
  <dc:title>nature</dc:title>
</cp:coreProperties>
</file>