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84" r:id="rId4"/>
    <p:sldId id="282" r:id="rId5"/>
    <p:sldId id="273" r:id="rId6"/>
    <p:sldId id="274" r:id="rId7"/>
    <p:sldId id="275" r:id="rId8"/>
    <p:sldId id="285" r:id="rId9"/>
    <p:sldId id="276" r:id="rId10"/>
    <p:sldId id="287" r:id="rId11"/>
    <p:sldId id="286" r:id="rId12"/>
    <p:sldId id="277" r:id="rId13"/>
    <p:sldId id="278" r:id="rId14"/>
    <p:sldId id="283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0" autoAdjust="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39C7-6D25-4B46-8EB2-FA52FAB6EDF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0B4A-E715-402C-AC34-3982EC8605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2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Anotações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funciona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55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1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8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6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7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Paisagem</a:t>
            </a:r>
            <a:r>
              <a:rPr lang="en-US" dirty="0"/>
              <a:t>: </a:t>
            </a:r>
            <a:r>
              <a:rPr lang="en-US" dirty="0" err="1"/>
              <a:t>produto</a:t>
            </a:r>
            <a:r>
              <a:rPr lang="en-US" dirty="0"/>
              <a:t> das </a:t>
            </a:r>
            <a:r>
              <a:rPr lang="en-US" dirty="0" err="1"/>
              <a:t>interações</a:t>
            </a:r>
            <a:r>
              <a:rPr lang="en-US" dirty="0"/>
              <a:t> entre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naturais</a:t>
            </a:r>
            <a:r>
              <a:rPr lang="en-US" dirty="0"/>
              <a:t> e </a:t>
            </a:r>
            <a:r>
              <a:rPr lang="en-US" dirty="0" err="1"/>
              <a:t>humanos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espaço</a:t>
            </a:r>
            <a:r>
              <a:rPr lang="en-US" dirty="0"/>
              <a:t> e tempo.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TTs no context da Amazonia </a:t>
            </a:r>
            <a:r>
              <a:rPr lang="en-US" dirty="0" err="1"/>
              <a:t>refletem</a:t>
            </a:r>
            <a:r>
              <a:rPr lang="en-US" dirty="0"/>
              <a:t> a forma </a:t>
            </a:r>
            <a:r>
              <a:rPr lang="en-US" dirty="0" err="1"/>
              <a:t>como</a:t>
            </a:r>
            <a:r>
              <a:rPr lang="en-US" dirty="0"/>
              <a:t> o </a:t>
            </a:r>
            <a:r>
              <a:rPr lang="en-US" dirty="0" err="1"/>
              <a:t>agente</a:t>
            </a:r>
            <a:r>
              <a:rPr lang="en-US" dirty="0"/>
              <a:t> </a:t>
            </a:r>
            <a:r>
              <a:rPr lang="en-US" dirty="0" err="1"/>
              <a:t>interage</a:t>
            </a:r>
            <a:r>
              <a:rPr lang="en-US" dirty="0"/>
              <a:t> com o </a:t>
            </a:r>
            <a:r>
              <a:rPr lang="en-US" dirty="0" err="1"/>
              <a:t>meio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do modo de </a:t>
            </a:r>
            <a:r>
              <a:rPr lang="en-US" dirty="0" err="1"/>
              <a:t>produção</a:t>
            </a:r>
            <a:r>
              <a:rPr lang="en-US" dirty="0"/>
              <a:t> e da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racionalidade</a:t>
            </a:r>
            <a:r>
              <a:rPr lang="en-US" dirty="0"/>
              <a:t>. (</a:t>
            </a:r>
            <a:r>
              <a:rPr lang="en-US" dirty="0" err="1"/>
              <a:t>Orientada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lucro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outros </a:t>
            </a:r>
            <a:r>
              <a:rPr lang="en-US" dirty="0" err="1"/>
              <a:t>fatores</a:t>
            </a:r>
            <a:r>
              <a:rPr lang="en-US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TT5 </a:t>
            </a:r>
            <a:r>
              <a:rPr lang="en-US" dirty="0" err="1"/>
              <a:t>Plantacoes</a:t>
            </a:r>
            <a:r>
              <a:rPr lang="en-US" dirty="0"/>
              <a:t> </a:t>
            </a:r>
            <a:r>
              <a:rPr lang="en-US" dirty="0" err="1"/>
              <a:t>permanentes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açai e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palmeiras</a:t>
            </a:r>
            <a:r>
              <a:rPr lang="en-US" dirty="0"/>
              <a:t>; TT6 - </a:t>
            </a:r>
            <a:r>
              <a:rPr lang="en-US" dirty="0" err="1"/>
              <a:t>Silvicultura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5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1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0B736-B8F2-B994-7E7A-7E0633C2E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1CCACA-84D5-79C9-F3B5-1DD2D3947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327C5-A5D8-C6AD-12BE-7DD15A94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B7DE51-3F83-60C7-7E52-C124E6D6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A59F9A-2FA1-3C89-5220-AD80B5D2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7D568-C71F-05FB-8F90-CD0F656F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FE6B52-38B6-16FB-1EC4-CF36E979B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50BCF6-9411-3CE0-3FF1-2D7E42DE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268F88-B8FC-7B62-E91E-821B2848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C8E45-7AB5-C63F-174C-FB5D7FE1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1A1F54-F9C1-C3FF-AFFF-6B7B324B1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129E6E-30E0-437B-09D7-0B786022A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27D087-08C6-F28A-A0E1-240E54BB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0D28CD-0CAD-2A79-BE16-20B3DB4C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EC345-90D8-F9CE-F630-68FA1EA4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812D8-2F1F-5713-14F0-169B4915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6B0E9-A500-D9E0-430E-29C8AB357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77C99-72B0-A030-CF39-D4075FDA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03D8B2-6A85-E24A-7985-0141EE0F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6CE958-1175-097F-F4F8-6E3765F4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413AD-A068-9ED1-65E2-3B164AA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7FFBC1-F9AE-97CC-8BCC-823C5E509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170C4-E01F-7774-68BC-FB38D68F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D0CF49-75D0-FB0A-E98F-2EB33A71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26EEC2-4DF6-38F1-1A00-046E2DC6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1997-49AA-AE0E-589A-943FEB6D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109C0-5DC0-D552-D4D2-61BCC136D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1F313C-F0A7-59FD-D962-D3152316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80475F-7C44-248E-AADE-D1220501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935A06-FF81-FF93-20E6-12E4124D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32BB3-C693-7B84-57C2-740BDA1E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E2EFF-7B92-E2BC-6571-77D0A044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2E260E-99EE-3923-B2E8-ED9E1C551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CF7DD3-B2C2-2BA1-096E-2DF7A9232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C4C7AF-107B-93CD-25F1-463716211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BEE551-0817-E574-836B-2AC61162E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7D24D3-A96B-C402-D5EA-53CA3736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D46DB0-D578-A09A-E956-7AA3835D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F782BA-9B1E-FD1C-A07A-4F1C9263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579A7-C629-BD96-F798-7A3A7E24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AAD3CF-C59F-FD12-3E45-0B0E5400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5499BA-004B-7EF4-BC1F-CBF32E9A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3ECE1-1AA4-50FD-6823-123C5AC1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201249-C664-9837-17B2-16382364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5F017B-5271-C8B1-2DFB-2C0C7AEC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8B6985-41F3-2041-1FB6-E8E2E588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AA3BC-74BA-147B-46BC-5052D093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7D623F-AA94-1BD5-8360-FE9DC364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772DF0-7C2E-AFAE-D896-DF5FAAF34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8C8113-D793-5999-CB3B-8AC6860C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68DC8B-183C-E566-8586-21EE9783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D88BBF-0343-4234-39D7-8AEC0909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C01AA-D900-18CE-E330-5B0E82B8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1F1C08-1380-26A8-889F-8F8355A2A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3737C4-6846-8711-6A74-C579E6629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E014E3-26EF-C2E7-0163-5CC4EB60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C9AED0-AFA0-D00A-1EFB-74CC5D4A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57DB51-C19B-E8DB-BE0B-142A3D40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69DF0A-70A0-6B1D-DAD4-13F64518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0AEEFE-3485-F094-2AA3-408005C31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31DFF-86FB-2AF2-DD31-EA2B7FB9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E5314-CF39-412C-B675-ED7E856419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346094-1002-C9BF-65FA-FD814C7EB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694A2A-FC6E-871D-4319-FB43B525B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45" y="547185"/>
            <a:ext cx="12192000" cy="975360"/>
          </a:xfrm>
        </p:spPr>
        <p:txBody>
          <a:bodyPr>
            <a:noAutofit/>
          </a:bodyPr>
          <a:lstStyle/>
          <a:p>
            <a:r>
              <a:rPr lang="en-US" sz="3200" b="1" dirty="0"/>
              <a:t>PAISAGENS FLORESTAIS PRODUZIDAS PELOS SISTEMAS TÉCNICO-PRODUTIVOS RURAIS DO ESTADO DO PARÁ, BRASIL.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673" y="4894308"/>
            <a:ext cx="6010838" cy="1641044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err="1"/>
              <a:t>Disciplina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Introdução</a:t>
            </a:r>
            <a:r>
              <a:rPr lang="en-US" sz="1600" dirty="0"/>
              <a:t> </a:t>
            </a:r>
            <a:r>
              <a:rPr lang="en-US" sz="1600" dirty="0" err="1"/>
              <a:t>ao</a:t>
            </a:r>
            <a:r>
              <a:rPr lang="en-US" sz="1600" dirty="0"/>
              <a:t> </a:t>
            </a:r>
            <a:r>
              <a:rPr lang="en-US" sz="1600" dirty="0" err="1"/>
              <a:t>Geoprocessamento</a:t>
            </a:r>
            <a:endParaRPr lang="en-US" sz="1600" dirty="0"/>
          </a:p>
          <a:p>
            <a:pPr algn="l"/>
            <a:r>
              <a:rPr lang="en-US" sz="1600" b="1" dirty="0" err="1"/>
              <a:t>Docente</a:t>
            </a:r>
            <a:r>
              <a:rPr lang="en-US" sz="1600" b="1" dirty="0"/>
              <a:t>: </a:t>
            </a:r>
            <a:r>
              <a:rPr lang="en-US" sz="1600" dirty="0"/>
              <a:t>Dr. Antonio Miguel Vieira Monteiro</a:t>
            </a:r>
          </a:p>
          <a:p>
            <a:pPr algn="l"/>
            <a:r>
              <a:rPr lang="en-US" sz="1600" b="1" dirty="0" err="1"/>
              <a:t>Discente</a:t>
            </a:r>
            <a:r>
              <a:rPr lang="en-US" sz="1600" b="1" dirty="0"/>
              <a:t>: </a:t>
            </a:r>
            <a:r>
              <a:rPr lang="en-US" sz="1600" dirty="0"/>
              <a:t>Érick Teixeira Rodrigues </a:t>
            </a:r>
          </a:p>
          <a:p>
            <a:pPr algn="l"/>
            <a:r>
              <a:rPr lang="en-US" sz="1600" dirty="0" err="1"/>
              <a:t>Junho</a:t>
            </a:r>
            <a:r>
              <a:rPr lang="en-US" sz="1600" dirty="0"/>
              <a:t> de 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82093A-0B04-5D41-11B0-CD863EDB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353" y="5105765"/>
            <a:ext cx="981819" cy="9753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9826C0-1DF5-5748-1F73-A69EDAD2D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473" y="5101984"/>
            <a:ext cx="1079718" cy="9380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EA8EB2-A5D8-9692-B81E-9C88A7C9E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704" y="5125553"/>
            <a:ext cx="994237" cy="95557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2AE5E6D-4299-D53A-A8A3-6094BEFC875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800516" y="2292607"/>
            <a:ext cx="2877675" cy="20348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04D1CDD-E03F-A640-169F-C8E296E2975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4575797" y="2292226"/>
            <a:ext cx="3566016" cy="20328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5CF0652-3DE8-EDBA-A730-2F69CB7B61F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504673" y="2290237"/>
            <a:ext cx="3350190" cy="20348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9273F4-62FA-3984-5179-BBE3F5CA1217}"/>
              </a:ext>
            </a:extLst>
          </p:cNvPr>
          <p:cNvSpPr txBox="1"/>
          <p:nvPr/>
        </p:nvSpPr>
        <p:spPr>
          <a:xfrm>
            <a:off x="434675" y="4069080"/>
            <a:ext cx="202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Fonte: amazon.org.br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37F96D2-6E6D-39FE-50FD-B641B1474A7D}"/>
              </a:ext>
            </a:extLst>
          </p:cNvPr>
          <p:cNvSpPr txBox="1"/>
          <p:nvPr/>
        </p:nvSpPr>
        <p:spPr>
          <a:xfrm>
            <a:off x="4512745" y="4081340"/>
            <a:ext cx="202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Fonte: jornal.usp.br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F8CC3E7-9A3E-255E-EE05-92FD4D00EEAF}"/>
              </a:ext>
            </a:extLst>
          </p:cNvPr>
          <p:cNvSpPr txBox="1"/>
          <p:nvPr/>
        </p:nvSpPr>
        <p:spPr>
          <a:xfrm>
            <a:off x="8728340" y="4090218"/>
            <a:ext cx="213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Fonte: brasildefato.com.br</a:t>
            </a:r>
          </a:p>
        </p:txBody>
      </p:sp>
    </p:spTree>
    <p:extLst>
      <p:ext uri="{BB962C8B-B14F-4D97-AF65-F5344CB8AC3E}">
        <p14:creationId xmlns:p14="http://schemas.microsoft.com/office/powerpoint/2010/main" val="169174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3858707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MATERIAL E MÉTODOS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FF304E-A505-E414-EDD7-D087E8289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B000C7F-C002-884C-B293-1CC64215CC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2ADF12-3C5A-A8ED-7EFA-5250DC742F3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F4E4ED-CC89-034E-6BD4-6343DD58E62B}"/>
              </a:ext>
            </a:extLst>
          </p:cNvPr>
          <p:cNvSpPr txBox="1"/>
          <p:nvPr/>
        </p:nvSpPr>
        <p:spPr>
          <a:xfrm>
            <a:off x="401381" y="778916"/>
            <a:ext cx="352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Caracterização</a:t>
            </a:r>
            <a:r>
              <a:rPr lang="en-US" sz="2000" b="1" dirty="0"/>
              <a:t> da </a:t>
            </a:r>
            <a:r>
              <a:rPr lang="en-US" sz="2000" b="1" dirty="0" err="1"/>
              <a:t>degradação</a:t>
            </a:r>
            <a:r>
              <a:rPr lang="en-US" sz="2000" b="1" dirty="0"/>
              <a:t> </a:t>
            </a:r>
            <a:r>
              <a:rPr lang="en-US" sz="2000" b="1" dirty="0" err="1"/>
              <a:t>florestal</a:t>
            </a:r>
            <a:r>
              <a:rPr lang="en-US" sz="2000" b="1" dirty="0"/>
              <a:t> (DETER + DEGRAD)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DD91FE-1DEC-A20A-5B88-4A553564C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00" y="1514307"/>
            <a:ext cx="2135357" cy="45549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B901130-AB48-29DF-6184-C8E953630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204" y="316649"/>
            <a:ext cx="6408823" cy="6224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456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3858707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MATERIAL E MÉTODOS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FF304E-A505-E414-EDD7-D087E8289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B000C7F-C002-884C-B293-1CC64215CC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2ADF12-3C5A-A8ED-7EFA-5250DC742F3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F4E4ED-CC89-034E-6BD4-6343DD58E62B}"/>
              </a:ext>
            </a:extLst>
          </p:cNvPr>
          <p:cNvSpPr txBox="1"/>
          <p:nvPr/>
        </p:nvSpPr>
        <p:spPr>
          <a:xfrm>
            <a:off x="383492" y="1661714"/>
            <a:ext cx="3740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Caracterização</a:t>
            </a:r>
            <a:r>
              <a:rPr lang="en-US" sz="2000" b="1" dirty="0"/>
              <a:t> do </a:t>
            </a:r>
            <a:r>
              <a:rPr lang="en-US" sz="2000" b="1" dirty="0" err="1"/>
              <a:t>desmatamento</a:t>
            </a:r>
            <a:endParaRPr lang="en-US" sz="2000" b="1" dirty="0"/>
          </a:p>
          <a:p>
            <a:pPr algn="ctr"/>
            <a:r>
              <a:rPr lang="en-US" sz="2000" b="1" dirty="0"/>
              <a:t>(PRODES)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AAB51D-445D-0815-2BB5-6F807A2C1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991" y="3252398"/>
            <a:ext cx="2009775" cy="15335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4D909A-B4FE-F650-3A4C-9D734D5F0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586" y="278892"/>
            <a:ext cx="6537825" cy="6300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656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3858707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MATERIAL E MÉTODOS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565" y="5203882"/>
            <a:ext cx="3613375" cy="633298"/>
          </a:xfrm>
        </p:spPr>
        <p:txBody>
          <a:bodyPr>
            <a:normAutofit fontScale="92500"/>
          </a:bodyPr>
          <a:lstStyle/>
          <a:p>
            <a:r>
              <a:rPr lang="en-US" sz="2000" b="1" dirty="0" err="1"/>
              <a:t>Espaço</a:t>
            </a:r>
            <a:r>
              <a:rPr lang="en-US" sz="2000" b="1" dirty="0"/>
              <a:t> </a:t>
            </a:r>
            <a:r>
              <a:rPr lang="en-US" sz="2000" b="1" dirty="0" err="1"/>
              <a:t>Celular</a:t>
            </a:r>
            <a:r>
              <a:rPr lang="en-US" sz="2000" b="1" dirty="0"/>
              <a:t> (5 x 5 Km): </a:t>
            </a:r>
            <a:r>
              <a:rPr lang="en-US" sz="2000" b="1" dirty="0" err="1"/>
              <a:t>criação</a:t>
            </a:r>
            <a:r>
              <a:rPr lang="en-US" sz="2000" b="1" dirty="0"/>
              <a:t>, </a:t>
            </a:r>
            <a:r>
              <a:rPr lang="en-US" sz="2000" b="1" dirty="0" err="1"/>
              <a:t>preenchimento</a:t>
            </a:r>
            <a:r>
              <a:rPr lang="en-US" sz="2000" b="1" dirty="0"/>
              <a:t> e </a:t>
            </a:r>
            <a:r>
              <a:rPr lang="en-US" sz="2000" b="1" dirty="0" err="1"/>
              <a:t>análise</a:t>
            </a:r>
            <a:r>
              <a:rPr lang="en-US" sz="2000" b="1" dirty="0"/>
              <a:t>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B88124-D375-29B3-F6BB-42FF4254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5" y="1158307"/>
            <a:ext cx="3476625" cy="345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6C70097-6CAC-B5F5-9333-1B9B9BB704E5}"/>
              </a:ext>
            </a:extLst>
          </p:cNvPr>
          <p:cNvSpPr/>
          <p:nvPr/>
        </p:nvSpPr>
        <p:spPr>
          <a:xfrm>
            <a:off x="4461239" y="1330199"/>
            <a:ext cx="707407" cy="34393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BF5081F-D1DB-403B-7A7C-016762C4A4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780E3C9-E8FF-9D6A-09AB-D74AD620D00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BD0EB3C-7A30-D54A-7FED-4C226631581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3718CFC-9EBE-1A0F-378C-5FABDD66A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695" y="825574"/>
            <a:ext cx="6130073" cy="1353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F8A2A356-5F27-1071-5C75-8F251063E346}"/>
              </a:ext>
            </a:extLst>
          </p:cNvPr>
          <p:cNvSpPr/>
          <p:nvPr/>
        </p:nvSpPr>
        <p:spPr>
          <a:xfrm rot="5400000">
            <a:off x="8921851" y="3507979"/>
            <a:ext cx="707407" cy="34393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FB66D1-F223-7355-5785-0BEC78B1C49A}"/>
              </a:ext>
            </a:extLst>
          </p:cNvPr>
          <p:cNvSpPr txBox="1"/>
          <p:nvPr/>
        </p:nvSpPr>
        <p:spPr>
          <a:xfrm>
            <a:off x="7254416" y="2429871"/>
            <a:ext cx="4042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Criação</a:t>
            </a:r>
            <a:r>
              <a:rPr lang="en-US" sz="1400" b="1" dirty="0"/>
              <a:t> do </a:t>
            </a:r>
            <a:r>
              <a:rPr lang="en-US" sz="1400" b="1" dirty="0" err="1"/>
              <a:t>Índice</a:t>
            </a:r>
            <a:r>
              <a:rPr lang="en-US" sz="1400" b="1" dirty="0"/>
              <a:t>  de </a:t>
            </a:r>
            <a:r>
              <a:rPr lang="en-US" sz="1400" b="1" dirty="0" err="1"/>
              <a:t>Distúrbio</a:t>
            </a:r>
            <a:r>
              <a:rPr lang="en-US" sz="1400" b="1" dirty="0"/>
              <a:t> </a:t>
            </a:r>
            <a:r>
              <a:rPr lang="en-US" sz="1400" b="1" dirty="0" err="1"/>
              <a:t>Florestal</a:t>
            </a:r>
            <a:r>
              <a:rPr lang="en-US" sz="1400" b="1" dirty="0"/>
              <a:t> (IDF)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pct_desm</a:t>
            </a:r>
            <a:r>
              <a:rPr lang="en-US" sz="1400" dirty="0"/>
              <a:t> – (</a:t>
            </a:r>
            <a:r>
              <a:rPr lang="en-US" sz="1400" dirty="0" err="1"/>
              <a:t>pct_regefm</a:t>
            </a:r>
            <a:r>
              <a:rPr lang="en-US" sz="1400" dirty="0"/>
              <a:t> + </a:t>
            </a:r>
            <a:r>
              <a:rPr lang="en-US" sz="1400" dirty="0" err="1"/>
              <a:t>pct_regper</a:t>
            </a:r>
            <a:r>
              <a:rPr lang="en-US" sz="1400" dirty="0"/>
              <a:t>) + </a:t>
            </a:r>
            <a:r>
              <a:rPr lang="en-US" sz="1400" dirty="0" err="1"/>
              <a:t>pct_degra</a:t>
            </a:r>
            <a:r>
              <a:rPr lang="en-US" sz="1400" dirty="0"/>
              <a:t>)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EE7BFC0-BDF4-DA9A-47D8-E65AFA834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8129" y="4478032"/>
            <a:ext cx="1574846" cy="1719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562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Mapa&#10;&#10;Descrição gerada automaticamente">
            <a:extLst>
              <a:ext uri="{FF2B5EF4-FFF2-40B4-BE49-F238E27FC236}">
                <a16:creationId xmlns:a16="http://schemas.microsoft.com/office/drawing/2014/main" id="{74C0E307-4547-109A-EB1D-08F50AAC0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14" y="778916"/>
            <a:ext cx="8161369" cy="5771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7" y="145618"/>
            <a:ext cx="2293858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RESULTADOS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82093A-0B04-5D41-11B0-CD863EDBDC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9826C0-1DF5-5748-1F73-A69EDAD2D5E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EA8EB2-A5D8-9692-B81E-9C88A7C9E27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1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6B0A2B77-0395-E243-169D-92E8FF8EC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7" y="859066"/>
            <a:ext cx="7862042" cy="513986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7" y="145618"/>
            <a:ext cx="2293858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RESULTADOS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82093A-0B04-5D41-11B0-CD863EDBDC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9826C0-1DF5-5748-1F73-A69EDAD2D5E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EA8EB2-A5D8-9692-B81E-9C88A7C9E27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D1AB2FD-4B77-7088-0CC7-E2C4BEEDF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86" y="2778125"/>
            <a:ext cx="3940358" cy="11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4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7" y="145618"/>
            <a:ext cx="2227869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DISCUSSÃO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430" y="924534"/>
            <a:ext cx="10295138" cy="5509863"/>
          </a:xfrm>
        </p:spPr>
        <p:txBody>
          <a:bodyPr>
            <a:normAutofit/>
          </a:bodyPr>
          <a:lstStyle/>
          <a:p>
            <a:pPr algn="just"/>
            <a:r>
              <a:rPr lang="en-US" sz="1800" b="1" i="1" dirty="0" err="1"/>
              <a:t>Trajetórias</a:t>
            </a:r>
            <a:r>
              <a:rPr lang="en-US" sz="1800" b="1" i="1" dirty="0"/>
              <a:t> </a:t>
            </a:r>
            <a:r>
              <a:rPr lang="en-US" sz="1800" b="1" i="1" dirty="0" err="1"/>
              <a:t>Tecnológicas</a:t>
            </a:r>
            <a:r>
              <a:rPr lang="en-US" sz="1800" b="1" i="1" dirty="0"/>
              <a:t> </a:t>
            </a:r>
            <a:r>
              <a:rPr lang="en-US" sz="1800" b="1" dirty="0"/>
              <a:t>7, 5&amp;6 e 4 (</a:t>
            </a:r>
            <a:r>
              <a:rPr lang="en-US" sz="1800" b="1" dirty="0" err="1"/>
              <a:t>Patronais</a:t>
            </a:r>
            <a:r>
              <a:rPr lang="en-US" sz="1800" b="1" dirty="0"/>
              <a:t>): IDF &gt; 0.7</a:t>
            </a:r>
          </a:p>
          <a:p>
            <a:pPr algn="just"/>
            <a:r>
              <a:rPr lang="en-US" sz="1800" dirty="0" err="1"/>
              <a:t>Silvicultura</a:t>
            </a:r>
            <a:r>
              <a:rPr lang="en-US" sz="1800" dirty="0"/>
              <a:t>, </a:t>
            </a:r>
            <a:r>
              <a:rPr lang="en-US" sz="1800" dirty="0" err="1"/>
              <a:t>monocultura</a:t>
            </a:r>
            <a:r>
              <a:rPr lang="en-US" sz="1800" dirty="0"/>
              <a:t> </a:t>
            </a:r>
            <a:r>
              <a:rPr lang="en-US" sz="1800" dirty="0" err="1"/>
              <a:t>intensa</a:t>
            </a:r>
            <a:r>
              <a:rPr lang="en-US" sz="1800" dirty="0"/>
              <a:t>, </a:t>
            </a:r>
            <a:r>
              <a:rPr lang="en-US" sz="1800" dirty="0" err="1"/>
              <a:t>pecuária</a:t>
            </a:r>
            <a:r>
              <a:rPr lang="en-US" sz="1800" dirty="0"/>
              <a:t> extensa de </a:t>
            </a:r>
            <a:r>
              <a:rPr lang="en-US" sz="1800" dirty="0" err="1"/>
              <a:t>corte</a:t>
            </a:r>
            <a:r>
              <a:rPr lang="en-US" sz="1800" dirty="0"/>
              <a:t>, </a:t>
            </a:r>
            <a:r>
              <a:rPr lang="en-US" sz="1800" dirty="0" err="1"/>
              <a:t>uso</a:t>
            </a:r>
            <a:r>
              <a:rPr lang="en-US" sz="1800" dirty="0"/>
              <a:t> de </a:t>
            </a:r>
            <a:r>
              <a:rPr lang="en-US" sz="1800" dirty="0" err="1"/>
              <a:t>maquinários</a:t>
            </a:r>
            <a:r>
              <a:rPr lang="en-US" sz="1800" dirty="0"/>
              <a:t> e	</a:t>
            </a:r>
            <a:r>
              <a:rPr lang="en-US" sz="1800" dirty="0" err="1"/>
              <a:t>químicos</a:t>
            </a:r>
            <a:r>
              <a:rPr lang="en-US" sz="1800" dirty="0"/>
              <a:t> - &gt; </a:t>
            </a:r>
            <a:r>
              <a:rPr lang="en-US" sz="1800" dirty="0" err="1"/>
              <a:t>Homogeinização</a:t>
            </a:r>
            <a:r>
              <a:rPr lang="en-US" sz="1800" dirty="0"/>
              <a:t> e </a:t>
            </a:r>
            <a:r>
              <a:rPr lang="en-US" sz="1800" dirty="0" err="1"/>
              <a:t>degradação</a:t>
            </a:r>
            <a:r>
              <a:rPr lang="en-US" sz="1800" dirty="0"/>
              <a:t> da </a:t>
            </a:r>
            <a:r>
              <a:rPr lang="en-US" sz="1800" dirty="0" err="1"/>
              <a:t>paisagem</a:t>
            </a:r>
            <a:r>
              <a:rPr lang="en-US" sz="1800" dirty="0"/>
              <a:t> (CODEÇO, 2021).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i="1" dirty="0" err="1"/>
              <a:t>Trajetórias</a:t>
            </a:r>
            <a:r>
              <a:rPr lang="en-US" sz="1800" b="1" i="1" dirty="0"/>
              <a:t> </a:t>
            </a:r>
            <a:r>
              <a:rPr lang="en-US" sz="1800" b="1" i="1" dirty="0" err="1"/>
              <a:t>Tecnológicas</a:t>
            </a:r>
            <a:r>
              <a:rPr lang="en-US" sz="1800" b="1" i="1" dirty="0"/>
              <a:t> </a:t>
            </a:r>
            <a:r>
              <a:rPr lang="en-US" sz="1800" b="1" dirty="0"/>
              <a:t>3 (</a:t>
            </a:r>
            <a:r>
              <a:rPr lang="en-US" sz="1800" b="1" dirty="0" err="1"/>
              <a:t>Camponesa</a:t>
            </a:r>
            <a:r>
              <a:rPr lang="en-US" sz="1800" b="1" dirty="0"/>
              <a:t>): IDF &gt; 0.7</a:t>
            </a:r>
          </a:p>
          <a:p>
            <a:pPr algn="just"/>
            <a:r>
              <a:rPr lang="en-US" sz="1800" dirty="0"/>
              <a:t>“A TT3 </a:t>
            </a:r>
            <a:r>
              <a:rPr lang="en-US" sz="1800" dirty="0" err="1"/>
              <a:t>está</a:t>
            </a:r>
            <a:r>
              <a:rPr lang="en-US" sz="1800" dirty="0"/>
              <a:t> </a:t>
            </a:r>
            <a:r>
              <a:rPr lang="en-US" sz="1800" dirty="0" err="1"/>
              <a:t>presente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muitos</a:t>
            </a:r>
            <a:r>
              <a:rPr lang="en-US" sz="1800" dirty="0"/>
              <a:t> </a:t>
            </a:r>
            <a:r>
              <a:rPr lang="en-US" sz="1800" dirty="0" err="1"/>
              <a:t>municípos</a:t>
            </a:r>
            <a:r>
              <a:rPr lang="en-US" sz="1800" dirty="0"/>
              <a:t> </a:t>
            </a:r>
            <a:r>
              <a:rPr lang="en-US" sz="1800" dirty="0" err="1"/>
              <a:t>onde</a:t>
            </a:r>
            <a:r>
              <a:rPr lang="en-US" sz="1800" dirty="0"/>
              <a:t> </a:t>
            </a:r>
            <a:r>
              <a:rPr lang="en-US" sz="1800" dirty="0" err="1"/>
              <a:t>também</a:t>
            </a:r>
            <a:r>
              <a:rPr lang="en-US" sz="1800" dirty="0"/>
              <a:t> </a:t>
            </a:r>
            <a:r>
              <a:rPr lang="en-US" sz="1800" dirty="0" err="1"/>
              <a:t>ocorre</a:t>
            </a:r>
            <a:r>
              <a:rPr lang="en-US" sz="1800" dirty="0"/>
              <a:t> a TT4, </a:t>
            </a:r>
            <a:r>
              <a:rPr lang="en-US" sz="1800" dirty="0" err="1"/>
              <a:t>desta</a:t>
            </a:r>
            <a:r>
              <a:rPr lang="en-US" sz="1800" dirty="0"/>
              <a:t> forma </a:t>
            </a:r>
            <a:r>
              <a:rPr lang="en-US" sz="1800" dirty="0" err="1"/>
              <a:t>elas</a:t>
            </a:r>
            <a:r>
              <a:rPr lang="en-US" sz="1800" dirty="0"/>
              <a:t> </a:t>
            </a:r>
            <a:r>
              <a:rPr lang="en-US" sz="1800" dirty="0" err="1"/>
              <a:t>interagem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competição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cooperação</a:t>
            </a:r>
            <a:r>
              <a:rPr lang="en-US" sz="1800" dirty="0"/>
              <a:t>” (CODEÇO, 2021).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i="1" dirty="0" err="1"/>
              <a:t>Trajetórias</a:t>
            </a:r>
            <a:r>
              <a:rPr lang="en-US" sz="1800" b="1" i="1" dirty="0"/>
              <a:t> </a:t>
            </a:r>
            <a:r>
              <a:rPr lang="en-US" sz="1800" b="1" i="1" dirty="0" err="1"/>
              <a:t>Tecnológicas</a:t>
            </a:r>
            <a:r>
              <a:rPr lang="en-US" sz="1800" b="1" i="1" dirty="0"/>
              <a:t> 2</a:t>
            </a:r>
            <a:r>
              <a:rPr lang="en-US" sz="1800" b="1" dirty="0"/>
              <a:t> (</a:t>
            </a:r>
            <a:r>
              <a:rPr lang="en-US" sz="1800" b="1" dirty="0" err="1"/>
              <a:t>Camponesa</a:t>
            </a:r>
            <a:r>
              <a:rPr lang="en-US" sz="1800" b="1" dirty="0"/>
              <a:t>): IDF &lt; 0.4</a:t>
            </a:r>
          </a:p>
          <a:p>
            <a:pPr algn="just"/>
            <a:r>
              <a:rPr lang="en-US" sz="1800" dirty="0" err="1"/>
              <a:t>Agroflorestal</a:t>
            </a:r>
            <a:r>
              <a:rPr lang="en-US" sz="1800" dirty="0"/>
              <a:t>, </a:t>
            </a:r>
            <a:r>
              <a:rPr lang="en-US" sz="1800" dirty="0" err="1"/>
              <a:t>estrutura</a:t>
            </a:r>
            <a:r>
              <a:rPr lang="en-US" sz="1800" dirty="0"/>
              <a:t> </a:t>
            </a:r>
            <a:r>
              <a:rPr lang="en-US" sz="1800" dirty="0" err="1"/>
              <a:t>diversa</a:t>
            </a:r>
            <a:r>
              <a:rPr lang="en-US" sz="1800" dirty="0"/>
              <a:t>, </a:t>
            </a:r>
            <a:r>
              <a:rPr lang="en-US" sz="1800" dirty="0" err="1"/>
              <a:t>preserva</a:t>
            </a:r>
            <a:r>
              <a:rPr lang="en-US" sz="1800" dirty="0"/>
              <a:t> a </a:t>
            </a:r>
            <a:r>
              <a:rPr lang="en-US" sz="1800" dirty="0" err="1"/>
              <a:t>biodiversidade</a:t>
            </a:r>
            <a:r>
              <a:rPr lang="en-US" sz="1800" dirty="0"/>
              <a:t>, a </a:t>
            </a:r>
            <a:r>
              <a:rPr lang="en-US" sz="1800" dirty="0" err="1"/>
              <a:t>manutenção</a:t>
            </a:r>
            <a:r>
              <a:rPr lang="en-US" sz="1800" dirty="0"/>
              <a:t> e a </a:t>
            </a:r>
            <a:r>
              <a:rPr lang="en-US" sz="1800" dirty="0" err="1"/>
              <a:t>coexistência</a:t>
            </a:r>
            <a:r>
              <a:rPr lang="en-US" sz="1800" dirty="0"/>
              <a:t> (CODEÇO, 2021).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i="1"/>
              <a:t>Trajetórias</a:t>
            </a:r>
            <a:r>
              <a:rPr lang="en-US" sz="1800" b="1" i="1" dirty="0"/>
              <a:t> </a:t>
            </a:r>
            <a:r>
              <a:rPr lang="en-US" sz="1800" b="1" i="1" dirty="0" err="1"/>
              <a:t>Tecnológicas</a:t>
            </a:r>
            <a:r>
              <a:rPr lang="en-US" sz="1800" b="1" i="1" dirty="0"/>
              <a:t> 1</a:t>
            </a:r>
            <a:r>
              <a:rPr lang="en-US" sz="1800" b="1" dirty="0"/>
              <a:t> (</a:t>
            </a:r>
            <a:r>
              <a:rPr lang="en-US" sz="1800" b="1" dirty="0" err="1"/>
              <a:t>Camponesa</a:t>
            </a:r>
            <a:r>
              <a:rPr lang="en-US" sz="1800" b="1" dirty="0"/>
              <a:t>): IDF &gt; 0.7</a:t>
            </a:r>
          </a:p>
          <a:p>
            <a:pPr algn="just"/>
            <a:r>
              <a:rPr lang="en-US" sz="1800" dirty="0" err="1"/>
              <a:t>Apesar</a:t>
            </a:r>
            <a:r>
              <a:rPr lang="en-US" sz="1800" dirty="0"/>
              <a:t> de ser </a:t>
            </a:r>
            <a:r>
              <a:rPr lang="en-US" sz="1800" dirty="0" err="1"/>
              <a:t>caracterizada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um modo de </a:t>
            </a:r>
            <a:r>
              <a:rPr lang="en-US" sz="1800" dirty="0" err="1"/>
              <a:t>produção</a:t>
            </a:r>
            <a:r>
              <a:rPr lang="en-US" sz="1800" dirty="0"/>
              <a:t> de base familiar e </a:t>
            </a:r>
            <a:r>
              <a:rPr lang="en-US" sz="1800" dirty="0" err="1"/>
              <a:t>diverso</a:t>
            </a:r>
            <a:r>
              <a:rPr lang="en-US" sz="1800" dirty="0"/>
              <a:t>, </a:t>
            </a:r>
            <a:r>
              <a:rPr lang="en-US" sz="1800" dirty="0" err="1"/>
              <a:t>apresentou</a:t>
            </a:r>
            <a:r>
              <a:rPr lang="en-US" sz="1800" dirty="0"/>
              <a:t> um alto IDF.</a:t>
            </a:r>
          </a:p>
          <a:p>
            <a:pPr algn="just"/>
            <a:r>
              <a:rPr lang="en-US" sz="1800" dirty="0" err="1"/>
              <a:t>Pode</a:t>
            </a:r>
            <a:r>
              <a:rPr lang="en-US" sz="1800" dirty="0"/>
              <a:t> </a:t>
            </a:r>
            <a:r>
              <a:rPr lang="en-US" sz="1800" dirty="0" err="1"/>
              <a:t>ter</a:t>
            </a:r>
            <a:r>
              <a:rPr lang="en-US" sz="1800" dirty="0"/>
              <a:t> </a:t>
            </a:r>
            <a:r>
              <a:rPr lang="en-US" sz="1800" dirty="0" err="1"/>
              <a:t>sido</a:t>
            </a:r>
            <a:r>
              <a:rPr lang="en-US" sz="1800" dirty="0"/>
              <a:t> pela </a:t>
            </a:r>
            <a:r>
              <a:rPr lang="en-US" sz="1800" dirty="0" err="1"/>
              <a:t>defasagem</a:t>
            </a:r>
            <a:r>
              <a:rPr lang="en-US" sz="1800" dirty="0"/>
              <a:t> dos dados de </a:t>
            </a:r>
            <a:r>
              <a:rPr lang="en-US" sz="1800" dirty="0" err="1"/>
              <a:t>regeneração</a:t>
            </a:r>
            <a:r>
              <a:rPr lang="en-US" sz="1800" dirty="0"/>
              <a:t> (2014) e pela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inclusão</a:t>
            </a:r>
            <a:r>
              <a:rPr lang="en-US" sz="1800" dirty="0"/>
              <a:t> da </a:t>
            </a:r>
            <a:r>
              <a:rPr lang="en-US" sz="1800" dirty="0" err="1"/>
              <a:t>medida</a:t>
            </a:r>
            <a:r>
              <a:rPr lang="en-US" sz="1800" dirty="0"/>
              <a:t> de Floresta </a:t>
            </a:r>
            <a:r>
              <a:rPr lang="en-US" sz="1800" dirty="0" err="1"/>
              <a:t>Primária</a:t>
            </a:r>
            <a:r>
              <a:rPr lang="en-US" sz="1800" dirty="0"/>
              <a:t>, entre outros </a:t>
            </a:r>
            <a:r>
              <a:rPr lang="en-US" sz="1800" dirty="0" err="1"/>
              <a:t>fatores</a:t>
            </a:r>
            <a:r>
              <a:rPr lang="en-US" sz="1800" dirty="0"/>
              <a:t>.  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E555DB-8D15-5704-B930-2E61255916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31FEB9-DA0E-C4A6-767A-B71D8C94CF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F42C5B9-9E67-D0F6-6069-7CC67643B75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7" y="145618"/>
            <a:ext cx="5140752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REFERÊNCIAS BIBLIOGRÁFICAS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92" y="1067608"/>
            <a:ext cx="11388298" cy="5081962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ALMEIDA, A. C. </a:t>
            </a:r>
            <a:r>
              <a:rPr lang="pt-BR" sz="2000" i="1" dirty="0"/>
              <a:t>et al.</a:t>
            </a:r>
            <a:r>
              <a:rPr lang="pt-BR" sz="2000" dirty="0"/>
              <a:t>, Metodologia Para Monitoramento Da Floresta Usada Nos Projetos PRODES E DETER. INPE, São José dos Campos, 2021.</a:t>
            </a:r>
          </a:p>
          <a:p>
            <a:pPr algn="just"/>
            <a:r>
              <a:rPr lang="en-US" sz="2000" dirty="0"/>
              <a:t>CODEÇO, C. T. </a:t>
            </a:r>
            <a:r>
              <a:rPr lang="en-US" sz="2000" i="1" dirty="0"/>
              <a:t>et al.</a:t>
            </a:r>
            <a:r>
              <a:rPr lang="en-US" sz="2000" dirty="0"/>
              <a:t> Epidemiology, Biodiversity, and Technological Trajectories in the Brazilian Amazon: From Malaria to COVID-19. Front. Public Health 9:647754, 2021.</a:t>
            </a:r>
          </a:p>
          <a:p>
            <a:pPr algn="just"/>
            <a:r>
              <a:rPr lang="pt-BR" sz="2000" dirty="0"/>
              <a:t>COSTA, F. DE A. Dinâmica Fundiária na Amazônia: Concorrência de trajetórias, incertezas e mercado de terras. Questões agrárias, agrícolas e rurais: Conjunturas e políticas públicas, p. 52–71, 2017. </a:t>
            </a:r>
          </a:p>
          <a:p>
            <a:pPr algn="just"/>
            <a:r>
              <a:rPr lang="pt-BR" sz="2000" dirty="0"/>
              <a:t>COSTA, F DE A. Mercado e Produção de Terras na Amazônia: Avaliação Referida a Trajetórias Tecnológicas. Bol. Mus. Para. Emílio Goeldi. Cienc. Hum., Belém, v. 5, n. 1, p. 25-39, jan.- abr. 2010.</a:t>
            </a:r>
          </a:p>
          <a:p>
            <a:pPr algn="just"/>
            <a:r>
              <a:rPr lang="en-US" sz="2000" dirty="0"/>
              <a:t>DOSI, G. Technological paradigms and technological trajectories. A suggested interpretation of the determinants and directions of technical change. Research Policy, v. 11, n. 3, p. 147–162, 1982. </a:t>
            </a:r>
          </a:p>
          <a:p>
            <a:pPr algn="just"/>
            <a:r>
              <a:rPr lang="pt-BR" sz="2000" dirty="0"/>
              <a:t>FARINA, A. </a:t>
            </a:r>
            <a:r>
              <a:rPr lang="pt-BR" sz="2000" dirty="0" err="1"/>
              <a:t>Landscape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Methods</a:t>
            </a:r>
            <a:r>
              <a:rPr lang="pt-BR" sz="2000" dirty="0"/>
              <a:t> in </a:t>
            </a:r>
            <a:r>
              <a:rPr lang="pt-BR" sz="2000" dirty="0" err="1"/>
              <a:t>Landscape</a:t>
            </a:r>
            <a:r>
              <a:rPr lang="pt-BR" sz="2000" dirty="0"/>
              <a:t> </a:t>
            </a:r>
            <a:r>
              <a:rPr lang="pt-BR" sz="2000" dirty="0" err="1"/>
              <a:t>Ecology</a:t>
            </a:r>
            <a:r>
              <a:rPr lang="pt-BR" sz="2000" dirty="0"/>
              <a:t>: </a:t>
            </a:r>
            <a:r>
              <a:rPr lang="pt-BR" sz="2000" dirty="0" err="1"/>
              <a:t>Towards</a:t>
            </a:r>
            <a:r>
              <a:rPr lang="pt-BR" sz="2000" dirty="0"/>
              <a:t> a Science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Landscape</a:t>
            </a:r>
            <a:r>
              <a:rPr lang="pt-BR" sz="2000" dirty="0"/>
              <a:t>. Springer, 435 p., 2006.</a:t>
            </a:r>
          </a:p>
          <a:p>
            <a:pPr algn="just"/>
            <a:r>
              <a:rPr lang="pt-BR" sz="2000" dirty="0"/>
              <a:t>ICMBIO. Amazônia. Disponível em: &lt;</a:t>
            </a:r>
            <a:r>
              <a:rPr lang="pt-BR" sz="2000" dirty="0" err="1"/>
              <a:t>vacao</a:t>
            </a:r>
            <a:r>
              <a:rPr lang="pt-BR" sz="2000" dirty="0"/>
              <a:t>/biomas-brasileiros/</a:t>
            </a:r>
            <a:r>
              <a:rPr lang="pt-BR" sz="2000" dirty="0" err="1"/>
              <a:t>amazonia</a:t>
            </a:r>
            <a:r>
              <a:rPr lang="pt-BR" sz="2000" dirty="0"/>
              <a:t>&gt;. Acesso em: 3 jun. 2022. </a:t>
            </a:r>
          </a:p>
          <a:p>
            <a:pPr algn="just"/>
            <a:r>
              <a:rPr lang="pt-BR" sz="2000" dirty="0"/>
              <a:t>MARGULIS, S. Causas do Desmatamento da Amazônia Brasileira. Banco Mundial Brasília, ed. 1, 100 p., 2003.</a:t>
            </a:r>
          </a:p>
          <a:p>
            <a:pPr algn="just"/>
            <a:endParaRPr lang="pt-BR" sz="2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4BB87B-DA66-E078-059F-45634F33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44A90F-0342-0F8E-6F80-609C3DDCA5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F9C649-8443-D2C0-8933-A18E01F512E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2582945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CONTEXTO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840" y="799909"/>
            <a:ext cx="11012228" cy="427976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Paisagem</a:t>
            </a:r>
            <a:r>
              <a:rPr lang="en-US" dirty="0"/>
              <a:t>: um </a:t>
            </a:r>
            <a:r>
              <a:rPr lang="en-US" dirty="0" err="1"/>
              <a:t>conceito</a:t>
            </a:r>
            <a:r>
              <a:rPr lang="en-US" dirty="0"/>
              <a:t> </a:t>
            </a:r>
            <a:r>
              <a:rPr lang="en-US" dirty="0" err="1"/>
              <a:t>espacial</a:t>
            </a:r>
            <a:r>
              <a:rPr lang="en-US" b="1" dirty="0"/>
              <a:t>		</a:t>
            </a:r>
          </a:p>
          <a:p>
            <a:r>
              <a:rPr lang="en-US" dirty="0"/>
              <a:t>O </a:t>
            </a:r>
            <a:r>
              <a:rPr lang="en-US" dirty="0" err="1"/>
              <a:t>bioma</a:t>
            </a:r>
            <a:r>
              <a:rPr lang="en-US" dirty="0"/>
              <a:t> </a:t>
            </a:r>
            <a:r>
              <a:rPr lang="en-US" dirty="0" err="1"/>
              <a:t>Amazônico</a:t>
            </a:r>
            <a:endParaRPr lang="en-US" dirty="0"/>
          </a:p>
          <a:p>
            <a:pPr algn="just"/>
            <a:r>
              <a:rPr lang="en-US" b="1" dirty="0"/>
              <a:t>		</a:t>
            </a:r>
          </a:p>
          <a:p>
            <a:r>
              <a:rPr lang="en-US" dirty="0"/>
              <a:t>	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34CC5F-A604-73E7-2D25-455DCE92B7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AA85648-0EFD-1095-5AE8-5FE656D11D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5CC8F8A-ABE3-809E-B39D-2724EA96F30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895A98B-2F5B-0669-8942-4787A217DC08}"/>
              </a:ext>
            </a:extLst>
          </p:cNvPr>
          <p:cNvSpPr txBox="1"/>
          <p:nvPr/>
        </p:nvSpPr>
        <p:spPr>
          <a:xfrm>
            <a:off x="4643021" y="6323511"/>
            <a:ext cx="661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“As </a:t>
            </a:r>
            <a:r>
              <a:rPr lang="en-AU" dirty="0" err="1"/>
              <a:t>riquezas</a:t>
            </a:r>
            <a:r>
              <a:rPr lang="en-AU" dirty="0"/>
              <a:t> </a:t>
            </a:r>
            <a:r>
              <a:rPr lang="en-AU" dirty="0" err="1"/>
              <a:t>naturais</a:t>
            </a:r>
            <a:r>
              <a:rPr lang="en-AU" dirty="0"/>
              <a:t> do </a:t>
            </a:r>
            <a:r>
              <a:rPr lang="en-AU" dirty="0" err="1"/>
              <a:t>Brasil</a:t>
            </a:r>
            <a:r>
              <a:rPr lang="en-AU" dirty="0"/>
              <a:t> s</a:t>
            </a:r>
            <a:r>
              <a:rPr lang="en-US" dirty="0" err="1"/>
              <a:t>ão</a:t>
            </a:r>
            <a:r>
              <a:rPr lang="en-US" dirty="0"/>
              <a:t> </a:t>
            </a:r>
            <a:r>
              <a:rPr lang="en-US" dirty="0" err="1"/>
              <a:t>legendárias</a:t>
            </a:r>
            <a:r>
              <a:rPr lang="en-US" dirty="0"/>
              <a:t>.” (MARGULIS, 2003)</a:t>
            </a:r>
          </a:p>
        </p:txBody>
      </p:sp>
      <p:pic>
        <p:nvPicPr>
          <p:cNvPr id="1026" name="Picture 2" descr="Vista área do rio Uaupés, em São Gabriel da Cachoeira (AM) em março de 2021.">
            <a:extLst>
              <a:ext uri="{FF2B5EF4-FFF2-40B4-BE49-F238E27FC236}">
                <a16:creationId xmlns:a16="http://schemas.microsoft.com/office/drawing/2014/main" id="{75E34247-82FD-BB68-EFD1-9120D442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" y="2641097"/>
            <a:ext cx="4465076" cy="2976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754824-91FA-5771-11CB-926ADB3F5380}"/>
              </a:ext>
            </a:extLst>
          </p:cNvPr>
          <p:cNvSpPr txBox="1"/>
          <p:nvPr/>
        </p:nvSpPr>
        <p:spPr>
          <a:xfrm>
            <a:off x="596840" y="5293127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UESLEI MARCELINO (REUTERS)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5055-680B-9B5B-2B17-C7F0E036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7" y="2641097"/>
            <a:ext cx="6844684" cy="2989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A0C155-DAF2-7B06-B1AE-9E41CB468475}"/>
              </a:ext>
            </a:extLst>
          </p:cNvPr>
          <p:cNvSpPr txBox="1"/>
          <p:nvPr/>
        </p:nvSpPr>
        <p:spPr>
          <a:xfrm>
            <a:off x="5157927" y="5301343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observatorioflorestal.org.br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7DB887-AB41-9685-1E4E-8A86CCF1AF42}"/>
              </a:ext>
            </a:extLst>
          </p:cNvPr>
          <p:cNvSpPr txBox="1"/>
          <p:nvPr/>
        </p:nvSpPr>
        <p:spPr>
          <a:xfrm>
            <a:off x="2924790" y="249288"/>
            <a:ext cx="5424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Paisagens</a:t>
            </a:r>
            <a:r>
              <a:rPr lang="en-US" sz="2400" b="1" dirty="0"/>
              <a:t> </a:t>
            </a:r>
            <a:r>
              <a:rPr lang="en-US" sz="2000" b="1" dirty="0" err="1"/>
              <a:t>Florestais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2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2582945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CONTEXTO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967" y="327457"/>
            <a:ext cx="9144000" cy="434626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/>
              <a:t>Sistemas</a:t>
            </a:r>
            <a:r>
              <a:rPr lang="en-US" sz="2000" b="1" dirty="0"/>
              <a:t> </a:t>
            </a:r>
            <a:r>
              <a:rPr lang="en-US" sz="2000" b="1" dirty="0" err="1"/>
              <a:t>técnico-produtivos</a:t>
            </a:r>
            <a:r>
              <a:rPr lang="en-US" sz="2000" b="1" dirty="0"/>
              <a:t> </a:t>
            </a:r>
            <a:r>
              <a:rPr lang="en-US" sz="2000" b="1" dirty="0" err="1"/>
              <a:t>rurais</a:t>
            </a:r>
            <a:r>
              <a:rPr lang="en-US" sz="2000" b="1" dirty="0"/>
              <a:t> do Pará </a:t>
            </a:r>
            <a:r>
              <a:rPr lang="en-US" sz="2000" dirty="0"/>
              <a:t>(Francisco de Assis Costa)</a:t>
            </a:r>
            <a:endParaRPr lang="en-US" sz="2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353323-1019-78BE-F0CD-82CC00DC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64D9EA5-8FFC-B14D-AB1F-D34F65618B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7D9A73-0746-A318-6C69-B77DE4C8541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C9540F-1B36-5A98-ED8C-0ECD532DF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504" y="1215694"/>
            <a:ext cx="4413495" cy="53122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F75670-D897-9829-91B3-7E972D92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1197337"/>
            <a:ext cx="3822973" cy="5312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3925FE-7212-CEDF-8E37-1802EA9E4F53}"/>
              </a:ext>
            </a:extLst>
          </p:cNvPr>
          <p:cNvSpPr txBox="1"/>
          <p:nvPr/>
        </p:nvSpPr>
        <p:spPr>
          <a:xfrm>
            <a:off x="6073366" y="6178142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Fonte: </a:t>
            </a:r>
            <a:r>
              <a:rPr lang="en-US" sz="1400" dirty="0" err="1">
                <a:solidFill>
                  <a:schemeClr val="bg1"/>
                </a:solidFill>
              </a:rPr>
              <a:t>Enilson</a:t>
            </a:r>
            <a:r>
              <a:rPr lang="en-US" sz="1400" dirty="0">
                <a:solidFill>
                  <a:schemeClr val="bg1"/>
                </a:solidFill>
              </a:rPr>
              <a:t> Solano. Embrapa,_2020.</a:t>
            </a:r>
          </a:p>
        </p:txBody>
      </p:sp>
    </p:spTree>
    <p:extLst>
      <p:ext uri="{BB962C8B-B14F-4D97-AF65-F5344CB8AC3E}">
        <p14:creationId xmlns:p14="http://schemas.microsoft.com/office/powerpoint/2010/main" val="64927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2582945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CONTEXTO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353323-1019-78BE-F0CD-82CC00DC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64D9EA5-8FFC-B14D-AB1F-D34F65618B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7D9A73-0746-A318-6C69-B77DE4C8541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C75652-73CA-86C3-EC42-383AD1900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084" y="1260557"/>
            <a:ext cx="4951758" cy="48123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C9B4BE5-1583-0882-DBA7-777352454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841" y="1260557"/>
            <a:ext cx="5377626" cy="4812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614A20-C626-C22C-07A3-8569771D79B8}"/>
              </a:ext>
            </a:extLst>
          </p:cNvPr>
          <p:cNvSpPr txBox="1"/>
          <p:nvPr/>
        </p:nvSpPr>
        <p:spPr>
          <a:xfrm>
            <a:off x="6186840" y="5770309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Fonte: Anderson Coelho. Carta Capital, 2020.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4004550-384F-6287-17DB-56FA315B5E47}"/>
              </a:ext>
            </a:extLst>
          </p:cNvPr>
          <p:cNvSpPr txBox="1">
            <a:spLocks/>
          </p:cNvSpPr>
          <p:nvPr/>
        </p:nvSpPr>
        <p:spPr>
          <a:xfrm>
            <a:off x="2638967" y="327457"/>
            <a:ext cx="9144000" cy="43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/>
              <a:t>Sistemas técnico-produtivos rurais do Pará </a:t>
            </a:r>
            <a:r>
              <a:rPr lang="en-US" sz="2000"/>
              <a:t>(Francisco de Assis Costa)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8509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2582945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OBJETIVO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986943"/>
            <a:ext cx="9144000" cy="3813048"/>
          </a:xfrm>
        </p:spPr>
        <p:txBody>
          <a:bodyPr>
            <a:normAutofit/>
          </a:bodyPr>
          <a:lstStyle/>
          <a:p>
            <a:r>
              <a:rPr lang="en-US" dirty="0" err="1"/>
              <a:t>Caracterizar</a:t>
            </a:r>
            <a:r>
              <a:rPr lang="en-US" dirty="0"/>
              <a:t> as </a:t>
            </a:r>
            <a:r>
              <a:rPr lang="en-US" dirty="0" err="1"/>
              <a:t>paisagens</a:t>
            </a:r>
            <a:r>
              <a:rPr lang="en-US" dirty="0"/>
              <a:t> </a:t>
            </a:r>
            <a:r>
              <a:rPr lang="en-US" dirty="0" err="1"/>
              <a:t>florestais</a:t>
            </a:r>
            <a:r>
              <a:rPr lang="en-US" dirty="0"/>
              <a:t> </a:t>
            </a:r>
            <a:r>
              <a:rPr lang="en-US" dirty="0" err="1"/>
              <a:t>produzidas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i="1" dirty="0" err="1"/>
              <a:t>Trajetórias</a:t>
            </a:r>
            <a:r>
              <a:rPr lang="en-US" i="1" dirty="0"/>
              <a:t> </a:t>
            </a:r>
            <a:r>
              <a:rPr lang="en-US" i="1" dirty="0" err="1"/>
              <a:t>Tecnológicas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no </a:t>
            </a:r>
            <a:r>
              <a:rPr lang="en-US" dirty="0" err="1"/>
              <a:t>estado</a:t>
            </a:r>
            <a:r>
              <a:rPr lang="en-US" dirty="0"/>
              <a:t> do Pará.</a:t>
            </a:r>
          </a:p>
          <a:p>
            <a:endParaRPr lang="en-US" dirty="0"/>
          </a:p>
          <a:p>
            <a:r>
              <a:rPr lang="en-US" sz="1800" dirty="0" err="1"/>
              <a:t>Paisagens</a:t>
            </a:r>
            <a:r>
              <a:rPr lang="en-US" sz="1800" dirty="0"/>
              <a:t> </a:t>
            </a:r>
            <a:r>
              <a:rPr lang="en-US" sz="1800" dirty="0" err="1"/>
              <a:t>florestais</a:t>
            </a:r>
            <a:r>
              <a:rPr lang="en-US" sz="1800" dirty="0"/>
              <a:t> </a:t>
            </a:r>
            <a:r>
              <a:rPr lang="en-US" sz="1800" dirty="0" err="1"/>
              <a:t>produzidas</a:t>
            </a:r>
            <a:r>
              <a:rPr lang="en-US" sz="1800" dirty="0"/>
              <a:t>: </a:t>
            </a:r>
            <a:r>
              <a:rPr lang="en-US" sz="1800" dirty="0" err="1"/>
              <a:t>níveis</a:t>
            </a:r>
            <a:r>
              <a:rPr lang="en-US" sz="1800" dirty="0"/>
              <a:t> de </a:t>
            </a:r>
            <a:r>
              <a:rPr lang="en-US" sz="1800" dirty="0" err="1"/>
              <a:t>distúrbio</a:t>
            </a:r>
            <a:r>
              <a:rPr lang="en-US" sz="1800" dirty="0"/>
              <a:t> </a:t>
            </a:r>
            <a:r>
              <a:rPr lang="en-US" sz="1800" dirty="0" err="1"/>
              <a:t>florestal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Sistemas</a:t>
            </a:r>
            <a:r>
              <a:rPr lang="en-US" sz="1800" dirty="0"/>
              <a:t> </a:t>
            </a:r>
            <a:r>
              <a:rPr lang="en-US" sz="1800" dirty="0" err="1"/>
              <a:t>técnico-produtivos</a:t>
            </a:r>
            <a:r>
              <a:rPr lang="en-US" sz="1800" dirty="0"/>
              <a:t> </a:t>
            </a:r>
            <a:r>
              <a:rPr lang="en-US" sz="1800" dirty="0" err="1"/>
              <a:t>rurais</a:t>
            </a:r>
            <a:r>
              <a:rPr lang="en-US" sz="1800" dirty="0"/>
              <a:t>: </a:t>
            </a:r>
            <a:r>
              <a:rPr lang="en-US" sz="1800" i="1" dirty="0" err="1"/>
              <a:t>Trajetórias</a:t>
            </a:r>
            <a:r>
              <a:rPr lang="en-US" sz="1800" i="1" dirty="0"/>
              <a:t> </a:t>
            </a:r>
            <a:r>
              <a:rPr lang="en-US" sz="1800" i="1" dirty="0" err="1"/>
              <a:t>Tecnológicas</a:t>
            </a:r>
            <a:endParaRPr lang="en-US" sz="1800" dirty="0"/>
          </a:p>
          <a:p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BE8042-6484-1F09-A17D-B1BEB1AB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8" y="5714391"/>
            <a:ext cx="9753600" cy="219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7C142AD-4706-DA2D-B94F-7A95C72021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DAB92CA-4DA8-59E9-05E3-F58773C2E33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047EBD8-3F5A-D40F-FFA7-A403551A69A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90122E7-0F10-BE33-E548-639536508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198" y="4039292"/>
            <a:ext cx="2057355" cy="14549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AF1CAF8-1AD4-6093-5FC9-94AFA70CD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551" y="3910517"/>
            <a:ext cx="2340574" cy="165681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5639808-89F9-5953-E953-DD397C262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03" y="4011364"/>
            <a:ext cx="2410379" cy="151077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AFCA46-6AD6-5417-4DD5-AA36CE46621B}"/>
              </a:ext>
            </a:extLst>
          </p:cNvPr>
          <p:cNvSpPr txBox="1"/>
          <p:nvPr/>
        </p:nvSpPr>
        <p:spPr>
          <a:xfrm>
            <a:off x="8946207" y="5934067"/>
            <a:ext cx="22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Fonte: CPI/PUC – Rio 2021.</a:t>
            </a:r>
          </a:p>
        </p:txBody>
      </p:sp>
    </p:spTree>
    <p:extLst>
      <p:ext uri="{BB962C8B-B14F-4D97-AF65-F5344CB8AC3E}">
        <p14:creationId xmlns:p14="http://schemas.microsoft.com/office/powerpoint/2010/main" val="5066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3858707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MATERIAL E MÉTODOS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25" y="924533"/>
            <a:ext cx="3460585" cy="5273395"/>
          </a:xfrm>
        </p:spPr>
        <p:txBody>
          <a:bodyPr>
            <a:norm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000" dirty="0" err="1"/>
              <a:t>Situado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região</a:t>
            </a:r>
            <a:r>
              <a:rPr lang="en-US" sz="2000" dirty="0"/>
              <a:t> </a:t>
            </a:r>
            <a:r>
              <a:rPr lang="en-US" sz="2000" dirty="0" err="1"/>
              <a:t>norte</a:t>
            </a:r>
            <a:r>
              <a:rPr lang="en-US" sz="2000" dirty="0"/>
              <a:t> do </a:t>
            </a:r>
            <a:r>
              <a:rPr lang="en-US" sz="2000" dirty="0" err="1"/>
              <a:t>país</a:t>
            </a:r>
            <a:r>
              <a:rPr lang="en-US" sz="2000" dirty="0"/>
              <a:t> é o Segundo </a:t>
            </a:r>
            <a:r>
              <a:rPr lang="en-US" sz="2000" dirty="0" err="1"/>
              <a:t>estado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extenso.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err="1"/>
              <a:t>População</a:t>
            </a:r>
            <a:r>
              <a:rPr lang="en-US" sz="2000" dirty="0"/>
              <a:t> </a:t>
            </a:r>
            <a:r>
              <a:rPr lang="en-US" sz="2000" dirty="0" err="1"/>
              <a:t>estimada</a:t>
            </a:r>
            <a:r>
              <a:rPr lang="en-US" sz="2000" dirty="0"/>
              <a:t>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8.777.124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Pelos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30%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vivem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área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rural</a:t>
            </a:r>
          </a:p>
          <a:p>
            <a:pPr algn="l"/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Estado que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desmata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região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Amazônica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(IMAZON, 2021) – usar dados do PRODES</a:t>
            </a:r>
            <a:endParaRPr lang="en-US" sz="2000" dirty="0"/>
          </a:p>
          <a:p>
            <a:pPr algn="l"/>
            <a:endParaRPr lang="en-US" sz="2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A9E05C-1DD6-4FB1-BF5A-E67C2434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6E9EFB9-5921-2268-A121-9F7BFED710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6138B85-DACD-1633-4740-7B4B1C012E6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75D82DB1-7E43-D4CE-89C6-41445E475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33" y="988595"/>
            <a:ext cx="7551054" cy="5339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F8B641-76A4-BC24-00A2-9E74B6A2A5AA}"/>
              </a:ext>
            </a:extLst>
          </p:cNvPr>
          <p:cNvSpPr txBox="1"/>
          <p:nvPr/>
        </p:nvSpPr>
        <p:spPr>
          <a:xfrm>
            <a:off x="4100787" y="6343298"/>
            <a:ext cx="313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Fonte: o </a:t>
            </a:r>
            <a:r>
              <a:rPr lang="en-US" dirty="0" err="1"/>
              <a:t>autor</a:t>
            </a:r>
            <a:r>
              <a:rPr lang="en-US" dirty="0"/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809B9C-A852-1C0B-99CD-8C07DDEAB44F}"/>
              </a:ext>
            </a:extLst>
          </p:cNvPr>
          <p:cNvSpPr txBox="1"/>
          <p:nvPr/>
        </p:nvSpPr>
        <p:spPr>
          <a:xfrm>
            <a:off x="4489356" y="280709"/>
            <a:ext cx="262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Área</a:t>
            </a:r>
            <a:r>
              <a:rPr lang="en-US" sz="2000" b="1" dirty="0"/>
              <a:t> de </a:t>
            </a:r>
            <a:r>
              <a:rPr lang="en-US" sz="2000" b="1" dirty="0" err="1"/>
              <a:t>estudo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682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3858707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MATERIAL E MÉTODOS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506" y="1925464"/>
            <a:ext cx="2693554" cy="30070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As </a:t>
            </a:r>
            <a:r>
              <a:rPr lang="en-US" sz="1800" i="1" dirty="0" err="1"/>
              <a:t>Trajetórias</a:t>
            </a:r>
            <a:r>
              <a:rPr lang="en-US" sz="1800" i="1" dirty="0"/>
              <a:t> </a:t>
            </a:r>
            <a:r>
              <a:rPr lang="en-US" sz="1800" i="1" dirty="0" err="1"/>
              <a:t>Tecnológicas</a:t>
            </a:r>
            <a:r>
              <a:rPr lang="en-US" sz="1800" dirty="0"/>
              <a:t> </a:t>
            </a:r>
            <a:r>
              <a:rPr lang="en-US" sz="1800" dirty="0" err="1"/>
              <a:t>dominantes</a:t>
            </a:r>
            <a:r>
              <a:rPr lang="en-US" sz="1800" dirty="0"/>
              <a:t> </a:t>
            </a:r>
            <a:r>
              <a:rPr lang="en-US" sz="1800" dirty="0" err="1"/>
              <a:t>identificadas</a:t>
            </a:r>
            <a:r>
              <a:rPr lang="en-US" sz="1800" dirty="0"/>
              <a:t> para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municípios</a:t>
            </a:r>
            <a:r>
              <a:rPr lang="en-US" sz="1800" dirty="0"/>
              <a:t> do </a:t>
            </a:r>
            <a:r>
              <a:rPr lang="en-US" sz="1800" dirty="0" err="1"/>
              <a:t>Bioma</a:t>
            </a:r>
            <a:r>
              <a:rPr lang="en-US" sz="1800" dirty="0"/>
              <a:t> </a:t>
            </a:r>
            <a:r>
              <a:rPr lang="en-US" sz="1800" dirty="0" err="1"/>
              <a:t>Amazônico</a:t>
            </a:r>
            <a:r>
              <a:rPr lang="en-US" sz="1800" dirty="0"/>
              <a:t> com base no Senso </a:t>
            </a:r>
            <a:r>
              <a:rPr lang="en-US" sz="1800" dirty="0" err="1"/>
              <a:t>Agropecuário</a:t>
            </a:r>
            <a:r>
              <a:rPr lang="en-US" sz="1800" dirty="0"/>
              <a:t> de 2017 (CODEÇO </a:t>
            </a:r>
            <a:r>
              <a:rPr lang="en-US" sz="1800" i="1" dirty="0"/>
              <a:t>et al.,</a:t>
            </a:r>
            <a:r>
              <a:rPr lang="en-US" sz="1800" dirty="0"/>
              <a:t> 2021)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24A208-59C9-0C69-5229-3A70DC0B2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565" y="1391194"/>
            <a:ext cx="8137654" cy="4396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1FABB02-29FB-1290-B567-135AA5B7E7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BDFFD1-08A2-A639-308A-CC243A353FF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CA6E3F9-D3D2-7813-FB72-C982E67C7BC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057E61-8F22-CFC8-9E86-AE0FE542383D}"/>
              </a:ext>
            </a:extLst>
          </p:cNvPr>
          <p:cNvSpPr txBox="1"/>
          <p:nvPr/>
        </p:nvSpPr>
        <p:spPr>
          <a:xfrm>
            <a:off x="3758565" y="5929750"/>
            <a:ext cx="319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Fonte: CODEÇO </a:t>
            </a:r>
            <a:r>
              <a:rPr lang="en-US" i="1" dirty="0"/>
              <a:t>et al., </a:t>
            </a:r>
            <a:r>
              <a:rPr lang="en-US" dirty="0"/>
              <a:t>2021.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D14BC6D0-C6E2-DC21-F497-A58129177A53}"/>
              </a:ext>
            </a:extLst>
          </p:cNvPr>
          <p:cNvSpPr txBox="1">
            <a:spLocks/>
          </p:cNvSpPr>
          <p:nvPr/>
        </p:nvSpPr>
        <p:spPr>
          <a:xfrm>
            <a:off x="4174212" y="321346"/>
            <a:ext cx="4947831" cy="66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Caracterização</a:t>
            </a:r>
            <a:r>
              <a:rPr lang="en-US" sz="2000" b="1" dirty="0"/>
              <a:t> das </a:t>
            </a:r>
            <a:r>
              <a:rPr lang="en-US" sz="2000" b="1" i="1" dirty="0" err="1"/>
              <a:t>Trajetórias</a:t>
            </a:r>
            <a:r>
              <a:rPr lang="en-US" sz="2000" b="1" i="1" dirty="0"/>
              <a:t> </a:t>
            </a:r>
            <a:r>
              <a:rPr lang="en-US" sz="2000" b="1" i="1" dirty="0" err="1"/>
              <a:t>Tecnológicas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645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, Mapa&#10;&#10;Descrição gerada automaticamente">
            <a:extLst>
              <a:ext uri="{FF2B5EF4-FFF2-40B4-BE49-F238E27FC236}">
                <a16:creationId xmlns:a16="http://schemas.microsoft.com/office/drawing/2014/main" id="{A62685A0-466E-0320-3D97-E5E8B0F0E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68" y="1004433"/>
            <a:ext cx="7263187" cy="513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3858707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MATERIAL E MÉTODOS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1FABB02-29FB-1290-B567-135AA5B7E7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BDFFD1-08A2-A639-308A-CC243A353FF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CA6E3F9-D3D2-7813-FB72-C982E67C7BC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057E61-8F22-CFC8-9E86-AE0FE542383D}"/>
              </a:ext>
            </a:extLst>
          </p:cNvPr>
          <p:cNvSpPr txBox="1"/>
          <p:nvPr/>
        </p:nvSpPr>
        <p:spPr>
          <a:xfrm>
            <a:off x="4350168" y="6170468"/>
            <a:ext cx="385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Fonte: </a:t>
            </a:r>
            <a:r>
              <a:rPr lang="en-US" sz="1600" dirty="0" err="1"/>
              <a:t>adaptado</a:t>
            </a:r>
            <a:r>
              <a:rPr lang="en-US" sz="1600" dirty="0"/>
              <a:t> de CODEÇO </a:t>
            </a:r>
            <a:r>
              <a:rPr lang="en-US" sz="1600" i="1" dirty="0"/>
              <a:t>et al., </a:t>
            </a:r>
            <a:r>
              <a:rPr lang="en-US" sz="1600" dirty="0"/>
              <a:t>2021.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D9DB2149-12AC-B18C-EC5F-847BBBDE7465}"/>
              </a:ext>
            </a:extLst>
          </p:cNvPr>
          <p:cNvSpPr txBox="1">
            <a:spLocks/>
          </p:cNvSpPr>
          <p:nvPr/>
        </p:nvSpPr>
        <p:spPr>
          <a:xfrm>
            <a:off x="4091233" y="310043"/>
            <a:ext cx="5218363" cy="66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As </a:t>
            </a:r>
            <a:r>
              <a:rPr lang="en-US" sz="2000" b="1" i="1" dirty="0" err="1"/>
              <a:t>Trajetórias</a:t>
            </a:r>
            <a:r>
              <a:rPr lang="en-US" sz="2000" b="1" i="1" dirty="0"/>
              <a:t> </a:t>
            </a:r>
            <a:r>
              <a:rPr lang="en-US" sz="2000" b="1" i="1" dirty="0" err="1"/>
              <a:t>Tecnológicas</a:t>
            </a:r>
            <a:r>
              <a:rPr lang="en-US" sz="2000" b="1" dirty="0"/>
              <a:t> no </a:t>
            </a:r>
            <a:r>
              <a:rPr lang="en-US" sz="2000" b="1" dirty="0" err="1"/>
              <a:t>estado</a:t>
            </a:r>
            <a:r>
              <a:rPr lang="en-US" sz="2000" b="1" dirty="0"/>
              <a:t> do Pará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4133593-9E57-4271-9C1A-1BB15A8A4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71" y="924534"/>
            <a:ext cx="2720515" cy="29213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567EBEB-D8EB-484A-FA94-1AFAB3B44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572" y="3818458"/>
            <a:ext cx="2720515" cy="26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6" y="145618"/>
            <a:ext cx="3858707" cy="633298"/>
          </a:xfrm>
        </p:spPr>
        <p:txBody>
          <a:bodyPr>
            <a:noAutofit/>
          </a:bodyPr>
          <a:lstStyle/>
          <a:p>
            <a:r>
              <a:rPr lang="en-US" sz="3200" b="1" dirty="0"/>
              <a:t>MATERIAL E MÉTODOS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FF304E-A505-E414-EDD7-D087E8289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B000C7F-C002-884C-B293-1CC64215CC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2ADF12-3C5A-A8ED-7EFA-5250DC742F3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8120177-68DC-CD8F-761B-83C4173B4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60" y="1842491"/>
            <a:ext cx="2935001" cy="435543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4874A76-AE63-BB7B-CBF0-D39E593D2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470" y="382346"/>
            <a:ext cx="6007670" cy="5815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F4E4ED-CC89-034E-6BD4-6343DD58E62B}"/>
              </a:ext>
            </a:extLst>
          </p:cNvPr>
          <p:cNvSpPr txBox="1"/>
          <p:nvPr/>
        </p:nvSpPr>
        <p:spPr>
          <a:xfrm>
            <a:off x="649590" y="1053323"/>
            <a:ext cx="352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Caracterização</a:t>
            </a:r>
            <a:r>
              <a:rPr lang="en-US" sz="2000" b="1" dirty="0"/>
              <a:t> da </a:t>
            </a:r>
            <a:r>
              <a:rPr lang="en-US" sz="2000" b="1" dirty="0" err="1"/>
              <a:t>Vegetação</a:t>
            </a:r>
            <a:r>
              <a:rPr lang="en-US" sz="2000" b="1" dirty="0"/>
              <a:t> </a:t>
            </a:r>
            <a:r>
              <a:rPr lang="en-US" sz="2000" b="1" dirty="0" err="1"/>
              <a:t>Secundária</a:t>
            </a:r>
            <a:r>
              <a:rPr lang="en-US" sz="2000" b="1" dirty="0"/>
              <a:t> (TERRACLASS)</a:t>
            </a:r>
          </a:p>
        </p:txBody>
      </p:sp>
    </p:spTree>
    <p:extLst>
      <p:ext uri="{BB962C8B-B14F-4D97-AF65-F5344CB8AC3E}">
        <p14:creationId xmlns:p14="http://schemas.microsoft.com/office/powerpoint/2010/main" val="3874900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889</Words>
  <Application>Microsoft Office PowerPoint</Application>
  <PresentationFormat>Widescreen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PAISAGENS FLORESTAIS PRODUZIDAS PELOS SISTEMAS TÉCNICO-PRODUTIVOS RURAIS DO ESTADO DO PARÁ, BRASIL.</vt:lpstr>
      <vt:lpstr>CONTEXTO</vt:lpstr>
      <vt:lpstr>CONTEXTO</vt:lpstr>
      <vt:lpstr>CONTEXTO</vt:lpstr>
      <vt:lpstr>OBJETIVO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RESULTADOS</vt:lpstr>
      <vt:lpstr>RESULTADOS</vt:lpstr>
      <vt:lpstr>DISCUSSÃO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PAISAGENS FLORESTAIS PRODUZIDAS PELOS SISTEMAS TÉCNICO-PRODUTIVOS RURAIS DO ESTADO DO PARÁ, BRASIL.</dc:title>
  <dc:creator>Érick TR</dc:creator>
  <cp:lastModifiedBy>Érick TR</cp:lastModifiedBy>
  <cp:revision>40</cp:revision>
  <dcterms:created xsi:type="dcterms:W3CDTF">2022-06-23T18:33:20Z</dcterms:created>
  <dcterms:modified xsi:type="dcterms:W3CDTF">2022-06-27T18:34:41Z</dcterms:modified>
</cp:coreProperties>
</file>