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6" r:id="rId5"/>
    <p:sldId id="291" r:id="rId6"/>
    <p:sldId id="292" r:id="rId7"/>
    <p:sldId id="293" r:id="rId8"/>
    <p:sldId id="294" r:id="rId9"/>
    <p:sldId id="295" r:id="rId10"/>
    <p:sldId id="257" r:id="rId11"/>
    <p:sldId id="259" r:id="rId12"/>
    <p:sldId id="274" r:id="rId13"/>
    <p:sldId id="287" r:id="rId14"/>
    <p:sldId id="260" r:id="rId15"/>
    <p:sldId id="276" r:id="rId16"/>
    <p:sldId id="277" r:id="rId17"/>
    <p:sldId id="262" r:id="rId18"/>
    <p:sldId id="297" r:id="rId19"/>
    <p:sldId id="298" r:id="rId20"/>
    <p:sldId id="300" r:id="rId21"/>
    <p:sldId id="301" r:id="rId22"/>
    <p:sldId id="30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GRAD_DETEX_TOT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TEX_TOTAL_trabalhand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TEX_TOTAL_trabalhand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grad_Detex_intersect_trabalhand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teus\SkyDrive\Documentos\INPE\Intr%20Geoprocessamento\dados\tabelas\DEGRAD_DETEX_Kernel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eus\SkyDrive\Documentos\INPE\Intr%20Geoprocessamento\dados\tabelas\DEGRAD_DETEX_Kerne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6704706142271"/>
          <c:y val="4.1666666666666664E-2"/>
          <c:w val="0.84645770564853029"/>
          <c:h val="0.72710702828813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numRef>
              <c:f>Plan1!$B$1:$H$1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Plan1!$B$2:$H$2</c:f>
              <c:numCache>
                <c:formatCode>0.00</c:formatCode>
                <c:ptCount val="7"/>
                <c:pt idx="0">
                  <c:v>121.007088</c:v>
                </c:pt>
                <c:pt idx="1">
                  <c:v>1252.561046</c:v>
                </c:pt>
                <c:pt idx="2">
                  <c:v>224.21730700000001</c:v>
                </c:pt>
                <c:pt idx="3">
                  <c:v>152.84927999999999</c:v>
                </c:pt>
                <c:pt idx="4">
                  <c:v>360.71812499999999</c:v>
                </c:pt>
                <c:pt idx="5">
                  <c:v>90.428701000000004</c:v>
                </c:pt>
                <c:pt idx="6">
                  <c:v>46.991137000000002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numRef>
              <c:f>Plan1!$B$1:$H$1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Plan1!$B$3:$H$3</c:f>
              <c:numCache>
                <c:formatCode>0.00</c:formatCode>
                <c:ptCount val="7"/>
                <c:pt idx="0">
                  <c:v>1670.5956659999999</c:v>
                </c:pt>
                <c:pt idx="1">
                  <c:v>1346.8009810000001</c:v>
                </c:pt>
                <c:pt idx="2">
                  <c:v>1317.4766380000001</c:v>
                </c:pt>
                <c:pt idx="3">
                  <c:v>497.16037</c:v>
                </c:pt>
                <c:pt idx="4">
                  <c:v>469.86276099999998</c:v>
                </c:pt>
                <c:pt idx="5">
                  <c:v>594.32346700000005</c:v>
                </c:pt>
                <c:pt idx="6">
                  <c:v>87.959472000000005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673152"/>
        <c:axId val="180867456"/>
      </c:barChart>
      <c:catAx>
        <c:axId val="18067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0867456"/>
        <c:crosses val="autoZero"/>
        <c:auto val="1"/>
        <c:lblAlgn val="ctr"/>
        <c:lblOffset val="100"/>
        <c:noMultiLvlLbl val="0"/>
      </c:catAx>
      <c:valAx>
        <c:axId val="1808674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Área (km²)</a:t>
                </a:r>
              </a:p>
            </c:rich>
          </c:tx>
          <c:layout>
            <c:manualLayout>
              <c:xMode val="edge"/>
              <c:yMode val="edge"/>
              <c:x val="2.5980707395498393E-2"/>
              <c:y val="0.27755796150481188"/>
            </c:manualLayout>
          </c:layout>
          <c:overlay val="0"/>
        </c:title>
        <c:numFmt formatCode="0" sourceLinked="0"/>
        <c:majorTickMark val="none"/>
        <c:minorTickMark val="none"/>
        <c:tickLblPos val="nextTo"/>
        <c:crossAx val="180673152"/>
        <c:crosses val="autoZero"/>
        <c:crossBetween val="between"/>
      </c:valAx>
      <c:dTable>
        <c:showHorzBorder val="0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Área por ocorrência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Plan2!$C$2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Plan2!$C$3:$C$10</c:f>
              <c:numCache>
                <c:formatCode>0.00</c:formatCode>
                <c:ptCount val="8"/>
                <c:pt idx="0">
                  <c:v>4265.7971402513294</c:v>
                </c:pt>
                <c:pt idx="1">
                  <c:v>2904.510907988898</c:v>
                </c:pt>
                <c:pt idx="2">
                  <c:v>1043.1738645496469</c:v>
                </c:pt>
                <c:pt idx="3">
                  <c:v>281.7221612915547</c:v>
                </c:pt>
                <c:pt idx="4">
                  <c:v>34.066415341229998</c:v>
                </c:pt>
                <c:pt idx="5">
                  <c:v>1.8695810799999999</c:v>
                </c:pt>
                <c:pt idx="6">
                  <c:v>0.45421</c:v>
                </c:pt>
                <c:pt idx="7" formatCode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Plan2!$D$2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Plan2!$D$3:$D$10</c:f>
              <c:numCache>
                <c:formatCode>0.00</c:formatCode>
                <c:ptCount val="8"/>
                <c:pt idx="0">
                  <c:v>1789.0115686608581</c:v>
                </c:pt>
                <c:pt idx="1">
                  <c:v>1693.920946020633</c:v>
                </c:pt>
                <c:pt idx="2">
                  <c:v>91.283185805425106</c:v>
                </c:pt>
                <c:pt idx="3">
                  <c:v>3.6625048748000002</c:v>
                </c:pt>
                <c:pt idx="4">
                  <c:v>0.14493196</c:v>
                </c:pt>
                <c:pt idx="5" formatCode="0">
                  <c:v>0</c:v>
                </c:pt>
                <c:pt idx="6" formatCode="0">
                  <c:v>0</c:v>
                </c:pt>
                <c:pt idx="7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509120"/>
        <c:axId val="181523200"/>
      </c:barChart>
      <c:catAx>
        <c:axId val="18150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1523200"/>
        <c:crosses val="autoZero"/>
        <c:auto val="1"/>
        <c:lblAlgn val="ctr"/>
        <c:lblOffset val="100"/>
        <c:noMultiLvlLbl val="0"/>
      </c:catAx>
      <c:valAx>
        <c:axId val="181523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Área (km²)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crossAx val="18150912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Percentual por ocorrência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Plan2!$E$2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Plan2!$E$3:$E$10</c:f>
              <c:numCache>
                <c:formatCode>0.00%</c:formatCode>
                <c:ptCount val="8"/>
                <c:pt idx="0" formatCode="0%">
                  <c:v>1</c:v>
                </c:pt>
                <c:pt idx="1">
                  <c:v>0.68088350488644478</c:v>
                </c:pt>
                <c:pt idx="2">
                  <c:v>0.24454371135149333</c:v>
                </c:pt>
                <c:pt idx="3">
                  <c:v>6.6042090617313406E-2</c:v>
                </c:pt>
                <c:pt idx="4">
                  <c:v>7.9859435930005086E-3</c:v>
                </c:pt>
                <c:pt idx="5">
                  <c:v>4.3827238345653006E-4</c:v>
                </c:pt>
                <c:pt idx="6">
                  <c:v>1.0647716829151402E-4</c:v>
                </c:pt>
                <c:pt idx="7" formatCode="0%">
                  <c:v>0</c:v>
                </c:pt>
              </c:numCache>
            </c:numRef>
          </c:val>
        </c:ser>
        <c:ser>
          <c:idx val="1"/>
          <c:order val="1"/>
          <c:tx>
            <c:strRef>
              <c:f>Plan2!$F$2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Plan2!$A$3:$A$10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Plan2!$F$3:$F$10</c:f>
              <c:numCache>
                <c:formatCode>0.00%</c:formatCode>
                <c:ptCount val="8"/>
                <c:pt idx="0" formatCode="0%">
                  <c:v>1</c:v>
                </c:pt>
                <c:pt idx="1">
                  <c:v>0.94684739645847904</c:v>
                </c:pt>
                <c:pt idx="2">
                  <c:v>5.1024368653889686E-2</c:v>
                </c:pt>
                <c:pt idx="3">
                  <c:v>2.0472225775160983E-3</c:v>
                </c:pt>
                <c:pt idx="4">
                  <c:v>8.1012310115181083E-5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82560"/>
        <c:axId val="182084352"/>
      </c:barChart>
      <c:catAx>
        <c:axId val="18208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2084352"/>
        <c:crosses val="autoZero"/>
        <c:auto val="1"/>
        <c:lblAlgn val="ctr"/>
        <c:lblOffset val="100"/>
        <c:noMultiLvlLbl val="0"/>
      </c:catAx>
      <c:valAx>
        <c:axId val="182084352"/>
        <c:scaling>
          <c:orientation val="minMax"/>
          <c:max val="1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crossAx val="18208256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'DETEX-DEGRAD'!$H$1</c:f>
              <c:strCache>
                <c:ptCount val="1"/>
                <c:pt idx="0">
                  <c:v>DETEX para DEGRAD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cat>
            <c:strRef>
              <c:f>'DETEX-DEGRAD'!$E$3:$E$10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'DETEX-DEGRAD'!$H$3:$H$10</c:f>
              <c:numCache>
                <c:formatCode>0.00</c:formatCode>
                <c:ptCount val="8"/>
                <c:pt idx="0">
                  <c:v>2.4242624425385566</c:v>
                </c:pt>
                <c:pt idx="1">
                  <c:v>1.9940920722243916</c:v>
                </c:pt>
                <c:pt idx="2">
                  <c:v>8.5264877041222972E-2</c:v>
                </c:pt>
                <c:pt idx="3">
                  <c:v>9.2226676912493741E-2</c:v>
                </c:pt>
                <c:pt idx="4">
                  <c:v>7.2416524467956891E-2</c:v>
                </c:pt>
                <c:pt idx="5">
                  <c:v>7.5491369960785551E-2</c:v>
                </c:pt>
                <c:pt idx="6">
                  <c:v>1.4885966699104726E-2</c:v>
                </c:pt>
                <c:pt idx="7" formatCode="General">
                  <c:v>0</c:v>
                </c:pt>
              </c:numCache>
            </c:numRef>
          </c:val>
        </c:ser>
        <c:ser>
          <c:idx val="2"/>
          <c:order val="1"/>
          <c:tx>
            <c:strRef>
              <c:f>'DETEX-DEGRAD'!$I$1</c:f>
              <c:strCache>
                <c:ptCount val="1"/>
                <c:pt idx="0">
                  <c:v>DEGRAD para DETEX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'DETEX-DEGRAD'!$E$3:$E$10</c:f>
              <c:strCache>
                <c:ptCount val="8"/>
                <c:pt idx="0">
                  <c:v>Total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strCache>
            </c:strRef>
          </c:cat>
          <c:val>
            <c:numRef>
              <c:f>'DETEX-DEGRAD'!$I$3:$I$10</c:f>
              <c:numCache>
                <c:formatCode>0.00</c:formatCode>
                <c:ptCount val="8"/>
                <c:pt idx="0">
                  <c:v>12.775569904937534</c:v>
                </c:pt>
                <c:pt idx="1">
                  <c:v>10.4993671515996</c:v>
                </c:pt>
                <c:pt idx="2">
                  <c:v>1.2464913211041124</c:v>
                </c:pt>
                <c:pt idx="3">
                  <c:v>0.32065202504923346</c:v>
                </c:pt>
                <c:pt idx="4">
                  <c:v>0.37255940751275168</c:v>
                </c:pt>
                <c:pt idx="5">
                  <c:v>9.7308329808936805E-2</c:v>
                </c:pt>
                <c:pt idx="6" formatCode="General">
                  <c:v>0</c:v>
                </c:pt>
                <c:pt idx="7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095232"/>
        <c:axId val="181798400"/>
      </c:barChart>
      <c:catAx>
        <c:axId val="182095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(anos)</a:t>
                </a:r>
              </a:p>
            </c:rich>
          </c:tx>
          <c:layout>
            <c:manualLayout>
              <c:xMode val="edge"/>
              <c:yMode val="edge"/>
              <c:x val="0.89502198162729663"/>
              <c:y val="0.551896690879741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1798400"/>
        <c:crosses val="autoZero"/>
        <c:auto val="1"/>
        <c:lblAlgn val="ctr"/>
        <c:lblOffset val="100"/>
        <c:noMultiLvlLbl val="0"/>
      </c:catAx>
      <c:valAx>
        <c:axId val="1817984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(%)</a:t>
                </a:r>
              </a:p>
            </c:rich>
          </c:tx>
          <c:layout>
            <c:manualLayout>
              <c:xMode val="edge"/>
              <c:yMode val="edge"/>
              <c:x val="0.16551724137931034"/>
              <c:y val="2.487502621494346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820952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Média zonal de Intensidade de focos Calor de por Ocorrência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DETEX</c:v>
          </c:tx>
          <c:spPr>
            <a:solidFill>
              <a:srgbClr val="734C00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7"/>
              <c:layout>
                <c:manualLayout>
                  <c:x val="-1.4092731840003108E-2"/>
                  <c:y val="-1.357121307053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Kernel_detex_degrad!$B$3:$B$10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Média Ponderada</c:v>
                </c:pt>
              </c:strCache>
            </c:strRef>
          </c:cat>
          <c:val>
            <c:numRef>
              <c:f>Kernel_detex_degrad!$D$3:$D$10</c:f>
              <c:numCache>
                <c:formatCode>0.00</c:formatCode>
                <c:ptCount val="8"/>
                <c:pt idx="0">
                  <c:v>0.339730694133</c:v>
                </c:pt>
                <c:pt idx="1">
                  <c:v>0.278407825331</c:v>
                </c:pt>
                <c:pt idx="2">
                  <c:v>0.18732114725900001</c:v>
                </c:pt>
                <c:pt idx="3">
                  <c:v>0.22002662768600001</c:v>
                </c:pt>
                <c:pt idx="4">
                  <c:v>0.41553504974700001</c:v>
                </c:pt>
                <c:pt idx="5">
                  <c:v>0.51970611506800002</c:v>
                </c:pt>
                <c:pt idx="7">
                  <c:v>0.31375970116871665</c:v>
                </c:pt>
              </c:numCache>
            </c:numRef>
          </c:val>
        </c:ser>
        <c:ser>
          <c:idx val="1"/>
          <c:order val="1"/>
          <c:tx>
            <c:v>DEGRAD</c:v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Kernel_detex_degrad!$B$3:$B$10</c:f>
              <c:strCach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Média Ponderada</c:v>
                </c:pt>
              </c:strCache>
            </c:strRef>
          </c:cat>
          <c:val>
            <c:numRef>
              <c:f>Kernel_detex_degrad!$G$3:$G$10</c:f>
              <c:numCache>
                <c:formatCode>0.00</c:formatCode>
                <c:ptCount val="8"/>
                <c:pt idx="0">
                  <c:v>0.73004473143299997</c:v>
                </c:pt>
                <c:pt idx="1">
                  <c:v>0.87827469875999997</c:v>
                </c:pt>
                <c:pt idx="2">
                  <c:v>1.29767808988</c:v>
                </c:pt>
                <c:pt idx="3">
                  <c:v>1.5388660669300001</c:v>
                </c:pt>
                <c:pt idx="7">
                  <c:v>0.7388346315619907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834880"/>
        <c:axId val="181836800"/>
      </c:barChart>
      <c:catAx>
        <c:axId val="1818348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pt-BR" noProof="0"/>
                </a:pPr>
                <a:r>
                  <a:rPr lang="pt-BR" noProof="0" dirty="0"/>
                  <a:t>Ocorrências (anos)</a:t>
                </a:r>
              </a:p>
            </c:rich>
          </c:tx>
          <c:layout>
            <c:manualLayout>
              <c:xMode val="edge"/>
              <c:yMode val="edge"/>
              <c:x val="0.38436477513033779"/>
              <c:y val="0.8573863636363636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81836800"/>
        <c:crosses val="autoZero"/>
        <c:auto val="1"/>
        <c:lblAlgn val="ctr"/>
        <c:lblOffset val="100"/>
        <c:noMultiLvlLbl val="0"/>
      </c:catAx>
      <c:valAx>
        <c:axId val="1818368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média zonal de Intensidade</a:t>
                </a:r>
              </a:p>
            </c:rich>
          </c:tx>
          <c:layout>
            <c:manualLayout>
              <c:xMode val="edge"/>
              <c:yMode val="edge"/>
              <c:x val="1.0588771844205537E-2"/>
              <c:y val="0.17267656883798616"/>
            </c:manualLayout>
          </c:layout>
          <c:overlay val="0"/>
        </c:title>
        <c:numFmt formatCode="#,##0.0" sourceLinked="0"/>
        <c:majorTickMark val="none"/>
        <c:minorTickMark val="none"/>
        <c:tickLblPos val="nextTo"/>
        <c:crossAx val="181834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598727791023778"/>
          <c:y val="5.5999761393462182E-2"/>
          <c:w val="0.1199288189962011"/>
          <c:h val="0.1451294440467668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66997182228503"/>
          <c:y val="0.1162153689122193"/>
          <c:w val="0.76915607195518521"/>
          <c:h val="0.698717335493884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Kernel_detex_degrad!$K$2</c:f>
              <c:strCache>
                <c:ptCount val="1"/>
                <c:pt idx="0">
                  <c:v>DETEX</c:v>
                </c:pt>
              </c:strCache>
            </c:strRef>
          </c:tx>
          <c:spPr>
            <a:solidFill>
              <a:srgbClr val="734C00"/>
            </a:solidFill>
          </c:spPr>
          <c:invertIfNegative val="0"/>
          <c:val>
            <c:numRef>
              <c:f>Kernel_detex_degrad!$K$3:$K$9</c:f>
              <c:numCache>
                <c:formatCode>0,000</c:formatCode>
                <c:ptCount val="7"/>
                <c:pt idx="0">
                  <c:v>2904.510907988898</c:v>
                </c:pt>
                <c:pt idx="1">
                  <c:v>1043.1738645496469</c:v>
                </c:pt>
                <c:pt idx="2">
                  <c:v>281.7221612915547</c:v>
                </c:pt>
                <c:pt idx="3">
                  <c:v>34.066415341229998</c:v>
                </c:pt>
                <c:pt idx="4">
                  <c:v>1.8695810799999999</c:v>
                </c:pt>
                <c:pt idx="5">
                  <c:v>0.45421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Kernel_detex_degrad!$L$2</c:f>
              <c:strCache>
                <c:ptCount val="1"/>
                <c:pt idx="0">
                  <c:v>DEGRAD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val>
            <c:numRef>
              <c:f>Kernel_detex_degrad!$L$3:$L$9</c:f>
              <c:numCache>
                <c:formatCode>General</c:formatCode>
                <c:ptCount val="7"/>
                <c:pt idx="0">
                  <c:v>1693.920946020633</c:v>
                </c:pt>
                <c:pt idx="1">
                  <c:v>91.283185805425106</c:v>
                </c:pt>
                <c:pt idx="2">
                  <c:v>3.6625048748000002</c:v>
                </c:pt>
                <c:pt idx="3">
                  <c:v>0.14493196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899264"/>
        <c:axId val="181901568"/>
      </c:barChart>
      <c:scatterChart>
        <c:scatterStyle val="lineMarker"/>
        <c:varyColors val="0"/>
        <c:ser>
          <c:idx val="2"/>
          <c:order val="2"/>
          <c:tx>
            <c:strRef>
              <c:f>Kernel_detex_degrad!$D$2</c:f>
              <c:strCache>
                <c:ptCount val="1"/>
                <c:pt idx="0">
                  <c:v>Média zonal de Intensidade de focos Calor DETEX</c:v>
                </c:pt>
              </c:strCache>
            </c:strRef>
          </c:tx>
          <c:spPr>
            <a:ln w="0">
              <a:noFill/>
            </a:ln>
          </c:spPr>
          <c:marker>
            <c:symbol val="triangle"/>
            <c:size val="5"/>
            <c:spPr>
              <a:solidFill>
                <a:srgbClr val="734C00"/>
              </a:solidFill>
              <a:ln>
                <a:solidFill>
                  <a:srgbClr val="734C00"/>
                </a:solidFill>
              </a:ln>
            </c:spPr>
          </c:marker>
          <c:dPt>
            <c:idx val="0"/>
            <c:marker>
              <c:spPr>
                <a:solidFill>
                  <a:srgbClr val="734C00"/>
                </a:solidFill>
                <a:ln>
                  <a:solidFill>
                    <a:schemeClr val="bg1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734C00"/>
                </a:solidFill>
                <a:ln>
                  <a:solidFill>
                    <a:schemeClr val="bg1"/>
                  </a:solidFill>
                </a:ln>
              </c:spPr>
            </c:marker>
            <c:bubble3D val="0"/>
          </c:dPt>
          <c:yVal>
            <c:numRef>
              <c:f>Kernel_detex_degrad!$D$3:$D$8</c:f>
              <c:numCache>
                <c:formatCode>0.00</c:formatCode>
                <c:ptCount val="6"/>
                <c:pt idx="0">
                  <c:v>0.339730694133</c:v>
                </c:pt>
                <c:pt idx="1">
                  <c:v>0.278407825331</c:v>
                </c:pt>
                <c:pt idx="2">
                  <c:v>0.18732114725900001</c:v>
                </c:pt>
                <c:pt idx="3">
                  <c:v>0.22002662768600001</c:v>
                </c:pt>
                <c:pt idx="4">
                  <c:v>0.41553504974700001</c:v>
                </c:pt>
                <c:pt idx="5">
                  <c:v>0.51970611506800002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Kernel_detex_degrad!$G$2</c:f>
              <c:strCache>
                <c:ptCount val="1"/>
                <c:pt idx="0">
                  <c:v>Média zonal de Intensidade de focos Calor DEGRAD</c:v>
                </c:pt>
              </c:strCache>
            </c:strRef>
          </c:tx>
          <c:spPr>
            <a:ln w="28575">
              <a:noFill/>
            </a:ln>
          </c:spPr>
          <c:marker>
            <c:spPr>
              <a:ln w="19050">
                <a:solidFill>
                  <a:schemeClr val="tx1"/>
                </a:solidFill>
              </a:ln>
            </c:spPr>
          </c:marker>
          <c:yVal>
            <c:numRef>
              <c:f>Kernel_detex_degrad!$G$3:$G$6</c:f>
              <c:numCache>
                <c:formatCode>0.00</c:formatCode>
                <c:ptCount val="4"/>
                <c:pt idx="0">
                  <c:v>0.73004473143299997</c:v>
                </c:pt>
                <c:pt idx="1">
                  <c:v>0.87827469875999997</c:v>
                </c:pt>
                <c:pt idx="2">
                  <c:v>1.29767808988</c:v>
                </c:pt>
                <c:pt idx="3">
                  <c:v>1.5388660669300001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22048"/>
        <c:axId val="181920128"/>
      </c:scatterChart>
      <c:catAx>
        <c:axId val="181899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Ocorrências (anos)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81901568"/>
        <c:crosses val="autoZero"/>
        <c:auto val="1"/>
        <c:lblAlgn val="ctr"/>
        <c:lblOffset val="100"/>
        <c:noMultiLvlLbl val="0"/>
      </c:catAx>
      <c:valAx>
        <c:axId val="181901568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GB"/>
                  <a:t>Área (km²)</a:t>
                </a:r>
              </a:p>
            </c:rich>
          </c:tx>
          <c:layout>
            <c:manualLayout>
              <c:xMode val="edge"/>
              <c:yMode val="edge"/>
              <c:x val="3.8900068829930565E-2"/>
              <c:y val="1.5846821230679511E-2"/>
            </c:manualLayout>
          </c:layout>
          <c:overlay val="0"/>
        </c:title>
        <c:numFmt formatCode="0,000" sourceLinked="1"/>
        <c:majorTickMark val="out"/>
        <c:minorTickMark val="none"/>
        <c:tickLblPos val="nextTo"/>
        <c:crossAx val="181899264"/>
        <c:crosses val="autoZero"/>
        <c:crossBetween val="between"/>
      </c:valAx>
      <c:valAx>
        <c:axId val="18192012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média zonal de Intensidade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81922048"/>
        <c:crosses val="max"/>
        <c:crossBetween val="midCat"/>
      </c:valAx>
      <c:valAx>
        <c:axId val="181922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81920128"/>
        <c:crosses val="autoZero"/>
        <c:crossBetween val="midCat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7639398613708479"/>
          <c:y val="7.7935987168270646E-2"/>
          <c:w val="0.14338064007330345"/>
          <c:h val="0.1527544473607465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lang="pt-BR" sz="1200" noProof="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0.8696</cdr:x>
      <cdr:y>0.26871</cdr:y>
    </cdr:from>
    <cdr:to>
      <cdr:x>0.8696</cdr:x>
      <cdr:y>0.74677</cdr:y>
    </cdr:to>
    <cdr:cxnSp macro="">
      <cdr:nvCxnSpPr>
        <cdr:cNvPr id="3" name="Conector reto 2"/>
        <cdr:cNvCxnSpPr/>
      </cdr:nvCxnSpPr>
      <cdr:spPr>
        <a:xfrm xmlns:a="http://schemas.openxmlformats.org/drawingml/2006/main">
          <a:off x="6257926" y="900934"/>
          <a:ext cx="0" cy="160282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88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48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7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2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16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05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17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497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30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94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434B-49BF-4EAA-982D-6766F572A0B2}" type="datetimeFigureOut">
              <a:rPr lang="en-GB" smtClean="0"/>
              <a:t>12/06/2017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5BE9-5925-47E6-8C24-FF5CF28576F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5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408712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Análise exploratória da degradação florestal na região de Paragominas (PA) – Sistemas DETEX, DEGRAD e Focos de calor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622920"/>
          </a:xfrm>
        </p:spPr>
        <p:txBody>
          <a:bodyPr/>
          <a:lstStyle/>
          <a:p>
            <a:r>
              <a:rPr lang="pt-BR" dirty="0" smtClean="0"/>
              <a:t>Mateus de Souza Macul</a:t>
            </a:r>
          </a:p>
        </p:txBody>
      </p:sp>
      <p:pic>
        <p:nvPicPr>
          <p:cNvPr id="5" name="Imagem 4" descr="de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3717032"/>
            <a:ext cx="2051720" cy="1296144"/>
          </a:xfrm>
          <a:prstGeom prst="rect">
            <a:avLst/>
          </a:prstGeom>
        </p:spPr>
      </p:pic>
      <p:pic>
        <p:nvPicPr>
          <p:cNvPr id="6" name="Imagem 5" descr="fogo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95072"/>
            <a:ext cx="2051720" cy="1317904"/>
          </a:xfrm>
          <a:prstGeom prst="rect">
            <a:avLst/>
          </a:prstGeom>
        </p:spPr>
      </p:pic>
      <p:pic>
        <p:nvPicPr>
          <p:cNvPr id="9" name="Imagem 8" descr="m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1402080"/>
          </a:xfrm>
          <a:prstGeom prst="rect">
            <a:avLst/>
          </a:prstGeom>
        </p:spPr>
      </p:pic>
      <p:pic>
        <p:nvPicPr>
          <p:cNvPr id="10" name="Imagem 9" descr="det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589240"/>
            <a:ext cx="2051720" cy="1296144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665140" y="5138418"/>
            <a:ext cx="43924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Orientador: Camilo </a:t>
            </a:r>
            <a:r>
              <a:rPr lang="pt-BR" sz="2000" dirty="0" err="1" smtClean="0"/>
              <a:t>Daleles</a:t>
            </a:r>
            <a:r>
              <a:rPr lang="pt-BR" sz="2000" dirty="0" smtClean="0"/>
              <a:t> Rennó</a:t>
            </a:r>
          </a:p>
        </p:txBody>
      </p:sp>
    </p:spTree>
    <p:extLst>
      <p:ext uri="{BB962C8B-B14F-4D97-AF65-F5344CB8AC3E}">
        <p14:creationId xmlns:p14="http://schemas.microsoft.com/office/powerpoint/2010/main" val="42522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Consistência </a:t>
            </a:r>
            <a:br>
              <a:rPr lang="pt-BR" dirty="0" smtClean="0"/>
            </a:br>
            <a:r>
              <a:rPr lang="pt-BR" dirty="0" smtClean="0"/>
              <a:t>DETEX – DEGRAD (2009 – 2015)</a:t>
            </a:r>
            <a:endParaRPr lang="en-GB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81247"/>
              </p:ext>
            </p:extLst>
          </p:nvPr>
        </p:nvGraphicFramePr>
        <p:xfrm>
          <a:off x="2771800" y="2348880"/>
          <a:ext cx="3960440" cy="304950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849694"/>
                <a:gridCol w="777685"/>
                <a:gridCol w="1180933"/>
                <a:gridCol w="1152128"/>
              </a:tblGrid>
              <a:tr h="86409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Ano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absoluta (km²)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relativa ao DETEX (%)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Área relativa ao DEGRAD (%)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2009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27.41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1.64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0.62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20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pt-BR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5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Ocorrência – DEGRAD-DETEX (km²)</a:t>
            </a:r>
            <a:endParaRPr lang="en-GB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706837"/>
              </p:ext>
            </p:extLst>
          </p:nvPr>
        </p:nvGraphicFramePr>
        <p:xfrm>
          <a:off x="1259632" y="1484784"/>
          <a:ext cx="705678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2367472"/>
              </p:ext>
            </p:extLst>
          </p:nvPr>
        </p:nvGraphicFramePr>
        <p:xfrm>
          <a:off x="1259632" y="4149080"/>
          <a:ext cx="7056784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1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teus\SkyDrive\Documentos\INPE\Intr Geoprocessamento\dados\Mapas\Ocorrencias_DETE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518" y="578640"/>
            <a:ext cx="4378482" cy="618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teus\SkyDrive\Documentos\INPE\Intr Geoprocessamento\dados\Mapas\Ocorrencias_DEGRA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26" y="609404"/>
            <a:ext cx="4381557" cy="61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7504" y="-13096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Ocorrência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3656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Conversão </a:t>
            </a:r>
            <a:endParaRPr lang="en-GB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218213"/>
              </p:ext>
            </p:extLst>
          </p:nvPr>
        </p:nvGraphicFramePr>
        <p:xfrm>
          <a:off x="0" y="1916832"/>
          <a:ext cx="91440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979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54" y="98130"/>
            <a:ext cx="8765217" cy="475590"/>
          </a:xfrm>
        </p:spPr>
        <p:txBody>
          <a:bodyPr>
            <a:noAutofit/>
          </a:bodyPr>
          <a:lstStyle/>
          <a:p>
            <a:r>
              <a:rPr lang="pt-BR" sz="3200" dirty="0" smtClean="0"/>
              <a:t>Intensidade de Focos de Calor</a:t>
            </a:r>
            <a:endParaRPr lang="en-GB" sz="3200" dirty="0"/>
          </a:p>
        </p:txBody>
      </p:sp>
      <p:pic>
        <p:nvPicPr>
          <p:cNvPr id="5122" name="Picture 2" descr="C:\Users\Mateus\SkyDrive\Documentos\INPE\Intr Geoprocessamento\dados\Mapas\Focos_cal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4653"/>
            <a:ext cx="4465888" cy="630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teus\SkyDrive\Documentos\INPE\Intr Geoprocessamento\dados\Mapas\Kernel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73720"/>
            <a:ext cx="4464495" cy="63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7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4456" cy="1584176"/>
          </a:xfrm>
        </p:spPr>
        <p:txBody>
          <a:bodyPr>
            <a:noAutofit/>
          </a:bodyPr>
          <a:lstStyle/>
          <a:p>
            <a:r>
              <a:rPr lang="pt-BR" sz="3200" dirty="0" smtClean="0"/>
              <a:t>Intensidade de Focos de Calor – DETEX-DEGRAD</a:t>
            </a:r>
            <a:endParaRPr lang="pt-BR" sz="3200" dirty="0"/>
          </a:p>
        </p:txBody>
      </p:sp>
      <p:pic>
        <p:nvPicPr>
          <p:cNvPr id="4" name="Picture 2" descr="C:\Users\Mateus\SkyDrive\Documentos\INPE\Intr Geoprocessamento\dados\Mapas\Kernel_detex_deg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748698" cy="670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24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4048" y="188640"/>
            <a:ext cx="3898776" cy="1858218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Intensidade de focos de </a:t>
            </a:r>
            <a:r>
              <a:rPr lang="pt-BR" sz="3600" dirty="0" smtClean="0"/>
              <a:t>Calor – Ocorrências DEGRAD</a:t>
            </a:r>
            <a:endParaRPr lang="pt-BR" sz="3600" dirty="0"/>
          </a:p>
        </p:txBody>
      </p:sp>
      <p:pic>
        <p:nvPicPr>
          <p:cNvPr id="4098" name="Picture 2" descr="C:\Users\Mateus\SkyDrive\Documentos\INPE\Intr Geoprocessamento\dados\Mapas\Ocorrencias_Kernel_DEG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2" y="44624"/>
            <a:ext cx="4739981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1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Média Zonal para DETEX e DEGRAD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816154"/>
              </p:ext>
            </p:extLst>
          </p:nvPr>
        </p:nvGraphicFramePr>
        <p:xfrm>
          <a:off x="963010" y="1197650"/>
          <a:ext cx="7209390" cy="280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955486"/>
              </p:ext>
            </p:extLst>
          </p:nvPr>
        </p:nvGraphicFramePr>
        <p:xfrm>
          <a:off x="899592" y="3933056"/>
          <a:ext cx="7294943" cy="257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11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9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en-GB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8326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Dados </a:t>
            </a:r>
            <a:r>
              <a:rPr lang="pt-BR" dirty="0"/>
              <a:t>DEGRAD, DETEX e focos de </a:t>
            </a:r>
            <a:r>
              <a:rPr lang="pt-BR" dirty="0" smtClean="0"/>
              <a:t>calor</a:t>
            </a:r>
          </a:p>
          <a:p>
            <a:pPr lvl="1" algn="just"/>
            <a:r>
              <a:rPr lang="pt-BR" dirty="0" smtClean="0"/>
              <a:t>ocorrência </a:t>
            </a:r>
            <a:r>
              <a:rPr lang="pt-BR" dirty="0"/>
              <a:t>e dinâmica de degradação e exploração dos recursos florestais na região amazônica.</a:t>
            </a:r>
            <a:endParaRPr lang="en-GB" dirty="0"/>
          </a:p>
          <a:p>
            <a:pPr algn="just"/>
            <a:r>
              <a:rPr lang="pt-BR" dirty="0" smtClean="0"/>
              <a:t>Contradições dados </a:t>
            </a:r>
            <a:r>
              <a:rPr lang="pt-BR" dirty="0" smtClean="0"/>
              <a:t>DETEX</a:t>
            </a:r>
          </a:p>
          <a:p>
            <a:pPr lvl="1" algn="just"/>
            <a:r>
              <a:rPr lang="pt-BR" dirty="0" smtClean="0"/>
              <a:t>Detecção </a:t>
            </a:r>
            <a:r>
              <a:rPr lang="pt-BR" dirty="0"/>
              <a:t>de exploração seletiva sem plano de manejo florestal. </a:t>
            </a:r>
            <a:endParaRPr lang="pt-BR" dirty="0" smtClean="0"/>
          </a:p>
          <a:p>
            <a:pPr lvl="1" algn="just"/>
            <a:r>
              <a:rPr lang="pt-BR" dirty="0" smtClean="0"/>
              <a:t>Análises </a:t>
            </a:r>
            <a:r>
              <a:rPr lang="pt-BR" dirty="0"/>
              <a:t>mais aprofundadas para identificar a origem </a:t>
            </a:r>
            <a:r>
              <a:rPr lang="pt-BR" dirty="0" smtClean="0"/>
              <a:t>das </a:t>
            </a:r>
            <a:r>
              <a:rPr lang="pt-BR" dirty="0"/>
              <a:t>inconsistências e cautela no seu emprego em estudos posteriores.</a:t>
            </a:r>
            <a:endParaRPr lang="en-GB" dirty="0"/>
          </a:p>
          <a:p>
            <a:pPr algn="just"/>
            <a:r>
              <a:rPr lang="pt-BR" dirty="0"/>
              <a:t>A ocorrência de focos de </a:t>
            </a:r>
            <a:r>
              <a:rPr lang="pt-BR" dirty="0" smtClean="0"/>
              <a:t>calor</a:t>
            </a:r>
          </a:p>
          <a:p>
            <a:pPr lvl="1" algn="just"/>
            <a:r>
              <a:rPr lang="pt-BR" dirty="0" smtClean="0"/>
              <a:t>Intensificam o processo de degradação da </a:t>
            </a:r>
            <a:r>
              <a:rPr lang="pt-BR" dirty="0" smtClean="0"/>
              <a:t>florestal </a:t>
            </a:r>
            <a:r>
              <a:rPr lang="pt-BR" dirty="0" smtClean="0"/>
              <a:t>- DEGRAD </a:t>
            </a:r>
          </a:p>
          <a:p>
            <a:pPr lvl="1" algn="just"/>
            <a:r>
              <a:rPr lang="pt-BR" dirty="0" smtClean="0"/>
              <a:t>Mapeamento de áreas </a:t>
            </a:r>
            <a:r>
              <a:rPr lang="pt-BR" dirty="0"/>
              <a:t>onde a exploração madeireira é o principal fator de alteração na </a:t>
            </a:r>
            <a:r>
              <a:rPr lang="pt-BR" dirty="0" smtClean="0"/>
              <a:t>floresta </a:t>
            </a:r>
            <a:r>
              <a:rPr lang="pt-BR" dirty="0" smtClean="0"/>
              <a:t>- DETEX. </a:t>
            </a:r>
            <a:endParaRPr lang="en-GB" dirty="0" smtClean="0"/>
          </a:p>
          <a:p>
            <a:pPr algn="just"/>
            <a:r>
              <a:rPr lang="pt-BR" dirty="0" smtClean="0"/>
              <a:t>Conhecimento do contexto da região: essencial para a análise da degradação - intrinsecamente relacionados com a dinâmica de uso e ocupação.</a:t>
            </a:r>
            <a:endParaRPr lang="en-GB" dirty="0" smtClean="0"/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04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pt-BR" dirty="0" smtClean="0"/>
              <a:t>Introdução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r>
              <a:rPr lang="pt-BR" dirty="0" smtClean="0"/>
              <a:t>Processo de ocupação e impactos na Amazônia.</a:t>
            </a:r>
          </a:p>
          <a:p>
            <a:endParaRPr lang="pt-BR" dirty="0" smtClean="0"/>
          </a:p>
          <a:p>
            <a:r>
              <a:rPr lang="pt-BR" dirty="0" smtClean="0"/>
              <a:t>Esforços Internacionais no combate ao desmatamento e degradação (REDD+).</a:t>
            </a:r>
          </a:p>
          <a:p>
            <a:endParaRPr lang="pt-BR" dirty="0" smtClean="0"/>
          </a:p>
          <a:p>
            <a:r>
              <a:rPr lang="pt-BR" dirty="0" smtClean="0"/>
              <a:t>Programas de monitoramento da degradação florestal na Amazônia:</a:t>
            </a:r>
          </a:p>
          <a:p>
            <a:pPr lvl="1">
              <a:buNone/>
            </a:pPr>
            <a:r>
              <a:rPr lang="pt-BR" dirty="0" smtClean="0"/>
              <a:t>PRODES (década de 80)</a:t>
            </a:r>
          </a:p>
          <a:p>
            <a:pPr lvl="1">
              <a:buNone/>
            </a:pPr>
            <a:r>
              <a:rPr lang="pt-BR" dirty="0"/>
              <a:t>DEGRAD (2007)</a:t>
            </a:r>
          </a:p>
          <a:p>
            <a:pPr lvl="1">
              <a:buNone/>
            </a:pPr>
            <a:r>
              <a:rPr lang="pt-BR" dirty="0" smtClean="0"/>
              <a:t>DETEX  </a:t>
            </a:r>
            <a:r>
              <a:rPr lang="pt-BR" dirty="0"/>
              <a:t>(2008 – 2009) </a:t>
            </a:r>
            <a:endParaRPr lang="pt-BR" dirty="0" smtClean="0"/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5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AGRADECIMENTOS</a:t>
            </a:r>
            <a:endParaRPr lang="en-GB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Orientadores</a:t>
            </a:r>
          </a:p>
          <a:p>
            <a:r>
              <a:rPr lang="pt-BR" dirty="0" smtClean="0"/>
              <a:t>Camilo </a:t>
            </a:r>
            <a:r>
              <a:rPr lang="pt-BR" dirty="0" err="1" smtClean="0"/>
              <a:t>Daleles</a:t>
            </a:r>
            <a:r>
              <a:rPr lang="pt-BR" dirty="0" smtClean="0"/>
              <a:t> Rennó</a:t>
            </a:r>
          </a:p>
          <a:p>
            <a:r>
              <a:rPr lang="pt-BR" dirty="0"/>
              <a:t>Maria Isabel Sobral Escada</a:t>
            </a:r>
          </a:p>
          <a:p>
            <a:r>
              <a:rPr lang="pt-BR" dirty="0" smtClean="0"/>
              <a:t>Silvana </a:t>
            </a:r>
            <a:r>
              <a:rPr lang="pt-BR" dirty="0" smtClean="0"/>
              <a:t>Amaral </a:t>
            </a:r>
            <a:r>
              <a:rPr lang="pt-BR" dirty="0" err="1" smtClean="0"/>
              <a:t>Kampbel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Colaboradores</a:t>
            </a:r>
            <a:endParaRPr lang="pt-BR" dirty="0" smtClean="0"/>
          </a:p>
          <a:p>
            <a:r>
              <a:rPr lang="pt-BR" dirty="0"/>
              <a:t>Dalton de </a:t>
            </a:r>
            <a:r>
              <a:rPr lang="pt-BR" dirty="0" err="1"/>
              <a:t>Morisson</a:t>
            </a:r>
            <a:r>
              <a:rPr lang="pt-BR" dirty="0"/>
              <a:t> </a:t>
            </a:r>
            <a:r>
              <a:rPr lang="pt-BR" dirty="0" smtClean="0"/>
              <a:t>Valeriano</a:t>
            </a:r>
          </a:p>
          <a:p>
            <a:r>
              <a:rPr lang="pt-BR" dirty="0" err="1"/>
              <a:t>Luis</a:t>
            </a:r>
            <a:r>
              <a:rPr lang="pt-BR" dirty="0"/>
              <a:t> Eduardo Pinheiro </a:t>
            </a:r>
            <a:r>
              <a:rPr lang="pt-BR" dirty="0" err="1" smtClean="0"/>
              <a:t>Maurano</a:t>
            </a:r>
            <a:endParaRPr lang="pt-BR" dirty="0" smtClean="0"/>
          </a:p>
          <a:p>
            <a:r>
              <a:rPr lang="pt-BR" dirty="0" smtClean="0"/>
              <a:t>Fabiano Morelli</a:t>
            </a:r>
            <a:endParaRPr lang="en-GB" dirty="0"/>
          </a:p>
        </p:txBody>
      </p:sp>
      <p:pic>
        <p:nvPicPr>
          <p:cNvPr id="1026" name="Picture 2" descr="http://pgcst.ccst.inpe.br/wp-content/uploads/2014/08/silv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467" y="1159861"/>
            <a:ext cx="121172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pi.inpe.br/~camilo/fotopesso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06" y="1159861"/>
            <a:ext cx="15361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pi.inpe.br/menu/Pessoal/Funcionarios/isabel/foto_pesso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57193"/>
            <a:ext cx="1106964" cy="11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backpackersclub.pl/wp-content/uploads/amazon-tree-canopy-braz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93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OBRIGADO.</a:t>
            </a:r>
            <a:endParaRPr lang="en-GB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6408712" cy="1470025"/>
          </a:xfrm>
        </p:spPr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Análise exploratória da degradação florestal na região de Paragominas (PA) – Sistemas DETEX, DEGRAD e Focos de calor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6400800" cy="622920"/>
          </a:xfrm>
        </p:spPr>
        <p:txBody>
          <a:bodyPr/>
          <a:lstStyle/>
          <a:p>
            <a:r>
              <a:rPr lang="pt-BR" dirty="0" smtClean="0"/>
              <a:t>Mateus de Souza Macul</a:t>
            </a:r>
          </a:p>
        </p:txBody>
      </p:sp>
      <p:pic>
        <p:nvPicPr>
          <p:cNvPr id="5" name="Imagem 4" descr="degr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1" y="3717032"/>
            <a:ext cx="2051720" cy="1296144"/>
          </a:xfrm>
          <a:prstGeom prst="rect">
            <a:avLst/>
          </a:prstGeom>
        </p:spPr>
      </p:pic>
      <p:pic>
        <p:nvPicPr>
          <p:cNvPr id="6" name="Imagem 5" descr="fogo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895072"/>
            <a:ext cx="2051720" cy="1317904"/>
          </a:xfrm>
          <a:prstGeom prst="rect">
            <a:avLst/>
          </a:prstGeom>
        </p:spPr>
      </p:pic>
      <p:pic>
        <p:nvPicPr>
          <p:cNvPr id="9" name="Imagem 8" descr="madei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8500" y="0"/>
            <a:ext cx="2095500" cy="1402080"/>
          </a:xfrm>
          <a:prstGeom prst="rect">
            <a:avLst/>
          </a:prstGeom>
        </p:spPr>
      </p:pic>
      <p:pic>
        <p:nvPicPr>
          <p:cNvPr id="10" name="Imagem 9" descr="dete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5589240"/>
            <a:ext cx="2051720" cy="1296144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2665140" y="5138418"/>
            <a:ext cx="4392488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Orientador: Camilo </a:t>
            </a:r>
            <a:r>
              <a:rPr lang="pt-BR" sz="2000" dirty="0" err="1" smtClean="0"/>
              <a:t>Daleles</a:t>
            </a:r>
            <a:r>
              <a:rPr lang="pt-BR" sz="2000" dirty="0" smtClean="0"/>
              <a:t> Rennó</a:t>
            </a:r>
          </a:p>
        </p:txBody>
      </p:sp>
    </p:spTree>
    <p:extLst>
      <p:ext uri="{BB962C8B-B14F-4D97-AF65-F5344CB8AC3E}">
        <p14:creationId xmlns:p14="http://schemas.microsoft.com/office/powerpoint/2010/main" val="42110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2386608" cy="706090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Objetivos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24744"/>
            <a:ext cx="8892480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O objetivo deste trabalho é analisar a consistência dos dados de degradação florestal e extração seletiva de madeira provenientes dos sistemas DEGRAD e DETEX.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Identificar relações entre os dados e a ocorrência de focos de calor para duas áreas:</a:t>
            </a:r>
          </a:p>
          <a:p>
            <a:pPr algn="just"/>
            <a:endParaRPr lang="pt-BR" dirty="0" smtClean="0"/>
          </a:p>
          <a:p>
            <a:pPr algn="just">
              <a:buFont typeface="Wingdings" pitchFamily="2" charset="2"/>
              <a:buChar char="ü"/>
            </a:pPr>
            <a:r>
              <a:rPr lang="pt-BR" dirty="0" smtClean="0"/>
              <a:t> Nordeste do Pará (região de Paragominas) no horizonte de tempo entre os anos de 2009 e 2015. </a:t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56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99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Metodologia  - Área de Estudo</a:t>
            </a:r>
            <a:endParaRPr lang="en-GB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6105053"/>
            <a:ext cx="8229600" cy="752947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Órbita ponto </a:t>
            </a:r>
            <a:r>
              <a:rPr lang="pt-BR" dirty="0"/>
              <a:t>223/62 e </a:t>
            </a:r>
            <a:r>
              <a:rPr lang="pt-BR" dirty="0" smtClean="0"/>
              <a:t>223/63 (</a:t>
            </a:r>
            <a:r>
              <a:rPr lang="pt-BR" dirty="0" err="1" smtClean="0"/>
              <a:t>Landsat</a:t>
            </a:r>
            <a:r>
              <a:rPr lang="pt-BR" dirty="0" smtClean="0"/>
              <a:t>) – Nordeste do estado do Pará</a:t>
            </a:r>
          </a:p>
        </p:txBody>
      </p:sp>
      <p:pic>
        <p:nvPicPr>
          <p:cNvPr id="5" name="Picture 2" descr="https://lh3.googleusercontent.com/M6X8dpXV6oKfMvogpnQCGX5_c42HUYxsRKhyiRS7UdR02qjW9LxACMQaV79ks5fcVeuldnhal1sKFLTL50lKTqGAeOTi9xbdD4qarQAiwuDedZk0IwvDOWSwopX1PXt1b8KjeP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19616" cy="574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pt-BR" sz="2800" b="1" dirty="0" smtClean="0"/>
              <a:t>Dados DETEX, DEGRAD e Focos de Calor – Ontologia e Estrutura dos dados</a:t>
            </a:r>
            <a:br>
              <a:rPr lang="pt-BR" sz="2800" b="1" dirty="0" smtClean="0"/>
            </a:br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79512" y="980728"/>
          <a:ext cx="8568952" cy="3421777"/>
        </p:xfrm>
        <a:graphic>
          <a:graphicData uri="http://schemas.openxmlformats.org/drawingml/2006/table">
            <a:tbl>
              <a:tblPr/>
              <a:tblGrid>
                <a:gridCol w="1735112"/>
                <a:gridCol w="854236"/>
                <a:gridCol w="1556637"/>
                <a:gridCol w="2170642"/>
                <a:gridCol w="1067831"/>
                <a:gridCol w="1184494"/>
              </a:tblGrid>
              <a:tr h="605029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Dicionário dos Dados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Dado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FONTE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Res. Espacial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Res. Temporal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Plataforma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31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DEGRAD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30x30 (m)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ano (2009-2015)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Polígono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Landsat</a:t>
                      </a:r>
                      <a:endParaRPr lang="pt-BR" sz="2000" b="0" i="0" u="none" strike="noStrike" baseline="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(ETM+)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981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Focos de Calor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INPE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1x1 (km)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dia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Ponto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Terra/</a:t>
                      </a:r>
                      <a:r>
                        <a:rPr lang="pt-BR" sz="2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Aqua</a:t>
                      </a:r>
                      <a:r>
                        <a:rPr lang="pt-BR" sz="2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(MODIS)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t="17640" r="44488" b="62600"/>
          <a:stretch>
            <a:fillRect/>
          </a:stretch>
        </p:blipFill>
        <p:spPr bwMode="auto">
          <a:xfrm>
            <a:off x="3923928" y="5373216"/>
            <a:ext cx="5076056" cy="112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logo_degrad_s_ob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013176"/>
            <a:ext cx="2916768" cy="159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3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51520" y="5486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56" name="Retângulo 55"/>
          <p:cNvSpPr/>
          <p:nvPr/>
        </p:nvSpPr>
        <p:spPr>
          <a:xfrm>
            <a:off x="323528" y="62068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33" name="Título 1"/>
          <p:cNvSpPr>
            <a:spLocks noGrp="1"/>
          </p:cNvSpPr>
          <p:nvPr>
            <p:ph type="title"/>
          </p:nvPr>
        </p:nvSpPr>
        <p:spPr>
          <a:xfrm>
            <a:off x="30192" y="-67580"/>
            <a:ext cx="2813616" cy="489010"/>
          </a:xfrm>
        </p:spPr>
        <p:txBody>
          <a:bodyPr>
            <a:noAutofit/>
          </a:bodyPr>
          <a:lstStyle/>
          <a:p>
            <a:r>
              <a:rPr lang="pt-BR" sz="2800" dirty="0" smtClean="0"/>
              <a:t>Metodologia</a:t>
            </a:r>
            <a:endParaRPr lang="pt-BR" sz="2800" dirty="0"/>
          </a:p>
        </p:txBody>
      </p:sp>
      <p:sp>
        <p:nvSpPr>
          <p:cNvPr id="40" name="Retângulo 39"/>
          <p:cNvSpPr/>
          <p:nvPr/>
        </p:nvSpPr>
        <p:spPr>
          <a:xfrm>
            <a:off x="395536" y="692696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44" name="Arredondar Retângulo em um Canto Diagonal 43"/>
          <p:cNvSpPr/>
          <p:nvPr/>
        </p:nvSpPr>
        <p:spPr>
          <a:xfrm>
            <a:off x="442830" y="2492896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45" name="Arredondar Retângulo em um Canto Diagonal 44"/>
          <p:cNvSpPr/>
          <p:nvPr/>
        </p:nvSpPr>
        <p:spPr>
          <a:xfrm>
            <a:off x="611560" y="162880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sp>
        <p:nvSpPr>
          <p:cNvPr id="66" name="Retângulo 65"/>
          <p:cNvSpPr/>
          <p:nvPr/>
        </p:nvSpPr>
        <p:spPr>
          <a:xfrm>
            <a:off x="5166823" y="47667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7" name="Retângulo 66"/>
          <p:cNvSpPr/>
          <p:nvPr/>
        </p:nvSpPr>
        <p:spPr>
          <a:xfrm>
            <a:off x="5238831" y="5486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68" name="Retângulo 67"/>
          <p:cNvSpPr/>
          <p:nvPr/>
        </p:nvSpPr>
        <p:spPr>
          <a:xfrm>
            <a:off x="5310839" y="62068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1" name="Arredondar Retângulo em um Canto Diagonal 70"/>
          <p:cNvSpPr/>
          <p:nvPr/>
        </p:nvSpPr>
        <p:spPr>
          <a:xfrm>
            <a:off x="5430141" y="2420888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Ocorrência</a:t>
            </a:r>
            <a:endParaRPr lang="pt-BR" dirty="0"/>
          </a:p>
        </p:txBody>
      </p:sp>
      <p:sp>
        <p:nvSpPr>
          <p:cNvPr id="77" name="Retângulo 76"/>
          <p:cNvSpPr/>
          <p:nvPr/>
        </p:nvSpPr>
        <p:spPr>
          <a:xfrm>
            <a:off x="7199784" y="476672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8" name="Retângulo 77"/>
          <p:cNvSpPr/>
          <p:nvPr/>
        </p:nvSpPr>
        <p:spPr>
          <a:xfrm>
            <a:off x="7271792" y="548680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</a:t>
            </a:r>
          </a:p>
          <a:p>
            <a:pPr algn="ctr"/>
            <a:r>
              <a:rPr lang="pt-BR" dirty="0" smtClean="0"/>
              <a:t>2009 a 2015</a:t>
            </a:r>
            <a:endParaRPr lang="pt-BR" dirty="0"/>
          </a:p>
        </p:txBody>
      </p:sp>
      <p:sp>
        <p:nvSpPr>
          <p:cNvPr id="79" name="Retângulo 78"/>
          <p:cNvSpPr/>
          <p:nvPr/>
        </p:nvSpPr>
        <p:spPr>
          <a:xfrm>
            <a:off x="7343800" y="620688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Focos de Calor</a:t>
            </a:r>
          </a:p>
          <a:p>
            <a:pPr algn="ctr"/>
            <a:r>
              <a:rPr lang="pt-BR" sz="1600" dirty="0" smtClean="0"/>
              <a:t>2009 a 2015</a:t>
            </a:r>
            <a:endParaRPr lang="pt-BR" sz="1600" dirty="0"/>
          </a:p>
        </p:txBody>
      </p:sp>
      <p:sp>
        <p:nvSpPr>
          <p:cNvPr id="80" name="Arredondar Retângulo em um Canto Diagonal 79"/>
          <p:cNvSpPr/>
          <p:nvPr/>
        </p:nvSpPr>
        <p:spPr>
          <a:xfrm>
            <a:off x="7452320" y="4149080"/>
            <a:ext cx="125963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Kernel</a:t>
            </a:r>
            <a:endParaRPr lang="pt-BR" dirty="0"/>
          </a:p>
        </p:txBody>
      </p:sp>
      <p:sp>
        <p:nvSpPr>
          <p:cNvPr id="81" name="Arredondar Retângulo em um Canto Diagonal 80"/>
          <p:cNvSpPr/>
          <p:nvPr/>
        </p:nvSpPr>
        <p:spPr>
          <a:xfrm>
            <a:off x="7452320" y="1556792"/>
            <a:ext cx="1224136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Agregação </a:t>
            </a:r>
            <a:endParaRPr lang="pt-BR" dirty="0"/>
          </a:p>
        </p:txBody>
      </p:sp>
      <p:sp>
        <p:nvSpPr>
          <p:cNvPr id="82" name="Arredondar Retângulo em um Canto Diagonal 81"/>
          <p:cNvSpPr/>
          <p:nvPr/>
        </p:nvSpPr>
        <p:spPr>
          <a:xfrm>
            <a:off x="5292080" y="5445224"/>
            <a:ext cx="1656184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DETEX</a:t>
            </a:r>
            <a:endParaRPr lang="pt-BR" dirty="0"/>
          </a:p>
        </p:txBody>
      </p:sp>
      <p:sp>
        <p:nvSpPr>
          <p:cNvPr id="85" name="Chave esquerda 84"/>
          <p:cNvSpPr/>
          <p:nvPr/>
        </p:nvSpPr>
        <p:spPr>
          <a:xfrm rot="16200000">
            <a:off x="6552220" y="3897052"/>
            <a:ext cx="792088" cy="2304256"/>
          </a:xfrm>
          <a:prstGeom prst="leftBrace">
            <a:avLst>
              <a:gd name="adj1" fmla="val 0"/>
              <a:gd name="adj2" fmla="val 210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" name="CaixaDeTexto 91"/>
          <p:cNvSpPr txBox="1"/>
          <p:nvPr/>
        </p:nvSpPr>
        <p:spPr>
          <a:xfrm>
            <a:off x="2843808" y="134076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Intersecção</a:t>
            </a:r>
            <a:endParaRPr lang="pt-BR" sz="1200" dirty="0"/>
          </a:p>
        </p:txBody>
      </p:sp>
      <p:sp>
        <p:nvSpPr>
          <p:cNvPr id="93" name="CaixaDeTexto 92"/>
          <p:cNvSpPr txBox="1"/>
          <p:nvPr/>
        </p:nvSpPr>
        <p:spPr>
          <a:xfrm>
            <a:off x="3203848" y="306896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Interseção</a:t>
            </a:r>
            <a:endParaRPr lang="pt-BR" sz="1200" dirty="0"/>
          </a:p>
        </p:txBody>
      </p:sp>
      <p:sp>
        <p:nvSpPr>
          <p:cNvPr id="94" name="Retângulo 93"/>
          <p:cNvSpPr/>
          <p:nvPr/>
        </p:nvSpPr>
        <p:spPr>
          <a:xfrm>
            <a:off x="5364088" y="3789040"/>
            <a:ext cx="144016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DETEX-DEGRAD</a:t>
            </a:r>
          </a:p>
          <a:p>
            <a:pPr algn="ctr"/>
            <a:r>
              <a:rPr lang="pt-BR" dirty="0" smtClean="0"/>
              <a:t>2009 a 2015</a:t>
            </a:r>
          </a:p>
        </p:txBody>
      </p:sp>
      <p:cxnSp>
        <p:nvCxnSpPr>
          <p:cNvPr id="102" name="Conector reto 101"/>
          <p:cNvCxnSpPr>
            <a:stCxn id="79" idx="2"/>
            <a:endCxn id="81" idx="3"/>
          </p:cNvCxnSpPr>
          <p:nvPr/>
        </p:nvCxnSpPr>
        <p:spPr>
          <a:xfrm>
            <a:off x="8063880" y="126876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to 104"/>
          <p:cNvCxnSpPr>
            <a:stCxn id="81" idx="1"/>
            <a:endCxn id="80" idx="3"/>
          </p:cNvCxnSpPr>
          <p:nvPr/>
        </p:nvCxnSpPr>
        <p:spPr>
          <a:xfrm>
            <a:off x="8064388" y="2060848"/>
            <a:ext cx="17748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Arredondar Retângulo em um Canto Diagonal 118"/>
          <p:cNvSpPr/>
          <p:nvPr/>
        </p:nvSpPr>
        <p:spPr>
          <a:xfrm>
            <a:off x="2483768" y="2348880"/>
            <a:ext cx="1656184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Consistência</a:t>
            </a:r>
            <a:endParaRPr lang="pt-BR" dirty="0"/>
          </a:p>
        </p:txBody>
      </p:sp>
      <p:sp>
        <p:nvSpPr>
          <p:cNvPr id="129" name="CaixaDeTexto 128"/>
          <p:cNvSpPr txBox="1"/>
          <p:nvPr/>
        </p:nvSpPr>
        <p:spPr>
          <a:xfrm>
            <a:off x="6300192" y="47251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Média Zonal</a:t>
            </a:r>
            <a:endParaRPr lang="pt-BR" dirty="0"/>
          </a:p>
        </p:txBody>
      </p:sp>
      <p:sp>
        <p:nvSpPr>
          <p:cNvPr id="130" name="Arredondar Retângulo em um Canto Diagonal 129"/>
          <p:cNvSpPr/>
          <p:nvPr/>
        </p:nvSpPr>
        <p:spPr>
          <a:xfrm>
            <a:off x="2843808" y="3645024"/>
            <a:ext cx="136815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Conversão</a:t>
            </a:r>
            <a:endParaRPr lang="pt-BR" dirty="0"/>
          </a:p>
        </p:txBody>
      </p:sp>
      <p:sp>
        <p:nvSpPr>
          <p:cNvPr id="140" name="Arredondar Retângulo em um Canto Diagonal 139"/>
          <p:cNvSpPr/>
          <p:nvPr/>
        </p:nvSpPr>
        <p:spPr>
          <a:xfrm>
            <a:off x="5598871" y="1628800"/>
            <a:ext cx="899592" cy="504056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ano</a:t>
            </a:r>
          </a:p>
          <a:p>
            <a:pPr algn="ctr"/>
            <a:r>
              <a:rPr lang="pt-BR" dirty="0" smtClean="0"/>
              <a:t>∑n</a:t>
            </a:r>
            <a:endParaRPr lang="pt-BR" dirty="0"/>
          </a:p>
        </p:txBody>
      </p:sp>
      <p:cxnSp>
        <p:nvCxnSpPr>
          <p:cNvPr id="141" name="Conector reto 140"/>
          <p:cNvCxnSpPr/>
          <p:nvPr/>
        </p:nvCxnSpPr>
        <p:spPr>
          <a:xfrm>
            <a:off x="1115616" y="1340768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ector reto 141"/>
          <p:cNvCxnSpPr/>
          <p:nvPr/>
        </p:nvCxnSpPr>
        <p:spPr>
          <a:xfrm>
            <a:off x="6030919" y="1268760"/>
            <a:ext cx="5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CaixaDeTexto 142"/>
          <p:cNvSpPr txBox="1"/>
          <p:nvPr/>
        </p:nvSpPr>
        <p:spPr>
          <a:xfrm>
            <a:off x="539552" y="134076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sp>
        <p:nvSpPr>
          <p:cNvPr id="144" name="CaixaDeTexto 143"/>
          <p:cNvSpPr txBox="1"/>
          <p:nvPr/>
        </p:nvSpPr>
        <p:spPr>
          <a:xfrm>
            <a:off x="5526863" y="126876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União</a:t>
            </a:r>
            <a:endParaRPr lang="pt-BR" sz="1200" dirty="0"/>
          </a:p>
        </p:txBody>
      </p:sp>
      <p:cxnSp>
        <p:nvCxnSpPr>
          <p:cNvPr id="150" name="Conector reto 149"/>
          <p:cNvCxnSpPr>
            <a:stCxn id="45" idx="1"/>
            <a:endCxn id="44" idx="3"/>
          </p:cNvCxnSpPr>
          <p:nvPr/>
        </p:nvCxnSpPr>
        <p:spPr>
          <a:xfrm>
            <a:off x="1061356" y="2132856"/>
            <a:ext cx="1129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ector reto 152"/>
          <p:cNvCxnSpPr>
            <a:stCxn id="140" idx="1"/>
            <a:endCxn id="71" idx="3"/>
          </p:cNvCxnSpPr>
          <p:nvPr/>
        </p:nvCxnSpPr>
        <p:spPr>
          <a:xfrm>
            <a:off x="6048667" y="2132856"/>
            <a:ext cx="1129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angulado 156"/>
          <p:cNvCxnSpPr>
            <a:endCxn id="94" idx="1"/>
          </p:cNvCxnSpPr>
          <p:nvPr/>
        </p:nvCxnSpPr>
        <p:spPr>
          <a:xfrm>
            <a:off x="683568" y="2996952"/>
            <a:ext cx="4680520" cy="1260140"/>
          </a:xfrm>
          <a:prstGeom prst="bentConnector3">
            <a:avLst>
              <a:gd name="adj1" fmla="val 37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de seta reta 164"/>
          <p:cNvCxnSpPr>
            <a:stCxn id="71" idx="1"/>
            <a:endCxn id="94" idx="0"/>
          </p:cNvCxnSpPr>
          <p:nvPr/>
        </p:nvCxnSpPr>
        <p:spPr>
          <a:xfrm>
            <a:off x="6059957" y="2924944"/>
            <a:ext cx="24211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tângulo 168"/>
          <p:cNvSpPr/>
          <p:nvPr/>
        </p:nvSpPr>
        <p:spPr>
          <a:xfrm>
            <a:off x="2051720" y="1628800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DETEX  n</a:t>
            </a:r>
          </a:p>
        </p:txBody>
      </p:sp>
      <p:sp>
        <p:nvSpPr>
          <p:cNvPr id="170" name="Retângulo 169"/>
          <p:cNvSpPr/>
          <p:nvPr/>
        </p:nvSpPr>
        <p:spPr>
          <a:xfrm>
            <a:off x="3635896" y="1628800"/>
            <a:ext cx="129614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DEGRAD n</a:t>
            </a:r>
          </a:p>
        </p:txBody>
      </p:sp>
      <p:cxnSp>
        <p:nvCxnSpPr>
          <p:cNvPr id="172" name="Conector de seta reta 171"/>
          <p:cNvCxnSpPr>
            <a:stCxn id="170" idx="1"/>
            <a:endCxn id="169" idx="3"/>
          </p:cNvCxnSpPr>
          <p:nvPr/>
        </p:nvCxnSpPr>
        <p:spPr>
          <a:xfrm flipH="1">
            <a:off x="3059832" y="1844824"/>
            <a:ext cx="57606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Forma 175"/>
          <p:cNvCxnSpPr>
            <a:stCxn id="40" idx="3"/>
            <a:endCxn id="169" idx="0"/>
          </p:cNvCxnSpPr>
          <p:nvPr/>
        </p:nvCxnSpPr>
        <p:spPr>
          <a:xfrm>
            <a:off x="1835696" y="1016732"/>
            <a:ext cx="720080" cy="6120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Forma 177"/>
          <p:cNvCxnSpPr>
            <a:stCxn id="67" idx="1"/>
            <a:endCxn id="170" idx="0"/>
          </p:cNvCxnSpPr>
          <p:nvPr/>
        </p:nvCxnSpPr>
        <p:spPr>
          <a:xfrm rot="10800000" flipV="1">
            <a:off x="4283969" y="872716"/>
            <a:ext cx="954863" cy="75608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Chave direita 179"/>
          <p:cNvSpPr/>
          <p:nvPr/>
        </p:nvSpPr>
        <p:spPr>
          <a:xfrm rot="5400000">
            <a:off x="3131840" y="980728"/>
            <a:ext cx="864096" cy="4608512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1" name="Chave direita 180"/>
          <p:cNvSpPr/>
          <p:nvPr/>
        </p:nvSpPr>
        <p:spPr>
          <a:xfrm rot="5400000">
            <a:off x="3203848" y="1268760"/>
            <a:ext cx="288032" cy="1872208"/>
          </a:xfrm>
          <a:prstGeom prst="rightBrace">
            <a:avLst>
              <a:gd name="adj1" fmla="val 0"/>
              <a:gd name="adj2" fmla="val 51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9" name="Arredondar Retângulo em um Canto Diagonal 188"/>
          <p:cNvSpPr/>
          <p:nvPr/>
        </p:nvSpPr>
        <p:spPr>
          <a:xfrm>
            <a:off x="7236296" y="5445224"/>
            <a:ext cx="1728192" cy="7920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Intensidade Focos de calor</a:t>
            </a:r>
          </a:p>
          <a:p>
            <a:pPr algn="ctr"/>
            <a:r>
              <a:rPr lang="pt-BR" dirty="0" smtClean="0"/>
              <a:t>DEGRAD</a:t>
            </a:r>
            <a:endParaRPr lang="pt-BR" dirty="0"/>
          </a:p>
        </p:txBody>
      </p:sp>
      <p:cxnSp>
        <p:nvCxnSpPr>
          <p:cNvPr id="191" name="Conector reto 190"/>
          <p:cNvCxnSpPr/>
          <p:nvPr/>
        </p:nvCxnSpPr>
        <p:spPr>
          <a:xfrm>
            <a:off x="7740352" y="501317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43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Mapeamento DETEX/DEGRAD</a:t>
            </a:r>
            <a:endParaRPr lang="en-GB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28832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2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604</Words>
  <Application>Microsoft Office PowerPoint</Application>
  <PresentationFormat>Apresentação na tela (4:3)</PresentationFormat>
  <Paragraphs>172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Análise exploratória da degradação florestal na região de Paragominas (PA) – Sistemas DETEX, DEGRAD e Focos de calor</vt:lpstr>
      <vt:lpstr>Introdução</vt:lpstr>
      <vt:lpstr>Objetivos</vt:lpstr>
      <vt:lpstr>METODOLOGIA</vt:lpstr>
      <vt:lpstr>Metodologia  - Área de Estudo</vt:lpstr>
      <vt:lpstr>Dados DETEX, DEGRAD e Focos de Calor – Ontologia e Estrutura dos dados </vt:lpstr>
      <vt:lpstr>Metodologia</vt:lpstr>
      <vt:lpstr>RESULTADOS</vt:lpstr>
      <vt:lpstr>Mapeamento DETEX/DEGRAD</vt:lpstr>
      <vt:lpstr>Consistência  DETEX – DEGRAD (2009 – 2015)</vt:lpstr>
      <vt:lpstr>Ocorrência – DEGRAD-DETEX (km²)</vt:lpstr>
      <vt:lpstr>Apresentação do PowerPoint</vt:lpstr>
      <vt:lpstr>Conversão </vt:lpstr>
      <vt:lpstr>Intensidade de Focos de Calor</vt:lpstr>
      <vt:lpstr>Intensidade de Focos de Calor – DETEX-DEGRAD</vt:lpstr>
      <vt:lpstr>Intensidade de focos de Calor – Ocorrências DEGRAD</vt:lpstr>
      <vt:lpstr>Média Zonal para DETEX e DEGRAD</vt:lpstr>
      <vt:lpstr>CONCLUSÕES</vt:lpstr>
      <vt:lpstr>Conclusões</vt:lpstr>
      <vt:lpstr>AGRADECIMENTOS</vt:lpstr>
      <vt:lpstr>OBRIGADO.</vt:lpstr>
      <vt:lpstr>Análise exploratória da degradação florestal na região de Paragominas (PA) – Sistemas DETEX, DEGRAD e Focos de calor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Detex – Degrad – Focos de Incêndio</dc:title>
  <dc:creator>Mateus Macul</dc:creator>
  <cp:lastModifiedBy>Mateus Macul</cp:lastModifiedBy>
  <cp:revision>52</cp:revision>
  <dcterms:created xsi:type="dcterms:W3CDTF">2017-06-09T02:53:51Z</dcterms:created>
  <dcterms:modified xsi:type="dcterms:W3CDTF">2017-06-12T04:43:26Z</dcterms:modified>
</cp:coreProperties>
</file>