
<file path=[Content_Types].xml><?xml version="1.0" encoding="utf-8"?>
<Types xmlns="http://schemas.openxmlformats.org/package/2006/content-types">
  <Default Extension="PNG" ContentType="image/png"/>
  <Default Extension="aspx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2" r:id="rId24"/>
    <p:sldId id="280" r:id="rId25"/>
    <p:sldId id="29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3957-D365-4FFB-8D85-572D488F3501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4652F-849A-49F1-8B47-8426741F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30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52F-849A-49F1-8B47-8426741FD5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88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52F-849A-49F1-8B47-8426741FD5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65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CFDF-67C5-48D0-8FF2-0299E6FEEB47}" type="datetime1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00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4114-F5B7-439B-A145-E2EED76302F1}" type="datetime1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88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E1EE-B72D-4786-BC6D-080A89874293}" type="datetime1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30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B3E5-9207-4F45-82C0-3B6E5116DFE6}" type="datetime1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02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980C-853A-4BCB-84F8-C17F753133AE}" type="datetime1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24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18F5-BFD0-4840-8C09-A4B44994A8A0}" type="datetime1">
              <a:rPr lang="pt-BR" smtClean="0"/>
              <a:t>03/06/2021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52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72E3-807C-4DE6-83B3-4A11CA0ED37A}" type="datetime1">
              <a:rPr lang="pt-BR" smtClean="0"/>
              <a:t>03/06/2021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73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B68-41C9-44E6-A58A-8E7B8EB1504E}" type="datetime1">
              <a:rPr lang="pt-BR" smtClean="0"/>
              <a:t>03/06/2021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77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0AD4-F889-4955-A439-75810A5F4332}" type="datetime1">
              <a:rPr lang="pt-BR" smtClean="0"/>
              <a:t>03/06/2021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77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E46-26F8-41F7-B4BB-3BBA75B5AD41}" type="datetime1">
              <a:rPr lang="pt-BR" smtClean="0"/>
              <a:t>03/06/2021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45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69A5-35F9-4432-BEFF-799111326CE0}" type="datetime1">
              <a:rPr lang="pt-BR" smtClean="0"/>
              <a:t>03/06/2021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20A4-22CE-4222-B7A7-0CA2A458F9EF}" type="datetime1">
              <a:rPr lang="pt-BR" smtClean="0"/>
              <a:t>03/06/2021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9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asp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03400"/>
            <a:ext cx="9144000" cy="1706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DA LÓGICA FUZZY E ANALÍSE MULTICRITÉRIO PARA IDENTIFICAÇÃO DE ÁREAS PARA IMPLANTAÇÃO DE ATERROS SANITÁRIOS DE RESÍDUOS SÓLIDOS NO MUNÍCIPIO DE DIVINÓPOLIS - MG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14634"/>
            <a:ext cx="9144000" cy="1655762"/>
          </a:xfrm>
        </p:spPr>
        <p:txBody>
          <a:bodyPr/>
          <a:lstStyle/>
          <a:p>
            <a:r>
              <a:rPr lang="pt-BR" dirty="0" smtClean="0"/>
              <a:t>Bruno </a:t>
            </a:r>
            <a:r>
              <a:rPr lang="pt-BR" dirty="0" smtClean="0"/>
              <a:t>da Silva Reis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61" y="131625"/>
            <a:ext cx="5077534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HIDROGRAFIA DE DIVINÓPOLIS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10" y="1044618"/>
            <a:ext cx="6283817" cy="5676857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8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8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RODOVIAS ESTADUAIS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0" y="1044000"/>
            <a:ext cx="6430273" cy="571579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0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8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AERÓDROMOS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0" y="1044000"/>
            <a:ext cx="6596984" cy="571579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2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9387"/>
            <a:ext cx="10515600" cy="8646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IMAGEM </a:t>
            </a:r>
            <a:r>
              <a:rPr lang="pt-BR" dirty="0"/>
              <a:t>LANDSAT 8 </a:t>
            </a:r>
            <a:r>
              <a:rPr lang="pt-BR" dirty="0" smtClean="0"/>
              <a:t> </a:t>
            </a:r>
            <a:r>
              <a:rPr lang="pt-BR" dirty="0"/>
              <a:t>543 sensor OLI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0" y="1044000"/>
            <a:ext cx="6025404" cy="5680074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1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err="1" smtClean="0"/>
              <a:t>Erodibilidade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98676" cy="4351338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76" y="4176165"/>
            <a:ext cx="2221262" cy="186586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7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VULNERABILIDADE  DO SOLO Á CONTAMINAÇÃO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08901" cy="4351338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0" y="4176000"/>
            <a:ext cx="2219999" cy="18648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3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CURVAS DE NÍVEL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4" y="1160154"/>
            <a:ext cx="5934076" cy="5417093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503" y="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LINHAS E PONTOS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3" y="1690688"/>
            <a:ext cx="5983874" cy="4351338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74" y="1103722"/>
            <a:ext cx="4820323" cy="552527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6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LINHAS E PONTOS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8" y="2415822"/>
            <a:ext cx="3765890" cy="213809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89" y="1546576"/>
            <a:ext cx="8109424" cy="487680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ÁREA URBANA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1 - Classificar imagem através do </a:t>
            </a:r>
            <a:r>
              <a:rPr lang="pt-BR" dirty="0" err="1" smtClean="0"/>
              <a:t>dzetsaka</a:t>
            </a:r>
            <a:r>
              <a:rPr lang="pt-BR" dirty="0" smtClean="0"/>
              <a:t>.</a:t>
            </a:r>
          </a:p>
          <a:p>
            <a:r>
              <a:rPr lang="pt-BR" dirty="0" smtClean="0"/>
              <a:t>2 - Converter </a:t>
            </a:r>
            <a:r>
              <a:rPr lang="pt-BR" dirty="0" err="1"/>
              <a:t>R</a:t>
            </a:r>
            <a:r>
              <a:rPr lang="pt-BR" dirty="0" err="1" smtClean="0"/>
              <a:t>aster</a:t>
            </a:r>
            <a:r>
              <a:rPr lang="pt-BR" dirty="0" smtClean="0"/>
              <a:t> para vetor.</a:t>
            </a:r>
          </a:p>
          <a:p>
            <a:r>
              <a:rPr lang="pt-BR" dirty="0" smtClean="0"/>
              <a:t>3 – Selecionar apenas a feição urbana.</a:t>
            </a:r>
          </a:p>
          <a:p>
            <a:r>
              <a:rPr lang="pt-BR" dirty="0" smtClean="0"/>
              <a:t>4 – Importar para o SPRING e calcular distâncias.</a:t>
            </a:r>
          </a:p>
          <a:p>
            <a:r>
              <a:rPr lang="pt-BR" dirty="0" smtClean="0"/>
              <a:t>5 – </a:t>
            </a:r>
            <a:r>
              <a:rPr lang="pt-BR" dirty="0" err="1" smtClean="0"/>
              <a:t>Fuzzy</a:t>
            </a:r>
            <a:r>
              <a:rPr lang="pt-BR" dirty="0" smtClean="0"/>
              <a:t> linear.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2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PROBLEMÁTICA DOS RESÍDUOS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9" y="2292854"/>
            <a:ext cx="5905500" cy="36861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2292855"/>
            <a:ext cx="5812360" cy="361614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79709" y="5979029"/>
            <a:ext cx="5567299" cy="37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IBGE - 2010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97769" y="5909001"/>
            <a:ext cx="433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Marcelo Casal Junior/Agência </a:t>
            </a:r>
            <a:r>
              <a:rPr lang="pt-BR" dirty="0" smtClean="0"/>
              <a:t>Brasil - 2014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96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ÁREA URBANA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44526" cy="435133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DECLIVIDADE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1 - Importar camada para o SPRING.</a:t>
            </a:r>
          </a:p>
          <a:p>
            <a:r>
              <a:rPr lang="pt-BR" dirty="0" smtClean="0"/>
              <a:t>2 – Gerar grade triangular e declividade.</a:t>
            </a:r>
          </a:p>
          <a:p>
            <a:r>
              <a:rPr lang="pt-BR" dirty="0" smtClean="0"/>
              <a:t>3 – </a:t>
            </a:r>
            <a:r>
              <a:rPr lang="pt-BR" dirty="0" err="1" smtClean="0"/>
              <a:t>Fuzzy</a:t>
            </a:r>
            <a:r>
              <a:rPr lang="pt-BR" dirty="0" smtClean="0"/>
              <a:t> linear no QGIS.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2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NORMALIZAÇÃO ERODIBILIDADE E VULNERABILIDADE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Vetor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Raster</a:t>
            </a:r>
            <a:endParaRPr lang="pt-BR" dirty="0" smtClean="0">
              <a:sym typeface="Wingdings" panose="05000000000000000000" pitchFamily="2" charset="2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98" y="1825625"/>
            <a:ext cx="2928045" cy="4799447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95"/>
            <a:ext cx="2793452" cy="2865079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52" y="172995"/>
            <a:ext cx="2780811" cy="28650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9" y="172995"/>
            <a:ext cx="2780989" cy="28650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84" y="216168"/>
            <a:ext cx="2744999" cy="282190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" y="3038075"/>
            <a:ext cx="2793038" cy="288081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9" y="3038500"/>
            <a:ext cx="2814508" cy="287996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98" y="2850076"/>
            <a:ext cx="3016179" cy="306795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9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6136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PESOS PARA AS VARIÁVEIS - AHP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24</a:t>
            </a:fld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801746"/>
            <a:ext cx="9079605" cy="5554604"/>
          </a:xfrm>
        </p:spPr>
      </p:pic>
      <p:sp>
        <p:nvSpPr>
          <p:cNvPr id="6" name="CaixaDeTexto 5"/>
          <p:cNvSpPr txBox="1"/>
          <p:nvPr/>
        </p:nvSpPr>
        <p:spPr>
          <a:xfrm>
            <a:off x="1532586" y="6252213"/>
            <a:ext cx="659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CÂMARA et al., 2001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PESOS PARA AS VARIÁVEIS - AHP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8" y="2384672"/>
            <a:ext cx="11909502" cy="2741120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PESOS PARA AS VARIÁVEIS - AHP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Distância dos corpos hídricos = </a:t>
            </a:r>
            <a:r>
              <a:rPr lang="pt-BR" dirty="0" smtClean="0"/>
              <a:t>0,44</a:t>
            </a:r>
          </a:p>
          <a:p>
            <a:r>
              <a:rPr lang="pt-BR" dirty="0"/>
              <a:t>Vulnerabilidade do solo = </a:t>
            </a:r>
            <a:r>
              <a:rPr lang="pt-BR" dirty="0" smtClean="0"/>
              <a:t>0,15</a:t>
            </a:r>
          </a:p>
          <a:p>
            <a:r>
              <a:rPr lang="pt-BR" dirty="0" err="1"/>
              <a:t>Erodibilidade</a:t>
            </a:r>
            <a:r>
              <a:rPr lang="pt-BR" dirty="0"/>
              <a:t> = </a:t>
            </a:r>
            <a:r>
              <a:rPr lang="pt-BR" dirty="0" smtClean="0"/>
              <a:t>0,15</a:t>
            </a:r>
          </a:p>
          <a:p>
            <a:r>
              <a:rPr lang="pt-BR" dirty="0"/>
              <a:t>Declividade = </a:t>
            </a:r>
            <a:r>
              <a:rPr lang="pt-BR" dirty="0" smtClean="0"/>
              <a:t>0,15</a:t>
            </a:r>
          </a:p>
          <a:p>
            <a:r>
              <a:rPr lang="pt-BR" dirty="0"/>
              <a:t>Distância da área urbanizada = </a:t>
            </a:r>
            <a:r>
              <a:rPr lang="pt-BR" dirty="0" smtClean="0"/>
              <a:t>0,05</a:t>
            </a:r>
          </a:p>
          <a:p>
            <a:r>
              <a:rPr lang="pt-BR" dirty="0"/>
              <a:t>Distância de Rodovias estaduais = </a:t>
            </a:r>
            <a:r>
              <a:rPr lang="pt-BR" dirty="0" smtClean="0"/>
              <a:t>0,04</a:t>
            </a:r>
          </a:p>
          <a:p>
            <a:r>
              <a:rPr lang="pt-BR" dirty="0"/>
              <a:t>Distância de Aeródromos = </a:t>
            </a:r>
            <a:r>
              <a:rPr lang="pt-BR" dirty="0" smtClean="0"/>
              <a:t>0,02</a:t>
            </a:r>
          </a:p>
          <a:p>
            <a:r>
              <a:rPr lang="pt-BR" dirty="0"/>
              <a:t>razão de consistência </a:t>
            </a:r>
            <a:r>
              <a:rPr lang="pt-BR" dirty="0" smtClean="0"/>
              <a:t>= 0,07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5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CALCULANDO FUZZY GAMA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µ = (soma algébrica Fuzzy</a:t>
            </a:r>
            <a:r>
              <a:rPr lang="pt-PT" dirty="0" smtClean="0"/>
              <a:t>)^Gama </a:t>
            </a:r>
            <a:r>
              <a:rPr lang="pt-PT" dirty="0"/>
              <a:t>x (produto algébrico Fuzzy</a:t>
            </a:r>
            <a:r>
              <a:rPr lang="pt-PT" dirty="0" smtClean="0"/>
              <a:t>)^1-gama </a:t>
            </a:r>
            <a:endParaRPr lang="pt-BR" dirty="0" smtClean="0"/>
          </a:p>
          <a:p>
            <a:r>
              <a:rPr lang="pt-BR" dirty="0" smtClean="0"/>
              <a:t>3 </a:t>
            </a:r>
            <a:r>
              <a:rPr lang="pt-BR" dirty="0" smtClean="0"/>
              <a:t>Valores de Gama diferentes (0,0.5,0.85)</a:t>
            </a:r>
          </a:p>
          <a:p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106"/>
            <a:ext cx="12201317" cy="266771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2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4" y="708338"/>
            <a:ext cx="9612278" cy="6034140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8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709200"/>
            <a:ext cx="9612000" cy="6024646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4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492"/>
            <a:ext cx="7494431" cy="100233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 smtClean="0"/>
              <a:t>PROBLEMÁTICA DOS RESÍDUOS 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44" y="1509750"/>
            <a:ext cx="7036422" cy="2526991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39" y="4036741"/>
            <a:ext cx="10233761" cy="263380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AHP.</a:t>
            </a:r>
          </a:p>
          <a:p>
            <a:r>
              <a:rPr lang="pt-BR" dirty="0"/>
              <a:t>Gama=0; 1.79exp^-</a:t>
            </a:r>
            <a:r>
              <a:rPr lang="pt-BR" dirty="0" smtClean="0"/>
              <a:t>9.</a:t>
            </a:r>
          </a:p>
          <a:p>
            <a:r>
              <a:rPr lang="pt-BR" dirty="0"/>
              <a:t>Gama=0.5; </a:t>
            </a:r>
            <a:r>
              <a:rPr lang="pt-BR" dirty="0" smtClean="0"/>
              <a:t>3.073exp^-5.</a:t>
            </a:r>
          </a:p>
          <a:p>
            <a:r>
              <a:rPr lang="pt-BR" dirty="0"/>
              <a:t>Gama=0.85; </a:t>
            </a:r>
            <a:r>
              <a:rPr lang="pt-BR" dirty="0" smtClean="0"/>
              <a:t> </a:t>
            </a:r>
            <a:r>
              <a:rPr lang="pt-BR" dirty="0"/>
              <a:t>0.03</a:t>
            </a:r>
            <a:endParaRPr lang="pt-BR" dirty="0" smtClean="0"/>
          </a:p>
          <a:p>
            <a:r>
              <a:rPr lang="pt-BR" dirty="0" smtClean="0"/>
              <a:t>Sem AHP</a:t>
            </a:r>
          </a:p>
          <a:p>
            <a:r>
              <a:rPr lang="pt-BR" dirty="0"/>
              <a:t>Gama=0; 0.03.</a:t>
            </a:r>
          </a:p>
          <a:p>
            <a:r>
              <a:rPr lang="pt-BR" dirty="0"/>
              <a:t>Gama=0.5; 0.17.</a:t>
            </a:r>
          </a:p>
          <a:p>
            <a:r>
              <a:rPr lang="pt-BR" dirty="0"/>
              <a:t>Gama=0.85; 0.59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3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integração da análise AHP com a lógica </a:t>
            </a:r>
            <a:r>
              <a:rPr lang="pt-BR" dirty="0" err="1"/>
              <a:t>fuzzy</a:t>
            </a:r>
            <a:r>
              <a:rPr lang="pt-BR" dirty="0"/>
              <a:t> gerou resultados bastante restritivos por acrescentar na equação gama os pesos de cada variável intensificando a importância de algumas e consequentemente gerando valores de pertinência </a:t>
            </a:r>
            <a:r>
              <a:rPr lang="pt-BR" dirty="0" err="1"/>
              <a:t>fuzzy</a:t>
            </a:r>
            <a:r>
              <a:rPr lang="pt-BR" dirty="0"/>
              <a:t> mais baixos quando comparados </a:t>
            </a:r>
            <a:r>
              <a:rPr lang="pt-BR" dirty="0" smtClean="0"/>
              <a:t>com </a:t>
            </a:r>
            <a:r>
              <a:rPr lang="pt-BR" dirty="0"/>
              <a:t>os cenários sem a análise </a:t>
            </a:r>
            <a:r>
              <a:rPr lang="pt-BR" dirty="0" smtClean="0"/>
              <a:t>AHP.</a:t>
            </a:r>
          </a:p>
          <a:p>
            <a:r>
              <a:rPr lang="pt-BR" dirty="0" smtClean="0"/>
              <a:t> Considerar </a:t>
            </a:r>
            <a:r>
              <a:rPr lang="pt-BR" dirty="0"/>
              <a:t>que para resultados mais eficientes e </a:t>
            </a:r>
            <a:r>
              <a:rPr lang="pt-BR" dirty="0" smtClean="0"/>
              <a:t>adequados, </a:t>
            </a:r>
            <a:r>
              <a:rPr lang="pt-BR" dirty="0"/>
              <a:t>deve-se incorporar outras variáveis na análise além da participação de uma equipe multidisciplinar contemplando aspectos sociais, econômicos e ambientais.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3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ASSOCIAÇÃO BRASILEIRA DE NORMAS TÉCNICAS. NBR 13896: Aterros de resíduos não perigosos - Critérios para projeto, implantação e operação. Rio de Janeiro: </a:t>
            </a:r>
            <a:r>
              <a:rPr lang="pt-BR" sz="1600" dirty="0" err="1"/>
              <a:t>Abnt</a:t>
            </a:r>
            <a:r>
              <a:rPr lang="pt-BR" sz="1600" dirty="0"/>
              <a:t>, 1997. 12 p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BRASIL. Congresso. Senado. Lei nº 14026, de 2020. Brasília, DF, 15 jul. </a:t>
            </a:r>
            <a:r>
              <a:rPr lang="pt-BR" sz="1600" dirty="0" smtClean="0"/>
              <a:t>2020.</a:t>
            </a:r>
          </a:p>
          <a:p>
            <a:r>
              <a:rPr lang="pt-BR" sz="1600" dirty="0" err="1"/>
              <a:t>Bonham</a:t>
            </a:r>
            <a:r>
              <a:rPr lang="pt-BR" sz="1600" dirty="0"/>
              <a:t>-Carter, G. F. </a:t>
            </a:r>
            <a:r>
              <a:rPr lang="pt-BR" sz="1600" dirty="0" err="1"/>
              <a:t>Geographic</a:t>
            </a:r>
            <a:r>
              <a:rPr lang="pt-BR" sz="1600" dirty="0"/>
              <a:t> </a:t>
            </a:r>
            <a:r>
              <a:rPr lang="pt-BR" sz="1600" dirty="0" err="1"/>
              <a:t>Information</a:t>
            </a:r>
            <a:r>
              <a:rPr lang="pt-BR" sz="1600" dirty="0"/>
              <a:t> Systems for </a:t>
            </a:r>
            <a:r>
              <a:rPr lang="pt-BR" sz="1600" dirty="0" err="1"/>
              <a:t>Geoscientists</a:t>
            </a:r>
            <a:r>
              <a:rPr lang="pt-BR" sz="1600" dirty="0"/>
              <a:t>. </a:t>
            </a:r>
            <a:r>
              <a:rPr lang="pt-BR" sz="1600" dirty="0" err="1"/>
              <a:t>Terrytown</a:t>
            </a:r>
            <a:r>
              <a:rPr lang="pt-BR" sz="1600" dirty="0"/>
              <a:t>. </a:t>
            </a:r>
            <a:r>
              <a:rPr lang="pt-BR" sz="1600" dirty="0" err="1"/>
              <a:t>Pergamon</a:t>
            </a:r>
            <a:r>
              <a:rPr lang="pt-BR" sz="1600" dirty="0"/>
              <a:t>/</a:t>
            </a:r>
            <a:r>
              <a:rPr lang="pt-BR" sz="1600" dirty="0" err="1"/>
              <a:t>Elsevier</a:t>
            </a:r>
            <a:r>
              <a:rPr lang="pt-BR" sz="1600" dirty="0"/>
              <a:t> Science Pub. 1994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CÂMARA, Gilberto; DAVIS, </a:t>
            </a:r>
            <a:r>
              <a:rPr lang="pt-BR" sz="1600" dirty="0" err="1"/>
              <a:t>Clodoveu</a:t>
            </a:r>
            <a:r>
              <a:rPr lang="pt-BR" sz="1600" dirty="0"/>
              <a:t>; MONTEIRO, Antônio Miguel Vieira. Introdução à Ciência da </a:t>
            </a:r>
            <a:r>
              <a:rPr lang="pt-BR" sz="1600" dirty="0" err="1"/>
              <a:t>Geoinformação</a:t>
            </a:r>
            <a:r>
              <a:rPr lang="pt-BR" sz="1600" dirty="0"/>
              <a:t>. 2001. Disponível em: http://http://www.dpi.inpe.br/gilberto/livro/introd/. Acesso em: 05 maio 2021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CPRM. Glossário. 2021. Disponível em: http://http://sigep.cprm.gov.br/glossario/verbete/erodibilidade.htm. Acesso em: 25 maio </a:t>
            </a:r>
            <a:r>
              <a:rPr lang="pt-BR" sz="1600" dirty="0" smtClean="0"/>
              <a:t>2021</a:t>
            </a:r>
          </a:p>
          <a:p>
            <a:r>
              <a:rPr lang="pt-BR" sz="1600" dirty="0"/>
              <a:t>DIVINÓPOLIS, Prefeitura de. Geografia. 2021. Disponível em: http://https://www.divinopolis.mg.gov.br/portal/servicos/1003/geografia. Acesso em: 11 maio 2021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GOVERNO DO ESTADO DE MINAS GERAIS (Estado). Deliberação Normativa nº 118, de 27 de junho de 2008. Belo Horizonte, MG, 01 jul. 2008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IBGE. Portal do IBGE. 2021. Disponível em: http://ibge.gov.br. Acesso em: 12 maio 2021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4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José Roberto </a:t>
            </a:r>
            <a:r>
              <a:rPr lang="pt-BR" sz="1600" dirty="0" err="1"/>
              <a:t>Scolforo</a:t>
            </a:r>
            <a:r>
              <a:rPr lang="pt-BR" sz="1600" dirty="0"/>
              <a:t>. ZONEAMENTO ECOLÓGICO-ECONÔMICO DE MINAS GERAIS. In: JOSÉ ROBERTO SCOLFORO. Universidade Federal de Lavras (ed.). ZONEAMENTO ECOLÓGICO-ECONÔMICO DO ESTADO DE MINAS GERAIS. Lavras: Editora </a:t>
            </a:r>
            <a:r>
              <a:rPr lang="pt-BR" sz="1600" dirty="0" err="1"/>
              <a:t>Ufla</a:t>
            </a:r>
            <a:r>
              <a:rPr lang="pt-BR" sz="1600" dirty="0"/>
              <a:t>, 2008. p. 1-136</a:t>
            </a:r>
            <a:r>
              <a:rPr lang="pt-BR" sz="1600" dirty="0" smtClean="0"/>
              <a:t>.</a:t>
            </a:r>
          </a:p>
          <a:p>
            <a:r>
              <a:rPr lang="en-US" sz="1600" dirty="0" err="1"/>
              <a:t>Saaty</a:t>
            </a:r>
            <a:r>
              <a:rPr lang="en-US" sz="1600" dirty="0"/>
              <a:t>, T.L., “How to make a decision: the Analytic Hierarchy Process”, Interfaces, Vol. 24, No. 6, pp19–43, 1994</a:t>
            </a:r>
            <a:r>
              <a:rPr lang="en-US" sz="1600" dirty="0" smtClean="0"/>
              <a:t>.</a:t>
            </a:r>
          </a:p>
          <a:p>
            <a:r>
              <a:rPr lang="pt-BR" sz="1600" dirty="0"/>
              <a:t>SISEMA. Infraestrutura de Dados Espaciais do Sistema Estadual de Meio Ambiente e Recursos Hídricos. Belo Horizonte: IDE-</a:t>
            </a:r>
            <a:r>
              <a:rPr lang="pt-BR" sz="1600" dirty="0" err="1"/>
              <a:t>Sisema</a:t>
            </a:r>
            <a:r>
              <a:rPr lang="pt-BR" sz="1600" dirty="0"/>
              <a:t>, 2019. Disponível em: idesisema.meioambiente.mg.gov.br. Acesso em: 15/04/2021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SNIS. Manejo dos Resíduos Sólidos Urbanos. 2018. Disponível em: http://http://www.snis.gov.br/painel-informacoes-saneamento-brasil/web/painelresiduos-solidos. Acesso em: 10 maio 2021.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ATERRO SANITÁRIO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Pode-se definir um aterro como sendo uma obra para: destinação final dos resíduos sólidos considerando um projeto de engenharia </a:t>
            </a:r>
            <a:r>
              <a:rPr lang="pt-BR" dirty="0" smtClean="0"/>
              <a:t>geotécnica.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96" y="2625864"/>
            <a:ext cx="4239189" cy="373048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4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60696" y="6176963"/>
            <a:ext cx="448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meioambiente.culturamix.com.br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2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561" y="0"/>
            <a:ext cx="10515600" cy="8671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DIVINÓPOLIS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73" y="867143"/>
            <a:ext cx="8348067" cy="583176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INDICADORES DE SANEAMENTO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776830" cy="466566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29" y="1786119"/>
            <a:ext cx="3357329" cy="9905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99" y="3047022"/>
            <a:ext cx="6198186" cy="306384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38200" y="6356350"/>
            <a:ext cx="321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SNIS - 2019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19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600" y="368300"/>
            <a:ext cx="10515600" cy="9667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BASE DE DADOS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1501117"/>
            <a:ext cx="5698273" cy="375110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90" y="1501116"/>
            <a:ext cx="6284700" cy="375110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7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BASE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Erodibilidade</a:t>
            </a:r>
            <a:endParaRPr lang="pt-BR" dirty="0" smtClean="0"/>
          </a:p>
          <a:p>
            <a:r>
              <a:rPr lang="pt-BR" dirty="0"/>
              <a:t>vulnerabilidade dos solos à </a:t>
            </a:r>
            <a:r>
              <a:rPr lang="pt-BR" dirty="0" smtClean="0"/>
              <a:t>contaminação</a:t>
            </a:r>
          </a:p>
          <a:p>
            <a:r>
              <a:rPr lang="pt-BR" dirty="0" smtClean="0"/>
              <a:t>Aeródromos</a:t>
            </a:r>
          </a:p>
          <a:p>
            <a:r>
              <a:rPr lang="pt-BR" dirty="0" smtClean="0"/>
              <a:t>Hidrografia</a:t>
            </a:r>
          </a:p>
          <a:p>
            <a:r>
              <a:rPr lang="pt-BR" dirty="0"/>
              <a:t>R</a:t>
            </a:r>
            <a:r>
              <a:rPr lang="pt-BR" dirty="0" smtClean="0"/>
              <a:t>odovias estaduais</a:t>
            </a:r>
          </a:p>
          <a:p>
            <a:r>
              <a:rPr lang="pt-BR" dirty="0" smtClean="0"/>
              <a:t>LANDSAT 8</a:t>
            </a:r>
          </a:p>
          <a:p>
            <a:r>
              <a:rPr lang="pt-BR" dirty="0" smtClean="0"/>
              <a:t>Curvas </a:t>
            </a:r>
            <a:r>
              <a:rPr lang="pt-BR" dirty="0"/>
              <a:t>de </a:t>
            </a:r>
            <a:r>
              <a:rPr lang="pt-BR" dirty="0" smtClean="0"/>
              <a:t>nível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7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ESTRUTURAÇÃO DOS 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 smtClean="0"/>
          </a:p>
          <a:p>
            <a:r>
              <a:rPr lang="pt-BR" dirty="0" smtClean="0"/>
              <a:t>Recorte </a:t>
            </a:r>
            <a:r>
              <a:rPr lang="pt-BR" dirty="0" smtClean="0"/>
              <a:t>para área de estudo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DATUM </a:t>
            </a:r>
            <a:r>
              <a:rPr lang="pt-BR" dirty="0" smtClean="0"/>
              <a:t>Sirgas 2000, projeção </a:t>
            </a:r>
            <a:r>
              <a:rPr lang="pt-BR" dirty="0" smtClean="0"/>
              <a:t>UTM fuso 23s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Resolução escolhida: 30 metros.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804</Words>
  <Application>Microsoft Office PowerPoint</Application>
  <PresentationFormat>Widescreen</PresentationFormat>
  <Paragraphs>129</Paragraphs>
  <Slides>33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Tema do Office</vt:lpstr>
      <vt:lpstr>USO DA LÓGICA FUZZY E ANALÍSE MULTICRITÉRIO PARA IDENTIFICAÇÃO DE ÁREAS PARA IMPLANTAÇÃO DE ATERROS SANITÁRIOS DE RESÍDUOS SÓLIDOS NO MUNÍCIPIO DE DIVINÓPOLIS - MG</vt:lpstr>
      <vt:lpstr>PROBLEMÁTICA DOS RESÍDUOS </vt:lpstr>
      <vt:lpstr>PROBLEMÁTICA DOS RESÍDUOS </vt:lpstr>
      <vt:lpstr>ATERRO SANITÁRIO</vt:lpstr>
      <vt:lpstr>DIVINÓPOLIS</vt:lpstr>
      <vt:lpstr>INDICADORES DE SANEAMENTO</vt:lpstr>
      <vt:lpstr>BASE DE DADOS</vt:lpstr>
      <vt:lpstr>BASE DE DADOS</vt:lpstr>
      <vt:lpstr>ESTRUTURAÇÃO DOS  DADOS</vt:lpstr>
      <vt:lpstr>HIDROGRAFIA DE DIVINÓPOLIS</vt:lpstr>
      <vt:lpstr>RODOVIAS ESTADUAIS</vt:lpstr>
      <vt:lpstr>AERÓDROMOS</vt:lpstr>
      <vt:lpstr>IMAGEM LANDSAT 8  543 sensor OLI </vt:lpstr>
      <vt:lpstr>Erodibilidade</vt:lpstr>
      <vt:lpstr>VULNERABILIDADE  DO SOLO Á CONTAMINAÇÃO</vt:lpstr>
      <vt:lpstr>CURVAS DE NÍVEL </vt:lpstr>
      <vt:lpstr>NORMALIZAÇÃO LINHAS E PONTOS</vt:lpstr>
      <vt:lpstr>NORMALIZAÇÃO LINHAS E PONTOS</vt:lpstr>
      <vt:lpstr>NORMALIZAÇÃO ÁREA URBANA</vt:lpstr>
      <vt:lpstr>NORMALIZAÇÃO ÁREA URBANA</vt:lpstr>
      <vt:lpstr>NORMALIZAÇÃO DECLIVIDADE </vt:lpstr>
      <vt:lpstr>NORMALIZAÇÃO ERODIBILIDADE E VULNERABILIDADE</vt:lpstr>
      <vt:lpstr>Apresentação do PowerPoint</vt:lpstr>
      <vt:lpstr>PESOS PARA AS VARIÁVEIS - AHP</vt:lpstr>
      <vt:lpstr>PESOS PARA AS VARIÁVEIS - AHP</vt:lpstr>
      <vt:lpstr>PESOS PARA AS VARIÁVEIS - AHP</vt:lpstr>
      <vt:lpstr>CALCULANDO FUZZY GAMA</vt:lpstr>
      <vt:lpstr>RESULTADOS</vt:lpstr>
      <vt:lpstr>RESULTADOS</vt:lpstr>
      <vt:lpstr>RESULTADOS</vt:lpstr>
      <vt:lpstr>CONCLUSÕES</vt:lpstr>
      <vt:lpstr>REFERÊNCIAS</vt:lpstr>
      <vt:lpstr>REFERÊNCIAS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DA LÓGICA FUZZY E ANALÍSE MULTICRITÉRIO PARA IDENTIFICAÇÃO DE ÁREAS PARA IMPLANTAÇÃO DE ATERROS SANITÁRIOS DE RESÍDUOS SÓLIDOS NO MUNÍCIPIO DE DININÓPOLIS - MG</dc:title>
  <dc:creator>Bruno</dc:creator>
  <cp:lastModifiedBy>Bruno</cp:lastModifiedBy>
  <cp:revision>86</cp:revision>
  <dcterms:created xsi:type="dcterms:W3CDTF">2021-05-29T13:59:06Z</dcterms:created>
  <dcterms:modified xsi:type="dcterms:W3CDTF">2021-06-03T18:35:04Z</dcterms:modified>
</cp:coreProperties>
</file>