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1" r:id="rId4"/>
    <p:sldId id="278" r:id="rId5"/>
    <p:sldId id="289" r:id="rId6"/>
    <p:sldId id="288" r:id="rId7"/>
    <p:sldId id="292" r:id="rId8"/>
    <p:sldId id="293" r:id="rId9"/>
    <p:sldId id="305" r:id="rId10"/>
    <p:sldId id="300" r:id="rId11"/>
    <p:sldId id="301" r:id="rId12"/>
    <p:sldId id="299" r:id="rId13"/>
    <p:sldId id="296" r:id="rId14"/>
    <p:sldId id="302" r:id="rId15"/>
    <p:sldId id="306" r:id="rId16"/>
    <p:sldId id="304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603" autoAdjust="0"/>
  </p:normalViewPr>
  <p:slideViewPr>
    <p:cSldViewPr>
      <p:cViewPr varScale="1">
        <p:scale>
          <a:sx n="67" d="100"/>
          <a:sy n="67" d="100"/>
        </p:scale>
        <p:origin x="13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\Downloads\emandamen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onso_fin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IG\Geoprocessamento\resultados\resultados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\Desktop\emand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'Área DEGRAD'!$B$735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'Área DEGRAD'!$B$1:$H$1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'Área DEGRAD'!$B$736:$B$742</c:f>
              <c:numCache>
                <c:formatCode>0.00</c:formatCode>
                <c:ptCount val="7"/>
                <c:pt idx="0">
                  <c:v>1172.2803086999995</c:v>
                </c:pt>
                <c:pt idx="1">
                  <c:v>375.81696919096748</c:v>
                </c:pt>
                <c:pt idx="2">
                  <c:v>818.03576841968243</c:v>
                </c:pt>
                <c:pt idx="3">
                  <c:v>501.43285876346812</c:v>
                </c:pt>
                <c:pt idx="4">
                  <c:v>416.50014960040437</c:v>
                </c:pt>
                <c:pt idx="5">
                  <c:v>174.12138156453469</c:v>
                </c:pt>
                <c:pt idx="6">
                  <c:v>1222.6395019721369</c:v>
                </c:pt>
              </c:numCache>
            </c:numRef>
          </c:val>
        </c:ser>
        <c:ser>
          <c:idx val="1"/>
          <c:order val="1"/>
          <c:tx>
            <c:strRef>
              <c:f>'Área DEGRAD'!$C$735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  <a:ln>
              <a:noFill/>
            </a:ln>
            <a:effectLst/>
          </c:spPr>
          <c:invertIfNegative val="0"/>
          <c:cat>
            <c:numRef>
              <c:f>'Área DEGRAD'!$B$1:$H$1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'Área DEGRAD'!$C$736:$C$742</c:f>
              <c:numCache>
                <c:formatCode>0.00</c:formatCode>
                <c:ptCount val="7"/>
                <c:pt idx="0">
                  <c:v>2186.8370164999992</c:v>
                </c:pt>
                <c:pt idx="1">
                  <c:v>2256.3432093621227</c:v>
                </c:pt>
                <c:pt idx="2">
                  <c:v>2173.0923422529631</c:v>
                </c:pt>
                <c:pt idx="3">
                  <c:v>2015.2752580579956</c:v>
                </c:pt>
                <c:pt idx="4">
                  <c:v>1634.0337220214153</c:v>
                </c:pt>
                <c:pt idx="5">
                  <c:v>2518.501211894521</c:v>
                </c:pt>
                <c:pt idx="6">
                  <c:v>1950.1838465216631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166448"/>
        <c:axId val="595166832"/>
      </c:barChart>
      <c:catAx>
        <c:axId val="59516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95166832"/>
        <c:crosses val="autoZero"/>
        <c:auto val="1"/>
        <c:lblAlgn val="ctr"/>
        <c:lblOffset val="100"/>
        <c:noMultiLvlLbl val="0"/>
      </c:catAx>
      <c:valAx>
        <c:axId val="595166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Área(km²)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95166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degrad_area!$B$1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degrad_area!$C$3:$C$9</c:f>
              <c:numCache>
                <c:formatCode>0.00</c:formatCode>
                <c:ptCount val="7"/>
                <c:pt idx="0">
                  <c:v>2814.4298249999997</c:v>
                </c:pt>
                <c:pt idx="1">
                  <c:v>396.60851249999996</c:v>
                </c:pt>
                <c:pt idx="2">
                  <c:v>1866.7463624999998</c:v>
                </c:pt>
                <c:pt idx="3">
                  <c:v>869.79521249999993</c:v>
                </c:pt>
                <c:pt idx="4">
                  <c:v>3185.1462374999996</c:v>
                </c:pt>
                <c:pt idx="5">
                  <c:v>1169.15535</c:v>
                </c:pt>
                <c:pt idx="6">
                  <c:v>2927.4150374999999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440920"/>
        <c:axId val="595440528"/>
      </c:barChart>
      <c:lineChart>
        <c:grouping val="standard"/>
        <c:varyColors val="0"/>
        <c:ser>
          <c:idx val="0"/>
          <c:order val="0"/>
          <c:tx>
            <c:strRef>
              <c:f>degrad_area!$A$11</c:f>
              <c:strCache>
                <c:ptCount val="1"/>
                <c:pt idx="0">
                  <c:v>DETEX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734C00"/>
              </a:solidFill>
            </c:spPr>
          </c:marker>
          <c:cat>
            <c:numRef>
              <c:f>degrad_area!$A$3:$A$9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degrad_area!$B$13:$B$19</c:f>
              <c:numCache>
                <c:formatCode>0.00</c:formatCode>
                <c:ptCount val="7"/>
                <c:pt idx="0">
                  <c:v>20.515433000000002</c:v>
                </c:pt>
                <c:pt idx="1">
                  <c:v>68.198860999999994</c:v>
                </c:pt>
                <c:pt idx="2">
                  <c:v>50.202058000000001</c:v>
                </c:pt>
                <c:pt idx="3">
                  <c:v>22.514897999999999</c:v>
                </c:pt>
                <c:pt idx="4">
                  <c:v>29.288184999999999</c:v>
                </c:pt>
                <c:pt idx="5">
                  <c:v>16.231725999999998</c:v>
                </c:pt>
                <c:pt idx="6">
                  <c:v>42.913981999999997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238408"/>
        <c:axId val="595439744"/>
      </c:lineChart>
      <c:catAx>
        <c:axId val="59523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5439744"/>
        <c:crosses val="autoZero"/>
        <c:auto val="1"/>
        <c:lblAlgn val="ctr"/>
        <c:lblOffset val="100"/>
        <c:noMultiLvlLbl val="0"/>
      </c:catAx>
      <c:valAx>
        <c:axId val="595439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 (km²)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595238408"/>
        <c:crosses val="autoZero"/>
        <c:crossBetween val="between"/>
      </c:valAx>
      <c:valAx>
        <c:axId val="59544052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595440920"/>
        <c:crosses val="max"/>
        <c:crossBetween val="between"/>
      </c:valAx>
      <c:catAx>
        <c:axId val="595440920"/>
        <c:scaling>
          <c:orientation val="minMax"/>
        </c:scaling>
        <c:delete val="1"/>
        <c:axPos val="b"/>
        <c:majorTickMark val="out"/>
        <c:minorTickMark val="none"/>
        <c:tickLblPos val="none"/>
        <c:crossAx val="5954405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6457986706833"/>
          <c:y val="3.4189777577353975E-2"/>
          <c:w val="0.73165446522170363"/>
          <c:h val="0.4964491541588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kernel_degrad!$S$2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kernel_degrad!$A$2:$A$5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kernel_degrad!$D$2:$D$5</c:f>
              <c:numCache>
                <c:formatCode>0.00</c:formatCode>
                <c:ptCount val="4"/>
                <c:pt idx="0">
                  <c:v>123.34184999999999</c:v>
                </c:pt>
                <c:pt idx="1">
                  <c:v>17.124299999999987</c:v>
                </c:pt>
                <c:pt idx="2">
                  <c:v>1.5361875000000005</c:v>
                </c:pt>
                <c:pt idx="3">
                  <c:v>2.3737499999999988E-2</c:v>
                </c:pt>
              </c:numCache>
            </c:numRef>
          </c:val>
        </c:ser>
        <c:ser>
          <c:idx val="1"/>
          <c:order val="1"/>
          <c:tx>
            <c:strRef>
              <c:f>kernel_degrad!$B$14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numRef>
              <c:f>kernel_degrad!$A$2:$A$5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kernel_degrad!$D$9:$D$12</c:f>
              <c:numCache>
                <c:formatCode>0.00</c:formatCode>
                <c:ptCount val="4"/>
                <c:pt idx="0">
                  <c:v>23.108625</c:v>
                </c:pt>
                <c:pt idx="1">
                  <c:v>3.8805749999999994</c:v>
                </c:pt>
                <c:pt idx="2">
                  <c:v>0.10305</c:v>
                </c:pt>
                <c:pt idx="3">
                  <c:v>1.9462500000000008E-2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442096"/>
        <c:axId val="595442488"/>
      </c:barChart>
      <c:lineChart>
        <c:grouping val="standard"/>
        <c:varyColors val="0"/>
        <c:ser>
          <c:idx val="2"/>
          <c:order val="2"/>
          <c:tx>
            <c:strRef>
              <c:f>kernel_degrad!$M$1</c:f>
              <c:strCache>
                <c:ptCount val="1"/>
                <c:pt idx="0">
                  <c:v>Média Kernel DEGRAD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7"/>
            <c:spPr>
              <a:solidFill>
                <a:schemeClr val="tx1"/>
              </a:solidFill>
            </c:spPr>
          </c:marker>
          <c:val>
            <c:numRef>
              <c:f>kernel_degrad!$J$2:$J$5</c:f>
              <c:numCache>
                <c:formatCode>0.00000</c:formatCode>
                <c:ptCount val="4"/>
                <c:pt idx="0">
                  <c:v>2.2188300000000001</c:v>
                </c:pt>
                <c:pt idx="1">
                  <c:v>2.8356999999999983</c:v>
                </c:pt>
                <c:pt idx="2">
                  <c:v>3.9071300000000013</c:v>
                </c:pt>
                <c:pt idx="3">
                  <c:v>6.7667700000000002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kernel_degrad!$M$8</c:f>
              <c:strCache>
                <c:ptCount val="1"/>
                <c:pt idx="0">
                  <c:v>Média Kernel DETEX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5"/>
            <c:spPr>
              <a:ln>
                <a:solidFill>
                  <a:schemeClr val="accent5"/>
                </a:solidFill>
              </a:ln>
            </c:spPr>
          </c:marker>
          <c:val>
            <c:numRef>
              <c:f>kernel_degrad!$J$9:$J$12</c:f>
              <c:numCache>
                <c:formatCode>0.00</c:formatCode>
                <c:ptCount val="4"/>
                <c:pt idx="0">
                  <c:v>0.51385400000000003</c:v>
                </c:pt>
                <c:pt idx="1">
                  <c:v>0.16372500000000001</c:v>
                </c:pt>
                <c:pt idx="2">
                  <c:v>8.4182600000000016E-4</c:v>
                </c:pt>
                <c:pt idx="3">
                  <c:v>8.7634300000000089E-4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953656"/>
        <c:axId val="595442880"/>
      </c:lineChart>
      <c:catAx>
        <c:axId val="5954420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595442488"/>
        <c:crosses val="autoZero"/>
        <c:auto val="1"/>
        <c:lblAlgn val="ctr"/>
        <c:lblOffset val="100"/>
        <c:noMultiLvlLbl val="0"/>
      </c:catAx>
      <c:valAx>
        <c:axId val="595442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Área km²</a:t>
                </a:r>
              </a:p>
            </c:rich>
          </c:tx>
          <c:layout>
            <c:manualLayout>
              <c:xMode val="edge"/>
              <c:yMode val="edge"/>
              <c:x val="0.10979848165345668"/>
              <c:y val="0.2155550679719695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595442096"/>
        <c:crosses val="autoZero"/>
        <c:crossBetween val="between"/>
      </c:valAx>
      <c:valAx>
        <c:axId val="5954428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Média Zonal de Intensidade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95953656"/>
        <c:crosses val="max"/>
        <c:crossBetween val="between"/>
      </c:valAx>
      <c:catAx>
        <c:axId val="595953656"/>
        <c:scaling>
          <c:orientation val="minMax"/>
        </c:scaling>
        <c:delete val="1"/>
        <c:axPos val="b"/>
        <c:majorTickMark val="out"/>
        <c:minorTickMark val="none"/>
        <c:tickLblPos val="none"/>
        <c:crossAx val="5954428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+mn-lt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8246549281486"/>
          <c:y val="3.2583912032733406E-2"/>
          <c:w val="0.72657523776037181"/>
          <c:h val="0.5959197287839016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'Kernel (média zonal)'!$D$1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'Kernel (média zonal)'!$D$3:$D$9</c:f>
              <c:numCache>
                <c:formatCode>0.00</c:formatCode>
                <c:ptCount val="7"/>
                <c:pt idx="0">
                  <c:v>2605.0960147999972</c:v>
                </c:pt>
                <c:pt idx="1">
                  <c:v>685.60255289999884</c:v>
                </c:pt>
                <c:pt idx="2">
                  <c:v>218.87646299999983</c:v>
                </c:pt>
                <c:pt idx="3">
                  <c:v>11.628594199999998</c:v>
                </c:pt>
                <c:pt idx="4">
                  <c:v>0.27645530000000001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'Kernel (média zonal)'!$E$1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5929"/>
            </a:solidFill>
            <a:ln>
              <a:noFill/>
            </a:ln>
            <a:effectLst/>
          </c:spPr>
          <c:invertIfNegative val="0"/>
          <c:val>
            <c:numRef>
              <c:f>'Kernel (média zonal)'!$E$3:$E$9</c:f>
              <c:numCache>
                <c:formatCode>0.00</c:formatCode>
                <c:ptCount val="7"/>
                <c:pt idx="0">
                  <c:v>3147.1457728000032</c:v>
                </c:pt>
                <c:pt idx="1">
                  <c:v>1865.0187474000008</c:v>
                </c:pt>
                <c:pt idx="2">
                  <c:v>1102.0636556999998</c:v>
                </c:pt>
                <c:pt idx="3">
                  <c:v>513.80388440000036</c:v>
                </c:pt>
                <c:pt idx="4">
                  <c:v>215.87233730000003</c:v>
                </c:pt>
                <c:pt idx="5">
                  <c:v>129.35939779999998</c:v>
                </c:pt>
                <c:pt idx="6">
                  <c:v>70.156485799999984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954832"/>
        <c:axId val="595955224"/>
      </c:barChart>
      <c:lineChart>
        <c:grouping val="standard"/>
        <c:varyColors val="0"/>
        <c:ser>
          <c:idx val="0"/>
          <c:order val="0"/>
          <c:tx>
            <c:strRef>
              <c:f>'Kernel (média zonal)'!$B$1</c:f>
              <c:strCache>
                <c:ptCount val="1"/>
                <c:pt idx="0">
                  <c:v>Média Kernel DEGRAD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tar"/>
            <c:size val="7"/>
            <c:spPr>
              <a:solidFill>
                <a:schemeClr val="dk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'Kernel (média zonal)'!$B$3:$B$9</c:f>
              <c:numCache>
                <c:formatCode>0.00</c:formatCode>
                <c:ptCount val="7"/>
                <c:pt idx="0">
                  <c:v>1.6109589770376882</c:v>
                </c:pt>
                <c:pt idx="1">
                  <c:v>2.379349016952212</c:v>
                </c:pt>
                <c:pt idx="2">
                  <c:v>2.5469766919075134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'Kernel (média zonal)'!$C$1</c:f>
              <c:strCache>
                <c:ptCount val="1"/>
                <c:pt idx="0">
                  <c:v>Média Kernel DETEX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'Kernel (média zonal)'!$C$3:$C$9</c:f>
              <c:numCache>
                <c:formatCode>0.00</c:formatCode>
                <c:ptCount val="7"/>
                <c:pt idx="0">
                  <c:v>0.86292323686868622</c:v>
                </c:pt>
                <c:pt idx="1">
                  <c:v>0.71191601985264075</c:v>
                </c:pt>
                <c:pt idx="2">
                  <c:v>0.65825005985699725</c:v>
                </c:pt>
                <c:pt idx="3">
                  <c:v>0.54104430569823392</c:v>
                </c:pt>
                <c:pt idx="4">
                  <c:v>0.22654880876923086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956008"/>
        <c:axId val="595955616"/>
      </c:lineChart>
      <c:catAx>
        <c:axId val="5959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95955224"/>
        <c:crosses val="autoZero"/>
        <c:auto val="1"/>
        <c:lblAlgn val="ctr"/>
        <c:lblOffset val="100"/>
        <c:noMultiLvlLbl val="0"/>
      </c:catAx>
      <c:valAx>
        <c:axId val="595955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Área (km²)</a:t>
                </a:r>
              </a:p>
            </c:rich>
          </c:tx>
          <c:layout>
            <c:manualLayout>
              <c:xMode val="edge"/>
              <c:yMode val="edge"/>
              <c:x val="0.10944361797349719"/>
              <c:y val="0.167553020424631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595954832"/>
        <c:crosses val="autoZero"/>
        <c:crossBetween val="between"/>
      </c:valAx>
      <c:valAx>
        <c:axId val="595955616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Média Zonal de Intensidade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95956008"/>
        <c:crosses val="max"/>
        <c:crossBetween val="between"/>
      </c:valAx>
      <c:catAx>
        <c:axId val="595956008"/>
        <c:scaling>
          <c:orientation val="minMax"/>
        </c:scaling>
        <c:delete val="1"/>
        <c:axPos val="b"/>
        <c:majorTickMark val="out"/>
        <c:minorTickMark val="none"/>
        <c:tickLblPos val="none"/>
        <c:crossAx val="5959556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434B-49BF-4EAA-982D-6766F572A0B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5BE9-5925-47E6-8C24-FF5CF28576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Novo Progresso (PA) e </a:t>
            </a:r>
            <a:r>
              <a:rPr lang="pt-BR" dirty="0" err="1" smtClean="0"/>
              <a:t>Sinop</a:t>
            </a:r>
            <a:r>
              <a:rPr lang="pt-BR" dirty="0" smtClean="0"/>
              <a:t> (MT) – Sistemas DETEX, DEGRAD e Focos de calor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Afonso Oliveira e Danilo Avancini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42411"/>
              </p:ext>
            </p:extLst>
          </p:nvPr>
        </p:nvGraphicFramePr>
        <p:xfrm>
          <a:off x="0" y="620688"/>
          <a:ext cx="9144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76056" y="6926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PA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MT</a:t>
            </a:r>
            <a:endParaRPr lang="pt-BR" dirty="0"/>
          </a:p>
        </p:txBody>
      </p:sp>
      <p:graphicFrame>
        <p:nvGraphicFramePr>
          <p:cNvPr id="8" name="Chart 2"/>
          <p:cNvGraphicFramePr/>
          <p:nvPr/>
        </p:nvGraphicFramePr>
        <p:xfrm>
          <a:off x="179512" y="3861048"/>
          <a:ext cx="8964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07753" y="148570"/>
            <a:ext cx="7220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Recorrência de áreas mapeadas e relação com focos de calor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87714"/>
            <a:ext cx="4054515" cy="6025662"/>
          </a:xfrm>
          <a:prstGeom prst="rect">
            <a:avLst/>
          </a:prstGeom>
          <a:ln/>
        </p:spPr>
      </p:pic>
      <p:pic>
        <p:nvPicPr>
          <p:cNvPr id="5" name="Picture 15" descr="C:\Users\Danilove\Desktop\det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4096"/>
            <a:ext cx="4355976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6512" y="568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Recorrência de áreas mapeadas pelos sistemas DETEX, e intensidade de focos de calor para a unidade espacial de análise no Pará</a:t>
            </a:r>
            <a:r>
              <a:rPr kumimoji="0" lang="pt-BR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Mato Grosso respectivamente.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0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024" y="648072"/>
            <a:ext cx="4211960" cy="6165304"/>
          </a:xfrm>
          <a:prstGeom prst="rect">
            <a:avLst/>
          </a:prstGeom>
          <a:ln/>
        </p:spPr>
      </p:pic>
      <p:pic>
        <p:nvPicPr>
          <p:cNvPr id="5" name="Picture 14" descr="C:\Users\Danilove\Desktop\degr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4032448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Recorrência de áreas mapeadas pelos DEGRAD, e intensidade de focos de calor para a unidade espacial de análise no Pará e Mato Grosso respectivamente.</a:t>
            </a:r>
            <a:endParaRPr lang="pt-BR" altLang="zh-CN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988840"/>
            <a:ext cx="8784976" cy="4608512"/>
          </a:xfrm>
          <a:prstGeom prst="rect">
            <a:avLst/>
          </a:prstGeom>
          <a:ln/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700" dirty="0" smtClean="0"/>
              <a:t>Porcentagem </a:t>
            </a:r>
            <a:r>
              <a:rPr lang="pt-BR" sz="2700" dirty="0" smtClean="0"/>
              <a:t>de área mapeada pelo sistema DETEX convertida em área </a:t>
            </a:r>
            <a:r>
              <a:rPr lang="pt-BR" sz="2700" dirty="0" smtClean="0"/>
              <a:t>de degradação </a:t>
            </a:r>
            <a:r>
              <a:rPr lang="pt-BR" sz="2700" dirty="0" smtClean="0"/>
              <a:t>florestal em função do tempo de transição.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 combinação de dados DEGRAD, DETEX e focos de calor pode ser usada para fornecerem informações a respeito da ocorrência e dinâmica de degradação e exploração dos recursos florestais na região amazônica.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ocorrência de focos de calor é um dos fatores que intensificam o processo de degradação da floresta.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Foram identificadas inconsistências nos dados produzidos pelo sistema DETEX 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conhecimento do contexto de exploração dos recursos naturais em cada região mostrou-se essencial para a análise da degradação.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Orientadores</a:t>
            </a:r>
          </a:p>
          <a:p>
            <a:r>
              <a:rPr lang="pt-BR" dirty="0" smtClean="0"/>
              <a:t>Camilo </a:t>
            </a:r>
            <a:r>
              <a:rPr lang="pt-BR" dirty="0" err="1" smtClean="0"/>
              <a:t>Daleles</a:t>
            </a:r>
            <a:r>
              <a:rPr lang="pt-BR" dirty="0" smtClean="0"/>
              <a:t> </a:t>
            </a:r>
            <a:r>
              <a:rPr lang="pt-BR" dirty="0" err="1" smtClean="0"/>
              <a:t>Rennó</a:t>
            </a:r>
            <a:endParaRPr lang="pt-BR" dirty="0" smtClean="0"/>
          </a:p>
          <a:p>
            <a:r>
              <a:rPr lang="pt-BR" dirty="0" smtClean="0"/>
              <a:t>Maria Isabel Sobral Escada</a:t>
            </a:r>
          </a:p>
          <a:p>
            <a:r>
              <a:rPr lang="pt-BR" dirty="0" smtClean="0"/>
              <a:t>Silvana Amaral </a:t>
            </a:r>
            <a:r>
              <a:rPr lang="pt-BR" dirty="0" err="1" smtClean="0"/>
              <a:t>Kampbel</a:t>
            </a: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Colaboradores</a:t>
            </a:r>
            <a:endParaRPr lang="pt-BR" b="1" dirty="0" smtClean="0"/>
          </a:p>
          <a:p>
            <a:r>
              <a:rPr lang="pt-BR" dirty="0"/>
              <a:t>Dalton de </a:t>
            </a:r>
            <a:r>
              <a:rPr lang="pt-BR" dirty="0" err="1"/>
              <a:t>Morisson</a:t>
            </a:r>
            <a:r>
              <a:rPr lang="pt-BR" dirty="0"/>
              <a:t> </a:t>
            </a:r>
            <a:r>
              <a:rPr lang="pt-BR" dirty="0" smtClean="0"/>
              <a:t>Valeriano</a:t>
            </a:r>
          </a:p>
          <a:p>
            <a:r>
              <a:rPr lang="pt-BR" dirty="0" err="1"/>
              <a:t>Luis</a:t>
            </a:r>
            <a:r>
              <a:rPr lang="pt-BR" dirty="0"/>
              <a:t> Eduardo Pinheiro </a:t>
            </a:r>
            <a:r>
              <a:rPr lang="pt-BR" dirty="0" err="1" smtClean="0"/>
              <a:t>Maurano</a:t>
            </a:r>
            <a:endParaRPr lang="pt-BR" dirty="0" smtClean="0"/>
          </a:p>
          <a:p>
            <a:r>
              <a:rPr lang="pt-BR" dirty="0" smtClean="0"/>
              <a:t>Fabiano Morelli</a:t>
            </a:r>
            <a:endParaRPr lang="en-GB" dirty="0"/>
          </a:p>
        </p:txBody>
      </p:sp>
      <p:pic>
        <p:nvPicPr>
          <p:cNvPr id="1026" name="Picture 2" descr="http://pgcst.ccst.inpe.br/wp-content/uploads/2014/08/silv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80" y="1556792"/>
            <a:ext cx="1211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pi.inpe.br/~camilo/fotopess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pi.inpe.br/menu/Pessoal/Funcionarios/isabel/foto_pesso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2424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8" y="0"/>
            <a:ext cx="905691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  <a:ln>
            <a:noFill/>
          </a:ln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Muito Obrigado!!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Novo Progresso (PA) e </a:t>
            </a:r>
            <a:r>
              <a:rPr lang="pt-BR" dirty="0" err="1" smtClean="0"/>
              <a:t>Sinop</a:t>
            </a:r>
            <a:r>
              <a:rPr lang="pt-BR" dirty="0" smtClean="0"/>
              <a:t> (MT) – Sistemas DETEX, DEGRAD e Focos de calor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Afonso Oliveira e Danilo Avancini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6627"/>
            <a:ext cx="8229600" cy="980728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Introdução</a:t>
            </a:r>
            <a:endParaRPr lang="en-GB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9144000" cy="5877272"/>
          </a:xfrm>
        </p:spPr>
        <p:txBody>
          <a:bodyPr>
            <a:normAutofit/>
          </a:bodyPr>
          <a:lstStyle/>
          <a:p>
            <a:r>
              <a:rPr lang="pt-BR" dirty="0" smtClean="0"/>
              <a:t>Degradação florestal na Amazônia.</a:t>
            </a:r>
          </a:p>
          <a:p>
            <a:endParaRPr lang="pt-BR" dirty="0" smtClean="0"/>
          </a:p>
          <a:p>
            <a:r>
              <a:rPr lang="pt-BR" dirty="0" smtClean="0"/>
              <a:t>Esforços Internacionais no combate a degradação (REDD+).</a:t>
            </a:r>
          </a:p>
          <a:p>
            <a:endParaRPr lang="pt-BR" dirty="0" smtClean="0"/>
          </a:p>
          <a:p>
            <a:r>
              <a:rPr lang="pt-BR" dirty="0" smtClean="0"/>
              <a:t>Programas de monitoramento da degradação florestal na Amazônia:</a:t>
            </a:r>
          </a:p>
          <a:p>
            <a:pPr lvl="1">
              <a:buNone/>
            </a:pPr>
            <a:r>
              <a:rPr lang="pt-BR" dirty="0" smtClean="0"/>
              <a:t>PRODES</a:t>
            </a:r>
          </a:p>
          <a:p>
            <a:pPr lvl="1">
              <a:buNone/>
            </a:pPr>
            <a:r>
              <a:rPr lang="pt-BR" dirty="0" smtClean="0"/>
              <a:t>DETEX  </a:t>
            </a:r>
          </a:p>
          <a:p>
            <a:pPr lvl="1">
              <a:buNone/>
            </a:pPr>
            <a:r>
              <a:rPr lang="pt-BR" dirty="0" smtClean="0"/>
              <a:t>DEGRAD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386608" cy="706090"/>
          </a:xfrm>
        </p:spPr>
        <p:txBody>
          <a:bodyPr>
            <a:noAutofit/>
          </a:bodyPr>
          <a:lstStyle/>
          <a:p>
            <a:pPr algn="l"/>
            <a:r>
              <a:rPr lang="pt-BR" sz="3500" b="1" dirty="0" smtClean="0"/>
              <a:t>Objetivos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Analisar </a:t>
            </a:r>
            <a:r>
              <a:rPr lang="pt-BR" dirty="0" smtClean="0"/>
              <a:t>a consistência dos dados de degradação </a:t>
            </a:r>
            <a:r>
              <a:rPr lang="pt-BR" dirty="0" smtClean="0"/>
              <a:t>florestal (DEGRAD) </a:t>
            </a:r>
            <a:r>
              <a:rPr lang="pt-BR" dirty="0" smtClean="0"/>
              <a:t>e extração seletiva de </a:t>
            </a:r>
            <a:r>
              <a:rPr lang="pt-BR" dirty="0" smtClean="0"/>
              <a:t>madeira (DETEX).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relações entre os dados e a ocorrência de focos de calor para duas áreas: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Sul do estado do Pará (região de Novo Progresso)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Norte de Mato Grosso (região de </a:t>
            </a:r>
            <a:r>
              <a:rPr lang="pt-BR" dirty="0" err="1" smtClean="0"/>
              <a:t>Sinop</a:t>
            </a:r>
            <a:r>
              <a:rPr lang="pt-BR" dirty="0" smtClean="0"/>
              <a:t>) no horizonte de tempo entre os anos de 2009 e 2015.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229600" cy="620688"/>
          </a:xfrm>
        </p:spPr>
        <p:txBody>
          <a:bodyPr>
            <a:noAutofit/>
          </a:bodyPr>
          <a:lstStyle/>
          <a:p>
            <a:r>
              <a:rPr lang="pt-BR" sz="3500" b="1" dirty="0" smtClean="0"/>
              <a:t>Metodologia  - Área de Estudo</a:t>
            </a:r>
            <a:endParaRPr lang="en-GB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943656"/>
            <a:ext cx="8229600" cy="752947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Órbita ponto 227-66 e 227-65 no  Estado do Pará</a:t>
            </a:r>
          </a:p>
          <a:p>
            <a:r>
              <a:rPr lang="pt-BR" dirty="0" smtClean="0"/>
              <a:t>Órbita ponto 226-68 e 227-67 no Estado do Mato Grosso</a:t>
            </a:r>
          </a:p>
        </p:txBody>
      </p:sp>
      <p:pic>
        <p:nvPicPr>
          <p:cNvPr id="14338" name="Picture 2" descr="https://lh5.googleusercontent.com/OWZB8BXU42uWjVWVBjtW-UzKMytx7Ahc6cCllr4zoxyWdUNdba5-B2KB5xQrxMN1_eiYUDMsozkXOfNHW-F5OZB9ex8DtL-g7KyC9Wnla_t2b-bdohaHtXYN86I9Wc_I6WiKCZ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72808" cy="514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1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35695"/>
            <a:ext cx="9144000" cy="490066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/>
              <a:t>Dados DETEX, DEGRAD e Focos de Calor – Ontologia e Estrutura dos dados</a:t>
            </a:r>
            <a:br>
              <a:rPr lang="pt-BR" sz="3000" b="1" dirty="0" smtClean="0"/>
            </a:b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980728"/>
          <a:ext cx="8568952" cy="3421777"/>
        </p:xfrm>
        <a:graphic>
          <a:graphicData uri="http://schemas.openxmlformats.org/drawingml/2006/table">
            <a:tbl>
              <a:tblPr/>
              <a:tblGrid>
                <a:gridCol w="1735112"/>
                <a:gridCol w="854236"/>
                <a:gridCol w="1556637"/>
                <a:gridCol w="2170642"/>
                <a:gridCol w="1067831"/>
                <a:gridCol w="1184494"/>
              </a:tblGrid>
              <a:tr h="6050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Dicionário dos Dados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Res. Espacial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Temporal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Plataforma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Focos de Calor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1x1 (km)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(MODIS)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7640" r="44488" b="62600"/>
          <a:stretch>
            <a:fillRect/>
          </a:stretch>
        </p:blipFill>
        <p:spPr bwMode="auto">
          <a:xfrm>
            <a:off x="3923928" y="5373216"/>
            <a:ext cx="507605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_degrad_s_o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916768" cy="15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51520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323528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0192" y="131678"/>
            <a:ext cx="2813616" cy="489010"/>
          </a:xfrm>
        </p:spPr>
        <p:txBody>
          <a:bodyPr>
            <a:noAutofit/>
          </a:bodyPr>
          <a:lstStyle/>
          <a:p>
            <a:r>
              <a:rPr lang="pt-BR" sz="2800" dirty="0" smtClean="0"/>
              <a:t>Fluxograma</a:t>
            </a:r>
            <a:endParaRPr lang="pt-BR" sz="2800" dirty="0"/>
          </a:p>
        </p:txBody>
      </p:sp>
      <p:sp>
        <p:nvSpPr>
          <p:cNvPr id="40" name="Retângulo 39"/>
          <p:cNvSpPr/>
          <p:nvPr/>
        </p:nvSpPr>
        <p:spPr>
          <a:xfrm>
            <a:off x="395536" y="105273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42830" y="2852936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45" name="Arredondar Retângulo em um Canto Diagonal 44"/>
          <p:cNvSpPr/>
          <p:nvPr/>
        </p:nvSpPr>
        <p:spPr>
          <a:xfrm>
            <a:off x="611560" y="198884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5166823" y="83671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238831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5310839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1" name="Arredondar Retângulo em um Canto Diagonal 70"/>
          <p:cNvSpPr/>
          <p:nvPr/>
        </p:nvSpPr>
        <p:spPr>
          <a:xfrm>
            <a:off x="5430141" y="2780928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7199784" y="83671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7271792" y="90872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7343800" y="98072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Focos de Calor</a:t>
            </a:r>
          </a:p>
          <a:p>
            <a:pPr algn="ctr"/>
            <a:r>
              <a:rPr lang="pt-BR" sz="1600" dirty="0" smtClean="0"/>
              <a:t>2009 a 2015</a:t>
            </a:r>
            <a:endParaRPr lang="pt-BR" sz="1600" dirty="0"/>
          </a:p>
        </p:txBody>
      </p:sp>
      <p:sp>
        <p:nvSpPr>
          <p:cNvPr id="80" name="Arredondar Retângulo em um Canto Diagonal 79"/>
          <p:cNvSpPr/>
          <p:nvPr/>
        </p:nvSpPr>
        <p:spPr>
          <a:xfrm>
            <a:off x="7452320" y="4509120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81" name="Arredondar Retângulo em um Canto Diagonal 80"/>
          <p:cNvSpPr/>
          <p:nvPr/>
        </p:nvSpPr>
        <p:spPr>
          <a:xfrm>
            <a:off x="7452320" y="1916832"/>
            <a:ext cx="122413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Agregação </a:t>
            </a:r>
            <a:endParaRPr lang="pt-BR" dirty="0"/>
          </a:p>
        </p:txBody>
      </p:sp>
      <p:sp>
        <p:nvSpPr>
          <p:cNvPr id="82" name="Arredondar Retângulo em um Canto Diagonal 81"/>
          <p:cNvSpPr/>
          <p:nvPr/>
        </p:nvSpPr>
        <p:spPr>
          <a:xfrm>
            <a:off x="5292080" y="5805264"/>
            <a:ext cx="16561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DETEX</a:t>
            </a:r>
            <a:endParaRPr lang="pt-BR" dirty="0"/>
          </a:p>
        </p:txBody>
      </p:sp>
      <p:sp>
        <p:nvSpPr>
          <p:cNvPr id="85" name="Chave esquerda 84"/>
          <p:cNvSpPr/>
          <p:nvPr/>
        </p:nvSpPr>
        <p:spPr>
          <a:xfrm rot="16200000">
            <a:off x="6552220" y="4257092"/>
            <a:ext cx="792088" cy="2304256"/>
          </a:xfrm>
          <a:prstGeom prst="leftBrace">
            <a:avLst>
              <a:gd name="adj1" fmla="val 0"/>
              <a:gd name="adj2" fmla="val 2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2843808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Intersecção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203848" y="34290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Interseção</a:t>
            </a:r>
            <a:endParaRPr lang="pt-BR" sz="1200" dirty="0"/>
          </a:p>
        </p:txBody>
      </p:sp>
      <p:sp>
        <p:nvSpPr>
          <p:cNvPr id="94" name="Retângulo 93"/>
          <p:cNvSpPr/>
          <p:nvPr/>
        </p:nvSpPr>
        <p:spPr>
          <a:xfrm>
            <a:off x="5364088" y="414908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DETEX-DEGRAD</a:t>
            </a:r>
          </a:p>
          <a:p>
            <a:pPr algn="ctr"/>
            <a:r>
              <a:rPr lang="pt-BR" dirty="0" smtClean="0"/>
              <a:t>2009 a 2015</a:t>
            </a:r>
          </a:p>
        </p:txBody>
      </p:sp>
      <p:cxnSp>
        <p:nvCxnSpPr>
          <p:cNvPr id="102" name="Conector reto 101"/>
          <p:cNvCxnSpPr>
            <a:stCxn id="79" idx="2"/>
            <a:endCxn id="81" idx="3"/>
          </p:cNvCxnSpPr>
          <p:nvPr/>
        </p:nvCxnSpPr>
        <p:spPr>
          <a:xfrm>
            <a:off x="8063880" y="162880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1" idx="1"/>
            <a:endCxn id="80" idx="3"/>
          </p:cNvCxnSpPr>
          <p:nvPr/>
        </p:nvCxnSpPr>
        <p:spPr>
          <a:xfrm>
            <a:off x="8064388" y="2420888"/>
            <a:ext cx="177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edondar Retângulo em um Canto Diagonal 118"/>
          <p:cNvSpPr/>
          <p:nvPr/>
        </p:nvSpPr>
        <p:spPr>
          <a:xfrm>
            <a:off x="2483768" y="2708920"/>
            <a:ext cx="165618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Consistência</a:t>
            </a:r>
            <a:endParaRPr lang="pt-BR" dirty="0"/>
          </a:p>
        </p:txBody>
      </p:sp>
      <p:sp>
        <p:nvSpPr>
          <p:cNvPr id="129" name="CaixaDeTexto 128"/>
          <p:cNvSpPr txBox="1"/>
          <p:nvPr/>
        </p:nvSpPr>
        <p:spPr>
          <a:xfrm>
            <a:off x="6300192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Zonal</a:t>
            </a:r>
            <a:endParaRPr lang="pt-BR" dirty="0"/>
          </a:p>
        </p:txBody>
      </p:sp>
      <p:sp>
        <p:nvSpPr>
          <p:cNvPr id="130" name="Arredondar Retângulo em um Canto Diagonal 129"/>
          <p:cNvSpPr/>
          <p:nvPr/>
        </p:nvSpPr>
        <p:spPr>
          <a:xfrm>
            <a:off x="2843808" y="4005064"/>
            <a:ext cx="136815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</a:t>
            </a:r>
            <a:endParaRPr lang="pt-BR" dirty="0"/>
          </a:p>
        </p:txBody>
      </p:sp>
      <p:sp>
        <p:nvSpPr>
          <p:cNvPr id="140" name="Arredondar Retângulo em um Canto Diagonal 139"/>
          <p:cNvSpPr/>
          <p:nvPr/>
        </p:nvSpPr>
        <p:spPr>
          <a:xfrm>
            <a:off x="5598871" y="198884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cxnSp>
        <p:nvCxnSpPr>
          <p:cNvPr id="141" name="Conector reto 140"/>
          <p:cNvCxnSpPr/>
          <p:nvPr/>
        </p:nvCxnSpPr>
        <p:spPr>
          <a:xfrm>
            <a:off x="1115616" y="1700808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6030919" y="162880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39552" y="17008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5526863" y="16288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cxnSp>
        <p:nvCxnSpPr>
          <p:cNvPr id="150" name="Conector reto 149"/>
          <p:cNvCxnSpPr>
            <a:stCxn id="45" idx="1"/>
            <a:endCxn id="44" idx="3"/>
          </p:cNvCxnSpPr>
          <p:nvPr/>
        </p:nvCxnSpPr>
        <p:spPr>
          <a:xfrm>
            <a:off x="1061356" y="2492896"/>
            <a:ext cx="1129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stCxn id="140" idx="1"/>
            <a:endCxn id="71" idx="3"/>
          </p:cNvCxnSpPr>
          <p:nvPr/>
        </p:nvCxnSpPr>
        <p:spPr>
          <a:xfrm>
            <a:off x="6048667" y="2492896"/>
            <a:ext cx="1129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angulado 156"/>
          <p:cNvCxnSpPr>
            <a:endCxn id="94" idx="1"/>
          </p:cNvCxnSpPr>
          <p:nvPr/>
        </p:nvCxnSpPr>
        <p:spPr>
          <a:xfrm>
            <a:off x="683568" y="3356992"/>
            <a:ext cx="4680520" cy="1260140"/>
          </a:xfrm>
          <a:prstGeom prst="bentConnector3">
            <a:avLst>
              <a:gd name="adj1" fmla="val 37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71" idx="1"/>
            <a:endCxn id="94" idx="0"/>
          </p:cNvCxnSpPr>
          <p:nvPr/>
        </p:nvCxnSpPr>
        <p:spPr>
          <a:xfrm>
            <a:off x="6059957" y="3284984"/>
            <a:ext cx="242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168"/>
          <p:cNvSpPr/>
          <p:nvPr/>
        </p:nvSpPr>
        <p:spPr>
          <a:xfrm>
            <a:off x="2051720" y="198884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  n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3635896" y="1988840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 n</a:t>
            </a:r>
          </a:p>
        </p:txBody>
      </p:sp>
      <p:cxnSp>
        <p:nvCxnSpPr>
          <p:cNvPr id="172" name="Conector de seta reta 171"/>
          <p:cNvCxnSpPr>
            <a:stCxn id="170" idx="1"/>
            <a:endCxn id="169" idx="3"/>
          </p:cNvCxnSpPr>
          <p:nvPr/>
        </p:nvCxnSpPr>
        <p:spPr>
          <a:xfrm flipH="1">
            <a:off x="3059832" y="220486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Forma 175"/>
          <p:cNvCxnSpPr>
            <a:stCxn id="40" idx="3"/>
            <a:endCxn id="169" idx="0"/>
          </p:cNvCxnSpPr>
          <p:nvPr/>
        </p:nvCxnSpPr>
        <p:spPr>
          <a:xfrm>
            <a:off x="1835696" y="1376772"/>
            <a:ext cx="720080" cy="6120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Forma 177"/>
          <p:cNvCxnSpPr>
            <a:stCxn id="67" idx="1"/>
            <a:endCxn id="170" idx="0"/>
          </p:cNvCxnSpPr>
          <p:nvPr/>
        </p:nvCxnSpPr>
        <p:spPr>
          <a:xfrm rot="10800000" flipV="1">
            <a:off x="4283969" y="1232756"/>
            <a:ext cx="954863" cy="7560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have direita 179"/>
          <p:cNvSpPr/>
          <p:nvPr/>
        </p:nvSpPr>
        <p:spPr>
          <a:xfrm rot="5400000">
            <a:off x="3131840" y="1340768"/>
            <a:ext cx="864096" cy="4608512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Chave direita 180"/>
          <p:cNvSpPr/>
          <p:nvPr/>
        </p:nvSpPr>
        <p:spPr>
          <a:xfrm rot="5400000">
            <a:off x="3203848" y="1628800"/>
            <a:ext cx="288032" cy="1872208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em um Canto Diagonal 188"/>
          <p:cNvSpPr/>
          <p:nvPr/>
        </p:nvSpPr>
        <p:spPr>
          <a:xfrm>
            <a:off x="7236296" y="5805264"/>
            <a:ext cx="172819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DEGRAD</a:t>
            </a:r>
            <a:endParaRPr lang="pt-BR" dirty="0"/>
          </a:p>
        </p:txBody>
      </p:sp>
      <p:cxnSp>
        <p:nvCxnSpPr>
          <p:cNvPr id="191" name="Conector reto 190"/>
          <p:cNvCxnSpPr/>
          <p:nvPr/>
        </p:nvCxnSpPr>
        <p:spPr>
          <a:xfrm>
            <a:off x="7740352" y="53732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3600" dirty="0" smtClean="0"/>
              <a:t>Resultados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/>
              <a:t>Área total mapeada pelos sistemas DETEX e DEGRAD</a:t>
            </a:r>
            <a:r>
              <a:rPr lang="pt-BR" sz="1600" dirty="0"/>
              <a:t/>
            </a:r>
            <a:br>
              <a:rPr lang="pt-BR" sz="1600" dirty="0"/>
            </a:br>
            <a:endParaRPr lang="pt-BR" dirty="0"/>
          </a:p>
        </p:txBody>
      </p:sp>
      <p:graphicFrame>
        <p:nvGraphicFramePr>
          <p:cNvPr id="6" name="Chart 4"/>
          <p:cNvGraphicFramePr/>
          <p:nvPr/>
        </p:nvGraphicFramePr>
        <p:xfrm>
          <a:off x="179512" y="3905672"/>
          <a:ext cx="87849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179512" y="1124744"/>
          <a:ext cx="8712968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03848" y="11154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PA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3968" y="39237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estudo  - MT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72" y="260648"/>
            <a:ext cx="8229600" cy="79208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500" b="1" dirty="0"/>
              <a:t>Consistência entre dados DEGRAD e DETEX para o mesmo </a:t>
            </a:r>
            <a:r>
              <a:rPr lang="pt-BR" sz="2500" b="1" dirty="0" smtClean="0"/>
              <a:t>ano</a:t>
            </a:r>
            <a:endParaRPr lang="pt-BR" sz="2500" dirty="0"/>
          </a:p>
        </p:txBody>
      </p:sp>
      <p:pic>
        <p:nvPicPr>
          <p:cNvPr id="5" name="tabl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549" y="2420888"/>
            <a:ext cx="8136903" cy="4182754"/>
          </a:xfrm>
          <a:prstGeom prst="rect">
            <a:avLst/>
          </a:prstGeo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1774" y="1208946"/>
            <a:ext cx="8640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Sobreposição de áreas mapeadas pelos sistemas DEGRAD e DETEX no mesmo ano de análise para as unidades espaciais de análise.</a:t>
            </a:r>
            <a:endParaRPr kumimoji="0" lang="pt-B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0240" y="4005064"/>
            <a:ext cx="77768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2008"/>
            <a:ext cx="8964488" cy="98072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Distribuição </a:t>
            </a:r>
            <a:r>
              <a:rPr lang="pt-BR" sz="2400" dirty="0" smtClean="0"/>
              <a:t>da intensidade dos focos de calor nas duas áreas de estudo.</a:t>
            </a:r>
            <a:endParaRPr lang="pt-BR" sz="2400" dirty="0"/>
          </a:p>
        </p:txBody>
      </p:sp>
      <p:pic>
        <p:nvPicPr>
          <p:cNvPr id="50178" name="Picture 2" descr="F:\mapa_kernel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11220" cy="580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612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Wingdings</vt:lpstr>
      <vt:lpstr>Tema do Office</vt:lpstr>
      <vt:lpstr>Análise exploratória da degradação florestal na região de Novo Progresso (PA) e Sinop (MT) – Sistemas DETEX, DEGRAD e Focos de calor </vt:lpstr>
      <vt:lpstr>Introdução</vt:lpstr>
      <vt:lpstr>Objetivos</vt:lpstr>
      <vt:lpstr>Metodologia  - Área de Estudo</vt:lpstr>
      <vt:lpstr>Dados DETEX, DEGRAD e Focos de Calor – Ontologia e Estrutura dos dados </vt:lpstr>
      <vt:lpstr>Fluxograma</vt:lpstr>
      <vt:lpstr>Resultados  Área total mapeada pelos sistemas DETEX e DEGRAD </vt:lpstr>
      <vt:lpstr>Consistência entre dados DEGRAD e DETEX para o mesmo ano</vt:lpstr>
      <vt:lpstr>Distribuição da intensidade dos focos de calor nas duas áreas de estudo.</vt:lpstr>
      <vt:lpstr>PowerPoint Presentation</vt:lpstr>
      <vt:lpstr>PowerPoint Presentation</vt:lpstr>
      <vt:lpstr>PowerPoint Presentation</vt:lpstr>
      <vt:lpstr>PowerPoint Presentation</vt:lpstr>
      <vt:lpstr>Conclusões</vt:lpstr>
      <vt:lpstr>AGRADECIMENTOS</vt:lpstr>
      <vt:lpstr>Muito Obrigado!!</vt:lpstr>
      <vt:lpstr>Análise exploratória da degradação florestal na região de Novo Progresso (PA) e Sinop (MT) – Sistemas DETEX, DEGRAD e Focos de calor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Detex – Degrad – Focos de Incêndio</dc:title>
  <dc:creator>Mateus Macul</dc:creator>
  <cp:lastModifiedBy>Danilo</cp:lastModifiedBy>
  <cp:revision>79</cp:revision>
  <dcterms:created xsi:type="dcterms:W3CDTF">2017-06-09T02:53:51Z</dcterms:created>
  <dcterms:modified xsi:type="dcterms:W3CDTF">2017-06-12T03:29:31Z</dcterms:modified>
</cp:coreProperties>
</file>