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1" r:id="rId5"/>
    <p:sldId id="289" r:id="rId6"/>
    <p:sldId id="257" r:id="rId7"/>
    <p:sldId id="277" r:id="rId8"/>
    <p:sldId id="278" r:id="rId9"/>
    <p:sldId id="275" r:id="rId10"/>
    <p:sldId id="276" r:id="rId11"/>
    <p:sldId id="280" r:id="rId12"/>
    <p:sldId id="284" r:id="rId13"/>
    <p:sldId id="290" r:id="rId14"/>
    <p:sldId id="293" r:id="rId15"/>
    <p:sldId id="291" r:id="rId16"/>
    <p:sldId id="279" r:id="rId17"/>
    <p:sldId id="282" r:id="rId18"/>
    <p:sldId id="286" r:id="rId19"/>
    <p:sldId id="258" r:id="rId20"/>
    <p:sldId id="259" r:id="rId21"/>
    <p:sldId id="294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50" autoAdjust="0"/>
  </p:normalViewPr>
  <p:slideViewPr>
    <p:cSldViewPr>
      <p:cViewPr>
        <p:scale>
          <a:sx n="66" d="100"/>
          <a:sy n="66" d="100"/>
        </p:scale>
        <p:origin x="78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A3756-5534-4BB2-8492-37FE3E379773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00B82-2255-4EE2-BA20-4834C78539A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4176464"/>
          </a:xfrm>
        </p:spPr>
        <p:txBody>
          <a:bodyPr>
            <a:normAutofit/>
          </a:bodyPr>
          <a:lstStyle/>
          <a:p>
            <a:r>
              <a:rPr lang="pt-BR" sz="4000" dirty="0"/>
              <a:t>Disciplina Análise Espacial</a:t>
            </a:r>
            <a:br>
              <a:rPr lang="pt-BR" dirty="0"/>
            </a:br>
            <a:br>
              <a:rPr lang="pt-BR" dirty="0"/>
            </a:br>
            <a:r>
              <a:rPr lang="en-US" sz="4000" dirty="0"/>
              <a:t> </a:t>
            </a:r>
            <a:r>
              <a:rPr lang="en-US" sz="3200" dirty="0"/>
              <a:t>Temporal and spatial variability of chlorophyll-a concentration in Lake </a:t>
            </a:r>
            <a:r>
              <a:rPr lang="en-US" sz="3200" dirty="0" err="1"/>
              <a:t>Taihu</a:t>
            </a:r>
            <a:r>
              <a:rPr lang="en-US" sz="3200" dirty="0"/>
              <a:t> using MODIS</a:t>
            </a:r>
            <a:br>
              <a:rPr lang="en-US" sz="3200" dirty="0"/>
            </a:br>
            <a:r>
              <a:rPr lang="en-US" sz="3200" dirty="0"/>
              <a:t>time-series data </a:t>
            </a:r>
            <a:r>
              <a:rPr lang="pt-BR" sz="3200" dirty="0"/>
              <a:t>(</a:t>
            </a:r>
            <a:r>
              <a:rPr lang="en-US" sz="3200" dirty="0"/>
              <a:t>ZHANG et al., 2011</a:t>
            </a:r>
            <a:r>
              <a:rPr lang="pt-BR" sz="3200" dirty="0"/>
              <a:t>)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5301208"/>
            <a:ext cx="6400800" cy="836712"/>
          </a:xfrm>
        </p:spPr>
        <p:txBody>
          <a:bodyPr/>
          <a:lstStyle/>
          <a:p>
            <a:r>
              <a:rPr lang="pt-BR" dirty="0" err="1">
                <a:solidFill>
                  <a:schemeClr val="tx1"/>
                </a:solidFill>
              </a:rPr>
              <a:t>Philipe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>
                <a:solidFill>
                  <a:schemeClr val="tx1"/>
                </a:solidFill>
              </a:rPr>
              <a:t>Riskalla</a:t>
            </a:r>
            <a:r>
              <a:rPr lang="pt-BR" dirty="0">
                <a:solidFill>
                  <a:schemeClr val="tx1"/>
                </a:solidFill>
              </a:rPr>
              <a:t> Leal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-1"/>
            <a:ext cx="9144000" cy="836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chemeClr val="tx1"/>
                </a:solidFill>
              </a:rPr>
              <a:t>                             </a:t>
            </a:r>
            <a:r>
              <a:rPr lang="pt-BR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Nacional de Pesquisas Espaciais</a:t>
            </a:r>
          </a:p>
        </p:txBody>
      </p:sp>
      <p:pic>
        <p:nvPicPr>
          <p:cNvPr id="5" name="Picture 2" descr="http://www.inpe.br/noticias/arquivos/imagens/Logo_INPE_mai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1"/>
            <a:ext cx="1019077" cy="82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espaço</a:t>
            </a:r>
            <a:r>
              <a:rPr lang="en-US" dirty="0"/>
              <a:t>-temporal:</a:t>
            </a:r>
          </a:p>
          <a:p>
            <a:pPr lvl="1"/>
            <a:r>
              <a:rPr lang="en-US" dirty="0"/>
              <a:t>Empirical Orthogonal Function (EOF) </a:t>
            </a:r>
          </a:p>
          <a:p>
            <a:pPr lvl="2"/>
            <a:r>
              <a:rPr lang="pt-BR" dirty="0"/>
              <a:t>Baseia-se no pressuposto que um padrão espaço-temporal médio (</a:t>
            </a:r>
            <a:r>
              <a:rPr lang="pt-BR" dirty="0" err="1"/>
              <a:t>X</a:t>
            </a:r>
            <a:r>
              <a:rPr lang="pt-BR" baseline="-25000" dirty="0" err="1"/>
              <a:t>m</a:t>
            </a:r>
            <a:r>
              <a:rPr lang="pt-BR" sz="1400" dirty="0"/>
              <a:t>(t)</a:t>
            </a:r>
            <a:r>
              <a:rPr lang="pt-BR" dirty="0"/>
              <a:t>) pode ser decomposto linearmente em módulos (i) revelando padrões espaciais (</a:t>
            </a:r>
            <a:r>
              <a:rPr lang="az-Cyrl-AZ" dirty="0"/>
              <a:t>ф</a:t>
            </a:r>
            <a:r>
              <a:rPr lang="pt-BR" baseline="-25000" dirty="0"/>
              <a:t>(i)</a:t>
            </a:r>
            <a:r>
              <a:rPr lang="pt-BR" sz="1400" dirty="0"/>
              <a:t>(m)</a:t>
            </a:r>
            <a:r>
              <a:rPr lang="pt-BR" dirty="0"/>
              <a:t>), com variações de amplitude de intensidade ou </a:t>
            </a:r>
            <a:r>
              <a:rPr lang="pt-BR" dirty="0" err="1"/>
              <a:t>PCA</a:t>
            </a:r>
            <a:r>
              <a:rPr lang="pt-BR" baseline="-25000" dirty="0" err="1"/>
              <a:t>s</a:t>
            </a:r>
            <a:r>
              <a:rPr lang="pt-BR" dirty="0"/>
              <a:t> 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sz="1400" dirty="0"/>
              <a:t>(t)</a:t>
            </a:r>
            <a:r>
              <a:rPr lang="en-US" dirty="0"/>
              <a:t>)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en-US" dirty="0"/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1528" t="49183" r="17972" b="40631"/>
          <a:stretch>
            <a:fillRect/>
          </a:stretch>
        </p:blipFill>
        <p:spPr bwMode="auto">
          <a:xfrm>
            <a:off x="2627784" y="4581128"/>
            <a:ext cx="3924198" cy="135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/>
              <a:t>Dados de Clorofila por amostras in situ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/>
              <a:t>Parametrização dos dados de Reflectância em Clorofila-A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dirty="0" err="1"/>
              <a:t>EOF</a:t>
            </a:r>
            <a:endParaRPr lang="en-U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/>
              <a:t>Resultados e 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7200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dirty="0"/>
              <a:t>Correlação de Pearson: clorofila-a amostral x reflectância das bandas do sensor </a:t>
            </a:r>
            <a:r>
              <a:rPr lang="pt-BR" dirty="0" err="1"/>
              <a:t>MODIS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563" t="30390" r="20863" b="3778"/>
          <a:stretch/>
        </p:blipFill>
        <p:spPr>
          <a:xfrm>
            <a:off x="557630" y="1863080"/>
            <a:ext cx="8028740" cy="46018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364088" y="3284984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427984" y="3284984"/>
            <a:ext cx="5040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112060" y="2708920"/>
            <a:ext cx="7560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/>
          <p:cNvCxnSpPr>
            <a:stCxn id="8" idx="1"/>
          </p:cNvCxnSpPr>
          <p:nvPr/>
        </p:nvCxnSpPr>
        <p:spPr>
          <a:xfrm flipH="1" flipV="1">
            <a:off x="3131840" y="2708920"/>
            <a:ext cx="1980220" cy="10801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63688" y="2348880"/>
            <a:ext cx="1368152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Melhor Banda</a:t>
            </a:r>
          </a:p>
        </p:txBody>
      </p:sp>
    </p:spTree>
    <p:extLst>
      <p:ext uri="{BB962C8B-B14F-4D97-AF65-F5344CB8AC3E}">
        <p14:creationId xmlns:p14="http://schemas.microsoft.com/office/powerpoint/2010/main" val="8392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271191"/>
          </a:xfrm>
        </p:spPr>
        <p:txBody>
          <a:bodyPr>
            <a:normAutofit/>
          </a:bodyPr>
          <a:lstStyle/>
          <a:p>
            <a:r>
              <a:rPr lang="pt-BR" sz="3600" dirty="0"/>
              <a:t>Resultados e Discussão: Parametrização dos dados de Reflectância e Clorofila-A (regressão)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47637" t="37394" r="29605" b="58399"/>
          <a:stretch/>
        </p:blipFill>
        <p:spPr>
          <a:xfrm>
            <a:off x="3240343" y="6248146"/>
            <a:ext cx="5903657" cy="6136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1321" t="23225" r="39855" b="6743"/>
          <a:stretch/>
        </p:blipFill>
        <p:spPr>
          <a:xfrm>
            <a:off x="-1" y="1417638"/>
            <a:ext cx="5351365" cy="4315618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559936" y="5280993"/>
            <a:ext cx="2126864" cy="52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t-BR" dirty="0"/>
              <a:t>R</a:t>
            </a:r>
            <a:r>
              <a:rPr lang="pt-BR" baseline="30000" dirty="0"/>
              <a:t>2</a:t>
            </a:r>
            <a:r>
              <a:rPr lang="pt-BR" dirty="0"/>
              <a:t> = 0,907</a:t>
            </a:r>
          </a:p>
        </p:txBody>
      </p:sp>
      <p:cxnSp>
        <p:nvCxnSpPr>
          <p:cNvPr id="9" name="Conector de seta reta 8"/>
          <p:cNvCxnSpPr/>
          <p:nvPr/>
        </p:nvCxnSpPr>
        <p:spPr>
          <a:xfrm flipV="1">
            <a:off x="3851920" y="2420888"/>
            <a:ext cx="2160240" cy="10081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164185" y="22362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145 dados 2005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141767" y="3353240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28 dados de fevereiro de 2005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V="1">
            <a:off x="3189438" y="3575447"/>
            <a:ext cx="2822722" cy="1386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25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e Discussão: Análise dos Resíduos da Regressão dos dados de Reflectância e Clorofila-A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2204864"/>
            <a:ext cx="5901059" cy="4319413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V="1">
            <a:off x="1691680" y="2996952"/>
            <a:ext cx="4752528" cy="25922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588224" y="2643009"/>
            <a:ext cx="2555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/>
              <a:t>Heterocedasticidade</a:t>
            </a:r>
            <a:r>
              <a:rPr lang="pt-BR" sz="2000" dirty="0"/>
              <a:t> (tipo log(</a:t>
            </a:r>
            <a:r>
              <a:rPr lang="el-GR" sz="2000" dirty="0">
                <a:latin typeface="Calibri" panose="020F0502020204030204" pitchFamily="34" charset="0"/>
              </a:rPr>
              <a:t>ϵ</a:t>
            </a:r>
            <a:r>
              <a:rPr lang="pt-BR" sz="2000" dirty="0">
                <a:latin typeface="Calibri" panose="020F0502020204030204" pitchFamily="34" charset="0"/>
              </a:rPr>
              <a:t>))</a:t>
            </a:r>
            <a:r>
              <a:rPr lang="pt-BR" sz="2000" dirty="0"/>
              <a:t> em ambos </a:t>
            </a:r>
            <a:r>
              <a:rPr lang="pt-BR" sz="2000" dirty="0" err="1"/>
              <a:t>datasets</a:t>
            </a:r>
            <a:r>
              <a:rPr lang="pt-BR" sz="2000" dirty="0"/>
              <a:t>: 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7380312" y="3658672"/>
            <a:ext cx="0" cy="994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948264" y="4725144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Testes de </a:t>
            </a:r>
            <a:r>
              <a:rPr lang="pt-BR" dirty="0" err="1"/>
              <a:t>homocedasticidade</a:t>
            </a:r>
            <a:r>
              <a:rPr lang="pt-BR" dirty="0"/>
              <a:t> poderiam ter sido aplicados</a:t>
            </a:r>
          </a:p>
        </p:txBody>
      </p:sp>
    </p:spTree>
    <p:extLst>
      <p:ext uri="{BB962C8B-B14F-4D97-AF65-F5344CB8AC3E}">
        <p14:creationId xmlns:p14="http://schemas.microsoft.com/office/powerpoint/2010/main" val="15303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728" y="-609"/>
            <a:ext cx="8229600" cy="1930227"/>
          </a:xfrm>
        </p:spPr>
        <p:txBody>
          <a:bodyPr>
            <a:normAutofit/>
          </a:bodyPr>
          <a:lstStyle/>
          <a:p>
            <a:r>
              <a:rPr lang="pt-BR" dirty="0"/>
              <a:t>Resultados e Discussão:</a:t>
            </a:r>
            <a:br>
              <a:rPr lang="pt-BR" dirty="0"/>
            </a:br>
            <a:r>
              <a:rPr lang="pt-BR" dirty="0" err="1"/>
              <a:t>Clo-A</a:t>
            </a:r>
            <a:r>
              <a:rPr lang="pt-BR" baseline="-25000" dirty="0"/>
              <a:t>(</a:t>
            </a:r>
            <a:r>
              <a:rPr lang="pt-BR" baseline="-25000" dirty="0" err="1"/>
              <a:t>SR</a:t>
            </a:r>
            <a:r>
              <a:rPr lang="pt-BR" baseline="-25000" dirty="0"/>
              <a:t>) </a:t>
            </a:r>
            <a:r>
              <a:rPr lang="pt-BR" dirty="0"/>
              <a:t> versus </a:t>
            </a:r>
            <a:r>
              <a:rPr lang="pt-BR" dirty="0" err="1"/>
              <a:t>Clo-A</a:t>
            </a:r>
            <a:r>
              <a:rPr lang="pt-BR" dirty="0"/>
              <a:t> </a:t>
            </a:r>
            <a:r>
              <a:rPr lang="pt-BR" baseline="-25000" dirty="0"/>
              <a:t>(in situ)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403" t="30861" r="14220" b="23000"/>
          <a:stretch/>
        </p:blipFill>
        <p:spPr>
          <a:xfrm>
            <a:off x="437729" y="2120651"/>
            <a:ext cx="8229600" cy="3786659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403648" y="6111985"/>
            <a:ext cx="2664296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dirty="0" err="1"/>
              <a:t>Dataset</a:t>
            </a:r>
            <a:r>
              <a:rPr lang="pt-BR" sz="2400" dirty="0"/>
              <a:t> de 2005</a:t>
            </a:r>
          </a:p>
          <a:p>
            <a:pPr marL="0" indent="0" algn="ctr">
              <a:buNone/>
            </a:pPr>
            <a:r>
              <a:rPr lang="pt-BR" sz="2400" dirty="0"/>
              <a:t>R</a:t>
            </a:r>
            <a:r>
              <a:rPr lang="pt-BR" sz="2400" baseline="30000" dirty="0"/>
              <a:t>2</a:t>
            </a:r>
            <a:r>
              <a:rPr lang="pt-BR" sz="2400" dirty="0"/>
              <a:t> = 0,907</a:t>
            </a:r>
          </a:p>
          <a:p>
            <a:pPr marL="0" indent="0" algn="ctr">
              <a:buFont typeface="Arial" pitchFamily="34" charset="0"/>
              <a:buNone/>
            </a:pPr>
            <a:endParaRPr lang="pt-BR" sz="2400" baseline="-25000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220072" y="6109642"/>
            <a:ext cx="309634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pt-BR" sz="2400" dirty="0" err="1"/>
              <a:t>Dataset</a:t>
            </a:r>
            <a:r>
              <a:rPr lang="pt-BR" sz="2400" dirty="0"/>
              <a:t> de 2008-2009</a:t>
            </a:r>
          </a:p>
          <a:p>
            <a:pPr marL="0" indent="0" algn="ctr">
              <a:buNone/>
            </a:pPr>
            <a:r>
              <a:rPr lang="pt-BR" sz="2400" dirty="0"/>
              <a:t>R</a:t>
            </a:r>
            <a:r>
              <a:rPr lang="pt-BR" sz="2400" baseline="30000" dirty="0"/>
              <a:t>2</a:t>
            </a:r>
            <a:r>
              <a:rPr lang="pt-BR" sz="2400" dirty="0"/>
              <a:t> = 0,978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5616" y="5661248"/>
            <a:ext cx="22322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Chlorophyll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modeled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436096" y="5589240"/>
            <a:ext cx="208823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Chlorophyll</a:t>
            </a: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pt-B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modeled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76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2707" t="10512" r="9047" b="65987"/>
          <a:stretch>
            <a:fillRect/>
          </a:stretch>
        </p:blipFill>
        <p:spPr bwMode="auto">
          <a:xfrm>
            <a:off x="0" y="1340768"/>
            <a:ext cx="4499992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028384" cy="548680"/>
          </a:xfrm>
        </p:spPr>
        <p:txBody>
          <a:bodyPr>
            <a:normAutofit fontScale="90000"/>
          </a:bodyPr>
          <a:lstStyle/>
          <a:p>
            <a:r>
              <a:rPr lang="pt-BR" dirty="0"/>
              <a:t>CLO-A por Satélite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72707" t="32683" r="9047" b="44638"/>
          <a:stretch>
            <a:fillRect/>
          </a:stretch>
        </p:blipFill>
        <p:spPr bwMode="auto">
          <a:xfrm>
            <a:off x="0" y="3861048"/>
            <a:ext cx="4499992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72707" t="54853" r="9047" b="22156"/>
          <a:stretch>
            <a:fillRect/>
          </a:stretch>
        </p:blipFill>
        <p:spPr bwMode="auto">
          <a:xfrm>
            <a:off x="4644008" y="1412776"/>
            <a:ext cx="449999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72707" t="77023" r="9047" b="10661"/>
          <a:stretch>
            <a:fillRect/>
          </a:stretch>
        </p:blipFill>
        <p:spPr bwMode="auto">
          <a:xfrm>
            <a:off x="4644008" y="3789040"/>
            <a:ext cx="44999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73499" t="89227" r="9701" b="7820"/>
          <a:stretch>
            <a:fillRect/>
          </a:stretch>
        </p:blipFill>
        <p:spPr bwMode="auto">
          <a:xfrm>
            <a:off x="4355976" y="5301208"/>
            <a:ext cx="460851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Resultados</a:t>
            </a:r>
            <a:r>
              <a:rPr lang="en-US" dirty="0"/>
              <a:t> e </a:t>
            </a:r>
            <a:r>
              <a:rPr lang="en-US" dirty="0" err="1"/>
              <a:t>Discussão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 err="1"/>
              <a:t>EOFs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945" t="35634" r="13325" b="24591"/>
          <a:stretch/>
        </p:blipFill>
        <p:spPr>
          <a:xfrm>
            <a:off x="2286000" y="1417638"/>
            <a:ext cx="4230216" cy="341146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86000" y="5024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latin typeface="AdvPTimes"/>
              </a:rPr>
              <a:t>Eigenvalues em porcentagem: variância de cada módulo </a:t>
            </a:r>
            <a:r>
              <a:rPr lang="pt-BR" dirty="0" err="1">
                <a:latin typeface="AdvPTimes"/>
              </a:rPr>
              <a:t>EOF</a:t>
            </a:r>
            <a:r>
              <a:rPr lang="pt-BR" dirty="0">
                <a:latin typeface="AdvPTimes"/>
              </a:rPr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91480" y="6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/>
              <a:t>Resultados</a:t>
            </a:r>
            <a:r>
              <a:rPr lang="en-US" sz="4000" dirty="0"/>
              <a:t> e </a:t>
            </a:r>
            <a:r>
              <a:rPr lang="en-US" sz="4000" dirty="0" err="1"/>
              <a:t>Discussão</a:t>
            </a:r>
            <a:r>
              <a:rPr lang="en-US" sz="4000" dirty="0"/>
              <a:t>: </a:t>
            </a:r>
            <a:r>
              <a:rPr lang="en-US" sz="4000" dirty="0" err="1"/>
              <a:t>EOFs</a:t>
            </a:r>
            <a:endParaRPr lang="en-US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2675" t="17936" r="21650" b="5179"/>
          <a:stretch/>
        </p:blipFill>
        <p:spPr>
          <a:xfrm>
            <a:off x="1619315" y="1281832"/>
            <a:ext cx="5875057" cy="5560268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0" y="1628800"/>
            <a:ext cx="504056" cy="3166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sz="1600" dirty="0"/>
              <a:t>23%</a:t>
            </a:r>
          </a:p>
        </p:txBody>
      </p:sp>
      <p:sp>
        <p:nvSpPr>
          <p:cNvPr id="8" name="Retângulo 7"/>
          <p:cNvSpPr/>
          <p:nvPr/>
        </p:nvSpPr>
        <p:spPr>
          <a:xfrm>
            <a:off x="-15998" y="1787114"/>
            <a:ext cx="1489419" cy="120032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dvPTimes"/>
              </a:rPr>
              <a:t>Estações do Ano e variações interanuais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473421" y="2834681"/>
            <a:ext cx="427581" cy="24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6804247" y="1633226"/>
            <a:ext cx="5040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/>
              <a:t>16%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688684" y="1762335"/>
            <a:ext cx="1455316" cy="25853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existência</a:t>
            </a:r>
            <a:r>
              <a:rPr lang="en-US" dirty="0"/>
              <a:t> de </a:t>
            </a:r>
            <a:r>
              <a:rPr lang="en-US" dirty="0" err="1"/>
              <a:t>proliferação</a:t>
            </a:r>
            <a:r>
              <a:rPr lang="en-US" dirty="0"/>
              <a:t> fitoplanctônica</a:t>
            </a:r>
            <a:r>
              <a:rPr lang="pt-BR" dirty="0"/>
              <a:t>, </a:t>
            </a:r>
            <a:r>
              <a:rPr lang="pt-BR" dirty="0">
                <a:solidFill>
                  <a:srgbClr val="7030A0"/>
                </a:solidFill>
              </a:rPr>
              <a:t>e migração pela costa no sentido sudoeste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H="1" flipV="1">
            <a:off x="6012160" y="1762335"/>
            <a:ext cx="1676524" cy="514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H="1" flipV="1">
            <a:off x="5148064" y="2525778"/>
            <a:ext cx="2540620" cy="78648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eta em curva para a direita 19"/>
          <p:cNvSpPr/>
          <p:nvPr/>
        </p:nvSpPr>
        <p:spPr>
          <a:xfrm>
            <a:off x="2522104" y="4869160"/>
            <a:ext cx="393829" cy="6840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Seta em curva para a direita 22"/>
          <p:cNvSpPr/>
          <p:nvPr/>
        </p:nvSpPr>
        <p:spPr>
          <a:xfrm flipH="1" flipV="1">
            <a:off x="3079417" y="4869236"/>
            <a:ext cx="392400" cy="68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4" name="Seta em curva para a direita 23"/>
          <p:cNvSpPr/>
          <p:nvPr/>
        </p:nvSpPr>
        <p:spPr>
          <a:xfrm>
            <a:off x="5454847" y="4886058"/>
            <a:ext cx="393829" cy="68407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5" name="Seta em curva para a direita 24"/>
          <p:cNvSpPr/>
          <p:nvPr/>
        </p:nvSpPr>
        <p:spPr>
          <a:xfrm flipH="1" flipV="1">
            <a:off x="6012160" y="4886134"/>
            <a:ext cx="392400" cy="684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-2690" y="5103674"/>
            <a:ext cx="1473421" cy="175432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pt-BR" dirty="0">
                <a:latin typeface="AdvPTimes"/>
              </a:rPr>
              <a:t>Hidrodinâmica do lago + vento (</a:t>
            </a:r>
            <a:r>
              <a:rPr lang="en-US" dirty="0" err="1"/>
              <a:t>fim</a:t>
            </a:r>
            <a:r>
              <a:rPr lang="en-US" dirty="0"/>
              <a:t> da primavera e </a:t>
            </a:r>
            <a:r>
              <a:rPr lang="en-US" dirty="0" err="1"/>
              <a:t>início</a:t>
            </a:r>
            <a:r>
              <a:rPr lang="en-US" dirty="0"/>
              <a:t> do </a:t>
            </a:r>
            <a:r>
              <a:rPr lang="en-US" dirty="0" err="1"/>
              <a:t>inverno</a:t>
            </a:r>
            <a:r>
              <a:rPr lang="pt-BR" dirty="0"/>
              <a:t>)</a:t>
            </a:r>
          </a:p>
        </p:txBody>
      </p:sp>
      <p:cxnSp>
        <p:nvCxnSpPr>
          <p:cNvPr id="27" name="Conector de seta reta 26"/>
          <p:cNvCxnSpPr/>
          <p:nvPr/>
        </p:nvCxnSpPr>
        <p:spPr>
          <a:xfrm flipV="1">
            <a:off x="1473421" y="5805264"/>
            <a:ext cx="3448927" cy="5087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1473421" y="4736978"/>
            <a:ext cx="506291" cy="3666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-23998" y="503033"/>
            <a:ext cx="1489419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dvPTimes"/>
              </a:rPr>
              <a:t>Entrada de Água do Rio </a:t>
            </a:r>
            <a:r>
              <a:rPr lang="pt-BR" dirty="0" err="1"/>
              <a:t>Yangtze</a:t>
            </a:r>
            <a:endParaRPr lang="pt-BR" dirty="0"/>
          </a:p>
        </p:txBody>
      </p:sp>
      <p:cxnSp>
        <p:nvCxnSpPr>
          <p:cNvPr id="38" name="Conector de seta reta 37"/>
          <p:cNvCxnSpPr/>
          <p:nvPr/>
        </p:nvCxnSpPr>
        <p:spPr>
          <a:xfrm>
            <a:off x="1473421" y="1153242"/>
            <a:ext cx="1998396" cy="609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83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0" grpId="1" animBg="1"/>
      <p:bldP spid="20" grpId="2" animBg="1"/>
      <p:bldP spid="23" grpId="0" animBg="1"/>
      <p:bldP spid="24" grpId="0" animBg="1"/>
      <p:bldP spid="24" grpId="1" animBg="1"/>
      <p:bldP spid="25" grpId="0" animBg="1"/>
      <p:bldP spid="2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e Discussão: </a:t>
            </a:r>
            <a:r>
              <a:rPr lang="en-US" dirty="0" err="1"/>
              <a:t>EOFs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Indícios</a:t>
            </a:r>
            <a:r>
              <a:rPr lang="en-US" dirty="0"/>
              <a:t> </a:t>
            </a:r>
            <a:r>
              <a:rPr lang="en-US" dirty="0" err="1"/>
              <a:t>espaço-temporais</a:t>
            </a:r>
            <a:r>
              <a:rPr lang="en-US" dirty="0"/>
              <a:t> intra-</a:t>
            </a:r>
            <a:r>
              <a:rPr lang="en-US" dirty="0" err="1"/>
              <a:t>anuais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Porção</a:t>
            </a:r>
            <a:r>
              <a:rPr lang="en-US" dirty="0"/>
              <a:t> central do </a:t>
            </a:r>
            <a:r>
              <a:rPr lang="en-US" dirty="0" err="1"/>
              <a:t>lago</a:t>
            </a:r>
            <a:r>
              <a:rPr lang="en-US" dirty="0"/>
              <a:t> é </a:t>
            </a:r>
            <a:r>
              <a:rPr lang="en-US" dirty="0" err="1"/>
              <a:t>estável</a:t>
            </a:r>
            <a:r>
              <a:rPr lang="en-US" dirty="0"/>
              <a:t>: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variações</a:t>
            </a:r>
            <a:r>
              <a:rPr lang="en-US" dirty="0"/>
              <a:t> </a:t>
            </a:r>
            <a:r>
              <a:rPr lang="en-US" dirty="0" err="1"/>
              <a:t>significativas</a:t>
            </a:r>
            <a:r>
              <a:rPr lang="en-US" dirty="0"/>
              <a:t> de </a:t>
            </a:r>
            <a:r>
              <a:rPr lang="en-US" dirty="0" err="1"/>
              <a:t>clorofila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longo</a:t>
            </a:r>
            <a:r>
              <a:rPr lang="en-US" dirty="0"/>
              <a:t> do </a:t>
            </a:r>
            <a:r>
              <a:rPr lang="en-US" dirty="0" err="1"/>
              <a:t>ano</a:t>
            </a:r>
            <a:endParaRPr lang="en-US" dirty="0"/>
          </a:p>
          <a:p>
            <a:pPr lvl="1"/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florações</a:t>
            </a:r>
            <a:r>
              <a:rPr lang="en-US" dirty="0"/>
              <a:t> de </a:t>
            </a:r>
            <a:r>
              <a:rPr lang="en-US" dirty="0" err="1"/>
              <a:t>algas</a:t>
            </a:r>
            <a:r>
              <a:rPr lang="en-US" dirty="0"/>
              <a:t> </a:t>
            </a:r>
            <a:r>
              <a:rPr lang="en-US" dirty="0" err="1"/>
              <a:t>recorrentes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porções</a:t>
            </a:r>
            <a:r>
              <a:rPr lang="en-US" dirty="0"/>
              <a:t> </a:t>
            </a:r>
            <a:r>
              <a:rPr lang="en-US" dirty="0" err="1"/>
              <a:t>norte</a:t>
            </a:r>
            <a:r>
              <a:rPr lang="en-US" dirty="0"/>
              <a:t> do </a:t>
            </a:r>
            <a:r>
              <a:rPr lang="en-US" dirty="0" err="1"/>
              <a:t>lago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o </a:t>
            </a:r>
            <a:r>
              <a:rPr lang="en-US" dirty="0" err="1"/>
              <a:t>verão</a:t>
            </a:r>
            <a:r>
              <a:rPr lang="en-US" dirty="0"/>
              <a:t> (</a:t>
            </a:r>
            <a:r>
              <a:rPr lang="en-US" dirty="0" err="1"/>
              <a:t>Meiliang</a:t>
            </a:r>
            <a:r>
              <a:rPr lang="en-US" dirty="0"/>
              <a:t> Bay e </a:t>
            </a:r>
            <a:r>
              <a:rPr lang="en-US" dirty="0" err="1"/>
              <a:t>Gonghu</a:t>
            </a:r>
            <a:r>
              <a:rPr lang="en-US" dirty="0"/>
              <a:t> Bay)</a:t>
            </a:r>
          </a:p>
          <a:p>
            <a:pPr lvl="1"/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florações</a:t>
            </a:r>
            <a:r>
              <a:rPr lang="en-US" dirty="0"/>
              <a:t> de </a:t>
            </a:r>
            <a:r>
              <a:rPr lang="en-US" dirty="0" err="1"/>
              <a:t>algas</a:t>
            </a:r>
            <a:r>
              <a:rPr lang="en-US" dirty="0"/>
              <a:t> </a:t>
            </a:r>
            <a:r>
              <a:rPr lang="en-US" dirty="0" err="1"/>
              <a:t>recorrentes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porções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o </a:t>
            </a:r>
            <a:r>
              <a:rPr lang="en-US" dirty="0" err="1"/>
              <a:t>início</a:t>
            </a:r>
            <a:r>
              <a:rPr lang="en-US" dirty="0"/>
              <a:t> do </a:t>
            </a:r>
            <a:r>
              <a:rPr lang="en-US" dirty="0" err="1"/>
              <a:t>verão</a:t>
            </a:r>
            <a:r>
              <a:rPr lang="en-US" dirty="0"/>
              <a:t>, </a:t>
            </a:r>
            <a:r>
              <a:rPr lang="en-US" dirty="0" err="1"/>
              <a:t>outono</a:t>
            </a:r>
            <a:r>
              <a:rPr lang="en-US" dirty="0"/>
              <a:t> e </a:t>
            </a:r>
            <a:r>
              <a:rPr lang="en-US" dirty="0" err="1"/>
              <a:t>início</a:t>
            </a:r>
            <a:r>
              <a:rPr lang="en-US" dirty="0"/>
              <a:t> do </a:t>
            </a:r>
            <a:r>
              <a:rPr lang="en-US" dirty="0" err="1"/>
              <a:t>inverno</a:t>
            </a:r>
            <a:endParaRPr lang="en-US" dirty="0"/>
          </a:p>
          <a:p>
            <a:pPr lvl="1"/>
            <a:r>
              <a:rPr lang="en-US" dirty="0" err="1"/>
              <a:t>Ocorre</a:t>
            </a:r>
            <a:r>
              <a:rPr lang="en-US" dirty="0"/>
              <a:t> </a:t>
            </a:r>
            <a:r>
              <a:rPr lang="en-US" dirty="0" err="1"/>
              <a:t>migração</a:t>
            </a:r>
            <a:r>
              <a:rPr lang="en-US" dirty="0"/>
              <a:t> pela </a:t>
            </a:r>
            <a:r>
              <a:rPr lang="en-US" dirty="0" err="1"/>
              <a:t>hidrodinâmica</a:t>
            </a:r>
            <a:r>
              <a:rPr lang="en-US" dirty="0"/>
              <a:t> do </a:t>
            </a:r>
            <a:r>
              <a:rPr lang="en-US" dirty="0" err="1"/>
              <a:t>lago</a:t>
            </a:r>
            <a:r>
              <a:rPr lang="en-US" dirty="0"/>
              <a:t> no </a:t>
            </a:r>
            <a:r>
              <a:rPr lang="en-US" dirty="0" err="1"/>
              <a:t>sentido</a:t>
            </a:r>
            <a:r>
              <a:rPr lang="en-US" dirty="0"/>
              <a:t> do </a:t>
            </a:r>
            <a:r>
              <a:rPr lang="en-US" dirty="0" err="1"/>
              <a:t>giro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Indícios</a:t>
            </a:r>
            <a:r>
              <a:rPr lang="en-US" dirty="0"/>
              <a:t> </a:t>
            </a:r>
            <a:r>
              <a:rPr lang="en-US" dirty="0" err="1"/>
              <a:t>espaço-temporais</a:t>
            </a:r>
            <a:r>
              <a:rPr lang="en-US" dirty="0"/>
              <a:t> inter-</a:t>
            </a:r>
            <a:r>
              <a:rPr lang="en-US" dirty="0" err="1"/>
              <a:t>anuais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duração</a:t>
            </a:r>
            <a:r>
              <a:rPr lang="en-US" dirty="0"/>
              <a:t> da </a:t>
            </a:r>
            <a:r>
              <a:rPr lang="en-US" dirty="0" err="1"/>
              <a:t>floração</a:t>
            </a:r>
            <a:r>
              <a:rPr lang="en-US" dirty="0"/>
              <a:t> algal entre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anos</a:t>
            </a:r>
            <a:r>
              <a:rPr lang="en-US" dirty="0"/>
              <a:t> (2007 &gt; 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dirty="0"/>
              <a:t>Apresentação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t-BR" dirty="0"/>
              <a:t>Introdução da Temática do Artigo</a:t>
            </a:r>
          </a:p>
          <a:p>
            <a:pPr>
              <a:lnSpc>
                <a:spcPct val="200000"/>
              </a:lnSpc>
            </a:pPr>
            <a:r>
              <a:rPr lang="pt-BR" dirty="0"/>
              <a:t>Objetivos Propostos</a:t>
            </a:r>
          </a:p>
          <a:p>
            <a:pPr>
              <a:lnSpc>
                <a:spcPct val="200000"/>
              </a:lnSpc>
            </a:pPr>
            <a:r>
              <a:rPr lang="pt-BR" dirty="0"/>
              <a:t>Materiais e Métodos</a:t>
            </a:r>
          </a:p>
          <a:p>
            <a:pPr>
              <a:lnSpc>
                <a:spcPct val="200000"/>
              </a:lnSpc>
            </a:pPr>
            <a:r>
              <a:rPr lang="pt-BR" dirty="0"/>
              <a:t>Resultados e Discussão</a:t>
            </a:r>
          </a:p>
          <a:p>
            <a:pPr>
              <a:lnSpc>
                <a:spcPct val="200000"/>
              </a:lnSpc>
            </a:pPr>
            <a:r>
              <a:rPr lang="pt-BR" dirty="0"/>
              <a:t>Conclusão</a:t>
            </a:r>
          </a:p>
        </p:txBody>
      </p:sp>
      <p:pic>
        <p:nvPicPr>
          <p:cNvPr id="8194" name="Picture 2" descr="http://4.bp.blogspot.com/-iW7SxcvvHqQ/UAjOJritqII/AAAAAAAAA-Q/LoJSesJU-fE/s1600/Fitopl%C3%A2ncton+-+diatom%C3%A1c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79708"/>
            <a:ext cx="3347864" cy="267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  <p:to>
                                        <p:strVal val="1.05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pt-BR" sz="4800" dirty="0"/>
              <a:t>Conclusão</a:t>
            </a:r>
            <a:endParaRPr lang="en-US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 </a:t>
            </a:r>
            <a:r>
              <a:rPr lang="en-US" dirty="0" err="1"/>
              <a:t>EOF</a:t>
            </a:r>
            <a:r>
              <a:rPr lang="en-US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Mostrou</a:t>
            </a:r>
            <a:r>
              <a:rPr lang="en-US" dirty="0"/>
              <a:t>-se </a:t>
            </a:r>
            <a:r>
              <a:rPr lang="en-US" dirty="0" err="1"/>
              <a:t>eficiente</a:t>
            </a:r>
            <a:r>
              <a:rPr lang="en-US" dirty="0"/>
              <a:t> para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espaço</a:t>
            </a:r>
            <a:r>
              <a:rPr lang="en-US" dirty="0"/>
              <a:t>-temporal de </a:t>
            </a:r>
            <a:r>
              <a:rPr lang="en-US" dirty="0" err="1"/>
              <a:t>corpos</a:t>
            </a:r>
            <a:r>
              <a:rPr lang="en-US" dirty="0"/>
              <a:t> </a:t>
            </a:r>
            <a:r>
              <a:rPr lang="en-US" dirty="0" err="1"/>
              <a:t>d’água</a:t>
            </a:r>
            <a:r>
              <a:rPr lang="en-US" dirty="0"/>
              <a:t> </a:t>
            </a:r>
            <a:r>
              <a:rPr lang="en-US" dirty="0" err="1"/>
              <a:t>interiores</a:t>
            </a:r>
            <a:r>
              <a:rPr lang="en-US" dirty="0"/>
              <a:t>, com </a:t>
            </a:r>
            <a:r>
              <a:rPr lang="en-US" dirty="0" err="1"/>
              <a:t>potencial</a:t>
            </a:r>
            <a:r>
              <a:rPr lang="en-US" dirty="0"/>
              <a:t> </a:t>
            </a:r>
            <a:r>
              <a:rPr lang="en-US" dirty="0" err="1"/>
              <a:t>aplicação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respectivos</a:t>
            </a:r>
            <a:r>
              <a:rPr lang="en-US" dirty="0"/>
              <a:t> </a:t>
            </a:r>
            <a:r>
              <a:rPr lang="en-US" dirty="0" err="1"/>
              <a:t>planos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 e </a:t>
            </a:r>
            <a:r>
              <a:rPr lang="en-US" dirty="0" err="1"/>
              <a:t>gestão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 err="1"/>
              <a:t>Permitiu</a:t>
            </a:r>
            <a:r>
              <a:rPr lang="en-US" dirty="0"/>
              <a:t>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seleção</a:t>
            </a:r>
            <a:r>
              <a:rPr lang="en-US" dirty="0"/>
              <a:t> de </a:t>
            </a:r>
            <a:r>
              <a:rPr lang="en-US" dirty="0" err="1"/>
              <a:t>regiões</a:t>
            </a:r>
            <a:r>
              <a:rPr lang="en-US" dirty="0"/>
              <a:t> </a:t>
            </a:r>
            <a:r>
              <a:rPr lang="en-US" dirty="0" err="1"/>
              <a:t>prioritárias</a:t>
            </a:r>
            <a:r>
              <a:rPr lang="en-US" dirty="0"/>
              <a:t> para o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auxiliando</a:t>
            </a:r>
            <a:r>
              <a:rPr lang="en-US" dirty="0"/>
              <a:t> </a:t>
            </a:r>
            <a:r>
              <a:rPr lang="en-US" dirty="0" err="1"/>
              <a:t>projetos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 e </a:t>
            </a:r>
            <a:r>
              <a:rPr lang="en-US" dirty="0" err="1"/>
              <a:t>gestão</a:t>
            </a:r>
            <a:r>
              <a:rPr lang="en-US" dirty="0"/>
              <a:t> do </a:t>
            </a:r>
            <a:r>
              <a:rPr lang="en-US" dirty="0" err="1"/>
              <a:t>lago</a:t>
            </a:r>
            <a:r>
              <a:rPr lang="en-US" dirty="0"/>
              <a:t> </a:t>
            </a:r>
            <a:r>
              <a:rPr lang="en-US" dirty="0" err="1"/>
              <a:t>Taihu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Do Lago </a:t>
            </a:r>
            <a:r>
              <a:rPr lang="en-US" dirty="0" err="1"/>
              <a:t>Taihu</a:t>
            </a:r>
            <a:r>
              <a:rPr lang="en-US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Regiões</a:t>
            </a:r>
            <a:r>
              <a:rPr lang="en-US" dirty="0"/>
              <a:t> </a:t>
            </a:r>
            <a:r>
              <a:rPr lang="en-US" dirty="0" err="1"/>
              <a:t>prioritárias</a:t>
            </a:r>
            <a:r>
              <a:rPr lang="en-US" dirty="0"/>
              <a:t> para </a:t>
            </a:r>
            <a:r>
              <a:rPr lang="en-US" dirty="0" err="1"/>
              <a:t>manejo</a:t>
            </a:r>
            <a:r>
              <a:rPr lang="en-US" dirty="0"/>
              <a:t>: </a:t>
            </a:r>
            <a:r>
              <a:rPr lang="en-US" dirty="0" err="1"/>
              <a:t>Gonghu</a:t>
            </a:r>
            <a:r>
              <a:rPr lang="en-US" dirty="0"/>
              <a:t> Bay e </a:t>
            </a:r>
            <a:r>
              <a:rPr lang="en-US" dirty="0" err="1"/>
              <a:t>Meiliang</a:t>
            </a:r>
            <a:r>
              <a:rPr lang="en-US" dirty="0"/>
              <a:t> Bay (</a:t>
            </a:r>
            <a:r>
              <a:rPr lang="en-US" dirty="0" err="1"/>
              <a:t>regiões</a:t>
            </a:r>
            <a:r>
              <a:rPr lang="en-US" dirty="0"/>
              <a:t> de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intensidade</a:t>
            </a:r>
            <a:r>
              <a:rPr lang="en-US" dirty="0"/>
              <a:t> e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variabilidade</a:t>
            </a:r>
            <a:r>
              <a:rPr lang="en-US" dirty="0"/>
              <a:t> temporal) 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Condição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: eutrofizada com alto </a:t>
            </a:r>
            <a:r>
              <a:rPr lang="en-US" dirty="0" err="1"/>
              <a:t>risco</a:t>
            </a:r>
            <a:r>
              <a:rPr lang="en-US" dirty="0"/>
              <a:t> de </a:t>
            </a:r>
            <a:r>
              <a:rPr lang="en-US" dirty="0" err="1"/>
              <a:t>saúde</a:t>
            </a:r>
            <a:r>
              <a:rPr lang="en-US" dirty="0"/>
              <a:t> à </a:t>
            </a:r>
            <a:r>
              <a:rPr lang="en-US" dirty="0" err="1"/>
              <a:t>sociedade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C6219-75DE-4B76-AE56-0E1A90FB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68960"/>
            <a:ext cx="8229600" cy="1143000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FIM</a:t>
            </a:r>
          </a:p>
        </p:txBody>
      </p:sp>
    </p:spTree>
    <p:extLst>
      <p:ext uri="{BB962C8B-B14F-4D97-AF65-F5344CB8AC3E}">
        <p14:creationId xmlns:p14="http://schemas.microsoft.com/office/powerpoint/2010/main" val="77810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Concentração Média climatológica de Clorofila-a resultante dos dados do MODIS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60504" t="35895" r="22434" b="26454"/>
          <a:stretch>
            <a:fillRect/>
          </a:stretch>
        </p:blipFill>
        <p:spPr bwMode="auto">
          <a:xfrm>
            <a:off x="1835696" y="1916832"/>
            <a:ext cx="5400600" cy="4237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ega.ibxk.com.br/2014/08/25/25122608006190.jpg?w=860&amp;h=480&amp;mode=cr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9304" y="3361425"/>
            <a:ext cx="6264696" cy="349657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/>
          <a:lstStyle/>
          <a:p>
            <a:r>
              <a:rPr lang="pt-BR" dirty="0"/>
              <a:t>Uso de dados de sensoriamento remoto em corpos d’água:</a:t>
            </a:r>
          </a:p>
          <a:p>
            <a:endParaRPr lang="pt-BR" dirty="0"/>
          </a:p>
          <a:p>
            <a:r>
              <a:rPr lang="pt-BR" dirty="0"/>
              <a:t>Importância:</a:t>
            </a:r>
          </a:p>
          <a:p>
            <a:endParaRPr lang="pt-BR" dirty="0"/>
          </a:p>
        </p:txBody>
      </p:sp>
      <p:pic>
        <p:nvPicPr>
          <p:cNvPr id="13316" name="Picture 4" descr="Resultado de imagem para sedimento corpo da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48880"/>
            <a:ext cx="4343400" cy="3038476"/>
          </a:xfrm>
          <a:prstGeom prst="rect">
            <a:avLst/>
          </a:prstGeom>
          <a:noFill/>
        </p:spPr>
      </p:pic>
      <p:pic>
        <p:nvPicPr>
          <p:cNvPr id="13318" name="Picture 6" descr="Eutrofizaç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124324"/>
            <a:ext cx="4410075" cy="273367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2483768" y="4077072"/>
            <a:ext cx="446449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Políticas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 </a:t>
            </a:r>
            <a:r>
              <a:rPr lang="en-US" dirty="0" err="1"/>
              <a:t>precisam</a:t>
            </a:r>
            <a:r>
              <a:rPr lang="en-US" dirty="0"/>
              <a:t> de 3 </a:t>
            </a:r>
            <a:r>
              <a:rPr lang="en-US" dirty="0" err="1"/>
              <a:t>questões</a:t>
            </a:r>
            <a:r>
              <a:rPr lang="en-US" dirty="0"/>
              <a:t> </a:t>
            </a:r>
            <a:r>
              <a:rPr lang="en-US" dirty="0" err="1"/>
              <a:t>respondidas</a:t>
            </a:r>
            <a:r>
              <a:rPr lang="en-US" dirty="0"/>
              <a:t> (3W): when, where, and why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Objetivos</a:t>
            </a:r>
            <a:endParaRPr lang="en-US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Avaliar a predição espaço-temporal da concentração de Clorofila-A no Lago </a:t>
            </a:r>
            <a:r>
              <a:rPr lang="pt-BR" dirty="0" err="1"/>
              <a:t>Taihu</a:t>
            </a:r>
            <a:r>
              <a:rPr lang="pt-BR" dirty="0"/>
              <a:t> – China – a partir de dados de satélite parametrizadas a partir de amostras </a:t>
            </a:r>
            <a:r>
              <a:rPr lang="pt-BR" i="1" dirty="0"/>
              <a:t>in situ</a:t>
            </a:r>
            <a:endParaRPr lang="en-US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3905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/>
              <a:t>Esquema da Pesquisa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12210"/>
            <a:ext cx="9144000" cy="6045790"/>
          </a:xfrm>
        </p:spPr>
      </p:pic>
    </p:spTree>
    <p:extLst>
      <p:ext uri="{BB962C8B-B14F-4D97-AF65-F5344CB8AC3E}">
        <p14:creationId xmlns:p14="http://schemas.microsoft.com/office/powerpoint/2010/main" val="272303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Estudo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Amostras</a:t>
            </a:r>
            <a:r>
              <a:rPr lang="en-US" dirty="0"/>
              <a:t> de </a:t>
            </a:r>
            <a:r>
              <a:rPr lang="en-US" dirty="0" err="1"/>
              <a:t>Água</a:t>
            </a:r>
            <a:r>
              <a:rPr lang="en-US" dirty="0"/>
              <a:t> </a:t>
            </a:r>
            <a:r>
              <a:rPr lang="en-US" i="1" dirty="0"/>
              <a:t>in situ</a:t>
            </a:r>
          </a:p>
          <a:p>
            <a:endParaRPr lang="en-US" dirty="0"/>
          </a:p>
          <a:p>
            <a:r>
              <a:rPr lang="en-US" dirty="0"/>
              <a:t>Dados de reflectância </a:t>
            </a:r>
            <a:r>
              <a:rPr lang="en-US" dirty="0" err="1"/>
              <a:t>por</a:t>
            </a:r>
            <a:r>
              <a:rPr lang="en-US" dirty="0"/>
              <a:t> SR e </a:t>
            </a:r>
            <a:r>
              <a:rPr lang="en-US" dirty="0" err="1"/>
              <a:t>Parametrização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Métodos</a:t>
            </a:r>
            <a:r>
              <a:rPr lang="en-US" dirty="0"/>
              <a:t> de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espaço</a:t>
            </a:r>
            <a:r>
              <a:rPr lang="en-US" dirty="0"/>
              <a:t>-temporal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US" dirty="0"/>
              <a:t>Lake </a:t>
            </a:r>
            <a:r>
              <a:rPr lang="en-US" dirty="0" err="1"/>
              <a:t>Taihu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3° maior lago de água doce da China</a:t>
            </a:r>
          </a:p>
          <a:p>
            <a:pPr lvl="1"/>
            <a:r>
              <a:rPr lang="en-US" dirty="0" err="1"/>
              <a:t>Profundidade</a:t>
            </a:r>
            <a:r>
              <a:rPr lang="en-US" dirty="0"/>
              <a:t> media: 2 m</a:t>
            </a:r>
          </a:p>
          <a:p>
            <a:pPr lvl="1"/>
            <a:r>
              <a:rPr lang="en-US" dirty="0" err="1"/>
              <a:t>Área</a:t>
            </a:r>
            <a:r>
              <a:rPr lang="en-US" dirty="0"/>
              <a:t> da </a:t>
            </a:r>
            <a:r>
              <a:rPr lang="en-US" dirty="0" err="1"/>
              <a:t>lâmina</a:t>
            </a:r>
            <a:r>
              <a:rPr lang="en-US" dirty="0"/>
              <a:t> </a:t>
            </a:r>
            <a:r>
              <a:rPr lang="en-US" dirty="0" err="1"/>
              <a:t>d’água</a:t>
            </a:r>
            <a:r>
              <a:rPr lang="en-US" dirty="0"/>
              <a:t> total: 2342 km</a:t>
            </a:r>
            <a:r>
              <a:rPr lang="en-US" baseline="30000" dirty="0"/>
              <a:t>2</a:t>
            </a:r>
            <a:r>
              <a:rPr lang="en-US" dirty="0"/>
              <a:t> </a:t>
            </a:r>
          </a:p>
          <a:p>
            <a:pPr lvl="1"/>
            <a:r>
              <a:rPr lang="en-US" sz="2800" dirty="0" err="1"/>
              <a:t>Água</a:t>
            </a:r>
            <a:r>
              <a:rPr lang="en-US" sz="2800" dirty="0"/>
              <a:t> </a:t>
            </a:r>
            <a:r>
              <a:rPr lang="en-US" sz="2800" dirty="0" err="1"/>
              <a:t>tipo</a:t>
            </a:r>
            <a:r>
              <a:rPr lang="en-US" sz="2800" dirty="0"/>
              <a:t> 2: alto fitoplâncton + </a:t>
            </a:r>
            <a:r>
              <a:rPr lang="en-US" sz="2800" dirty="0" err="1"/>
              <a:t>matéria</a:t>
            </a:r>
            <a:r>
              <a:rPr lang="en-US" sz="2800" dirty="0"/>
              <a:t> </a:t>
            </a:r>
            <a:r>
              <a:rPr lang="en-US" sz="2800" dirty="0" err="1"/>
              <a:t>orgânica</a:t>
            </a:r>
            <a:r>
              <a:rPr lang="en-US" sz="2800" dirty="0"/>
              <a:t>  MI e material e  material </a:t>
            </a:r>
            <a:r>
              <a:rPr lang="en-US" sz="2800" dirty="0" err="1"/>
              <a:t>orgânico</a:t>
            </a:r>
            <a:r>
              <a:rPr lang="en-US" sz="2800" dirty="0"/>
              <a:t> </a:t>
            </a:r>
            <a:r>
              <a:rPr lang="en-US" sz="2800" dirty="0" err="1"/>
              <a:t>dissolvido</a:t>
            </a:r>
            <a:r>
              <a:rPr lang="en-US" sz="2800" dirty="0"/>
              <a:t> </a:t>
            </a:r>
            <a:r>
              <a:rPr lang="en-US" sz="2800" dirty="0" err="1"/>
              <a:t>cromofórico</a:t>
            </a:r>
            <a:r>
              <a:rPr lang="en-US" sz="2800" dirty="0"/>
              <a:t> (CDOM).</a:t>
            </a:r>
            <a:endParaRPr lang="pt-BR" sz="2800" dirty="0"/>
          </a:p>
          <a:p>
            <a:pPr lvl="1"/>
            <a:r>
              <a:rPr lang="pt-BR" dirty="0"/>
              <a:t>Sofre de eutrofização e descarga de resíduos urbanos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Materiais e Métodos: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Estudo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/>
          <a:srcRect l="61378" t="25467" r="4473" b="31357"/>
          <a:stretch>
            <a:fillRect/>
          </a:stretch>
        </p:blipFill>
        <p:spPr bwMode="auto">
          <a:xfrm>
            <a:off x="0" y="1550642"/>
            <a:ext cx="9144000" cy="41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Materiais e Métodos: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Estudo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2771800" y="5780782"/>
            <a:ext cx="482453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Divisões</a:t>
            </a:r>
            <a:r>
              <a:rPr lang="en-US" sz="1600" dirty="0"/>
              <a:t> de </a:t>
            </a:r>
            <a:r>
              <a:rPr lang="en-US" sz="1600" dirty="0" err="1"/>
              <a:t>água</a:t>
            </a:r>
            <a:r>
              <a:rPr lang="en-US" sz="1600" dirty="0"/>
              <a:t>: </a:t>
            </a:r>
          </a:p>
          <a:p>
            <a:pPr algn="just"/>
            <a:r>
              <a:rPr lang="en-US" sz="1600" dirty="0" err="1"/>
              <a:t>Baias</a:t>
            </a:r>
            <a:r>
              <a:rPr lang="en-US" sz="1600" dirty="0"/>
              <a:t> de </a:t>
            </a:r>
            <a:r>
              <a:rPr lang="en-US" sz="1600" dirty="0" err="1"/>
              <a:t>Gonghu</a:t>
            </a:r>
            <a:r>
              <a:rPr lang="en-US" sz="1600" dirty="0"/>
              <a:t> (</a:t>
            </a:r>
            <a:r>
              <a:rPr lang="en-US" sz="1600" dirty="0" err="1"/>
              <a:t>nordeste</a:t>
            </a:r>
            <a:r>
              <a:rPr lang="en-US" sz="1600" dirty="0"/>
              <a:t>), </a:t>
            </a:r>
            <a:r>
              <a:rPr lang="en-US" sz="1600" dirty="0" err="1"/>
              <a:t>Meiliang</a:t>
            </a:r>
            <a:r>
              <a:rPr lang="en-US" sz="1600" dirty="0"/>
              <a:t> (</a:t>
            </a:r>
            <a:r>
              <a:rPr lang="en-US" sz="1600" dirty="0" err="1"/>
              <a:t>norte</a:t>
            </a:r>
            <a:r>
              <a:rPr lang="en-US" sz="1600" dirty="0"/>
              <a:t>), </a:t>
            </a:r>
            <a:r>
              <a:rPr lang="en-US" sz="1600" dirty="0" err="1"/>
              <a:t>Zhushan</a:t>
            </a:r>
            <a:r>
              <a:rPr lang="en-US" sz="1600" dirty="0"/>
              <a:t> (</a:t>
            </a:r>
            <a:r>
              <a:rPr lang="en-US" sz="1600" dirty="0" err="1"/>
              <a:t>noroeste</a:t>
            </a:r>
            <a:r>
              <a:rPr lang="en-US" sz="1600" dirty="0"/>
              <a:t>) e central lake, Western Lakeshore, Southern Lakeshore, East </a:t>
            </a:r>
            <a:r>
              <a:rPr lang="en-US" sz="1600" dirty="0" err="1"/>
              <a:t>Taihu</a:t>
            </a:r>
            <a:r>
              <a:rPr lang="en-US" sz="1600" dirty="0"/>
              <a:t> (</a:t>
            </a:r>
            <a:r>
              <a:rPr lang="en-US" sz="1600" dirty="0" err="1"/>
              <a:t>sudeste</a:t>
            </a:r>
            <a:r>
              <a:rPr lang="en-US" sz="1600" dirty="0"/>
              <a:t>) e Eastern Lakeshore</a:t>
            </a:r>
          </a:p>
        </p:txBody>
      </p:sp>
      <p:cxnSp>
        <p:nvCxnSpPr>
          <p:cNvPr id="7" name="Conector de seta reta 6"/>
          <p:cNvCxnSpPr/>
          <p:nvPr/>
        </p:nvCxnSpPr>
        <p:spPr>
          <a:xfrm>
            <a:off x="6012160" y="299695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580112" y="335699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012160" y="3861048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444208" y="4221088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6804248" y="472514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588224" y="3212976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7668344" y="472514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7164288" y="4077072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7596336" y="3861048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>
            <a:off x="7236296" y="2780928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956648" y="4877544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6372200" y="2420888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Materiais e Métodos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Amostras in situ – ano 2005:</a:t>
            </a:r>
          </a:p>
          <a:p>
            <a:pPr lvl="1"/>
            <a:r>
              <a:rPr lang="pt-BR" dirty="0"/>
              <a:t>N° de amostras em fevereiro: 28 (período de muito vento, alta turbidez, e pouca [</a:t>
            </a:r>
            <a:r>
              <a:rPr lang="pt-BR" dirty="0" err="1"/>
              <a:t>Clo-A</a:t>
            </a:r>
            <a:r>
              <a:rPr lang="pt-BR" dirty="0"/>
              <a:t>])</a:t>
            </a:r>
          </a:p>
          <a:p>
            <a:pPr lvl="1"/>
            <a:r>
              <a:rPr lang="pt-BR" dirty="0"/>
              <a:t>N° de amostras totais em 2005: 173</a:t>
            </a:r>
          </a:p>
          <a:p>
            <a:pPr lvl="1">
              <a:buNone/>
            </a:pPr>
            <a:endParaRPr lang="pt-BR" dirty="0"/>
          </a:p>
          <a:p>
            <a:r>
              <a:rPr lang="en-US" dirty="0"/>
              <a:t>Dados de </a:t>
            </a:r>
            <a:r>
              <a:rPr lang="pt-BR" dirty="0"/>
              <a:t>Sensoriamento Remoto:</a:t>
            </a:r>
            <a:endParaRPr lang="en-US" dirty="0"/>
          </a:p>
          <a:p>
            <a:pPr lvl="1"/>
            <a:r>
              <a:rPr lang="pt-BR" dirty="0"/>
              <a:t>Sensor utilizado: </a:t>
            </a:r>
            <a:r>
              <a:rPr lang="pt-BR" dirty="0" err="1"/>
              <a:t>MODIS-Aqua</a:t>
            </a:r>
            <a:endParaRPr lang="pt-BR" dirty="0"/>
          </a:p>
          <a:p>
            <a:pPr lvl="1"/>
            <a:r>
              <a:rPr lang="pt-BR" dirty="0"/>
              <a:t>Tipo de dado: Dados nível 2 (com atm. corrigida)</a:t>
            </a:r>
          </a:p>
          <a:p>
            <a:pPr lvl="1"/>
            <a:r>
              <a:rPr lang="pt-BR" dirty="0"/>
              <a:t>Resolução espacial: píxel de 250 e 500m</a:t>
            </a:r>
            <a:r>
              <a:rPr lang="pt-BR" baseline="30000" dirty="0"/>
              <a:t>2</a:t>
            </a:r>
          </a:p>
          <a:p>
            <a:pPr lvl="1"/>
            <a:r>
              <a:rPr lang="pt-BR" dirty="0"/>
              <a:t>Bandas utilizadas: </a:t>
            </a:r>
            <a:r>
              <a:rPr lang="en-US" dirty="0"/>
              <a:t>band I: 620–670 nm; band II: 841–876 nm; band III: 459–479 nm; band IV: </a:t>
            </a:r>
            <a:r>
              <a:rPr lang="nn-NO" dirty="0"/>
              <a:t>545–565 nm; band V: 1230–1250 nm</a:t>
            </a:r>
            <a:endParaRPr lang="pt-BR" dirty="0"/>
          </a:p>
          <a:p>
            <a:pPr lvl="1"/>
            <a:r>
              <a:rPr lang="pt-BR" dirty="0"/>
              <a:t>Intervalo da amostragem temporal: Dados diários de 2005 a 2008. imagens com nuvens foram descartadas previamente às análises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756</Words>
  <Application>Microsoft Office PowerPoint</Application>
  <PresentationFormat>Apresentação na tela (4:3)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AdvPTimes</vt:lpstr>
      <vt:lpstr>Arial</vt:lpstr>
      <vt:lpstr>Calibri</vt:lpstr>
      <vt:lpstr>Times New Roman</vt:lpstr>
      <vt:lpstr>Tema do Office</vt:lpstr>
      <vt:lpstr>Disciplina Análise Espacial   Temporal and spatial variability of chlorophyll-a concentration in Lake Taihu using MODIS time-series data (ZHANG et al., 2011) </vt:lpstr>
      <vt:lpstr>Apresentação</vt:lpstr>
      <vt:lpstr>Introdução</vt:lpstr>
      <vt:lpstr>Objetivos</vt:lpstr>
      <vt:lpstr>Esquema da Pesquisa</vt:lpstr>
      <vt:lpstr>Materiais e Métodos</vt:lpstr>
      <vt:lpstr>Materiais e Métodos: Área de Estudo</vt:lpstr>
      <vt:lpstr>Materiais e Métodos: Área de Estudo</vt:lpstr>
      <vt:lpstr>Materiais e Métodos</vt:lpstr>
      <vt:lpstr>Materiais e Métodos</vt:lpstr>
      <vt:lpstr>Resultados e Discussão</vt:lpstr>
      <vt:lpstr>Resultados e Discussão</vt:lpstr>
      <vt:lpstr>Resultados e Discussão: Parametrização dos dados de Reflectância e Clorofila-A (regressão)</vt:lpstr>
      <vt:lpstr>Resultados e Discussão: Análise dos Resíduos da Regressão dos dados de Reflectância e Clorofila-A</vt:lpstr>
      <vt:lpstr>Resultados e Discussão: Clo-A(SR)  versus Clo-A (in situ)</vt:lpstr>
      <vt:lpstr>CLO-A por Satélite</vt:lpstr>
      <vt:lpstr>Resultados e Discussão: EOFs</vt:lpstr>
      <vt:lpstr>Resultados e Discussão: EOFs</vt:lpstr>
      <vt:lpstr>Resultados e Discussão: EOFs</vt:lpstr>
      <vt:lpstr>Conclusão</vt:lpstr>
      <vt:lpstr>FIM</vt:lpstr>
      <vt:lpstr>Concentração Média climatológica de Clorofila-a resultante dos dados do MODIS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Disciplina Análise Espacial   Temporal and spatial variability of chlorophyll a concentration in Lake Taihu using MODIS time-series data (ZHANG et al., 2011)</dc:title>
  <dc:creator>Philipe Riskalla Leal</dc:creator>
  <cp:lastModifiedBy>Diogo da Fonseca Reis</cp:lastModifiedBy>
  <cp:revision>67</cp:revision>
  <dcterms:created xsi:type="dcterms:W3CDTF">2017-10-17T18:29:15Z</dcterms:created>
  <dcterms:modified xsi:type="dcterms:W3CDTF">2017-11-22T16:37:02Z</dcterms:modified>
</cp:coreProperties>
</file>