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4" r:id="rId3"/>
    <p:sldId id="458" r:id="rId4"/>
    <p:sldId id="463" r:id="rId5"/>
    <p:sldId id="520" r:id="rId6"/>
    <p:sldId id="521" r:id="rId7"/>
    <p:sldId id="522" r:id="rId8"/>
    <p:sldId id="524" r:id="rId9"/>
    <p:sldId id="525" r:id="rId10"/>
    <p:sldId id="529" r:id="rId11"/>
    <p:sldId id="527" r:id="rId12"/>
    <p:sldId id="517" r:id="rId13"/>
    <p:sldId id="507" r:id="rId14"/>
    <p:sldId id="531" r:id="rId15"/>
    <p:sldId id="532" r:id="rId16"/>
    <p:sldId id="533" r:id="rId17"/>
    <p:sldId id="534" r:id="rId18"/>
    <p:sldId id="535" r:id="rId19"/>
    <p:sldId id="516" r:id="rId20"/>
    <p:sldId id="345" r:id="rId21"/>
    <p:sldId id="536" r:id="rId22"/>
    <p:sldId id="537" r:id="rId23"/>
    <p:sldId id="538" r:id="rId24"/>
    <p:sldId id="539" r:id="rId25"/>
    <p:sldId id="526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73" autoAdjust="0"/>
    <p:restoredTop sz="98754" autoAdjust="0"/>
  </p:normalViewPr>
  <p:slideViewPr>
    <p:cSldViewPr>
      <p:cViewPr varScale="1">
        <p:scale>
          <a:sx n="117" d="100"/>
          <a:sy n="117" d="100"/>
        </p:scale>
        <p:origin x="-16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0B03D-555B-447B-B618-85EB09B17D24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C59E0-2124-4B16-9072-FF42CED37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7880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774A5-1399-45B8-BFA4-B19F7819A1C3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9E3A2-912A-4A4C-B29C-30983D46AC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1100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3</a:t>
            </a:r>
            <a:r>
              <a:rPr lang="pt-BR" baseline="0" smtClean="0"/>
              <a:t> regiões para validar e mostrar aplicabilidade em diferentes configurações geológicas e </a:t>
            </a:r>
            <a:r>
              <a:rPr lang="pt-BR" baseline="0" err="1" smtClean="0"/>
              <a:t>hidrogeológicas</a:t>
            </a:r>
            <a:r>
              <a:rPr lang="pt-BR" baseline="0" smtClean="0"/>
              <a:t>.</a:t>
            </a:r>
          </a:p>
          <a:p>
            <a:r>
              <a:rPr lang="pt-BR" baseline="0" smtClean="0"/>
              <a:t>Áreas afetadas por ambas as atividades agrícolas e industrial.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AF4F92B-59F2-4B21-8545-114C394C74F9}" type="datetime1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99E3A2-912A-4A4C-B29C-30983D46AC0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78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6B35-8ECE-4524-9EA6-BBBA7E232845}" type="datetime1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FAFB-327B-460F-A29E-DFBE651314E9}" type="datetime1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107C-0280-4A9F-BD1A-BF1F686D7964}" type="datetime1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7E66-F7DB-48F0-8DB1-80840B1BC5D3}" type="datetime1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351E-201C-4C37-B7D3-9C262DB4C476}" type="datetime1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C2DC-BE0E-4EAE-9611-D6A34D1E36CF}" type="datetime1">
              <a:rPr lang="pt-BR" smtClean="0"/>
              <a:t>12/12/2016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A812-E446-466B-A871-89EC11CD9FC3}" type="datetime1">
              <a:rPr lang="pt-BR" smtClean="0"/>
              <a:t>12/12/2016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312-3437-40C3-A3EF-9313936C83D7}" type="datetime1">
              <a:rPr lang="pt-BR" smtClean="0"/>
              <a:t>12/12/2016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64-ED63-4251-8C8A-329322A062D3}" type="datetime1">
              <a:rPr lang="pt-BR" smtClean="0"/>
              <a:t>12/12/2016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D7AB-04D4-4968-8274-6A8CED892B4D}" type="datetime1">
              <a:rPr lang="pt-BR" smtClean="0"/>
              <a:t>12/12/2016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2EB0-1917-4587-91BD-318F4FFC4815}" type="datetime1">
              <a:rPr lang="pt-BR" smtClean="0"/>
              <a:t>12/12/2016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E646A-65F1-4EC7-BCD3-17C416C219C4}" type="datetime1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4" descr="Google bg.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3192"/>
            <a:ext cx="9144000" cy="6901191"/>
          </a:xfrm>
          <a:prstGeom prst="rect">
            <a:avLst/>
          </a:prstGeom>
        </p:spPr>
      </p:pic>
      <p:sp>
        <p:nvSpPr>
          <p:cNvPr id="5" name="Arredondar Retângulo em um Canto Diagonal 4"/>
          <p:cNvSpPr/>
          <p:nvPr/>
        </p:nvSpPr>
        <p:spPr>
          <a:xfrm>
            <a:off x="-6199" y="-14823"/>
            <a:ext cx="9186712" cy="1361511"/>
          </a:xfrm>
          <a:custGeom>
            <a:avLst/>
            <a:gdLst>
              <a:gd name="connsiteX0" fmla="*/ 0 w 10194824"/>
              <a:gd name="connsiteY0" fmla="*/ 0 h 1484784"/>
              <a:gd name="connsiteX1" fmla="*/ 9577124 w 10194824"/>
              <a:gd name="connsiteY1" fmla="*/ 0 h 1484784"/>
              <a:gd name="connsiteX2" fmla="*/ 10194824 w 10194824"/>
              <a:gd name="connsiteY2" fmla="*/ 617700 h 1484784"/>
              <a:gd name="connsiteX3" fmla="*/ 10194824 w 10194824"/>
              <a:gd name="connsiteY3" fmla="*/ 1484784 h 1484784"/>
              <a:gd name="connsiteX4" fmla="*/ 10194824 w 10194824"/>
              <a:gd name="connsiteY4" fmla="*/ 1484784 h 1484784"/>
              <a:gd name="connsiteX5" fmla="*/ 617700 w 10194824"/>
              <a:gd name="connsiteY5" fmla="*/ 1484784 h 1484784"/>
              <a:gd name="connsiteX6" fmla="*/ 0 w 10194824"/>
              <a:gd name="connsiteY6" fmla="*/ 867084 h 1484784"/>
              <a:gd name="connsiteX7" fmla="*/ 0 w 10194824"/>
              <a:gd name="connsiteY7" fmla="*/ 0 h 1484784"/>
              <a:gd name="connsiteX8" fmla="*/ 0 w 10194824"/>
              <a:gd name="connsiteY8" fmla="*/ 0 h 1484784"/>
              <a:gd name="connsiteX0" fmla="*/ 0 w 10194824"/>
              <a:gd name="connsiteY0" fmla="*/ 0 h 1557858"/>
              <a:gd name="connsiteX1" fmla="*/ 9577124 w 10194824"/>
              <a:gd name="connsiteY1" fmla="*/ 0 h 1557858"/>
              <a:gd name="connsiteX2" fmla="*/ 10078914 w 10194824"/>
              <a:gd name="connsiteY2" fmla="*/ 1557858 h 1557858"/>
              <a:gd name="connsiteX3" fmla="*/ 10194824 w 10194824"/>
              <a:gd name="connsiteY3" fmla="*/ 1484784 h 1557858"/>
              <a:gd name="connsiteX4" fmla="*/ 10194824 w 10194824"/>
              <a:gd name="connsiteY4" fmla="*/ 1484784 h 1557858"/>
              <a:gd name="connsiteX5" fmla="*/ 617700 w 10194824"/>
              <a:gd name="connsiteY5" fmla="*/ 1484784 h 1557858"/>
              <a:gd name="connsiteX6" fmla="*/ 0 w 10194824"/>
              <a:gd name="connsiteY6" fmla="*/ 867084 h 1557858"/>
              <a:gd name="connsiteX7" fmla="*/ 0 w 10194824"/>
              <a:gd name="connsiteY7" fmla="*/ 0 h 1557858"/>
              <a:gd name="connsiteX8" fmla="*/ 0 w 10194824"/>
              <a:gd name="connsiteY8" fmla="*/ 0 h 1557858"/>
              <a:gd name="connsiteX0" fmla="*/ 0 w 10388007"/>
              <a:gd name="connsiteY0" fmla="*/ 0 h 1484784"/>
              <a:gd name="connsiteX1" fmla="*/ 9577124 w 10388007"/>
              <a:gd name="connsiteY1" fmla="*/ 0 h 1484784"/>
              <a:gd name="connsiteX2" fmla="*/ 10388007 w 10388007"/>
              <a:gd name="connsiteY2" fmla="*/ 978308 h 1484784"/>
              <a:gd name="connsiteX3" fmla="*/ 10194824 w 10388007"/>
              <a:gd name="connsiteY3" fmla="*/ 1484784 h 1484784"/>
              <a:gd name="connsiteX4" fmla="*/ 10194824 w 10388007"/>
              <a:gd name="connsiteY4" fmla="*/ 1484784 h 1484784"/>
              <a:gd name="connsiteX5" fmla="*/ 617700 w 10388007"/>
              <a:gd name="connsiteY5" fmla="*/ 1484784 h 1484784"/>
              <a:gd name="connsiteX6" fmla="*/ 0 w 10388007"/>
              <a:gd name="connsiteY6" fmla="*/ 867084 h 1484784"/>
              <a:gd name="connsiteX7" fmla="*/ 0 w 10388007"/>
              <a:gd name="connsiteY7" fmla="*/ 0 h 1484784"/>
              <a:gd name="connsiteX8" fmla="*/ 0 w 10388007"/>
              <a:gd name="connsiteY8" fmla="*/ 0 h 1484784"/>
              <a:gd name="connsiteX0" fmla="*/ 0 w 10501194"/>
              <a:gd name="connsiteY0" fmla="*/ 0 h 1484784"/>
              <a:gd name="connsiteX1" fmla="*/ 9577124 w 10501194"/>
              <a:gd name="connsiteY1" fmla="*/ 0 h 1484784"/>
              <a:gd name="connsiteX2" fmla="*/ 10194824 w 10501194"/>
              <a:gd name="connsiteY2" fmla="*/ 1484784 h 1484784"/>
              <a:gd name="connsiteX3" fmla="*/ 10194824 w 10501194"/>
              <a:gd name="connsiteY3" fmla="*/ 1484784 h 1484784"/>
              <a:gd name="connsiteX4" fmla="*/ 617700 w 10501194"/>
              <a:gd name="connsiteY4" fmla="*/ 1484784 h 1484784"/>
              <a:gd name="connsiteX5" fmla="*/ 0 w 10501194"/>
              <a:gd name="connsiteY5" fmla="*/ 867084 h 1484784"/>
              <a:gd name="connsiteX6" fmla="*/ 0 w 10501194"/>
              <a:gd name="connsiteY6" fmla="*/ 0 h 1484784"/>
              <a:gd name="connsiteX7" fmla="*/ 0 w 10501194"/>
              <a:gd name="connsiteY7" fmla="*/ 0 h 1484784"/>
              <a:gd name="connsiteX0" fmla="*/ 0 w 10529857"/>
              <a:gd name="connsiteY0" fmla="*/ 0 h 1484784"/>
              <a:gd name="connsiteX1" fmla="*/ 9577124 w 10529857"/>
              <a:gd name="connsiteY1" fmla="*/ 0 h 1484784"/>
              <a:gd name="connsiteX2" fmla="*/ 10194824 w 10529857"/>
              <a:gd name="connsiteY2" fmla="*/ 1484784 h 1484784"/>
              <a:gd name="connsiteX3" fmla="*/ 10194824 w 10529857"/>
              <a:gd name="connsiteY3" fmla="*/ 1484784 h 1484784"/>
              <a:gd name="connsiteX4" fmla="*/ 617700 w 10529857"/>
              <a:gd name="connsiteY4" fmla="*/ 1484784 h 1484784"/>
              <a:gd name="connsiteX5" fmla="*/ 0 w 10529857"/>
              <a:gd name="connsiteY5" fmla="*/ 867084 h 1484784"/>
              <a:gd name="connsiteX6" fmla="*/ 0 w 10529857"/>
              <a:gd name="connsiteY6" fmla="*/ 0 h 1484784"/>
              <a:gd name="connsiteX7" fmla="*/ 0 w 10529857"/>
              <a:gd name="connsiteY7" fmla="*/ 0 h 1484784"/>
              <a:gd name="connsiteX0" fmla="*/ 0 w 10194824"/>
              <a:gd name="connsiteY0" fmla="*/ 0 h 1484784"/>
              <a:gd name="connsiteX1" fmla="*/ 9577124 w 10194824"/>
              <a:gd name="connsiteY1" fmla="*/ 0 h 1484784"/>
              <a:gd name="connsiteX2" fmla="*/ 10194824 w 10194824"/>
              <a:gd name="connsiteY2" fmla="*/ 1484784 h 1484784"/>
              <a:gd name="connsiteX3" fmla="*/ 10194824 w 10194824"/>
              <a:gd name="connsiteY3" fmla="*/ 1484784 h 1484784"/>
              <a:gd name="connsiteX4" fmla="*/ 617700 w 10194824"/>
              <a:gd name="connsiteY4" fmla="*/ 1484784 h 1484784"/>
              <a:gd name="connsiteX5" fmla="*/ 0 w 10194824"/>
              <a:gd name="connsiteY5" fmla="*/ 867084 h 1484784"/>
              <a:gd name="connsiteX6" fmla="*/ 0 w 10194824"/>
              <a:gd name="connsiteY6" fmla="*/ 0 h 1484784"/>
              <a:gd name="connsiteX7" fmla="*/ 0 w 10194824"/>
              <a:gd name="connsiteY7" fmla="*/ 0 h 1484784"/>
              <a:gd name="connsiteX0" fmla="*/ 0 w 10194824"/>
              <a:gd name="connsiteY0" fmla="*/ 0 h 1484784"/>
              <a:gd name="connsiteX1" fmla="*/ 9577124 w 10194824"/>
              <a:gd name="connsiteY1" fmla="*/ 0 h 1484784"/>
              <a:gd name="connsiteX2" fmla="*/ 10194824 w 10194824"/>
              <a:gd name="connsiteY2" fmla="*/ 1484784 h 1484784"/>
              <a:gd name="connsiteX3" fmla="*/ 9679669 w 10194824"/>
              <a:gd name="connsiteY3" fmla="*/ 1484784 h 1484784"/>
              <a:gd name="connsiteX4" fmla="*/ 617700 w 10194824"/>
              <a:gd name="connsiteY4" fmla="*/ 1484784 h 1484784"/>
              <a:gd name="connsiteX5" fmla="*/ 0 w 10194824"/>
              <a:gd name="connsiteY5" fmla="*/ 867084 h 1484784"/>
              <a:gd name="connsiteX6" fmla="*/ 0 w 10194824"/>
              <a:gd name="connsiteY6" fmla="*/ 0 h 1484784"/>
              <a:gd name="connsiteX7" fmla="*/ 0 w 10194824"/>
              <a:gd name="connsiteY7" fmla="*/ 0 h 1484784"/>
              <a:gd name="connsiteX0" fmla="*/ 0 w 9679669"/>
              <a:gd name="connsiteY0" fmla="*/ 0 h 1497662"/>
              <a:gd name="connsiteX1" fmla="*/ 9577124 w 9679669"/>
              <a:gd name="connsiteY1" fmla="*/ 0 h 1497662"/>
              <a:gd name="connsiteX2" fmla="*/ 9602396 w 9679669"/>
              <a:gd name="connsiteY2" fmla="*/ 1497662 h 1497662"/>
              <a:gd name="connsiteX3" fmla="*/ 9679669 w 9679669"/>
              <a:gd name="connsiteY3" fmla="*/ 1484784 h 1497662"/>
              <a:gd name="connsiteX4" fmla="*/ 617700 w 9679669"/>
              <a:gd name="connsiteY4" fmla="*/ 1484784 h 1497662"/>
              <a:gd name="connsiteX5" fmla="*/ 0 w 9679669"/>
              <a:gd name="connsiteY5" fmla="*/ 867084 h 1497662"/>
              <a:gd name="connsiteX6" fmla="*/ 0 w 9679669"/>
              <a:gd name="connsiteY6" fmla="*/ 0 h 1497662"/>
              <a:gd name="connsiteX7" fmla="*/ 0 w 9679669"/>
              <a:gd name="connsiteY7" fmla="*/ 0 h 1497662"/>
              <a:gd name="connsiteX0" fmla="*/ 0 w 9602396"/>
              <a:gd name="connsiteY0" fmla="*/ 0 h 1497662"/>
              <a:gd name="connsiteX1" fmla="*/ 9577124 w 9602396"/>
              <a:gd name="connsiteY1" fmla="*/ 0 h 1497662"/>
              <a:gd name="connsiteX2" fmla="*/ 9602396 w 9602396"/>
              <a:gd name="connsiteY2" fmla="*/ 1497662 h 1497662"/>
              <a:gd name="connsiteX3" fmla="*/ 617700 w 9602396"/>
              <a:gd name="connsiteY3" fmla="*/ 1484784 h 1497662"/>
              <a:gd name="connsiteX4" fmla="*/ 0 w 9602396"/>
              <a:gd name="connsiteY4" fmla="*/ 867084 h 1497662"/>
              <a:gd name="connsiteX5" fmla="*/ 0 w 9602396"/>
              <a:gd name="connsiteY5" fmla="*/ 0 h 1497662"/>
              <a:gd name="connsiteX6" fmla="*/ 0 w 9602396"/>
              <a:gd name="connsiteY6" fmla="*/ 0 h 1497662"/>
              <a:gd name="connsiteX0" fmla="*/ 0 w 9592722"/>
              <a:gd name="connsiteY0" fmla="*/ 0 h 1497662"/>
              <a:gd name="connsiteX1" fmla="*/ 9577124 w 9592722"/>
              <a:gd name="connsiteY1" fmla="*/ 0 h 1497662"/>
              <a:gd name="connsiteX2" fmla="*/ 9583346 w 9592722"/>
              <a:gd name="connsiteY2" fmla="*/ 1497662 h 1497662"/>
              <a:gd name="connsiteX3" fmla="*/ 617700 w 9592722"/>
              <a:gd name="connsiteY3" fmla="*/ 1484784 h 1497662"/>
              <a:gd name="connsiteX4" fmla="*/ 0 w 9592722"/>
              <a:gd name="connsiteY4" fmla="*/ 867084 h 1497662"/>
              <a:gd name="connsiteX5" fmla="*/ 0 w 9592722"/>
              <a:gd name="connsiteY5" fmla="*/ 0 h 1497662"/>
              <a:gd name="connsiteX6" fmla="*/ 0 w 9592722"/>
              <a:gd name="connsiteY6" fmla="*/ 0 h 1497662"/>
              <a:gd name="connsiteX0" fmla="*/ 0 w 9596085"/>
              <a:gd name="connsiteY0" fmla="*/ 0 h 1497662"/>
              <a:gd name="connsiteX1" fmla="*/ 9577124 w 9596085"/>
              <a:gd name="connsiteY1" fmla="*/ 0 h 1497662"/>
              <a:gd name="connsiteX2" fmla="*/ 9583346 w 9596085"/>
              <a:gd name="connsiteY2" fmla="*/ 1497662 h 1497662"/>
              <a:gd name="connsiteX3" fmla="*/ 617700 w 9596085"/>
              <a:gd name="connsiteY3" fmla="*/ 1484784 h 1497662"/>
              <a:gd name="connsiteX4" fmla="*/ 0 w 9596085"/>
              <a:gd name="connsiteY4" fmla="*/ 867084 h 1497662"/>
              <a:gd name="connsiteX5" fmla="*/ 0 w 9596085"/>
              <a:gd name="connsiteY5" fmla="*/ 0 h 1497662"/>
              <a:gd name="connsiteX6" fmla="*/ 0 w 9596085"/>
              <a:gd name="connsiteY6" fmla="*/ 0 h 149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6085" h="1497662">
                <a:moveTo>
                  <a:pt x="0" y="0"/>
                </a:moveTo>
                <a:lnTo>
                  <a:pt x="9577124" y="0"/>
                </a:lnTo>
                <a:cubicBezTo>
                  <a:pt x="9614886" y="1496714"/>
                  <a:pt x="9584836" y="-3748"/>
                  <a:pt x="9583346" y="1497662"/>
                </a:cubicBezTo>
                <a:lnTo>
                  <a:pt x="617700" y="1484784"/>
                </a:lnTo>
                <a:cubicBezTo>
                  <a:pt x="276554" y="1484784"/>
                  <a:pt x="0" y="1208230"/>
                  <a:pt x="0" y="867084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pt-BR" sz="2800" b="1">
              <a:latin typeface="Centaur" pitchFamily="18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0" y="2831940"/>
            <a:ext cx="9144000" cy="952172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/>
            </a:sp3d>
          </a:bodyPr>
          <a:lstStyle/>
          <a:p>
            <a:r>
              <a:rPr lang="pt-BR" sz="2800" b="1" dirty="0" smtClean="0"/>
              <a:t>ANÁLISE ESPAÇO-TEMPORAL DOS EXTREMOS DE PRECIPITAÇÃO PARA O ESTADO DO ESPÍRITO SANTO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53915" y="4797152"/>
            <a:ext cx="277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KENNY  D. OLIVEIRA</a:t>
            </a:r>
            <a:endParaRPr lang="pt-BR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18077" y="5805264"/>
            <a:ext cx="3635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mtClean="0">
                <a:solidFill>
                  <a:schemeClr val="bg1"/>
                </a:solidFill>
              </a:rPr>
              <a:t>INPE</a:t>
            </a:r>
          </a:p>
          <a:p>
            <a:pPr algn="ctr"/>
            <a:r>
              <a:rPr lang="pt-BR" sz="2000" b="1" smtClean="0">
                <a:solidFill>
                  <a:schemeClr val="bg1"/>
                </a:solidFill>
              </a:rPr>
              <a:t>São José dos Campos</a:t>
            </a:r>
          </a:p>
          <a:p>
            <a:pPr algn="ctr"/>
            <a:r>
              <a:rPr lang="pt-BR" sz="2000" b="1" smtClean="0">
                <a:solidFill>
                  <a:schemeClr val="bg1"/>
                </a:solidFill>
              </a:rPr>
              <a:t>Dezembro de 2016</a:t>
            </a:r>
            <a:endParaRPr lang="pt-BR" sz="2000" b="1">
              <a:solidFill>
                <a:schemeClr val="bg1"/>
              </a:solidFill>
            </a:endParaRPr>
          </a:p>
        </p:txBody>
      </p:sp>
      <p:pic>
        <p:nvPicPr>
          <p:cNvPr id="9" name="Imagem 8" descr="C:\Users\Kenny\Documents\QUALIFICACAO_ATUAL\logomarca_oficiais\logo_alinhad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66"/>
          <a:stretch/>
        </p:blipFill>
        <p:spPr bwMode="auto">
          <a:xfrm>
            <a:off x="7419857" y="-12870"/>
            <a:ext cx="1717113" cy="1346045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-5094" y="24679"/>
            <a:ext cx="7248497" cy="12590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/>
            <a:r>
              <a:rPr lang="pt-BR" sz="2800" b="1">
                <a:solidFill>
                  <a:schemeClr val="bg1"/>
                </a:solidFill>
                <a:latin typeface="Centaur" pitchFamily="18" charset="0"/>
              </a:rPr>
              <a:t>Instituto Nacional de Pesquisas </a:t>
            </a:r>
            <a:r>
              <a:rPr lang="pt-BR" sz="2800" b="1" smtClean="0">
                <a:solidFill>
                  <a:schemeClr val="bg1"/>
                </a:solidFill>
                <a:latin typeface="Centaur" pitchFamily="18" charset="0"/>
              </a:rPr>
              <a:t>Espaciais</a:t>
            </a:r>
          </a:p>
          <a:p>
            <a:pPr marL="0" lvl="2" algn="ctr"/>
            <a:r>
              <a:rPr lang="pt-BR" sz="2800" b="1" smtClean="0">
                <a:solidFill>
                  <a:schemeClr val="bg1"/>
                </a:solidFill>
                <a:latin typeface="Centaur" pitchFamily="18" charset="0"/>
              </a:rPr>
              <a:t>Sensoriamento Remoto</a:t>
            </a:r>
          </a:p>
          <a:p>
            <a:pPr marL="0" lvl="2" algn="ctr"/>
            <a:r>
              <a:rPr lang="pt-BR" sz="2800" b="1" smtClean="0">
                <a:solidFill>
                  <a:schemeClr val="bg1"/>
                </a:solidFill>
                <a:latin typeface="Centaur" pitchFamily="18" charset="0"/>
              </a:rPr>
              <a:t>Análise Espacial</a:t>
            </a:r>
            <a:endParaRPr lang="pt-BR" sz="2800" b="1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</a:t>
            </a:fld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88351"/>
            <a:ext cx="287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ANÁLISE ESTATÍSTICA</a:t>
            </a:r>
            <a:endParaRPr lang="pt-BR" sz="2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7" t="22225" r="1722" b="15834"/>
          <a:stretch/>
        </p:blipFill>
        <p:spPr bwMode="auto">
          <a:xfrm>
            <a:off x="1271158" y="639370"/>
            <a:ext cx="6601684" cy="304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t="22173" r="2032" b="10962"/>
          <a:stretch/>
        </p:blipFill>
        <p:spPr bwMode="auto">
          <a:xfrm>
            <a:off x="1271340" y="3539108"/>
            <a:ext cx="6601320" cy="330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tângulo 32"/>
          <p:cNvSpPr/>
          <p:nvPr/>
        </p:nvSpPr>
        <p:spPr>
          <a:xfrm>
            <a:off x="1403648" y="639370"/>
            <a:ext cx="2533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Distribuição Pearson tipo </a:t>
            </a:r>
            <a:r>
              <a:rPr lang="pt-BR" sz="1600" b="1" dirty="0" err="1"/>
              <a:t>III</a:t>
            </a:r>
            <a:endParaRPr lang="pt-BR" sz="1600" dirty="0"/>
          </a:p>
        </p:txBody>
      </p:sp>
      <p:sp>
        <p:nvSpPr>
          <p:cNvPr id="34" name="Retângulo 33"/>
          <p:cNvSpPr/>
          <p:nvPr/>
        </p:nvSpPr>
        <p:spPr>
          <a:xfrm>
            <a:off x="1538665" y="3711507"/>
            <a:ext cx="2890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Distribuição </a:t>
            </a:r>
            <a:r>
              <a:rPr lang="pt-BR" sz="1600" b="1" dirty="0" smtClean="0"/>
              <a:t>Log-Pearson </a:t>
            </a:r>
            <a:r>
              <a:rPr lang="pt-BR" sz="1600" b="1" dirty="0"/>
              <a:t>tipo </a:t>
            </a:r>
            <a:r>
              <a:rPr lang="pt-BR" sz="1600" b="1" dirty="0" err="1"/>
              <a:t>III</a:t>
            </a:r>
            <a:endParaRPr lang="pt-BR" sz="1600" dirty="0"/>
          </a:p>
        </p:txBody>
      </p:sp>
      <p:sp>
        <p:nvSpPr>
          <p:cNvPr id="35" name="CaixaDeTexto 34"/>
          <p:cNvSpPr txBox="1"/>
          <p:nvPr/>
        </p:nvSpPr>
        <p:spPr>
          <a:xfrm rot="16200000">
            <a:off x="581840" y="1794290"/>
            <a:ext cx="1126257" cy="229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Precipitação (mm)</a:t>
            </a:r>
            <a:endParaRPr lang="pt-B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 rot="16200000">
            <a:off x="548535" y="4741562"/>
            <a:ext cx="1126257" cy="229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Precipitação (mm)</a:t>
            </a:r>
            <a:endParaRPr lang="pt-B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3095" r="15331" b="10318"/>
          <a:stretch/>
        </p:blipFill>
        <p:spPr bwMode="auto">
          <a:xfrm>
            <a:off x="251520" y="1844824"/>
            <a:ext cx="4762858" cy="318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1437" y="623892"/>
            <a:ext cx="8909535" cy="12209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Dada uma variável aleatória , pode-se definir um teor de corte </a:t>
            </a:r>
            <a:r>
              <a:rPr lang="pt-BR" i="1" dirty="0" err="1"/>
              <a:t>zc</a:t>
            </a:r>
            <a:r>
              <a:rPr lang="pt-BR" dirty="0"/>
              <a:t>, de </a:t>
            </a:r>
            <a:r>
              <a:rPr lang="pt-BR" dirty="0" smtClean="0"/>
              <a:t>tal modo </a:t>
            </a:r>
            <a:r>
              <a:rPr lang="pt-BR" dirty="0"/>
              <a:t>que esteja no intervalo de amostragem da variável .</a:t>
            </a:r>
            <a:br>
              <a:rPr lang="pt-BR" dirty="0"/>
            </a:br>
            <a:r>
              <a:rPr lang="pt-BR" dirty="0" smtClean="0"/>
              <a:t>A </a:t>
            </a:r>
            <a:r>
              <a:rPr lang="pt-BR" dirty="0"/>
              <a:t>Figura abaixo ilustra esquematicamente uma distribuição </a:t>
            </a:r>
            <a:r>
              <a:rPr lang="pt-BR" dirty="0" err="1" smtClean="0"/>
              <a:t>lognormal</a:t>
            </a:r>
            <a:r>
              <a:rPr lang="pt-BR" dirty="0" smtClean="0"/>
              <a:t> sendo </a:t>
            </a:r>
            <a:r>
              <a:rPr lang="pt-BR" dirty="0" err="1"/>
              <a:t>discretizada</a:t>
            </a:r>
            <a:r>
              <a:rPr lang="pt-BR" dirty="0"/>
              <a:t> em quatro teores de corte (</a:t>
            </a:r>
            <a:r>
              <a:rPr lang="pt-BR" dirty="0" err="1"/>
              <a:t>zc</a:t>
            </a:r>
            <a:r>
              <a:rPr lang="pt-BR" dirty="0"/>
              <a:t>=1,2,3,4). </a:t>
            </a:r>
            <a:br>
              <a:rPr lang="pt-BR" dirty="0"/>
            </a:br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7504" y="88351"/>
            <a:ext cx="348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KRIGEAGEM</a:t>
            </a:r>
            <a:r>
              <a:rPr lang="pt-BR" sz="2400" b="1" dirty="0" smtClean="0"/>
              <a:t> INDICADORA</a:t>
            </a:r>
            <a:endParaRPr lang="pt-BR" sz="2400" b="1" dirty="0"/>
          </a:p>
        </p:txBody>
      </p:sp>
      <p:pic>
        <p:nvPicPr>
          <p:cNvPr id="13" name="Picture 2" descr="Resultado de imagem para krigagem indicado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91840"/>
            <a:ext cx="3729152" cy="238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21509" y="764704"/>
            <a:ext cx="778353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pt-BR" dirty="0" smtClean="0"/>
              <a:t>Trabalha com a variável indicadora: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07504" y="1457895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𝑧𝑐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57895"/>
                <a:ext cx="120417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have esquerda 13"/>
          <p:cNvSpPr/>
          <p:nvPr/>
        </p:nvSpPr>
        <p:spPr>
          <a:xfrm>
            <a:off x="1294713" y="1309101"/>
            <a:ext cx="178532" cy="75501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419983" y="1282449"/>
            <a:ext cx="1437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 smtClean="0"/>
              <a:t>0, se Z(x) &gt; </a:t>
            </a:r>
            <a:r>
              <a:rPr lang="pt-BR" dirty="0" err="1" smtClean="0"/>
              <a:t>zc</a:t>
            </a:r>
            <a:endParaRPr lang="pt-BR" dirty="0" smtClean="0"/>
          </a:p>
          <a:p>
            <a:pPr>
              <a:spcAft>
                <a:spcPts val="1200"/>
              </a:spcAft>
            </a:pPr>
            <a:r>
              <a:rPr lang="pt-BR" dirty="0" smtClean="0"/>
              <a:t>1, se Z(x) ≤ </a:t>
            </a:r>
            <a:r>
              <a:rPr lang="pt-BR" dirty="0" err="1" smtClean="0"/>
              <a:t>zc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81946" y="1223215"/>
            <a:ext cx="530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Discretiza</a:t>
            </a:r>
            <a:r>
              <a:rPr lang="pt-BR" dirty="0" smtClean="0"/>
              <a:t> uma </a:t>
            </a:r>
            <a:r>
              <a:rPr lang="pt-BR" dirty="0" err="1" smtClean="0"/>
              <a:t>V.A</a:t>
            </a:r>
            <a:r>
              <a:rPr lang="pt-BR" dirty="0" smtClean="0"/>
              <a:t>. contínua;</a:t>
            </a:r>
          </a:p>
          <a:p>
            <a:r>
              <a:rPr lang="pt-BR" dirty="0" smtClean="0"/>
              <a:t>Teor de corte/</a:t>
            </a:r>
            <a:r>
              <a:rPr lang="pt-BR" i="1" dirty="0" err="1" smtClean="0"/>
              <a:t>cutoff</a:t>
            </a:r>
            <a:r>
              <a:rPr lang="pt-BR" i="1" dirty="0"/>
              <a:t> </a:t>
            </a:r>
            <a:r>
              <a:rPr lang="pt-BR" dirty="0" smtClean="0"/>
              <a:t>dentro do escopo da amostra;</a:t>
            </a:r>
          </a:p>
          <a:p>
            <a:r>
              <a:rPr lang="pt-BR" dirty="0" smtClean="0"/>
              <a:t>Divisão da distribuição em percentis</a:t>
            </a:r>
            <a:endParaRPr lang="pt-BR" dirty="0"/>
          </a:p>
        </p:txBody>
      </p:sp>
      <p:sp>
        <p:nvSpPr>
          <p:cNvPr id="20" name="AutoShape 2" descr="http://www.geokrigagem.com.br/wp-content/uploads/2015/02/940xNxgeokrige9.png.pagespeed.ic._YLvRI2MB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9" t="13592" r="26753" b="56943"/>
          <a:stretch/>
        </p:blipFill>
        <p:spPr bwMode="auto">
          <a:xfrm>
            <a:off x="1280199" y="2204864"/>
            <a:ext cx="2600724" cy="282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4503792" y="2708920"/>
            <a:ext cx="3596600" cy="1679329"/>
            <a:chOff x="307975" y="3215263"/>
            <a:chExt cx="2954948" cy="1391297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9" t="28694" r="47376" b="54044"/>
            <a:stretch/>
          </p:blipFill>
          <p:spPr bwMode="auto">
            <a:xfrm>
              <a:off x="307975" y="3215263"/>
              <a:ext cx="2954948" cy="1391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1691681" y="3789040"/>
              <a:ext cx="72008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Conector reto 1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7504" y="88351"/>
            <a:ext cx="348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KRIGEAGEM</a:t>
            </a:r>
            <a:r>
              <a:rPr lang="pt-BR" sz="2400" b="1" dirty="0" smtClean="0"/>
              <a:t> INDICADORA</a:t>
            </a:r>
            <a:endParaRPr lang="pt-BR" sz="2400" b="1" dirty="0"/>
          </a:p>
        </p:txBody>
      </p:sp>
      <p:sp>
        <p:nvSpPr>
          <p:cNvPr id="22" name="Retângulo 21"/>
          <p:cNvSpPr/>
          <p:nvPr/>
        </p:nvSpPr>
        <p:spPr>
          <a:xfrm>
            <a:off x="107504" y="5013176"/>
            <a:ext cx="8909535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/>
              <a:t>P(Z(</a:t>
            </a:r>
            <a:r>
              <a:rPr lang="pt-BR" dirty="0" err="1" smtClean="0"/>
              <a:t>x</a:t>
            </a:r>
            <a:r>
              <a:rPr lang="pt-BR" baseline="-25000" dirty="0" err="1" smtClean="0"/>
              <a:t>o</a:t>
            </a:r>
            <a:r>
              <a:rPr lang="pt-BR" dirty="0"/>
              <a:t>)≤zc</a:t>
            </a:r>
            <a:r>
              <a:rPr lang="pt-BR" baseline="-25000" dirty="0"/>
              <a:t>1</a:t>
            </a:r>
            <a:r>
              <a:rPr lang="pt-BR" dirty="0"/>
              <a:t>), P(Z(</a:t>
            </a:r>
            <a:r>
              <a:rPr lang="pt-BR" dirty="0" err="1"/>
              <a:t>x</a:t>
            </a:r>
            <a:r>
              <a:rPr lang="pt-BR" baseline="-25000" dirty="0" err="1"/>
              <a:t>o</a:t>
            </a:r>
            <a:r>
              <a:rPr lang="pt-BR" dirty="0"/>
              <a:t>)≤zc</a:t>
            </a:r>
            <a:r>
              <a:rPr lang="pt-BR" baseline="-25000" dirty="0"/>
              <a:t>2</a:t>
            </a:r>
            <a:r>
              <a:rPr lang="pt-BR" dirty="0"/>
              <a:t>),..., P(Z(</a:t>
            </a:r>
            <a:r>
              <a:rPr lang="pt-BR" dirty="0" err="1"/>
              <a:t>x</a:t>
            </a:r>
            <a:r>
              <a:rPr lang="pt-BR" baseline="-25000" dirty="0" err="1"/>
              <a:t>o</a:t>
            </a:r>
            <a:r>
              <a:rPr lang="pt-BR" dirty="0"/>
              <a:t>)≤</a:t>
            </a:r>
            <a:r>
              <a:rPr lang="pt-BR" dirty="0" err="1"/>
              <a:t>zc</a:t>
            </a:r>
            <a:r>
              <a:rPr lang="pt-BR" baseline="-25000" dirty="0" err="1"/>
              <a:t>k</a:t>
            </a:r>
            <a:r>
              <a:rPr lang="pt-BR" dirty="0"/>
              <a:t>) associadas </a:t>
            </a:r>
            <a:r>
              <a:rPr lang="pt-BR" dirty="0" smtClean="0"/>
              <a:t>a zc</a:t>
            </a:r>
            <a:r>
              <a:rPr lang="pt-BR" baseline="-25000" dirty="0" smtClean="0"/>
              <a:t>1</a:t>
            </a:r>
            <a:r>
              <a:rPr lang="pt-BR" dirty="0"/>
              <a:t>, zc</a:t>
            </a:r>
            <a:r>
              <a:rPr lang="pt-BR" baseline="-25000" dirty="0"/>
              <a:t>2</a:t>
            </a:r>
            <a:r>
              <a:rPr lang="pt-BR" dirty="0"/>
              <a:t>,...,</a:t>
            </a:r>
            <a:r>
              <a:rPr lang="pt-BR" dirty="0" err="1"/>
              <a:t>zc</a:t>
            </a:r>
            <a:r>
              <a:rPr lang="pt-BR" baseline="-25000" dirty="0" err="1"/>
              <a:t>k</a:t>
            </a:r>
            <a:r>
              <a:rPr lang="pt-BR" dirty="0"/>
              <a:t> constituem </a:t>
            </a:r>
            <a:r>
              <a:rPr lang="pt-BR" dirty="0" smtClean="0"/>
              <a:t>a fdp de </a:t>
            </a:r>
            <a:r>
              <a:rPr lang="pt-BR" dirty="0"/>
              <a:t>Z(x</a:t>
            </a:r>
            <a:r>
              <a:rPr lang="pt-BR" dirty="0" smtClean="0"/>
              <a:t>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/>
              <a:t>P(Z(</a:t>
            </a:r>
            <a:r>
              <a:rPr lang="pt-BR" dirty="0" err="1" smtClean="0"/>
              <a:t>x</a:t>
            </a:r>
            <a:r>
              <a:rPr lang="pt-BR" baseline="-25000" dirty="0" err="1" smtClean="0"/>
              <a:t>o</a:t>
            </a:r>
            <a:r>
              <a:rPr lang="pt-BR" dirty="0"/>
              <a:t>)≤zc</a:t>
            </a:r>
            <a:r>
              <a:rPr lang="pt-BR" baseline="-25000" dirty="0"/>
              <a:t>1</a:t>
            </a:r>
            <a:r>
              <a:rPr lang="pt-BR" dirty="0"/>
              <a:t>)&lt; P(Z(</a:t>
            </a:r>
            <a:r>
              <a:rPr lang="pt-BR" dirty="0" err="1"/>
              <a:t>x</a:t>
            </a:r>
            <a:r>
              <a:rPr lang="pt-BR" baseline="-25000" dirty="0" err="1"/>
              <a:t>o</a:t>
            </a:r>
            <a:r>
              <a:rPr lang="pt-BR" dirty="0"/>
              <a:t>)≤zc</a:t>
            </a:r>
            <a:r>
              <a:rPr lang="pt-BR" baseline="-25000" dirty="0"/>
              <a:t>2</a:t>
            </a:r>
            <a:r>
              <a:rPr lang="pt-BR" dirty="0"/>
              <a:t>)&lt;...&lt;P(Z(</a:t>
            </a:r>
            <a:r>
              <a:rPr lang="pt-BR" dirty="0" err="1"/>
              <a:t>x</a:t>
            </a:r>
            <a:r>
              <a:rPr lang="pt-BR" baseline="-25000" dirty="0" err="1"/>
              <a:t>o</a:t>
            </a:r>
            <a:r>
              <a:rPr lang="pt-BR" dirty="0"/>
              <a:t>)≤</a:t>
            </a:r>
            <a:r>
              <a:rPr lang="pt-BR" dirty="0" err="1"/>
              <a:t>zc</a:t>
            </a:r>
            <a:r>
              <a:rPr lang="pt-BR" baseline="-25000" dirty="0" err="1"/>
              <a:t>k</a:t>
            </a:r>
            <a:r>
              <a:rPr lang="pt-BR" dirty="0"/>
              <a:t>), para zc</a:t>
            </a:r>
            <a:r>
              <a:rPr lang="pt-BR" baseline="-25000" dirty="0"/>
              <a:t>1</a:t>
            </a:r>
            <a:r>
              <a:rPr lang="pt-BR" dirty="0"/>
              <a:t>&lt;zc</a:t>
            </a:r>
            <a:r>
              <a:rPr lang="pt-BR" baseline="-25000" dirty="0"/>
              <a:t>2</a:t>
            </a:r>
            <a:r>
              <a:rPr lang="pt-BR" dirty="0"/>
              <a:t>&lt;...&lt;</a:t>
            </a:r>
            <a:r>
              <a:rPr lang="pt-BR" dirty="0" err="1"/>
              <a:t>zc</a:t>
            </a:r>
            <a:r>
              <a:rPr lang="pt-BR" baseline="-25000" dirty="0" err="1"/>
              <a:t>k</a:t>
            </a:r>
            <a:r>
              <a:rPr lang="pt-BR" dirty="0"/>
              <a:t>, </a:t>
            </a:r>
            <a:endParaRPr lang="pt-BR" dirty="0" smtClean="0"/>
          </a:p>
        </p:txBody>
      </p:sp>
      <p:sp>
        <p:nvSpPr>
          <p:cNvPr id="24" name="Retângulo 23"/>
          <p:cNvSpPr/>
          <p:nvPr/>
        </p:nvSpPr>
        <p:spPr>
          <a:xfrm>
            <a:off x="432863" y="5919242"/>
            <a:ext cx="8099577" cy="8393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err="1">
                <a:solidFill>
                  <a:srgbClr val="FF0000"/>
                </a:solidFill>
              </a:rPr>
              <a:t>Deutsch</a:t>
            </a:r>
            <a:r>
              <a:rPr lang="pt-BR" dirty="0">
                <a:solidFill>
                  <a:srgbClr val="FF0000"/>
                </a:solidFill>
              </a:rPr>
              <a:t> e </a:t>
            </a:r>
            <a:r>
              <a:rPr lang="pt-BR" dirty="0" err="1">
                <a:solidFill>
                  <a:srgbClr val="FF0000"/>
                </a:solidFill>
              </a:rPr>
              <a:t>Journel</a:t>
            </a:r>
            <a:r>
              <a:rPr lang="pt-BR" dirty="0">
                <a:solidFill>
                  <a:srgbClr val="FF0000"/>
                </a:solidFill>
              </a:rPr>
              <a:t> (1992</a:t>
            </a:r>
            <a:r>
              <a:rPr lang="pt-BR" dirty="0" smtClean="0">
                <a:solidFill>
                  <a:srgbClr val="FF0000"/>
                </a:solidFill>
              </a:rPr>
              <a:t>) sugerem utilizar </a:t>
            </a:r>
            <a:r>
              <a:rPr lang="pt-BR" dirty="0">
                <a:solidFill>
                  <a:srgbClr val="FF0000"/>
                </a:solidFill>
              </a:rPr>
              <a:t>o </a:t>
            </a:r>
            <a:r>
              <a:rPr lang="pt-BR" dirty="0" err="1">
                <a:solidFill>
                  <a:srgbClr val="FF0000"/>
                </a:solidFill>
              </a:rPr>
              <a:t>variograma</a:t>
            </a:r>
            <a:r>
              <a:rPr lang="pt-BR" dirty="0">
                <a:solidFill>
                  <a:srgbClr val="FF0000"/>
                </a:solidFill>
              </a:rPr>
              <a:t> da indicadora da mediana para estimativa de todas as demais probabilidades que irão compor a </a:t>
            </a:r>
            <a:r>
              <a:rPr lang="pt-BR" dirty="0" err="1">
                <a:solidFill>
                  <a:srgbClr val="FF0000"/>
                </a:solidFill>
              </a:rPr>
              <a:t>fdpa</a:t>
            </a:r>
            <a:r>
              <a:rPr lang="pt-BR" dirty="0">
                <a:solidFill>
                  <a:srgbClr val="FF0000"/>
                </a:solidFill>
              </a:rPr>
              <a:t> condicional.</a:t>
            </a:r>
          </a:p>
        </p:txBody>
      </p:sp>
    </p:spTree>
    <p:extLst>
      <p:ext uri="{BB962C8B-B14F-4D97-AF65-F5344CB8AC3E}">
        <p14:creationId xmlns:p14="http://schemas.microsoft.com/office/powerpoint/2010/main" val="30511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07504" y="1221650"/>
                <a:ext cx="5532120" cy="894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i="1">
                              <a:latin typeface="Cambria Math"/>
                            </a:rPr>
                            <m:t>𝑘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𝐾</m:t>
                          </m:r>
                          <m:r>
                            <a:rPr lang="pt-BR" i="1">
                              <a:latin typeface="Cambria Math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21650"/>
                <a:ext cx="5532120" cy="894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60040" y="2052170"/>
                <a:ext cx="4572000" cy="8706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pt-BR" dirty="0"/>
                  <a:t>em </a:t>
                </a:r>
                <a:r>
                  <a:rPr lang="pt-BR" dirty="0" smtClean="0"/>
                  <a:t>que:  </a:t>
                </a:r>
                <a:endParaRPr lang="pt-BR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𝑘</m:t>
                          </m:r>
                          <m:r>
                            <a:rPr lang="pt-BR" i="1">
                              <a:latin typeface="Cambria Math"/>
                            </a:rPr>
                            <m:t>,  </m:t>
                          </m:r>
                          <m:r>
                            <a:rPr lang="pt-BR" i="1">
                              <a:latin typeface="Cambria Math"/>
                            </a:rPr>
                            <m:t>𝑘</m:t>
                          </m:r>
                          <m:r>
                            <a:rPr lang="pt-BR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r>
                            <a:rPr lang="pt-BR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" y="2052170"/>
                <a:ext cx="4572000" cy="870688"/>
              </a:xfrm>
              <a:prstGeom prst="rect">
                <a:avLst/>
              </a:prstGeom>
              <a:blipFill rotWithShape="1">
                <a:blip r:embed="rId5"/>
                <a:stretch>
                  <a:fillRect l="-1067" t="-3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208924" y="827420"/>
            <a:ext cx="202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Média condicional</a:t>
            </a:r>
            <a:endParaRPr lang="pt-BR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22416" y="3068960"/>
            <a:ext cx="222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Variância condicional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-60472" y="3573016"/>
                <a:ext cx="6432672" cy="8132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i="1">
                              <a:latin typeface="Cambria Math"/>
                            </a:rPr>
                            <m:t>𝑘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𝐾</m:t>
                          </m:r>
                          <m:r>
                            <a:rPr lang="pt-BR" i="1">
                              <a:latin typeface="Cambria Math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472" y="3573016"/>
                <a:ext cx="6432672" cy="8132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594805" y="6193519"/>
                <a:ext cx="1781129" cy="397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µ+1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𝜙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84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805" y="6193519"/>
                <a:ext cx="1781129" cy="397609"/>
              </a:xfrm>
              <a:prstGeom prst="rect">
                <a:avLst/>
              </a:prstGeom>
              <a:blipFill rotWithShape="1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340597" y="6193519"/>
                <a:ext cx="1781129" cy="397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µ−1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𝜙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97" y="6193519"/>
                <a:ext cx="1781129" cy="397609"/>
              </a:xfrm>
              <a:prstGeom prst="rect">
                <a:avLst/>
              </a:prstGeom>
              <a:blipFill rotWithShape="1"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to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07504" y="88351"/>
            <a:ext cx="348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KRIGEAGEM</a:t>
            </a:r>
            <a:r>
              <a:rPr lang="pt-BR" sz="2400" b="1" dirty="0" smtClean="0"/>
              <a:t> INDICADORA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79512" y="5301208"/>
            <a:ext cx="809957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Incertezas derivada das </a:t>
            </a:r>
            <a:r>
              <a:rPr lang="pt-BR" dirty="0"/>
              <a:t>propriedades da distribuição </a:t>
            </a:r>
            <a:r>
              <a:rPr lang="pt-BR" dirty="0" smtClean="0"/>
              <a:t>normal.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Percentis </a:t>
            </a:r>
            <a:r>
              <a:rPr lang="pt-BR" dirty="0"/>
              <a:t>84% e 16% </a:t>
            </a:r>
            <a:r>
              <a:rPr lang="pt-BR" dirty="0" smtClean="0"/>
              <a:t>mostrada.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59306" y="4859868"/>
            <a:ext cx="222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Medida de Incerteza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928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/>
          </a:p>
        </p:txBody>
      </p:sp>
      <p:pic>
        <p:nvPicPr>
          <p:cNvPr id="15362" name="Picture 2" descr="C:\Users\Kenny\Dropbox\AnaliseEspacial\SBSR\Geoprocessamento\Layers\KIM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096"/>
            <a:ext cx="1899931" cy="24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enny\Dropbox\AnaliseEspacial\SBSR\Geoprocessamento\Layers\KIMe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6096"/>
            <a:ext cx="1899931" cy="24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Kenny\Dropbox\AnaliseEspacial\SBSR\Geoprocessamento\Layers\KIMed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6096"/>
            <a:ext cx="1899931" cy="24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Kenny\Dropbox\AnaliseEspacial\SBSR\Geoprocessamento\Layers\KIMed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6096"/>
            <a:ext cx="1899931" cy="24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Kenny\Dropbox\AnaliseEspacial\SBSR\Geoprocessamento\Layers\KIMed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6096"/>
            <a:ext cx="1899931" cy="24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Kenny\Dropbox\AnaliseEspacial\SBSR\Geoprocessamento\Layers\KIMed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899931" cy="24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Kenny\Dropbox\AnaliseEspacial\SBSR\Geoprocessamento\Layers\KIMed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284984"/>
            <a:ext cx="1899931" cy="24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Kenny\Dropbox\AnaliseEspacial\SBSR\Geoprocessamento\Layers\KIMed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284984"/>
            <a:ext cx="1899931" cy="24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Users\Kenny\Dropbox\AnaliseEspacial\SBSR\Geoprocessamento\Layers\KIMed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1899931" cy="24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2996952"/>
            <a:ext cx="1275667" cy="39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percentil</a:t>
            </a:r>
            <a:endParaRPr lang="pt-BR" dirty="0"/>
          </a:p>
        </p:txBody>
      </p:sp>
      <p:pic>
        <p:nvPicPr>
          <p:cNvPr id="15372" name="Picture 12" descr="C:\Users\Kenny\Dropbox\AnaliseEspacial\SBSR\Geoprocessamento\Layers\aaa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9746" r="72239" b="68189"/>
          <a:stretch/>
        </p:blipFill>
        <p:spPr bwMode="auto">
          <a:xfrm>
            <a:off x="7317931" y="4410021"/>
            <a:ext cx="710453" cy="10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907704" y="3008077"/>
            <a:ext cx="127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2º percentil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563888" y="3008077"/>
            <a:ext cx="127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3º percentil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64088" y="3008077"/>
            <a:ext cx="127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4º percentil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092280" y="3008077"/>
            <a:ext cx="127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5º percentil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79512" y="5845730"/>
            <a:ext cx="127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6º percentil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907704" y="5856855"/>
            <a:ext cx="127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7º percentil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563888" y="5856855"/>
            <a:ext cx="127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8º percentil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364088" y="5856855"/>
            <a:ext cx="127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9º percentil</a:t>
            </a:r>
            <a:endParaRPr lang="pt-BR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07504" y="88351"/>
            <a:ext cx="1821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RESULTADOS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419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15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627525"/>
              </p:ext>
            </p:extLst>
          </p:nvPr>
        </p:nvGraphicFramePr>
        <p:xfrm>
          <a:off x="45720" y="3284823"/>
          <a:ext cx="8918766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486461"/>
                <a:gridCol w="1486461"/>
                <a:gridCol w="1486461"/>
                <a:gridCol w="1486461"/>
                <a:gridCol w="1486461"/>
                <a:gridCol w="148646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Média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Desvio Padrão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Coef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Variação (%)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Gumbel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27,64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10,76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38,94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64,05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9,87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Pearson3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26,91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27,30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101,45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176,09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LogPearson3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29,88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17,89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59,88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92,78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7,96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LogNormal2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22,28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11,86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53,23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LogNormal3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19,73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8,77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44,45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51,45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117233" y="2843644"/>
            <a:ext cx="890953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Estatísticas descritivas </a:t>
            </a:r>
            <a:r>
              <a:rPr lang="pt-BR" dirty="0" smtClean="0"/>
              <a:t>do </a:t>
            </a:r>
            <a:r>
              <a:rPr lang="pt-BR" dirty="0"/>
              <a:t>erro padrão das </a:t>
            </a:r>
            <a:r>
              <a:rPr lang="pt-BR" dirty="0" smtClean="0"/>
              <a:t>fdp </a:t>
            </a:r>
            <a:r>
              <a:rPr lang="pt-BR" dirty="0"/>
              <a:t>de eventos extremos máximos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496" y="4394132"/>
            <a:ext cx="89192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07504" y="88351"/>
            <a:ext cx="1821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RESULTADOS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172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16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385447"/>
              </p:ext>
            </p:extLst>
          </p:nvPr>
        </p:nvGraphicFramePr>
        <p:xfrm>
          <a:off x="45720" y="3284823"/>
          <a:ext cx="8918766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486461"/>
                <a:gridCol w="1486461"/>
                <a:gridCol w="1486461"/>
                <a:gridCol w="1486461"/>
                <a:gridCol w="1486461"/>
                <a:gridCol w="148646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Média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Desvio Padrão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Coef</a:t>
                      </a: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Variação (%)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Gumbel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27,64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10,76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38,94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64,05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9,87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Pearson3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26,91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27,30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101,45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176,09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LogPearson3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29,88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17,89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59,88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92,78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7,96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LogNormal2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22,28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11,86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53,23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LogNormal3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19,73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8,77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44,45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51,45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35496" y="4662404"/>
            <a:ext cx="8919264" cy="268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51520" y="955989"/>
            <a:ext cx="809957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Priorizou-se </a:t>
            </a:r>
            <a:r>
              <a:rPr lang="pt-BR" dirty="0"/>
              <a:t>a </a:t>
            </a:r>
            <a:r>
              <a:rPr lang="pt-BR" dirty="0" smtClean="0"/>
              <a:t>representatividade </a:t>
            </a:r>
            <a:r>
              <a:rPr lang="pt-BR" dirty="0"/>
              <a:t>espacial do </a:t>
            </a:r>
            <a:r>
              <a:rPr lang="pt-BR" dirty="0" smtClean="0"/>
              <a:t>fenômeno</a:t>
            </a:r>
          </a:p>
          <a:p>
            <a:r>
              <a:rPr lang="pt-BR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Maior estabilidade espacial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Melhor ajuste </a:t>
            </a:r>
            <a:r>
              <a:rPr lang="pt-BR" dirty="0"/>
              <a:t>para os pontos </a:t>
            </a:r>
            <a:r>
              <a:rPr lang="pt-BR" dirty="0" smtClean="0"/>
              <a:t>amostrados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Menor </a:t>
            </a:r>
            <a:r>
              <a:rPr lang="pt-BR" dirty="0"/>
              <a:t>erro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07504" y="88351"/>
            <a:ext cx="1821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14" name="Retângulo 13"/>
          <p:cNvSpPr/>
          <p:nvPr/>
        </p:nvSpPr>
        <p:spPr>
          <a:xfrm>
            <a:off x="117233" y="2843644"/>
            <a:ext cx="890953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Estatísticas descritivas </a:t>
            </a:r>
            <a:r>
              <a:rPr lang="pt-BR" dirty="0" smtClean="0"/>
              <a:t>do </a:t>
            </a:r>
            <a:r>
              <a:rPr lang="pt-BR" dirty="0"/>
              <a:t>erro padrão das </a:t>
            </a:r>
            <a:r>
              <a:rPr lang="pt-BR" dirty="0" smtClean="0"/>
              <a:t>fdp </a:t>
            </a:r>
            <a:r>
              <a:rPr lang="pt-BR" dirty="0"/>
              <a:t>de eventos extremos máximos</a:t>
            </a:r>
          </a:p>
        </p:txBody>
      </p:sp>
    </p:spTree>
    <p:extLst>
      <p:ext uri="{BB962C8B-B14F-4D97-AF65-F5344CB8AC3E}">
        <p14:creationId xmlns:p14="http://schemas.microsoft.com/office/powerpoint/2010/main" val="3988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17</a:t>
            </a:fld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07504" y="88351"/>
            <a:ext cx="1821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RESULTADOS</a:t>
            </a:r>
            <a:endParaRPr lang="pt-BR" sz="2400" b="1" dirty="0"/>
          </a:p>
        </p:txBody>
      </p:sp>
      <p:pic>
        <p:nvPicPr>
          <p:cNvPr id="10" name="Imagem 9" descr="D:\Dados\Tassia\dados clim. artigo sbsr\P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70102"/>
            <a:ext cx="4998885" cy="618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6540228" y="5589240"/>
            <a:ext cx="25807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P</a:t>
            </a:r>
            <a:r>
              <a:rPr lang="pt-BR" dirty="0" smtClean="0"/>
              <a:t>recipitação </a:t>
            </a:r>
            <a:r>
              <a:rPr lang="pt-BR" dirty="0"/>
              <a:t>máxima nos </a:t>
            </a:r>
            <a:r>
              <a:rPr lang="pt-BR" dirty="0" smtClean="0"/>
              <a:t>t de </a:t>
            </a:r>
            <a:r>
              <a:rPr lang="pt-BR" dirty="0"/>
              <a:t>5, 10, 30 e 60 anos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9168680" y="3284984"/>
            <a:ext cx="2782917" cy="14128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400" dirty="0"/>
              <a:t>Carvalho e Assad (2005), os valores de precipitação mais elevados no litoral são concordantes ao relevo devido a presença de serras e as vertentes a barravento, que ficam expostas aos ventos úmidos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331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18</a:t>
            </a:fld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07504" y="88351"/>
            <a:ext cx="1821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RESULTADOS</a:t>
            </a:r>
            <a:endParaRPr lang="pt-BR" sz="2400" b="1" dirty="0"/>
          </a:p>
        </p:txBody>
      </p:sp>
      <p:pic>
        <p:nvPicPr>
          <p:cNvPr id="8" name="Imagem 7" descr="D:\Dados\Tassia\dados clim. artigo sbsr\Mapas_Incertez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91" y="1100875"/>
            <a:ext cx="8413818" cy="48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4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" y="1196752"/>
            <a:ext cx="905256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000" dirty="0"/>
              <a:t>A </a:t>
            </a:r>
            <a:r>
              <a:rPr lang="pt-BR" sz="2000" dirty="0">
                <a:solidFill>
                  <a:srgbClr val="FF0000"/>
                </a:solidFill>
              </a:rPr>
              <a:t>espacialização dos parâmetros </a:t>
            </a:r>
            <a:r>
              <a:rPr lang="pt-BR" sz="2000" dirty="0"/>
              <a:t>de uma </a:t>
            </a:r>
            <a:r>
              <a:rPr lang="pt-BR" sz="2000" dirty="0">
                <a:solidFill>
                  <a:srgbClr val="FF0000"/>
                </a:solidFill>
              </a:rPr>
              <a:t>fdp mostrou-se mais adequada </a:t>
            </a:r>
            <a:r>
              <a:rPr lang="pt-BR" sz="2000" dirty="0"/>
              <a:t>para obtenção da estimativa da magnitude da precipitação máxima, </a:t>
            </a:r>
            <a:r>
              <a:rPr lang="pt-BR" sz="2000" dirty="0">
                <a:solidFill>
                  <a:srgbClr val="FF0000"/>
                </a:solidFill>
              </a:rPr>
              <a:t>quando comparada à espacialização do fenômeno para cada período de retorno </a:t>
            </a:r>
            <a:r>
              <a:rPr lang="pt-BR" sz="2000" dirty="0"/>
              <a:t>individualmente, já que adotando-se álgebra de mapas a única variável de variação temporal da fdp passou a ser o próprio período de retorno, mantendo-se fixo no espaço e tempo os demais parâmetros.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000" dirty="0"/>
              <a:t>A </a:t>
            </a:r>
            <a:r>
              <a:rPr lang="pt-BR" sz="2000" dirty="0">
                <a:solidFill>
                  <a:srgbClr val="FF0000"/>
                </a:solidFill>
              </a:rPr>
              <a:t>metodologia apresentada nesse trabalho pode ser considerada mais </a:t>
            </a:r>
            <a:r>
              <a:rPr lang="pt-BR" sz="2000" dirty="0" smtClean="0">
                <a:solidFill>
                  <a:srgbClr val="FF0000"/>
                </a:solidFill>
              </a:rPr>
              <a:t>apropriada </a:t>
            </a:r>
            <a:r>
              <a:rPr lang="pt-BR" sz="2000" dirty="0"/>
              <a:t>quando se deseja realizar a análise da magnitude do fenômeno no tempo com </a:t>
            </a:r>
            <a:r>
              <a:rPr lang="pt-BR" sz="2000" dirty="0">
                <a:solidFill>
                  <a:srgbClr val="FF0000"/>
                </a:solidFill>
              </a:rPr>
              <a:t>suporte da análise da incerteza</a:t>
            </a:r>
            <a:r>
              <a:rPr lang="pt-BR" sz="2000" dirty="0"/>
              <a:t>, quando comparada com o método convencional, ao qual se obteria um mapa de incerteza para cada período de retorno adotado, tornando complexa a tomada de decisões.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000" dirty="0"/>
              <a:t>O CV mostrou-se como uma medida de incerteza eficaz para a redução do número de mapas de incerteza dos parâmetros da fdp de eventos extremos.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endParaRPr lang="pt-BR" sz="1900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0" y="764704"/>
            <a:ext cx="915809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18338" y="159023"/>
            <a:ext cx="1959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b="1" cap="all" smtClean="0"/>
              <a:t>CONCLUSÕES</a:t>
            </a:r>
            <a:endParaRPr lang="pt-BR" sz="240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9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1004" y="4120703"/>
            <a:ext cx="9118186" cy="2750636"/>
          </a:xfrm>
          <a:prstGeom prst="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Eventos climáticos extremos (IPCC);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No Brasil: Furação Catarina - 2004</a:t>
            </a:r>
            <a:r>
              <a:rPr lang="pt-BR" sz="2000" dirty="0"/>
              <a:t>; seca na Amazônia, em 2005; </a:t>
            </a:r>
            <a:r>
              <a:rPr lang="pt-BR" sz="2000" dirty="0" smtClean="0"/>
              <a:t>chuvas extremas no ES e MG – 2013;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Anos 50 em diante: eventos de precipitação extrema no ES;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2013/168h/500-700mm: 46 </a:t>
            </a:r>
            <a:r>
              <a:rPr lang="pt-BR" sz="2000" dirty="0"/>
              <a:t>vítimas </a:t>
            </a:r>
            <a:r>
              <a:rPr lang="pt-BR" sz="2000" dirty="0" smtClean="0"/>
              <a:t>fatais, 54 </a:t>
            </a:r>
            <a:r>
              <a:rPr lang="pt-BR" sz="2000" dirty="0"/>
              <a:t>mil </a:t>
            </a:r>
            <a:r>
              <a:rPr lang="pt-BR" sz="2000" dirty="0" smtClean="0"/>
              <a:t>desabrigados</a:t>
            </a:r>
            <a:r>
              <a:rPr lang="pt-BR" sz="2000" dirty="0"/>
              <a:t>, </a:t>
            </a:r>
            <a:r>
              <a:rPr lang="pt-BR" sz="2000" dirty="0" smtClean="0"/>
              <a:t>155 </a:t>
            </a:r>
            <a:r>
              <a:rPr lang="pt-BR" sz="2000" dirty="0"/>
              <a:t>municípios </a:t>
            </a:r>
            <a:r>
              <a:rPr lang="pt-BR" sz="2000" dirty="0" smtClean="0"/>
              <a:t>no ES </a:t>
            </a:r>
            <a:r>
              <a:rPr lang="pt-BR" sz="2000" dirty="0"/>
              <a:t>e a faixa leste </a:t>
            </a:r>
            <a:r>
              <a:rPr lang="pt-BR" sz="2000" dirty="0" smtClean="0"/>
              <a:t>de MG atingidos;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Entre 2000 </a:t>
            </a:r>
            <a:r>
              <a:rPr lang="pt-BR" sz="2000" dirty="0"/>
              <a:t>a </a:t>
            </a:r>
            <a:r>
              <a:rPr lang="pt-BR" sz="2000" dirty="0" smtClean="0"/>
              <a:t>2009, 4.023.187 (</a:t>
            </a:r>
            <a:r>
              <a:rPr lang="pt-BR" sz="2000" dirty="0"/>
              <a:t>desalojados, desabrigados, feridos e mortos) por eventos </a:t>
            </a:r>
            <a:r>
              <a:rPr lang="pt-BR" sz="2000" dirty="0" smtClean="0"/>
              <a:t>extremos, prejuízo de R$1.257.975.844</a:t>
            </a:r>
            <a:endParaRPr lang="pt-BR" sz="2000" dirty="0"/>
          </a:p>
        </p:txBody>
      </p:sp>
      <p:sp>
        <p:nvSpPr>
          <p:cNvPr id="17" name="Retângulo 16"/>
          <p:cNvSpPr/>
          <p:nvPr/>
        </p:nvSpPr>
        <p:spPr>
          <a:xfrm>
            <a:off x="6468" y="4100104"/>
            <a:ext cx="9118186" cy="2762193"/>
          </a:xfrm>
          <a:prstGeom prst="rect">
            <a:avLst/>
          </a:prstGeom>
          <a:solidFill>
            <a:srgbClr val="002060"/>
          </a:solidFill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/>
              <a:t>O período de retorno (</a:t>
            </a:r>
            <a:r>
              <a:rPr lang="pt-BR" sz="2000" dirty="0" smtClean="0"/>
              <a:t>t) </a:t>
            </a:r>
            <a:r>
              <a:rPr lang="pt-BR" sz="2000" dirty="0"/>
              <a:t>é o intervalo de tempo estimado de ocorrência de um determinado </a:t>
            </a:r>
            <a:r>
              <a:rPr lang="pt-BR" sz="2000" dirty="0" smtClean="0"/>
              <a:t>evento, sendo o inverso </a:t>
            </a:r>
            <a:r>
              <a:rPr lang="pt-BR" sz="2000" dirty="0"/>
              <a:t>da probabilidade de um evento ser igualado ou </a:t>
            </a:r>
            <a:r>
              <a:rPr lang="pt-BR" sz="2000" dirty="0" smtClean="0"/>
              <a:t>ultrapassado, </a:t>
            </a:r>
            <a:r>
              <a:rPr lang="pt-BR" sz="2000" dirty="0"/>
              <a:t>geralmente com o objetivo de </a:t>
            </a:r>
            <a:r>
              <a:rPr lang="pt-BR" sz="2000" dirty="0" smtClean="0"/>
              <a:t>quantificar a ocorrência de </a:t>
            </a:r>
            <a:r>
              <a:rPr lang="pt-BR" sz="2000" dirty="0"/>
              <a:t>certo fenômeno natural</a:t>
            </a:r>
            <a:r>
              <a:rPr lang="pt-BR" sz="2000" dirty="0" smtClean="0"/>
              <a:t>.</a:t>
            </a:r>
          </a:p>
          <a:p>
            <a:pPr algn="ctr">
              <a:spcAft>
                <a:spcPts val="1200"/>
              </a:spcAft>
            </a:pPr>
            <a:r>
              <a:rPr lang="pt-BR" sz="2000" b="1" dirty="0" smtClean="0"/>
              <a:t>Sendo t obtido </a:t>
            </a:r>
            <a:r>
              <a:rPr lang="pt-BR" sz="2000" b="1" dirty="0"/>
              <a:t>majoritariamente, como um dado pontual e limitado a um intervalo de </a:t>
            </a:r>
            <a:r>
              <a:rPr lang="pt-BR" sz="2000" b="1" dirty="0" smtClean="0"/>
              <a:t>tempo, seria possível tornar essa informação disponível para qualquer local e momento tornando as incertezas invariantes temporalmente?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081" y="1"/>
            <a:ext cx="9209368" cy="764704"/>
          </a:xfr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pt-BR" sz="2800" b="1"/>
              <a:t>INTRODUÇÃO</a:t>
            </a:r>
            <a:r>
              <a:rPr lang="pt-BR" sz="280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92089" y="1470263"/>
            <a:ext cx="3963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2000" dirty="0" smtClean="0"/>
              <a:t>Contextualização do trabalho;</a:t>
            </a:r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accent2"/>
                </a:solidFill>
              </a:rPr>
              <a:t>Justificativa;</a:t>
            </a:r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2000" dirty="0" smtClean="0">
                <a:solidFill>
                  <a:srgbClr val="0070C0"/>
                </a:solidFill>
              </a:rPr>
              <a:t>O problema da pesquisa;</a:t>
            </a:r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Objetivo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5809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200" y="4048475"/>
            <a:ext cx="9118186" cy="283690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Buscou-se </a:t>
            </a:r>
            <a:r>
              <a:rPr lang="pt-BR" sz="2000" dirty="0">
                <a:solidFill>
                  <a:schemeClr val="bg1"/>
                </a:solidFill>
              </a:rPr>
              <a:t>por meio do presente trabalho realizar a </a:t>
            </a:r>
            <a:r>
              <a:rPr lang="pt-BR" sz="2000" b="1" dirty="0">
                <a:solidFill>
                  <a:schemeClr val="bg1"/>
                </a:solidFill>
              </a:rPr>
              <a:t>modelagem probabilística de eventos de precipitação extrema</a:t>
            </a:r>
            <a:r>
              <a:rPr lang="pt-BR" sz="2000" dirty="0">
                <a:solidFill>
                  <a:schemeClr val="bg1"/>
                </a:solidFill>
              </a:rPr>
              <a:t> para o estado do Espírito Santo, de forma que os dados de </a:t>
            </a:r>
            <a:r>
              <a:rPr lang="pt-BR" sz="2000" b="1" dirty="0">
                <a:solidFill>
                  <a:schemeClr val="bg1"/>
                </a:solidFill>
              </a:rPr>
              <a:t>chuvas extremas possam ser calculados para qualquer período de retorno desejado </a:t>
            </a:r>
            <a:r>
              <a:rPr lang="pt-BR" sz="2000" dirty="0">
                <a:solidFill>
                  <a:schemeClr val="bg1"/>
                </a:solidFill>
              </a:rPr>
              <a:t>sob suporte de análise de incerteza dos dados</a:t>
            </a:r>
          </a:p>
        </p:txBody>
      </p:sp>
    </p:spTree>
    <p:extLst>
      <p:ext uri="{BB962C8B-B14F-4D97-AF65-F5344CB8AC3E}">
        <p14:creationId xmlns:p14="http://schemas.microsoft.com/office/powerpoint/2010/main" val="34210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i="1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i="1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i="1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800" i="1" smtClean="0">
                <a:solidFill>
                  <a:schemeClr val="bg1"/>
                </a:solidFill>
              </a:rPr>
              <a:t>Obrigado</a:t>
            </a:r>
          </a:p>
          <a:p>
            <a:pPr marL="0" indent="0" algn="ctr">
              <a:buNone/>
            </a:pPr>
            <a:endParaRPr lang="pt-BR" sz="2800" i="1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800" i="1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800" i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800" smtClean="0">
                <a:solidFill>
                  <a:schemeClr val="bg1"/>
                </a:solidFill>
              </a:rPr>
              <a:t>Kenny D. Oliveira</a:t>
            </a:r>
          </a:p>
          <a:p>
            <a:pPr marL="0" indent="0" algn="ctr">
              <a:buNone/>
            </a:pPr>
            <a:r>
              <a:rPr lang="pt-BR" sz="2800" smtClean="0">
                <a:solidFill>
                  <a:schemeClr val="bg1"/>
                </a:solidFill>
              </a:rPr>
              <a:t>kenny.oliveira@inpe.br</a:t>
            </a:r>
            <a:endParaRPr lang="pt-BR" sz="2800" i="1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4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5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7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2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3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25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1" y="3279545"/>
            <a:ext cx="7572768" cy="25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64" y="404664"/>
            <a:ext cx="7597701" cy="26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230000" y="66483"/>
            <a:ext cx="4690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LOCALIZAÇÃO DA ÁREA DE ESTUDO</a:t>
            </a:r>
            <a:endParaRPr lang="pt-BR" sz="24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</a:t>
            </a:fld>
            <a:endParaRPr lang="pt-BR"/>
          </a:p>
        </p:txBody>
      </p:sp>
      <p:pic>
        <p:nvPicPr>
          <p:cNvPr id="20" name="Imagem 19" descr="D:\Dados\Tassia\dados clim. artigo sbsr\area_estudo_SBS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0" y="1082719"/>
            <a:ext cx="6436008" cy="479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397595" y="1495231"/>
            <a:ext cx="2782917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1400" dirty="0"/>
              <a:t>Latitude -17°52’ e -21°17’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1400" dirty="0"/>
              <a:t>Longitude -41°54’ e -39°38</a:t>
            </a:r>
            <a:r>
              <a:rPr lang="pt-BR" sz="1400" dirty="0" smtClean="0"/>
              <a:t>’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1400" dirty="0" smtClean="0"/>
              <a:t> </a:t>
            </a:r>
            <a:r>
              <a:rPr lang="pt-BR" sz="1400" dirty="0"/>
              <a:t>Área de 46.077,51km²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1400" dirty="0" smtClean="0"/>
              <a:t>Clima quente </a:t>
            </a:r>
            <a:r>
              <a:rPr lang="pt-BR" sz="1400" dirty="0"/>
              <a:t>e seco na porção norte, a frio e úmido na região </a:t>
            </a:r>
            <a:r>
              <a:rPr lang="pt-BR" sz="1400" dirty="0" smtClean="0"/>
              <a:t>sul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200" dirty="0" smtClean="0"/>
              <a:t>Continentalidade;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200" dirty="0" err="1" smtClean="0"/>
              <a:t>Maritimidade</a:t>
            </a:r>
            <a:r>
              <a:rPr lang="pt-BR" sz="1200" dirty="0" smtClean="0"/>
              <a:t>;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200" dirty="0" err="1" smtClean="0"/>
              <a:t>Topoclima</a:t>
            </a:r>
            <a:endParaRPr lang="pt-BR" sz="1200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/>
              <a:t>134 estações </a:t>
            </a:r>
            <a:r>
              <a:rPr lang="pt-BR" sz="1400" dirty="0" smtClean="0"/>
              <a:t>ANA e INMET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/>
              <a:t>Série: 2007 a 2015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/>
              <a:t>Série  chuva máxima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15689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67" y="1628800"/>
            <a:ext cx="360536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88351"/>
            <a:ext cx="287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ANÁLISE ESTATÍSTICA</a:t>
            </a:r>
            <a:endParaRPr lang="pt-BR" sz="24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/>
          </a:p>
        </p:txBody>
      </p:sp>
      <p:sp>
        <p:nvSpPr>
          <p:cNvPr id="5" name="AutoShape 2" descr="FIG. 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79233" r="46442" b="10075"/>
          <a:stretch/>
        </p:blipFill>
        <p:spPr bwMode="auto">
          <a:xfrm>
            <a:off x="55154" y="6102356"/>
            <a:ext cx="4076951" cy="71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34935" r="57368" b="53498"/>
          <a:stretch/>
        </p:blipFill>
        <p:spPr bwMode="auto">
          <a:xfrm>
            <a:off x="131251" y="3829307"/>
            <a:ext cx="2784565" cy="76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t="57374" r="59571" b="30872"/>
          <a:stretch/>
        </p:blipFill>
        <p:spPr bwMode="auto">
          <a:xfrm>
            <a:off x="347320" y="4869160"/>
            <a:ext cx="2208456" cy="78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059832" y="2931733"/>
            <a:ext cx="2753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Distribuição de </a:t>
            </a:r>
            <a:r>
              <a:rPr lang="pt-BR" sz="2000" b="1" dirty="0" err="1" smtClean="0"/>
              <a:t>Gumbel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4427984" y="4892094"/>
            <a:ext cx="4156364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/>
              <a:t>em que:</a:t>
            </a:r>
          </a:p>
          <a:p>
            <a:r>
              <a:rPr lang="pt-BR" sz="1600" dirty="0"/>
              <a:t>       M = magnitude do evento;</a:t>
            </a:r>
          </a:p>
          <a:p>
            <a:r>
              <a:rPr lang="pt-BR" sz="1600" dirty="0"/>
              <a:t>       μ = média da amostra; </a:t>
            </a:r>
          </a:p>
          <a:p>
            <a:r>
              <a:rPr lang="pt-BR" sz="1600" dirty="0"/>
              <a:t>       </a:t>
            </a:r>
            <a:r>
              <a:rPr lang="pt-BR" sz="1600" dirty="0" err="1"/>
              <a:t>σ</a:t>
            </a:r>
            <a:r>
              <a:rPr lang="pt-BR" sz="1600" baseline="-25000" dirty="0" err="1"/>
              <a:t>x</a:t>
            </a:r>
            <a:r>
              <a:rPr lang="pt-BR" sz="1600" dirty="0"/>
              <a:t> = desvio padrão da amostra;</a:t>
            </a:r>
          </a:p>
          <a:p>
            <a:r>
              <a:rPr lang="pt-BR" sz="1600" dirty="0"/>
              <a:t>       </a:t>
            </a:r>
            <a:r>
              <a:rPr lang="pt-BR" sz="1600" dirty="0" err="1"/>
              <a:t>σ</a:t>
            </a:r>
            <a:r>
              <a:rPr lang="pt-BR" sz="1600" baseline="-25000" dirty="0" err="1"/>
              <a:t>n</a:t>
            </a:r>
            <a:r>
              <a:rPr lang="pt-BR" sz="1600" dirty="0"/>
              <a:t> = desvio padrão da variável reduzida;</a:t>
            </a:r>
          </a:p>
          <a:p>
            <a:r>
              <a:rPr lang="pt-BR" sz="1600" dirty="0"/>
              <a:t>       b = variável reduzida;</a:t>
            </a:r>
          </a:p>
          <a:p>
            <a:r>
              <a:rPr lang="pt-BR" sz="1600" dirty="0"/>
              <a:t>       </a:t>
            </a:r>
            <a:r>
              <a:rPr lang="pt-BR" sz="1600" dirty="0" err="1"/>
              <a:t>Y</a:t>
            </a:r>
            <a:r>
              <a:rPr lang="pt-BR" sz="1600" baseline="-25000" dirty="0" err="1"/>
              <a:t>n</a:t>
            </a:r>
            <a:r>
              <a:rPr lang="pt-BR" sz="1600" dirty="0"/>
              <a:t> = média da variável reduzida; e</a:t>
            </a:r>
          </a:p>
          <a:p>
            <a:r>
              <a:rPr lang="pt-BR" sz="1600" dirty="0"/>
              <a:t>       T = período de retorno.</a:t>
            </a:r>
            <a:endParaRPr lang="pt-BR" sz="1600" dirty="0">
              <a:effectLst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4953" y="620688"/>
            <a:ext cx="890953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/>
              <a:t>M = μ + K σ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em </a:t>
            </a:r>
            <a:r>
              <a:rPr lang="pt-BR" dirty="0"/>
              <a:t>que: </a:t>
            </a:r>
            <a:endParaRPr lang="pt-BR" dirty="0" smtClean="0"/>
          </a:p>
          <a:p>
            <a:r>
              <a:rPr lang="pt-BR" dirty="0" smtClean="0"/>
              <a:t>M </a:t>
            </a:r>
            <a:r>
              <a:rPr lang="pt-BR" dirty="0"/>
              <a:t>= magnitude do evento para o período de retorno estabelecido;</a:t>
            </a:r>
          </a:p>
          <a:p>
            <a:r>
              <a:rPr lang="pt-BR" dirty="0" smtClean="0"/>
              <a:t>μ </a:t>
            </a:r>
            <a:r>
              <a:rPr lang="pt-BR" dirty="0"/>
              <a:t>= média dos eventos;</a:t>
            </a:r>
          </a:p>
          <a:p>
            <a:r>
              <a:rPr lang="pt-BR" dirty="0" smtClean="0"/>
              <a:t>K </a:t>
            </a:r>
            <a:r>
              <a:rPr lang="pt-BR" dirty="0"/>
              <a:t>= fator de </a:t>
            </a:r>
            <a:r>
              <a:rPr lang="pt-BR" dirty="0" err="1"/>
              <a:t>freqüência</a:t>
            </a:r>
            <a:r>
              <a:rPr lang="pt-BR" dirty="0"/>
              <a:t>; e</a:t>
            </a:r>
          </a:p>
          <a:p>
            <a:r>
              <a:rPr lang="pt-BR" dirty="0" smtClean="0"/>
              <a:t>σ </a:t>
            </a:r>
            <a:r>
              <a:rPr lang="pt-BR" dirty="0"/>
              <a:t>= desvio padrão dos eventos.</a:t>
            </a:r>
            <a:endParaRPr lang="pt-BR" dirty="0"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9512" y="3501008"/>
            <a:ext cx="394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Magnitude </a:t>
            </a:r>
            <a:r>
              <a:rPr lang="pt-BR" dirty="0"/>
              <a:t>do evento para séries finitas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1520" y="4581128"/>
            <a:ext cx="123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sendo: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179512" y="5733256"/>
            <a:ext cx="4129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Magnitude </a:t>
            </a:r>
            <a:r>
              <a:rPr lang="pt-BR" dirty="0"/>
              <a:t>do evento para séries </a:t>
            </a:r>
            <a:r>
              <a:rPr lang="pt-BR" dirty="0" smtClean="0"/>
              <a:t>infinitas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88351"/>
            <a:ext cx="287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ANÁLISE ESTATÍSTICA</a:t>
            </a:r>
            <a:endParaRPr lang="pt-BR" sz="24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</a:t>
            </a:fld>
            <a:endParaRPr lang="pt-BR"/>
          </a:p>
        </p:txBody>
      </p:sp>
      <p:sp>
        <p:nvSpPr>
          <p:cNvPr id="5" name="AutoShape 2" descr="FIG. 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52395" y="620688"/>
            <a:ext cx="3439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Distribuição Log-Normal tipo II</a:t>
            </a: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24813" r="50386" b="61194"/>
          <a:stretch/>
        </p:blipFill>
        <p:spPr bwMode="auto">
          <a:xfrm>
            <a:off x="210772" y="2498471"/>
            <a:ext cx="3275452" cy="93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50245" r="70827" b="38056"/>
          <a:stretch/>
        </p:blipFill>
        <p:spPr bwMode="auto">
          <a:xfrm>
            <a:off x="1614872" y="3875213"/>
            <a:ext cx="857536" cy="77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56184" y="3563724"/>
            <a:ext cx="89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sendo: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4831992"/>
            <a:ext cx="50292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em que:</a:t>
            </a:r>
          </a:p>
          <a:p>
            <a:r>
              <a:rPr lang="pt-BR" dirty="0"/>
              <a:t>        t = período de retorno;</a:t>
            </a:r>
          </a:p>
          <a:p>
            <a:r>
              <a:rPr lang="pt-BR" dirty="0"/>
              <a:t>        σ = desvio padrão dos eventos da amostra; e</a:t>
            </a:r>
          </a:p>
          <a:p>
            <a:r>
              <a:rPr lang="pt-BR" dirty="0"/>
              <a:t>        μ = média dos eventos da amostra.</a:t>
            </a:r>
            <a:endParaRPr lang="pt-BR" dirty="0"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268760"/>
            <a:ext cx="608533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600" dirty="0"/>
              <a:t>Conforme </a:t>
            </a:r>
            <a:r>
              <a:rPr lang="pt-BR" sz="1600" dirty="0" err="1"/>
              <a:t>Kite</a:t>
            </a:r>
            <a:r>
              <a:rPr lang="pt-BR" sz="1600" dirty="0"/>
              <a:t> (1988), para a série gerada a partir dos logaritmos dos eventos da série de dados, o fator de </a:t>
            </a:r>
            <a:r>
              <a:rPr lang="pt-BR" sz="1600" dirty="0" err="1" smtClean="0"/>
              <a:t>freqüência</a:t>
            </a:r>
            <a:r>
              <a:rPr lang="pt-BR" sz="1600" dirty="0" smtClean="0"/>
              <a:t> </a:t>
            </a:r>
            <a:r>
              <a:rPr lang="pt-BR" sz="1600" dirty="0"/>
              <a:t>é calculado da seguinte forma</a:t>
            </a:r>
            <a:endParaRPr lang="pt-BR" sz="1600" dirty="0">
              <a:effectLst/>
            </a:endParaRPr>
          </a:p>
        </p:txBody>
      </p:sp>
      <p:pic>
        <p:nvPicPr>
          <p:cNvPr id="2052" name="Picture 4" descr="Resultado de imagem para Distribuição Log-Normal tipo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18" y="1909522"/>
            <a:ext cx="3613086" cy="36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88351"/>
            <a:ext cx="287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ANÁLISE ESTATÍSTICA</a:t>
            </a:r>
            <a:endParaRPr lang="pt-BR" sz="24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</a:t>
            </a:fld>
            <a:endParaRPr lang="pt-BR"/>
          </a:p>
        </p:txBody>
      </p:sp>
      <p:sp>
        <p:nvSpPr>
          <p:cNvPr id="5" name="AutoShape 2" descr="FIG. 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52395" y="620688"/>
            <a:ext cx="3508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Distribuição Log-Normal tipo </a:t>
            </a:r>
            <a:r>
              <a:rPr lang="pt-BR" sz="2000" b="1" dirty="0" err="1" smtClean="0"/>
              <a:t>III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107504" y="1268760"/>
            <a:ext cx="608533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600" dirty="0" smtClean="0"/>
              <a:t>Conforme </a:t>
            </a:r>
            <a:r>
              <a:rPr lang="pt-BR" sz="1600" dirty="0" err="1" smtClean="0"/>
              <a:t>Kite</a:t>
            </a:r>
            <a:r>
              <a:rPr lang="pt-BR" sz="1600" dirty="0" smtClean="0"/>
              <a:t> (1988), para a série gerada a partir dos logaritmos dos eventos da série de dados, o fator de frequência é calculado da seguinte forma</a:t>
            </a:r>
            <a:endParaRPr lang="pt-BR" sz="1600" dirty="0">
              <a:effectLst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8486" r="49022" b="71318"/>
          <a:stretch/>
        </p:blipFill>
        <p:spPr bwMode="auto">
          <a:xfrm>
            <a:off x="107504" y="2132856"/>
            <a:ext cx="3124313" cy="122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40091" r="49022" b="45133"/>
          <a:stretch/>
        </p:blipFill>
        <p:spPr bwMode="auto">
          <a:xfrm>
            <a:off x="263720" y="3789040"/>
            <a:ext cx="3124313" cy="89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60322" r="67135" b="22234"/>
          <a:stretch/>
        </p:blipFill>
        <p:spPr bwMode="auto">
          <a:xfrm>
            <a:off x="251520" y="4725144"/>
            <a:ext cx="1176602" cy="1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80080" r="61515" b="8209"/>
          <a:stretch/>
        </p:blipFill>
        <p:spPr bwMode="auto">
          <a:xfrm>
            <a:off x="2077098" y="4797152"/>
            <a:ext cx="1780979" cy="70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0" t="20469" r="52214" b="66278"/>
          <a:stretch/>
        </p:blipFill>
        <p:spPr bwMode="auto">
          <a:xfrm>
            <a:off x="318889" y="5941964"/>
            <a:ext cx="3162501" cy="88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81410" y="5104611"/>
            <a:ext cx="5078634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em que: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     t  = período de retorno;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     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desvio padrão dos eventos da amostra;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     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média dos eventos da amostra;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  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γ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assimetria; 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     N = número de eventos.</a:t>
            </a:r>
          </a:p>
        </p:txBody>
      </p:sp>
      <p:sp>
        <p:nvSpPr>
          <p:cNvPr id="12" name="AutoShape 5" descr="mk:@MSITStore:C:\Arquivos%20de%20Programas\GPRH\SisCAH\Ajuda_do_SisCAH.chm::/img_50.jpg"/>
          <p:cNvSpPr>
            <a:spLocks noChangeAspect="1" noChangeArrowheads="1"/>
          </p:cNvSpPr>
          <p:nvPr/>
        </p:nvSpPr>
        <p:spPr bwMode="auto">
          <a:xfrm>
            <a:off x="536575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3356992"/>
            <a:ext cx="108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sendo: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88351"/>
            <a:ext cx="287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ANÁLISE ESTATÍSTICA</a:t>
            </a:r>
            <a:endParaRPr lang="pt-BR" sz="24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/>
          </a:p>
        </p:txBody>
      </p:sp>
      <p:sp>
        <p:nvSpPr>
          <p:cNvPr id="5" name="AutoShape 2" descr="FIG. 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11509" y="620688"/>
            <a:ext cx="312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Distribuição Pearson tipo </a:t>
            </a:r>
            <a:r>
              <a:rPr lang="pt-BR" sz="2000" b="1" dirty="0" err="1"/>
              <a:t>III</a:t>
            </a:r>
            <a:endParaRPr lang="pt-BR" sz="2000" dirty="0"/>
          </a:p>
        </p:txBody>
      </p:sp>
      <p:sp>
        <p:nvSpPr>
          <p:cNvPr id="12" name="AutoShape 5" descr="mk:@MSITStore:C:\Arquivos%20de%20Programas\GPRH\SisCAH\Ajuda_do_SisCAH.chm::/img_50.jpg"/>
          <p:cNvSpPr>
            <a:spLocks noChangeAspect="1" noChangeArrowheads="1"/>
          </p:cNvSpPr>
          <p:nvPr/>
        </p:nvSpPr>
        <p:spPr bwMode="auto">
          <a:xfrm>
            <a:off x="536575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64500" r="53346" b="22575"/>
          <a:stretch/>
        </p:blipFill>
        <p:spPr bwMode="auto">
          <a:xfrm>
            <a:off x="107504" y="3501008"/>
            <a:ext cx="3217725" cy="94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28545" r="35071" b="63381"/>
          <a:stretch/>
        </p:blipFill>
        <p:spPr bwMode="auto">
          <a:xfrm>
            <a:off x="77226" y="1268760"/>
            <a:ext cx="5595570" cy="5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48500" r="51066" b="38814"/>
          <a:stretch/>
        </p:blipFill>
        <p:spPr bwMode="auto">
          <a:xfrm>
            <a:off x="57738" y="2430180"/>
            <a:ext cx="3514397" cy="9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0048" y="198884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sendo:</a:t>
            </a:r>
          </a:p>
        </p:txBody>
      </p:sp>
      <p:sp>
        <p:nvSpPr>
          <p:cNvPr id="13" name="AutoShape 4" descr="mk:@MSITStore:C:\Arquivos%20de%20Programas\GPRH\SisCAH\Ajuda_do_SisCAH.chm::/img_54.jpg"/>
          <p:cNvSpPr>
            <a:spLocks noChangeAspect="1" noChangeArrowheads="1"/>
          </p:cNvSpPr>
          <p:nvPr/>
        </p:nvSpPr>
        <p:spPr bwMode="auto">
          <a:xfrm>
            <a:off x="536575" y="-327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5496" y="4581128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em que: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D = desvio padrão padronizado;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    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= assimetria;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t  = período de retorno;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N = número de eventos da amostra;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xi = i-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ésimo</a:t>
            </a:r>
            <a:r>
              <a:rPr lang="pt-BR" dirty="0">
                <a:latin typeface="Arial" pitchFamily="34" charset="0"/>
                <a:cs typeface="Arial" pitchFamily="34" charset="0"/>
              </a:rPr>
              <a:t> evento da amostra;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</a:t>
            </a:r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pt-BR" dirty="0">
                <a:latin typeface="Arial" pitchFamily="34" charset="0"/>
                <a:cs typeface="Arial" pitchFamily="34" charset="0"/>
              </a:rPr>
              <a:t> = média dos eventos; 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</a:t>
            </a:r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pt-BR" dirty="0">
                <a:latin typeface="Arial" pitchFamily="34" charset="0"/>
                <a:cs typeface="Arial" pitchFamily="34" charset="0"/>
              </a:rPr>
              <a:t> = desvio padrão.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27188" r="27729" b="9329"/>
          <a:stretch/>
        </p:blipFill>
        <p:spPr bwMode="auto">
          <a:xfrm>
            <a:off x="3832952" y="1994184"/>
            <a:ext cx="5312968" cy="36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3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88351"/>
            <a:ext cx="287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ANÁLISE ESTATÍSTICA</a:t>
            </a:r>
            <a:endParaRPr lang="pt-BR" sz="24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</a:t>
            </a:fld>
            <a:endParaRPr lang="pt-BR"/>
          </a:p>
        </p:txBody>
      </p:sp>
      <p:sp>
        <p:nvSpPr>
          <p:cNvPr id="5" name="AutoShape 2" descr="FIG. 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11509" y="620688"/>
            <a:ext cx="356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Distribuição </a:t>
            </a:r>
            <a:r>
              <a:rPr lang="pt-BR" sz="2000" b="1" dirty="0" smtClean="0"/>
              <a:t>Log-Pearson </a:t>
            </a:r>
            <a:r>
              <a:rPr lang="pt-BR" sz="2000" b="1" dirty="0"/>
              <a:t>tipo </a:t>
            </a:r>
            <a:r>
              <a:rPr lang="pt-BR" sz="2000" b="1" dirty="0" err="1"/>
              <a:t>III</a:t>
            </a:r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64500" r="53346" b="22575"/>
          <a:stretch/>
        </p:blipFill>
        <p:spPr bwMode="auto">
          <a:xfrm>
            <a:off x="107504" y="3501008"/>
            <a:ext cx="3217725" cy="94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28545" r="35071" b="63381"/>
          <a:stretch/>
        </p:blipFill>
        <p:spPr bwMode="auto">
          <a:xfrm>
            <a:off x="77226" y="1268760"/>
            <a:ext cx="5595570" cy="5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48500" r="51066" b="38814"/>
          <a:stretch/>
        </p:blipFill>
        <p:spPr bwMode="auto">
          <a:xfrm>
            <a:off x="57738" y="2430180"/>
            <a:ext cx="3514397" cy="9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0048" y="198884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sendo:</a:t>
            </a:r>
          </a:p>
        </p:txBody>
      </p:sp>
      <p:sp>
        <p:nvSpPr>
          <p:cNvPr id="13" name="AutoShape 4" descr="mk:@MSITStore:C:\Arquivos%20de%20Programas\GPRH\SisCAH\Ajuda_do_SisCAH.chm::/img_54.jpg"/>
          <p:cNvSpPr>
            <a:spLocks noChangeAspect="1" noChangeArrowheads="1"/>
          </p:cNvSpPr>
          <p:nvPr/>
        </p:nvSpPr>
        <p:spPr bwMode="auto">
          <a:xfrm>
            <a:off x="536575" y="-327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5496" y="4581128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em que: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D = desvio padrão padronizado;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    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= assimetria;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t  = período de retorno;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N = número de eventos da amostra;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xi = i-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ésimo</a:t>
            </a:r>
            <a:r>
              <a:rPr lang="pt-BR" dirty="0">
                <a:latin typeface="Arial" pitchFamily="34" charset="0"/>
                <a:cs typeface="Arial" pitchFamily="34" charset="0"/>
              </a:rPr>
              <a:t> evento da amostra;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</a:t>
            </a:r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pt-BR" dirty="0">
                <a:latin typeface="Arial" pitchFamily="34" charset="0"/>
                <a:cs typeface="Arial" pitchFamily="34" charset="0"/>
              </a:rPr>
              <a:t> = média dos eventos; 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       </a:t>
            </a:r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pt-BR" dirty="0">
                <a:latin typeface="Arial" pitchFamily="34" charset="0"/>
                <a:cs typeface="Arial" pitchFamily="34" charset="0"/>
              </a:rPr>
              <a:t> = desvio padrão.</a:t>
            </a:r>
          </a:p>
        </p:txBody>
      </p:sp>
    </p:spTree>
    <p:extLst>
      <p:ext uri="{BB962C8B-B14F-4D97-AF65-F5344CB8AC3E}">
        <p14:creationId xmlns:p14="http://schemas.microsoft.com/office/powerpoint/2010/main" val="6650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80836"/>
              </p:ext>
            </p:extLst>
          </p:nvPr>
        </p:nvGraphicFramePr>
        <p:xfrm>
          <a:off x="69408" y="3933055"/>
          <a:ext cx="9036491" cy="1800201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922289"/>
                <a:gridCol w="699983"/>
                <a:gridCol w="504056"/>
                <a:gridCol w="648072"/>
                <a:gridCol w="648072"/>
                <a:gridCol w="648072"/>
                <a:gridCol w="720080"/>
                <a:gridCol w="724805"/>
                <a:gridCol w="571339"/>
                <a:gridCol w="504056"/>
                <a:gridCol w="792088"/>
                <a:gridCol w="504056"/>
                <a:gridCol w="1149523"/>
              </a:tblGrid>
              <a:tr h="5087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Distribuição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err="1">
                          <a:effectLst/>
                        </a:rPr>
                        <a:t>Interv</a:t>
                      </a:r>
                      <a:r>
                        <a:rPr lang="pt-BR" sz="1100" b="1" u="none" strike="noStrike" dirty="0">
                          <a:effectLst/>
                        </a:rPr>
                        <a:t>. conf. sup. (95%)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Evento (m³/s)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err="1">
                          <a:effectLst/>
                        </a:rPr>
                        <a:t>Interv</a:t>
                      </a:r>
                      <a:r>
                        <a:rPr lang="pt-BR" sz="1100" b="1" u="none" strike="noStrike" dirty="0">
                          <a:effectLst/>
                        </a:rPr>
                        <a:t>. conf. inf. (95%)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Erro padrão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Média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Variância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Assimetria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Nº de eventos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Desvio padrão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Período de retorno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Duração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Amplitude do Intervalo de confiança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Gumbel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175.77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130.33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84.89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23.18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83.33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579.32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-0.28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24.07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90.87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Pearson 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126.50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111.06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95.62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7.88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83.33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579.32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-0.87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24.07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30.88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Logpearson 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179.61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121.50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63.39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29.65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4.38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0.10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1.27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0.32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116.21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Lognormal 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147.03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115.07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83.11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16.31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83.33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579.32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-0.28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24.07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63.92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Lognormal 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0.00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0.00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0.00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0.00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83.33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579.32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-0.28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24.07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0.00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4" marR="5034" marT="5034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88351"/>
            <a:ext cx="287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ANÁLISE ESTATÍSTICA</a:t>
            </a:r>
            <a:endParaRPr lang="pt-BR" sz="2400" b="1" dirty="0"/>
          </a:p>
        </p:txBody>
      </p:sp>
      <p:pic>
        <p:nvPicPr>
          <p:cNvPr id="9" name="Imagem 8" descr="D:\Dados\Tassia\dados clim. artigo sbsr\area_estudo_SBSR.png"/>
          <p:cNvPicPr>
            <a:picLocks noChangeAspect="1"/>
          </p:cNvPicPr>
          <p:nvPr/>
        </p:nvPicPr>
        <p:blipFill rotWithShape="1">
          <a:blip r:embed="rId2" cstate="print"/>
          <a:srcRect l="55322"/>
          <a:stretch/>
        </p:blipFill>
        <p:spPr bwMode="auto">
          <a:xfrm>
            <a:off x="323528" y="586303"/>
            <a:ext cx="1964012" cy="327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upo 19"/>
          <p:cNvGrpSpPr/>
          <p:nvPr/>
        </p:nvGrpSpPr>
        <p:grpSpPr>
          <a:xfrm>
            <a:off x="85725" y="2348880"/>
            <a:ext cx="9013031" cy="1582564"/>
            <a:chOff x="85725" y="2348880"/>
            <a:chExt cx="9013031" cy="1582564"/>
          </a:xfrm>
        </p:grpSpPr>
        <p:cxnSp>
          <p:nvCxnSpPr>
            <p:cNvPr id="11" name="Conector reto 10"/>
            <p:cNvCxnSpPr/>
            <p:nvPr/>
          </p:nvCxnSpPr>
          <p:spPr>
            <a:xfrm flipV="1">
              <a:off x="85725" y="2348880"/>
              <a:ext cx="1219809" cy="15825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H="1" flipV="1">
              <a:off x="1305534" y="2348880"/>
              <a:ext cx="7793222" cy="15778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44" name="Grupo 6143"/>
          <p:cNvGrpSpPr/>
          <p:nvPr/>
        </p:nvGrpSpPr>
        <p:grpSpPr>
          <a:xfrm>
            <a:off x="1305534" y="764705"/>
            <a:ext cx="7514938" cy="2952328"/>
            <a:chOff x="1305534" y="1279995"/>
            <a:chExt cx="6342275" cy="2437037"/>
          </a:xfrm>
        </p:grpSpPr>
        <p:grpSp>
          <p:nvGrpSpPr>
            <p:cNvPr id="22" name="Grupo 21"/>
            <p:cNvGrpSpPr>
              <a:grpSpLocks noChangeAspect="1"/>
            </p:cNvGrpSpPr>
            <p:nvPr/>
          </p:nvGrpSpPr>
          <p:grpSpPr>
            <a:xfrm>
              <a:off x="2483768" y="1279995"/>
              <a:ext cx="5164041" cy="2437037"/>
              <a:chOff x="2594130" y="1778000"/>
              <a:chExt cx="10118570" cy="4775200"/>
            </a:xfrm>
          </p:grpSpPr>
          <p:pic>
            <p:nvPicPr>
              <p:cNvPr id="6145" name="Picture 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86" t="24305" r="2294" b="10417"/>
              <a:stretch/>
            </p:blipFill>
            <p:spPr bwMode="auto">
              <a:xfrm>
                <a:off x="2730500" y="1778000"/>
                <a:ext cx="9982200" cy="4775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CaixaDeTexto 20"/>
              <p:cNvSpPr txBox="1"/>
              <p:nvPr/>
            </p:nvSpPr>
            <p:spPr>
              <a:xfrm rot="16200000">
                <a:off x="1802104" y="3714062"/>
                <a:ext cx="2006200" cy="4221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Precipitação (mm)</a:t>
                </a:r>
                <a:endParaRPr lang="pt-BR" sz="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25" name="Conector reto 24"/>
            <p:cNvCxnSpPr/>
            <p:nvPr/>
          </p:nvCxnSpPr>
          <p:spPr>
            <a:xfrm flipH="1">
              <a:off x="1305534" y="1333500"/>
              <a:ext cx="1490054" cy="1254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 flipV="1">
              <a:off x="1305534" y="2587673"/>
              <a:ext cx="1504341" cy="8079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70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12553</TotalTime>
  <Words>1319</Words>
  <Application>Microsoft Office PowerPoint</Application>
  <PresentationFormat>Apresentação na tela (4:3)</PresentationFormat>
  <Paragraphs>340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ANÁLISE ESPAÇO-TEMPORAL DOS EXTREMOS DE PRECIPITAÇÃO PARA O ESTADO DO ESPÍRITO SANTO</vt:lpstr>
      <vt:lpstr>INTRODUÇÃO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Kenny Delmonte</dc:creator>
  <cp:lastModifiedBy>Kenny</cp:lastModifiedBy>
  <cp:revision>942</cp:revision>
  <dcterms:created xsi:type="dcterms:W3CDTF">2013-06-04T23:37:16Z</dcterms:created>
  <dcterms:modified xsi:type="dcterms:W3CDTF">2016-12-12T10:37:19Z</dcterms:modified>
</cp:coreProperties>
</file>