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sldIdLst>
    <p:sldId id="256" r:id="rId2"/>
    <p:sldId id="265" r:id="rId3"/>
    <p:sldId id="266" r:id="rId4"/>
    <p:sldId id="270" r:id="rId5"/>
    <p:sldId id="271" r:id="rId6"/>
    <p:sldId id="273" r:id="rId7"/>
    <p:sldId id="281" r:id="rId8"/>
    <p:sldId id="282" r:id="rId9"/>
    <p:sldId id="283" r:id="rId10"/>
    <p:sldId id="280" r:id="rId11"/>
    <p:sldId id="284" r:id="rId12"/>
    <p:sldId id="293" r:id="rId13"/>
    <p:sldId id="294" r:id="rId14"/>
    <p:sldId id="295" r:id="rId15"/>
    <p:sldId id="292" r:id="rId16"/>
    <p:sldId id="285" r:id="rId17"/>
    <p:sldId id="286" r:id="rId18"/>
    <p:sldId id="287" r:id="rId19"/>
    <p:sldId id="288" r:id="rId20"/>
    <p:sldId id="289" r:id="rId21"/>
    <p:sldId id="290" r:id="rId22"/>
    <p:sldId id="291" r:id="rId23"/>
    <p:sldId id="260" r:id="rId24"/>
    <p:sldId id="261" r:id="rId2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Estilo Mé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40" autoAdjust="0"/>
  </p:normalViewPr>
  <p:slideViewPr>
    <p:cSldViewPr>
      <p:cViewPr varScale="1">
        <p:scale>
          <a:sx n="65" d="100"/>
          <a:sy n="65" d="100"/>
        </p:scale>
        <p:origin x="-152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B8CA3-421C-42A6-9AB5-4C1A06547025}" type="datetimeFigureOut">
              <a:rPr lang="pt-BR" smtClean="0"/>
              <a:pPr/>
              <a:t>19/12/2017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D539B6-BCCE-44A9-A00B-2F2FE54EB680}" type="slidenum">
              <a:rPr lang="pt-BR" smtClean="0"/>
              <a:pPr/>
              <a:t>‹nº›</a:t>
            </a:fld>
            <a:endParaRPr lang="pt-BR"/>
          </a:p>
        </p:txBody>
      </p:sp>
    </p:spTree>
    <p:extLst>
      <p:ext uri="{BB962C8B-B14F-4D97-AF65-F5344CB8AC3E}">
        <p14:creationId xmlns:p14="http://schemas.microsoft.com/office/powerpoint/2010/main" val="1236623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buFont typeface="Wingdings" panose="05000000000000000000" pitchFamily="2" charset="2"/>
              <a:buNone/>
            </a:pPr>
            <a:r>
              <a:rPr lang="pt-BR" baseline="0" dirty="0" smtClean="0"/>
              <a:t>Luzes noturnas é um indicador de extensão urbana e </a:t>
            </a:r>
            <a:r>
              <a:rPr lang="pt-BR" baseline="0" dirty="0" err="1" smtClean="0"/>
              <a:t>atvdd</a:t>
            </a:r>
            <a:r>
              <a:rPr lang="pt-BR" baseline="0" dirty="0" smtClean="0"/>
              <a:t> humana</a:t>
            </a:r>
          </a:p>
          <a:p>
            <a:pPr marL="0" indent="0">
              <a:buFont typeface="Wingdings" panose="05000000000000000000" pitchFamily="2" charset="2"/>
              <a:buNone/>
            </a:pPr>
            <a:endParaRPr lang="pt-BR" baseline="0"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2</a:t>
            </a:fld>
            <a:endParaRPr lang="pt-BR"/>
          </a:p>
        </p:txBody>
      </p:sp>
    </p:spTree>
    <p:extLst>
      <p:ext uri="{BB962C8B-B14F-4D97-AF65-F5344CB8AC3E}">
        <p14:creationId xmlns:p14="http://schemas.microsoft.com/office/powerpoint/2010/main" val="1063600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smtClean="0"/>
              <a:t>Cartograma</a:t>
            </a:r>
            <a:r>
              <a:rPr lang="pt-BR" dirty="0" smtClean="0"/>
              <a:t> – quanto maior a bola, maior o valor de luz e quanto mais vermelho, mais</a:t>
            </a:r>
            <a:r>
              <a:rPr lang="pt-BR" baseline="0" dirty="0" smtClean="0"/>
              <a:t> população</a:t>
            </a:r>
          </a:p>
          <a:p>
            <a:r>
              <a:rPr lang="pt-BR" baseline="0" dirty="0" smtClean="0"/>
              <a:t>Correlação significativa</a:t>
            </a:r>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11</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smtClean="0"/>
              <a:t>Cartograma</a:t>
            </a:r>
            <a:r>
              <a:rPr lang="pt-BR" dirty="0" smtClean="0"/>
              <a:t> – quanto maior a bola, maior o valor de luz e quanto mais vermelho, mais</a:t>
            </a:r>
            <a:r>
              <a:rPr lang="pt-BR" baseline="0" dirty="0" smtClean="0"/>
              <a:t> população</a:t>
            </a:r>
          </a:p>
          <a:p>
            <a:r>
              <a:rPr lang="pt-BR" baseline="0" dirty="0" smtClean="0"/>
              <a:t>Correlação significativa</a:t>
            </a:r>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12</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13</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AIC ta maior e o R² não está tão</a:t>
            </a:r>
            <a:r>
              <a:rPr lang="pt-BR" baseline="0" dirty="0" smtClean="0"/>
              <a:t> maior assim</a:t>
            </a:r>
          </a:p>
          <a:p>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14</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smtClean="0"/>
              <a:t>Cartograma</a:t>
            </a:r>
            <a:r>
              <a:rPr lang="pt-BR" dirty="0" smtClean="0"/>
              <a:t> – quanto maior a bola, maior o valor de luz e quanto mais vermelho, mais</a:t>
            </a:r>
            <a:r>
              <a:rPr lang="pt-BR" baseline="0" dirty="0" smtClean="0"/>
              <a:t> população</a:t>
            </a:r>
          </a:p>
          <a:p>
            <a:r>
              <a:rPr lang="pt-BR" baseline="0" dirty="0" smtClean="0"/>
              <a:t>Correlação significativa</a:t>
            </a:r>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15</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Teste indica </a:t>
            </a:r>
            <a:r>
              <a:rPr lang="pt-BR" dirty="0" err="1" smtClean="0"/>
              <a:t>heterocedasticidade</a:t>
            </a:r>
            <a:endParaRPr lang="pt-BR" dirty="0" smtClean="0"/>
          </a:p>
          <a:p>
            <a:r>
              <a:rPr lang="pt-BR" dirty="0" smtClean="0"/>
              <a:t>Dados não são normais </a:t>
            </a:r>
            <a:r>
              <a:rPr lang="pt-BR" dirty="0" smtClean="0"/>
              <a:t>– partiu</a:t>
            </a:r>
            <a:r>
              <a:rPr lang="pt-BR" baseline="0" dirty="0" smtClean="0"/>
              <a:t> do pressuposto da linearidade e prosseguiu a análise</a:t>
            </a:r>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16</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17</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Onde o Beta1</a:t>
            </a:r>
            <a:r>
              <a:rPr lang="pt-BR" baseline="0" dirty="0" smtClean="0"/>
              <a:t> estimado é maior, indica maior </a:t>
            </a:r>
            <a:r>
              <a:rPr lang="pt-BR" baseline="0" dirty="0" smtClean="0"/>
              <a:t>adensamento</a:t>
            </a:r>
            <a:endParaRPr lang="pt-BR" baseline="0"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18</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smtClean="0"/>
              <a:t>UrbTotal</a:t>
            </a:r>
            <a:r>
              <a:rPr lang="pt-BR" dirty="0" smtClean="0"/>
              <a:t> com Luzes – R² = 0.630</a:t>
            </a:r>
          </a:p>
          <a:p>
            <a:r>
              <a:rPr lang="pt-BR" dirty="0" smtClean="0"/>
              <a:t>UD</a:t>
            </a:r>
            <a:r>
              <a:rPr lang="pt-BR" baseline="0" dirty="0" smtClean="0"/>
              <a:t> com Luzes – R² = 0,398</a:t>
            </a:r>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19</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Avaliou-se</a:t>
            </a:r>
            <a:r>
              <a:rPr lang="pt-BR" baseline="0" dirty="0" smtClean="0"/>
              <a:t> somando as área consideradas urbanas e com as </a:t>
            </a:r>
            <a:r>
              <a:rPr lang="pt-BR" baseline="0" dirty="0" err="1" smtClean="0"/>
              <a:t>variaveis</a:t>
            </a:r>
            <a:r>
              <a:rPr lang="pt-BR" baseline="0" dirty="0" smtClean="0"/>
              <a:t> individualmente, e com as </a:t>
            </a:r>
            <a:r>
              <a:rPr lang="pt-BR" baseline="0" dirty="0" err="1" smtClean="0"/>
              <a:t>variaveis</a:t>
            </a:r>
            <a:r>
              <a:rPr lang="pt-BR" baseline="0" dirty="0" smtClean="0"/>
              <a:t> individuais o R² ficou melhor, usou-se essa.</a:t>
            </a:r>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20</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3</a:t>
            </a:fld>
            <a:endParaRPr lang="pt-BR"/>
          </a:p>
        </p:txBody>
      </p:sp>
    </p:spTree>
    <p:extLst>
      <p:ext uri="{BB962C8B-B14F-4D97-AF65-F5344CB8AC3E}">
        <p14:creationId xmlns:p14="http://schemas.microsoft.com/office/powerpoint/2010/main" val="2218098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21</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Não houve</a:t>
            </a:r>
            <a:r>
              <a:rPr lang="pt-BR" baseline="0" dirty="0" smtClean="0"/>
              <a:t> diferença significativa, de modo que ambos os modelos seriam satisfatórios para modelar a estimativa da população. Provavelmente </a:t>
            </a:r>
            <a:r>
              <a:rPr lang="pt-BR" baseline="0" dirty="0" err="1" smtClean="0"/>
              <a:t>pq</a:t>
            </a:r>
            <a:r>
              <a:rPr lang="pt-BR" baseline="0" dirty="0" smtClean="0"/>
              <a:t> a área com dependência espacial não é tão </a:t>
            </a:r>
            <a:r>
              <a:rPr lang="pt-BR" baseline="0" dirty="0" smtClean="0"/>
              <a:t>grande </a:t>
            </a:r>
            <a:r>
              <a:rPr lang="pt-BR" baseline="0" dirty="0" smtClean="0"/>
              <a:t>assim</a:t>
            </a:r>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22</a:t>
            </a:fld>
            <a:endParaRPr lang="pt-BR"/>
          </a:p>
        </p:txBody>
      </p:sp>
    </p:spTree>
    <p:extLst>
      <p:ext uri="{BB962C8B-B14F-4D97-AF65-F5344CB8AC3E}">
        <p14:creationId xmlns:p14="http://schemas.microsoft.com/office/powerpoint/2010/main" val="3134597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23</a:t>
            </a:fld>
            <a:endParaRPr lang="pt-BR"/>
          </a:p>
        </p:txBody>
      </p:sp>
    </p:spTree>
    <p:extLst>
      <p:ext uri="{BB962C8B-B14F-4D97-AF65-F5344CB8AC3E}">
        <p14:creationId xmlns:p14="http://schemas.microsoft.com/office/powerpoint/2010/main" val="1540885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baseline="0" dirty="0" smtClean="0"/>
          </a:p>
          <a:p>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4</a:t>
            </a:fld>
            <a:endParaRPr lang="pt-BR"/>
          </a:p>
        </p:txBody>
      </p:sp>
    </p:spTree>
    <p:extLst>
      <p:ext uri="{BB962C8B-B14F-4D97-AF65-F5344CB8AC3E}">
        <p14:creationId xmlns:p14="http://schemas.microsoft.com/office/powerpoint/2010/main" val="1430758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5</a:t>
            </a:fld>
            <a:endParaRPr lang="pt-BR"/>
          </a:p>
        </p:txBody>
      </p:sp>
    </p:spTree>
    <p:extLst>
      <p:ext uri="{BB962C8B-B14F-4D97-AF65-F5344CB8AC3E}">
        <p14:creationId xmlns:p14="http://schemas.microsoft.com/office/powerpoint/2010/main" val="2165655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20 amostras de aquisição</a:t>
            </a:r>
          </a:p>
          <a:p>
            <a:r>
              <a:rPr lang="pt-BR" dirty="0" smtClean="0"/>
              <a:t>Pontos associados às classes e identificado na referência se condizia</a:t>
            </a:r>
            <a:r>
              <a:rPr lang="pt-BR" baseline="0" dirty="0" smtClean="0"/>
              <a:t> com a classe</a:t>
            </a:r>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6</a:t>
            </a:fld>
            <a:endParaRPr lang="pt-BR"/>
          </a:p>
        </p:txBody>
      </p:sp>
    </p:spTree>
    <p:extLst>
      <p:ext uri="{BB962C8B-B14F-4D97-AF65-F5344CB8AC3E}">
        <p14:creationId xmlns:p14="http://schemas.microsoft.com/office/powerpoint/2010/main" val="3037099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7</a:t>
            </a:fld>
            <a:endParaRPr lang="pt-BR"/>
          </a:p>
        </p:txBody>
      </p:sp>
    </p:spTree>
    <p:extLst>
      <p:ext uri="{BB962C8B-B14F-4D97-AF65-F5344CB8AC3E}">
        <p14:creationId xmlns:p14="http://schemas.microsoft.com/office/powerpoint/2010/main" val="3037099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A realização do modelo de regressão local foi realizada no Software GWR4, no qual foi utilizado uma Função Gaussiana com largura de banda adaptável, isto é, largura menor em áreas com alta densidade de dados e maiores em áreas com menor densidade de dados, cuja largura de banda foi selecionada com auxílio do próprio software que se baseou no menor valor do </a:t>
            </a:r>
            <a:r>
              <a:rPr lang="pt-BR" sz="1200" i="1" kern="1200" dirty="0" err="1" smtClean="0">
                <a:solidFill>
                  <a:schemeClr val="tx1"/>
                </a:solidFill>
                <a:latin typeface="+mn-lt"/>
                <a:ea typeface="+mn-ea"/>
                <a:cs typeface="+mn-cs"/>
              </a:rPr>
              <a:t>Akaike</a:t>
            </a:r>
            <a:r>
              <a:rPr lang="pt-BR" sz="1200" i="1" kern="1200" dirty="0" smtClean="0">
                <a:solidFill>
                  <a:schemeClr val="tx1"/>
                </a:solidFill>
                <a:latin typeface="+mn-lt"/>
                <a:ea typeface="+mn-ea"/>
                <a:cs typeface="+mn-cs"/>
              </a:rPr>
              <a:t> </a:t>
            </a:r>
            <a:r>
              <a:rPr lang="pt-BR" sz="1200" i="1" kern="1200" dirty="0" err="1" smtClean="0">
                <a:solidFill>
                  <a:schemeClr val="tx1"/>
                </a:solidFill>
                <a:latin typeface="+mn-lt"/>
                <a:ea typeface="+mn-ea"/>
                <a:cs typeface="+mn-cs"/>
              </a:rPr>
              <a:t>Information</a:t>
            </a:r>
            <a:r>
              <a:rPr lang="pt-BR" sz="1200" i="1" kern="1200" dirty="0" smtClean="0">
                <a:solidFill>
                  <a:schemeClr val="tx1"/>
                </a:solidFill>
                <a:latin typeface="+mn-lt"/>
                <a:ea typeface="+mn-ea"/>
                <a:cs typeface="+mn-cs"/>
              </a:rPr>
              <a:t> </a:t>
            </a:r>
            <a:r>
              <a:rPr lang="pt-BR" sz="1200" i="1" kern="1200" dirty="0" err="1" smtClean="0">
                <a:solidFill>
                  <a:schemeClr val="tx1"/>
                </a:solidFill>
                <a:latin typeface="+mn-lt"/>
                <a:ea typeface="+mn-ea"/>
                <a:cs typeface="+mn-cs"/>
              </a:rPr>
              <a:t>Criterion</a:t>
            </a:r>
            <a:r>
              <a:rPr lang="pt-BR" sz="1200" i="1" kern="1200" dirty="0" smtClean="0">
                <a:solidFill>
                  <a:schemeClr val="tx1"/>
                </a:solidFill>
                <a:latin typeface="+mn-lt"/>
                <a:ea typeface="+mn-ea"/>
                <a:cs typeface="+mn-cs"/>
              </a:rPr>
              <a:t> </a:t>
            </a:r>
            <a:r>
              <a:rPr lang="pt-BR" sz="1200" kern="1200" dirty="0" smtClean="0">
                <a:solidFill>
                  <a:schemeClr val="tx1"/>
                </a:solidFill>
                <a:latin typeface="+mn-lt"/>
                <a:ea typeface="+mn-ea"/>
                <a:cs typeface="+mn-cs"/>
              </a:rPr>
              <a:t>(</a:t>
            </a:r>
            <a:r>
              <a:rPr lang="pt-BR" sz="1200" kern="1200" dirty="0" err="1" smtClean="0">
                <a:solidFill>
                  <a:schemeClr val="tx1"/>
                </a:solidFill>
                <a:latin typeface="+mn-lt"/>
                <a:ea typeface="+mn-ea"/>
                <a:cs typeface="+mn-cs"/>
              </a:rPr>
              <a:t>AICc</a:t>
            </a:r>
            <a:r>
              <a:rPr lang="pt-BR" sz="1200" kern="1200" dirty="0" smtClean="0">
                <a:solidFill>
                  <a:schemeClr val="tx1"/>
                </a:solidFill>
                <a:latin typeface="+mn-lt"/>
                <a:ea typeface="+mn-ea"/>
                <a:cs typeface="+mn-cs"/>
              </a:rPr>
              <a:t>). </a:t>
            </a:r>
          </a:p>
          <a:p>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8</a:t>
            </a:fld>
            <a:endParaRPr lang="pt-BR"/>
          </a:p>
        </p:txBody>
      </p:sp>
    </p:spTree>
    <p:extLst>
      <p:ext uri="{BB962C8B-B14F-4D97-AF65-F5344CB8AC3E}">
        <p14:creationId xmlns:p14="http://schemas.microsoft.com/office/powerpoint/2010/main" val="3037099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Melhor modelo definido pela comparação dos valores de R² ajustado e AIC</a:t>
            </a:r>
          </a:p>
          <a:p>
            <a:r>
              <a:rPr lang="pt-BR" dirty="0" smtClean="0"/>
              <a:t>R² ajustado</a:t>
            </a:r>
            <a:r>
              <a:rPr lang="pt-BR" baseline="0" dirty="0" smtClean="0"/>
              <a:t> quanto maior seu valor </a:t>
            </a:r>
            <a:r>
              <a:rPr lang="pt-BR" dirty="0" smtClean="0"/>
              <a:t>Melhor habilidade das variáveis explicativas interpretarem as variáveis respostas </a:t>
            </a:r>
          </a:p>
          <a:p>
            <a:r>
              <a:rPr lang="pt-BR" dirty="0" smtClean="0"/>
              <a:t>AIC  quanto</a:t>
            </a:r>
            <a:r>
              <a:rPr lang="pt-BR" baseline="0" dirty="0" smtClean="0"/>
              <a:t> menor, melhor o </a:t>
            </a:r>
            <a:r>
              <a:rPr lang="pt-BR" dirty="0" smtClean="0"/>
              <a:t>Modelo descreve os dados observados</a:t>
            </a:r>
            <a:endParaRPr lang="pt-BR" dirty="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9</a:t>
            </a:fld>
            <a:endParaRPr lang="pt-BR"/>
          </a:p>
        </p:txBody>
      </p:sp>
    </p:spTree>
    <p:extLst>
      <p:ext uri="{BB962C8B-B14F-4D97-AF65-F5344CB8AC3E}">
        <p14:creationId xmlns:p14="http://schemas.microsoft.com/office/powerpoint/2010/main" val="3037099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p>
        </p:txBody>
      </p:sp>
      <p:sp>
        <p:nvSpPr>
          <p:cNvPr id="4" name="Espaço Reservado para Número de Slide 3"/>
          <p:cNvSpPr>
            <a:spLocks noGrp="1"/>
          </p:cNvSpPr>
          <p:nvPr>
            <p:ph type="sldNum" sz="quarter" idx="10"/>
          </p:nvPr>
        </p:nvSpPr>
        <p:spPr/>
        <p:txBody>
          <a:bodyPr/>
          <a:lstStyle/>
          <a:p>
            <a:fld id="{FED539B6-BCCE-44A9-A00B-2F2FE54EB680}" type="slidenum">
              <a:rPr lang="pt-BR" smtClean="0"/>
              <a:pPr/>
              <a:t>10</a:t>
            </a:fld>
            <a:endParaRPr lang="pt-BR"/>
          </a:p>
        </p:txBody>
      </p:sp>
    </p:spTree>
    <p:extLst>
      <p:ext uri="{BB962C8B-B14F-4D97-AF65-F5344CB8AC3E}">
        <p14:creationId xmlns:p14="http://schemas.microsoft.com/office/powerpoint/2010/main" val="3134597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Título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pt-BR" smtClean="0"/>
              <a:t>Clique para editar o título mestre</a:t>
            </a:r>
            <a:endParaRPr kumimoji="0" lang="en-US"/>
          </a:p>
        </p:txBody>
      </p:sp>
      <p:sp>
        <p:nvSpPr>
          <p:cNvPr id="9" name="Subtítulo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a:xfrm>
            <a:off x="6400800" y="6355080"/>
            <a:ext cx="2286000" cy="365760"/>
          </a:xfrm>
        </p:spPr>
        <p:txBody>
          <a:bodyPr/>
          <a:lstStyle>
            <a:lvl1pPr>
              <a:defRPr sz="1400"/>
            </a:lvl1pPr>
          </a:lstStyle>
          <a:p>
            <a:fld id="{B6E93FE1-C37D-427E-8B25-8492E8C5A8DD}" type="datetimeFigureOut">
              <a:rPr lang="pt-BR" smtClean="0"/>
              <a:pPr/>
              <a:t>19/12/2017</a:t>
            </a:fld>
            <a:endParaRPr lang="pt-BR"/>
          </a:p>
        </p:txBody>
      </p:sp>
      <p:sp>
        <p:nvSpPr>
          <p:cNvPr id="17" name="Espaço Reservado para Rodapé 16"/>
          <p:cNvSpPr>
            <a:spLocks noGrp="1"/>
          </p:cNvSpPr>
          <p:nvPr>
            <p:ph type="ftr" sz="quarter" idx="11"/>
          </p:nvPr>
        </p:nvSpPr>
        <p:spPr>
          <a:xfrm>
            <a:off x="2898648" y="6355080"/>
            <a:ext cx="3474720" cy="365760"/>
          </a:xfrm>
        </p:spPr>
        <p:txBody>
          <a:bodyPr/>
          <a:lstStyle/>
          <a:p>
            <a:endParaRPr lang="pt-BR"/>
          </a:p>
        </p:txBody>
      </p:sp>
      <p:sp>
        <p:nvSpPr>
          <p:cNvPr id="29" name="Espaço Reservado para Número de Slide 28"/>
          <p:cNvSpPr>
            <a:spLocks noGrp="1"/>
          </p:cNvSpPr>
          <p:nvPr>
            <p:ph type="sldNum" sz="quarter" idx="12"/>
          </p:nvPr>
        </p:nvSpPr>
        <p:spPr>
          <a:xfrm>
            <a:off x="1216152" y="6355080"/>
            <a:ext cx="1219200" cy="365760"/>
          </a:xfrm>
        </p:spPr>
        <p:txBody>
          <a:bodyPr/>
          <a:lstStyle/>
          <a:p>
            <a:fld id="{7C3A7411-F437-433F-BAB9-27D437CDA7E2}" type="slidenum">
              <a:rPr lang="pt-BR" smtClean="0"/>
              <a:pPr/>
              <a:t>‹nº›</a:t>
            </a:fld>
            <a:endParaRPr lang="pt-BR"/>
          </a:p>
        </p:txBody>
      </p:sp>
      <p:sp>
        <p:nvSpPr>
          <p:cNvPr id="21" name="Retângulo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tângulo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tângulo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ângulo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B6E93FE1-C37D-427E-8B25-8492E8C5A8DD}" type="datetimeFigureOut">
              <a:rPr lang="pt-BR" smtClean="0"/>
              <a:pPr/>
              <a:t>19/12/2017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3A7411-F437-433F-BAB9-27D437CDA7E2}"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B6E93FE1-C37D-427E-8B25-8492E8C5A8DD}" type="datetimeFigureOut">
              <a:rPr lang="pt-BR" smtClean="0"/>
              <a:pPr/>
              <a:t>19/12/2017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3A7411-F437-433F-BAB9-27D437CDA7E2}" type="slidenum">
              <a:rPr lang="pt-BR" smtClean="0"/>
              <a:pPr/>
              <a:t>‹nº›</a:t>
            </a:fld>
            <a:endParaRPr lang="pt-BR"/>
          </a:p>
        </p:txBody>
      </p:sp>
      <p:sp>
        <p:nvSpPr>
          <p:cNvPr id="7" name="Conector reto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iângulo isósceles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ector reto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4" name="Espaço Reservado para Data 3"/>
          <p:cNvSpPr>
            <a:spLocks noGrp="1"/>
          </p:cNvSpPr>
          <p:nvPr>
            <p:ph type="dt" sz="half" idx="10"/>
          </p:nvPr>
        </p:nvSpPr>
        <p:spPr/>
        <p:txBody>
          <a:bodyPr/>
          <a:lstStyle/>
          <a:p>
            <a:fld id="{B6E93FE1-C37D-427E-8B25-8492E8C5A8DD}" type="datetimeFigureOut">
              <a:rPr lang="pt-BR" smtClean="0"/>
              <a:pPr/>
              <a:t>19/12/2017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3A7411-F437-433F-BAB9-27D437CDA7E2}" type="slidenum">
              <a:rPr lang="pt-BR" smtClean="0"/>
              <a:pPr/>
              <a:t>‹nº›</a:t>
            </a:fld>
            <a:endParaRPr lang="pt-BR"/>
          </a:p>
        </p:txBody>
      </p:sp>
      <p:sp>
        <p:nvSpPr>
          <p:cNvPr id="8" name="Espaço Reservado para Conteúdo 7"/>
          <p:cNvSpPr>
            <a:spLocks noGrp="1"/>
          </p:cNvSpPr>
          <p:nvPr>
            <p:ph sz="quarter" idx="1"/>
          </p:nvPr>
        </p:nvSpPr>
        <p:spPr>
          <a:xfrm>
            <a:off x="457200" y="1219200"/>
            <a:ext cx="8229600" cy="493776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 texto mestre</a:t>
            </a:r>
          </a:p>
        </p:txBody>
      </p:sp>
      <p:sp>
        <p:nvSpPr>
          <p:cNvPr id="4" name="Espaço Reservado para Data 3"/>
          <p:cNvSpPr>
            <a:spLocks noGrp="1"/>
          </p:cNvSpPr>
          <p:nvPr>
            <p:ph type="dt" sz="half" idx="10"/>
          </p:nvPr>
        </p:nvSpPr>
        <p:spPr>
          <a:xfrm>
            <a:off x="6400800" y="6355080"/>
            <a:ext cx="2286000" cy="365760"/>
          </a:xfrm>
        </p:spPr>
        <p:txBody>
          <a:bodyPr/>
          <a:lstStyle/>
          <a:p>
            <a:fld id="{B6E93FE1-C37D-427E-8B25-8492E8C5A8DD}" type="datetimeFigureOut">
              <a:rPr lang="pt-BR" smtClean="0"/>
              <a:pPr/>
              <a:t>19/12/2017</a:t>
            </a:fld>
            <a:endParaRPr lang="pt-BR"/>
          </a:p>
        </p:txBody>
      </p:sp>
      <p:sp>
        <p:nvSpPr>
          <p:cNvPr id="5" name="Espaço Reservado para Rodapé 4"/>
          <p:cNvSpPr>
            <a:spLocks noGrp="1"/>
          </p:cNvSpPr>
          <p:nvPr>
            <p:ph type="ftr" sz="quarter" idx="11"/>
          </p:nvPr>
        </p:nvSpPr>
        <p:spPr>
          <a:xfrm>
            <a:off x="2898648" y="6355080"/>
            <a:ext cx="3474720" cy="365760"/>
          </a:xfrm>
        </p:spPr>
        <p:txBody>
          <a:bodyPr/>
          <a:lstStyle/>
          <a:p>
            <a:endParaRPr lang="pt-BR"/>
          </a:p>
        </p:txBody>
      </p:sp>
      <p:sp>
        <p:nvSpPr>
          <p:cNvPr id="6" name="Espaço Reservado para Número de Slide 5"/>
          <p:cNvSpPr>
            <a:spLocks noGrp="1"/>
          </p:cNvSpPr>
          <p:nvPr>
            <p:ph type="sldNum" sz="quarter" idx="12"/>
          </p:nvPr>
        </p:nvSpPr>
        <p:spPr>
          <a:xfrm>
            <a:off x="1069848" y="6355080"/>
            <a:ext cx="1520952" cy="365760"/>
          </a:xfrm>
        </p:spPr>
        <p:txBody>
          <a:bodyPr/>
          <a:lstStyle/>
          <a:p>
            <a:fld id="{7C3A7411-F437-433F-BAB9-27D437CDA7E2}" type="slidenum">
              <a:rPr lang="pt-BR" smtClean="0"/>
              <a:pPr/>
              <a:t>‹nº›</a:t>
            </a:fld>
            <a:endParaRPr lang="pt-BR"/>
          </a:p>
        </p:txBody>
      </p:sp>
      <p:sp>
        <p:nvSpPr>
          <p:cNvPr id="7" name="Retângulo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lstStyle/>
          <a:p>
            <a:r>
              <a:rPr kumimoji="0" lang="pt-BR" smtClean="0"/>
              <a:t>Clique para editar o título mestre</a:t>
            </a:r>
            <a:endParaRPr kumimoji="0" lang="en-US"/>
          </a:p>
        </p:txBody>
      </p:sp>
      <p:sp>
        <p:nvSpPr>
          <p:cNvPr id="5" name="Espaço Reservado para Data 4"/>
          <p:cNvSpPr>
            <a:spLocks noGrp="1"/>
          </p:cNvSpPr>
          <p:nvPr>
            <p:ph type="dt" sz="half" idx="10"/>
          </p:nvPr>
        </p:nvSpPr>
        <p:spPr/>
        <p:txBody>
          <a:bodyPr/>
          <a:lstStyle/>
          <a:p>
            <a:fld id="{B6E93FE1-C37D-427E-8B25-8492E8C5A8DD}" type="datetimeFigureOut">
              <a:rPr lang="pt-BR" smtClean="0"/>
              <a:pPr/>
              <a:t>19/12/2017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3A7411-F437-433F-BAB9-27D437CDA7E2}" type="slidenum">
              <a:rPr lang="pt-BR" smtClean="0"/>
              <a:pPr/>
              <a:t>‹nº›</a:t>
            </a:fld>
            <a:endParaRPr lang="pt-BR"/>
          </a:p>
        </p:txBody>
      </p:sp>
      <p:sp>
        <p:nvSpPr>
          <p:cNvPr id="9" name="Espaço Reservado para Conteúdo 8"/>
          <p:cNvSpPr>
            <a:spLocks noGrp="1"/>
          </p:cNvSpPr>
          <p:nvPr>
            <p:ph sz="quarter" idx="1"/>
          </p:nvPr>
        </p:nvSpPr>
        <p:spPr>
          <a:xfrm>
            <a:off x="457200" y="1219200"/>
            <a:ext cx="4041648" cy="493776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632198" y="1216152"/>
            <a:ext cx="4041648" cy="493776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nchor="ctr"/>
          <a:lstStyle>
            <a:lvl1pPr>
              <a:defRPr/>
            </a:lvl1pPr>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4" name="Espaço Reservado para Texto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7" name="Espaço Reservado para Data 6"/>
          <p:cNvSpPr>
            <a:spLocks noGrp="1"/>
          </p:cNvSpPr>
          <p:nvPr>
            <p:ph type="dt" sz="half" idx="10"/>
          </p:nvPr>
        </p:nvSpPr>
        <p:spPr/>
        <p:txBody>
          <a:bodyPr/>
          <a:lstStyle/>
          <a:p>
            <a:fld id="{B6E93FE1-C37D-427E-8B25-8492E8C5A8DD}" type="datetimeFigureOut">
              <a:rPr lang="pt-BR" smtClean="0"/>
              <a:pPr/>
              <a:t>19/12/2017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C3A7411-F437-433F-BAB9-27D437CDA7E2}" type="slidenum">
              <a:rPr lang="pt-BR" smtClean="0"/>
              <a:pPr/>
              <a:t>‹nº›</a:t>
            </a:fld>
            <a:endParaRPr lang="pt-BR"/>
          </a:p>
        </p:txBody>
      </p:sp>
      <p:sp>
        <p:nvSpPr>
          <p:cNvPr id="11" name="Espaço Reservado para Conteúdo 10"/>
          <p:cNvSpPr>
            <a:spLocks noGrp="1"/>
          </p:cNvSpPr>
          <p:nvPr>
            <p:ph sz="quarter" idx="2"/>
          </p:nvPr>
        </p:nvSpPr>
        <p:spPr>
          <a:xfrm>
            <a:off x="457200" y="2133600"/>
            <a:ext cx="4038600" cy="40386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648200" y="2133600"/>
            <a:ext cx="4038600" cy="40386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lstStyle/>
          <a:p>
            <a:r>
              <a:rPr kumimoji="0" lang="pt-BR" smtClean="0"/>
              <a:t>Clique para editar o título mestre</a:t>
            </a:r>
            <a:endParaRPr kumimoji="0" lang="en-US"/>
          </a:p>
        </p:txBody>
      </p:sp>
      <p:sp>
        <p:nvSpPr>
          <p:cNvPr id="3" name="Espaço Reservado para Data 2"/>
          <p:cNvSpPr>
            <a:spLocks noGrp="1"/>
          </p:cNvSpPr>
          <p:nvPr>
            <p:ph type="dt" sz="half" idx="10"/>
          </p:nvPr>
        </p:nvSpPr>
        <p:spPr/>
        <p:txBody>
          <a:bodyPr/>
          <a:lstStyle/>
          <a:p>
            <a:fld id="{B6E93FE1-C37D-427E-8B25-8492E8C5A8DD}" type="datetimeFigureOut">
              <a:rPr lang="pt-BR" smtClean="0"/>
              <a:pPr/>
              <a:t>19/12/2017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C3A7411-F437-433F-BAB9-27D437CDA7E2}" type="slidenum">
              <a:rPr lang="pt-BR" smtClean="0"/>
              <a:pPr/>
              <a:t>‹nº›</a:t>
            </a:fld>
            <a:endParaRPr lang="pt-BR"/>
          </a:p>
        </p:txBody>
      </p:sp>
      <p:sp>
        <p:nvSpPr>
          <p:cNvPr id="6" name="Triângulo isósceles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6E93FE1-C37D-427E-8B25-8492E8C5A8DD}" type="datetimeFigureOut">
              <a:rPr lang="pt-BR" smtClean="0"/>
              <a:pPr/>
              <a:t>19/12/2017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C3A7411-F437-433F-BAB9-27D437CDA7E2}" type="slidenum">
              <a:rPr lang="pt-BR" smtClean="0"/>
              <a:pPr/>
              <a:t>‹nº›</a:t>
            </a:fld>
            <a:endParaRPr lang="pt-BR"/>
          </a:p>
        </p:txBody>
      </p:sp>
      <p:sp>
        <p:nvSpPr>
          <p:cNvPr id="5" name="Conector reto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iângulo isósceles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pt-BR" smtClean="0"/>
              <a:t>Clique para editar o título mestre</a:t>
            </a:r>
            <a:endParaRPr kumimoji="0" lang="en-US"/>
          </a:p>
        </p:txBody>
      </p:sp>
      <p:sp>
        <p:nvSpPr>
          <p:cNvPr id="3" name="Espaço Reservado para Texto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 texto mestre</a:t>
            </a:r>
          </a:p>
        </p:txBody>
      </p:sp>
      <p:sp>
        <p:nvSpPr>
          <p:cNvPr id="5" name="Espaço Reservado para Data 4"/>
          <p:cNvSpPr>
            <a:spLocks noGrp="1"/>
          </p:cNvSpPr>
          <p:nvPr>
            <p:ph type="dt" sz="half" idx="10"/>
          </p:nvPr>
        </p:nvSpPr>
        <p:spPr/>
        <p:txBody>
          <a:bodyPr/>
          <a:lstStyle/>
          <a:p>
            <a:fld id="{B6E93FE1-C37D-427E-8B25-8492E8C5A8DD}" type="datetimeFigureOut">
              <a:rPr lang="pt-BR" smtClean="0"/>
              <a:pPr/>
              <a:t>19/12/2017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3A7411-F437-433F-BAB9-27D437CDA7E2}" type="slidenum">
              <a:rPr lang="pt-BR" smtClean="0"/>
              <a:pPr/>
              <a:t>‹nº›</a:t>
            </a:fld>
            <a:endParaRPr lang="pt-BR"/>
          </a:p>
        </p:txBody>
      </p:sp>
      <p:sp>
        <p:nvSpPr>
          <p:cNvPr id="8" name="Conector reto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Conector reto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ângulo isósceles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ço Reservado para Conteúdo 11"/>
          <p:cNvSpPr>
            <a:spLocks noGrp="1"/>
          </p:cNvSpPr>
          <p:nvPr>
            <p:ph sz="quarter" idx="1"/>
          </p:nvPr>
        </p:nvSpPr>
        <p:spPr>
          <a:xfrm>
            <a:off x="304800" y="304800"/>
            <a:ext cx="5715000" cy="5715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pt-BR" smtClean="0"/>
              <a:t>Clique para editar o título mestre</a:t>
            </a:r>
            <a:endParaRPr kumimoji="0" lang="en-US"/>
          </a:p>
        </p:txBody>
      </p:sp>
      <p:sp>
        <p:nvSpPr>
          <p:cNvPr id="3" name="Espaço Reservado para Imagem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pt-BR" smtClean="0"/>
              <a:t>Clique para editar o texto mestre</a:t>
            </a:r>
          </a:p>
        </p:txBody>
      </p:sp>
      <p:sp>
        <p:nvSpPr>
          <p:cNvPr id="5" name="Espaço Reservado para Data 4"/>
          <p:cNvSpPr>
            <a:spLocks noGrp="1"/>
          </p:cNvSpPr>
          <p:nvPr>
            <p:ph type="dt" sz="half" idx="10"/>
          </p:nvPr>
        </p:nvSpPr>
        <p:spPr/>
        <p:txBody>
          <a:bodyPr/>
          <a:lstStyle/>
          <a:p>
            <a:fld id="{B6E93FE1-C37D-427E-8B25-8492E8C5A8DD}" type="datetimeFigureOut">
              <a:rPr lang="pt-BR" smtClean="0"/>
              <a:pPr/>
              <a:t>19/12/2017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3A7411-F437-433F-BAB9-27D437CDA7E2}" type="slidenum">
              <a:rPr lang="pt-BR" smtClean="0"/>
              <a:pPr/>
              <a:t>‹nº›</a:t>
            </a:fld>
            <a:endParaRPr lang="pt-BR"/>
          </a:p>
        </p:txBody>
      </p:sp>
      <p:sp>
        <p:nvSpPr>
          <p:cNvPr id="8" name="Conector reto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iângulo isósceles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457200" y="152400"/>
            <a:ext cx="8229600" cy="990600"/>
          </a:xfrm>
          <a:prstGeom prst="rect">
            <a:avLst/>
          </a:prstGeom>
        </p:spPr>
        <p:txBody>
          <a:bodyPr vert="horz" anchor="b" anchorCtr="0">
            <a:normAutofit/>
          </a:bodyPr>
          <a:lstStyle/>
          <a:p>
            <a:r>
              <a:rPr kumimoji="0" lang="pt-BR" smtClean="0"/>
              <a:t>Clique para editar o título mestre</a:t>
            </a:r>
            <a:endParaRPr kumimoji="0" lang="en-US"/>
          </a:p>
        </p:txBody>
      </p:sp>
      <p:sp>
        <p:nvSpPr>
          <p:cNvPr id="13" name="Espaço Reservado para Texto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B6E93FE1-C37D-427E-8B25-8492E8C5A8DD}" type="datetimeFigureOut">
              <a:rPr lang="pt-BR" smtClean="0"/>
              <a:pPr/>
              <a:t>19/12/2017</a:t>
            </a:fld>
            <a:endParaRPr lang="pt-BR"/>
          </a:p>
        </p:txBody>
      </p:sp>
      <p:sp>
        <p:nvSpPr>
          <p:cNvPr id="3" name="Espaço Reservado para Rodapé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pt-BR"/>
          </a:p>
        </p:txBody>
      </p:sp>
      <p:sp>
        <p:nvSpPr>
          <p:cNvPr id="23" name="Espaço Reservado para Número de Slide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C3A7411-F437-433F-BAB9-27D437CDA7E2}" type="slidenum">
              <a:rPr lang="pt-BR" smtClean="0"/>
              <a:pPr/>
              <a:t>‹nº›</a:t>
            </a:fld>
            <a:endParaRPr lang="pt-BR"/>
          </a:p>
        </p:txBody>
      </p:sp>
      <p:sp>
        <p:nvSpPr>
          <p:cNvPr id="28" name="Conector reto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ector reto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ângulo isósceles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gif"/><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gif"/><Relationship Id="rId5" Type="http://schemas.openxmlformats.org/officeDocument/2006/relationships/image" Target="../media/image6.gi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1520" y="1124744"/>
            <a:ext cx="8568952" cy="1944216"/>
          </a:xfrm>
        </p:spPr>
        <p:style>
          <a:lnRef idx="2">
            <a:schemeClr val="accent1"/>
          </a:lnRef>
          <a:fillRef idx="1">
            <a:schemeClr val="lt1"/>
          </a:fillRef>
          <a:effectRef idx="0">
            <a:schemeClr val="accent1"/>
          </a:effectRef>
          <a:fontRef idx="minor">
            <a:schemeClr val="dk1"/>
          </a:fontRef>
        </p:style>
        <p:txBody>
          <a:bodyPr>
            <a:noAutofit/>
          </a:bodyPr>
          <a:lstStyle/>
          <a:p>
            <a:pPr algn="ctr"/>
            <a:r>
              <a:rPr lang="pt-BR" sz="2400" dirty="0"/>
              <a:t>ANÁLISE DO USO DOS DADOS DE LUZES NOTURNAS </a:t>
            </a:r>
            <a:r>
              <a:rPr lang="pt-BR" sz="2400" dirty="0" smtClean="0"/>
              <a:t>PARA ESTIMATIVA </a:t>
            </a:r>
            <a:r>
              <a:rPr lang="pt-BR" sz="2400" dirty="0"/>
              <a:t>E DISTRIBUIÇÃO ESPACIAL </a:t>
            </a:r>
            <a:r>
              <a:rPr lang="pt-BR" sz="2400" dirty="0" smtClean="0"/>
              <a:t>DA POPULAÇÃO</a:t>
            </a:r>
            <a:r>
              <a:rPr lang="pt-BR" sz="2400" dirty="0" smtClean="0"/>
              <a:t>: </a:t>
            </a:r>
            <a:r>
              <a:rPr lang="pt-BR" sz="2400" dirty="0" smtClean="0"/>
              <a:t>ESTUDO PARA A REGIÃO METROPOLITANA DO VALE DO PARAÍBA E LITORAL NORTE, SÃO PAULO, BRASIL. </a:t>
            </a:r>
          </a:p>
        </p:txBody>
      </p:sp>
      <p:sp>
        <p:nvSpPr>
          <p:cNvPr id="3" name="Subtítulo 2"/>
          <p:cNvSpPr>
            <a:spLocks noGrp="1"/>
          </p:cNvSpPr>
          <p:nvPr>
            <p:ph type="subTitle" idx="1"/>
          </p:nvPr>
        </p:nvSpPr>
        <p:spPr>
          <a:xfrm>
            <a:off x="1331640" y="3717032"/>
            <a:ext cx="6858000" cy="1080120"/>
          </a:xfrm>
        </p:spPr>
        <p:txBody>
          <a:bodyPr>
            <a:noAutofit/>
          </a:bodyPr>
          <a:lstStyle/>
          <a:p>
            <a:r>
              <a:rPr lang="pt-BR" sz="1800" dirty="0" smtClean="0">
                <a:solidFill>
                  <a:schemeClr val="tx1"/>
                </a:solidFill>
              </a:rPr>
              <a:t>Ana </a:t>
            </a:r>
            <a:r>
              <a:rPr lang="pt-BR" sz="1800" dirty="0">
                <a:solidFill>
                  <a:schemeClr val="tx1"/>
                </a:solidFill>
              </a:rPr>
              <a:t>Carolina de Faria Santos – </a:t>
            </a:r>
            <a:r>
              <a:rPr lang="pt-BR" sz="1800" dirty="0" smtClean="0">
                <a:solidFill>
                  <a:schemeClr val="tx1"/>
                </a:solidFill>
              </a:rPr>
              <a:t>138592</a:t>
            </a:r>
          </a:p>
        </p:txBody>
      </p:sp>
      <p:pic>
        <p:nvPicPr>
          <p:cNvPr id="5" name="Imagem 4" descr="Resultado de imagem para logo in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44624"/>
            <a:ext cx="3960440" cy="657860"/>
          </a:xfrm>
          <a:prstGeom prst="rect">
            <a:avLst/>
          </a:prstGeom>
          <a:noFill/>
          <a:ln>
            <a:noFill/>
          </a:ln>
        </p:spPr>
      </p:pic>
      <p:sp>
        <p:nvSpPr>
          <p:cNvPr id="4" name="CaixaDeTexto 3"/>
          <p:cNvSpPr txBox="1"/>
          <p:nvPr/>
        </p:nvSpPr>
        <p:spPr>
          <a:xfrm>
            <a:off x="1187624" y="5085184"/>
            <a:ext cx="6088398" cy="646331"/>
          </a:xfrm>
          <a:prstGeom prst="rect">
            <a:avLst/>
          </a:prstGeom>
          <a:noFill/>
        </p:spPr>
        <p:txBody>
          <a:bodyPr wrap="none" rtlCol="0">
            <a:spAutoFit/>
          </a:bodyPr>
          <a:lstStyle/>
          <a:p>
            <a:r>
              <a:rPr lang="pt-BR" dirty="0" smtClean="0"/>
              <a:t>Análise Espacial de Dados Geográficos – SER301</a:t>
            </a:r>
            <a:endParaRPr lang="pt-BR" dirty="0"/>
          </a:p>
          <a:p>
            <a:r>
              <a:rPr lang="pt-BR" dirty="0"/>
              <a:t>Dr. </a:t>
            </a:r>
            <a:r>
              <a:rPr lang="pt-BR" dirty="0" smtClean="0"/>
              <a:t>Antonio Miguel V. Monteiro e Dr. Eduardo G. Camargo</a:t>
            </a:r>
            <a:endParaRPr lang="pt-BR" dirty="0"/>
          </a:p>
        </p:txBody>
      </p:sp>
    </p:spTree>
    <p:extLst>
      <p:ext uri="{BB962C8B-B14F-4D97-AF65-F5344CB8AC3E}">
        <p14:creationId xmlns:p14="http://schemas.microsoft.com/office/powerpoint/2010/main" val="3088921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64202"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09</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t>Fase 0</a:t>
            </a:r>
          </a:p>
        </p:txBody>
      </p:sp>
      <p:pic>
        <p:nvPicPr>
          <p:cNvPr id="8193" name="Picture 1" descr="C:\Users\cristina\Desktop\AE\UsoSolo\UsoSolo2012.jpg"/>
          <p:cNvPicPr>
            <a:picLocks noChangeAspect="1" noChangeArrowheads="1"/>
          </p:cNvPicPr>
          <p:nvPr/>
        </p:nvPicPr>
        <p:blipFill>
          <a:blip r:embed="rId4" cstate="print"/>
          <a:srcRect l="4490" t="4237" r="4212" b="7197"/>
          <a:stretch>
            <a:fillRect/>
          </a:stretch>
        </p:blipFill>
        <p:spPr bwMode="auto">
          <a:xfrm>
            <a:off x="899592" y="332656"/>
            <a:ext cx="4392488" cy="6021288"/>
          </a:xfrm>
          <a:prstGeom prst="rect">
            <a:avLst/>
          </a:prstGeom>
          <a:noFill/>
        </p:spPr>
      </p:pic>
      <p:pic>
        <p:nvPicPr>
          <p:cNvPr id="8194" name="Picture 2"/>
          <p:cNvPicPr>
            <a:picLocks noChangeAspect="1" noChangeArrowheads="1"/>
          </p:cNvPicPr>
          <p:nvPr/>
        </p:nvPicPr>
        <p:blipFill>
          <a:blip r:embed="rId5" cstate="print"/>
          <a:srcRect/>
          <a:stretch>
            <a:fillRect/>
          </a:stretch>
        </p:blipFill>
        <p:spPr bwMode="auto">
          <a:xfrm>
            <a:off x="1043608" y="1340768"/>
            <a:ext cx="7704855" cy="4622914"/>
          </a:xfrm>
          <a:prstGeom prst="rect">
            <a:avLst/>
          </a:prstGeom>
          <a:noFill/>
          <a:ln w="9525">
            <a:noFill/>
            <a:miter lim="800000"/>
            <a:headEnd/>
            <a:tailEnd/>
          </a:ln>
        </p:spPr>
      </p:pic>
    </p:spTree>
    <p:extLst>
      <p:ext uri="{BB962C8B-B14F-4D97-AF65-F5344CB8AC3E}">
        <p14:creationId xmlns:p14="http://schemas.microsoft.com/office/powerpoint/2010/main" val="1467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8193"/>
                                        </p:tgtEl>
                                        <p:attrNameLst>
                                          <p:attrName>ppt_x</p:attrName>
                                        </p:attrNameLst>
                                      </p:cBhvr>
                                      <p:tavLst>
                                        <p:tav tm="0">
                                          <p:val>
                                            <p:strVal val="ppt_x"/>
                                          </p:val>
                                        </p:tav>
                                        <p:tav tm="100000">
                                          <p:val>
                                            <p:strVal val="ppt_x"/>
                                          </p:val>
                                        </p:tav>
                                      </p:tavLst>
                                    </p:anim>
                                    <p:anim calcmode="lin" valueType="num">
                                      <p:cBhvr additive="base">
                                        <p:cTn id="7" dur="500"/>
                                        <p:tgtEl>
                                          <p:spTgt spid="8193"/>
                                        </p:tgtEl>
                                        <p:attrNameLst>
                                          <p:attrName>ppt_y</p:attrName>
                                        </p:attrNameLst>
                                      </p:cBhvr>
                                      <p:tavLst>
                                        <p:tav tm="0">
                                          <p:val>
                                            <p:strVal val="ppt_y"/>
                                          </p:val>
                                        </p:tav>
                                        <p:tav tm="100000">
                                          <p:val>
                                            <p:strVal val="1+ppt_h/2"/>
                                          </p:val>
                                        </p:tav>
                                      </p:tavLst>
                                    </p:anim>
                                    <p:set>
                                      <p:cBhvr>
                                        <p:cTn id="8" dur="1" fill="hold">
                                          <p:stCondLst>
                                            <p:cond delay="499"/>
                                          </p:stCondLst>
                                        </p:cTn>
                                        <p:tgtEl>
                                          <p:spTgt spid="819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500" fill="hold"/>
                                        <p:tgtEl>
                                          <p:spTgt spid="8194"/>
                                        </p:tgtEl>
                                        <p:attrNameLst>
                                          <p:attrName>ppt_x</p:attrName>
                                        </p:attrNameLst>
                                      </p:cBhvr>
                                      <p:tavLst>
                                        <p:tav tm="0">
                                          <p:val>
                                            <p:strVal val="#ppt_x"/>
                                          </p:val>
                                        </p:tav>
                                        <p:tav tm="100000">
                                          <p:val>
                                            <p:strVal val="#ppt_x"/>
                                          </p:val>
                                        </p:tav>
                                      </p:tavLst>
                                    </p:anim>
                                    <p:anim calcmode="lin" valueType="num">
                                      <p:cBhvr additive="base">
                                        <p:cTn id="14"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10</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p:txBody>
      </p:sp>
      <p:sp>
        <p:nvSpPr>
          <p:cNvPr id="9" name="Retângulo de cantos arredondados 8"/>
          <p:cNvSpPr/>
          <p:nvPr/>
        </p:nvSpPr>
        <p:spPr>
          <a:xfrm>
            <a:off x="5292080" y="764704"/>
            <a:ext cx="295232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1 – Análise Exploratória</a:t>
            </a:r>
            <a:endParaRPr lang="pt-BR" sz="1200" dirty="0"/>
          </a:p>
        </p:txBody>
      </p:sp>
      <p:sp>
        <p:nvSpPr>
          <p:cNvPr id="11" name="CaixaDeTexto 10"/>
          <p:cNvSpPr txBox="1"/>
          <p:nvPr/>
        </p:nvSpPr>
        <p:spPr>
          <a:xfrm>
            <a:off x="1835696" y="1196752"/>
            <a:ext cx="1268296" cy="369332"/>
          </a:xfrm>
          <a:prstGeom prst="rect">
            <a:avLst/>
          </a:prstGeom>
          <a:noFill/>
        </p:spPr>
        <p:txBody>
          <a:bodyPr wrap="none" rtlCol="0">
            <a:spAutoFit/>
          </a:bodyPr>
          <a:lstStyle/>
          <a:p>
            <a:r>
              <a:rPr lang="pt-BR" dirty="0" smtClean="0"/>
              <a:t>R² = 0,835</a:t>
            </a:r>
            <a:endParaRPr lang="pt-BR" dirty="0"/>
          </a:p>
        </p:txBody>
      </p:sp>
      <p:sp>
        <p:nvSpPr>
          <p:cNvPr id="14" name="Retângulo de cantos arredondados 13"/>
          <p:cNvSpPr/>
          <p:nvPr/>
        </p:nvSpPr>
        <p:spPr>
          <a:xfrm>
            <a:off x="5292080" y="332656"/>
            <a:ext cx="151216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Regional</a:t>
            </a:r>
            <a:endParaRPr lang="pt-BR" sz="1400" dirty="0"/>
          </a:p>
        </p:txBody>
      </p:sp>
      <p:pic>
        <p:nvPicPr>
          <p:cNvPr id="40966" name="Picture 6" descr="C:\Users\cristina\Desktop\AE\FASE 1\1ANALISE EXPLORATÓRIA\SCATTER RMVPLN.png"/>
          <p:cNvPicPr>
            <a:picLocks noChangeAspect="1" noChangeArrowheads="1"/>
          </p:cNvPicPr>
          <p:nvPr/>
        </p:nvPicPr>
        <p:blipFill>
          <a:blip r:embed="rId4" cstate="print"/>
          <a:srcRect b="17670"/>
          <a:stretch>
            <a:fillRect/>
          </a:stretch>
        </p:blipFill>
        <p:spPr bwMode="auto">
          <a:xfrm>
            <a:off x="467544" y="1628800"/>
            <a:ext cx="4383757" cy="4320480"/>
          </a:xfrm>
          <a:prstGeom prst="rect">
            <a:avLst/>
          </a:prstGeom>
          <a:noFill/>
        </p:spPr>
      </p:pic>
      <p:pic>
        <p:nvPicPr>
          <p:cNvPr id="40967" name="Picture 7" descr="C:\Users\cristina\Desktop\AE\FASE 1\1ANALISE EXPLORATÓRIA\HISTO_POP_RMVPLN.png"/>
          <p:cNvPicPr>
            <a:picLocks noChangeAspect="1" noChangeArrowheads="1"/>
          </p:cNvPicPr>
          <p:nvPr/>
        </p:nvPicPr>
        <p:blipFill>
          <a:blip r:embed="rId5" cstate="print"/>
          <a:srcRect/>
          <a:stretch>
            <a:fillRect/>
          </a:stretch>
        </p:blipFill>
        <p:spPr bwMode="auto">
          <a:xfrm>
            <a:off x="5148064" y="1196752"/>
            <a:ext cx="3164469" cy="2378770"/>
          </a:xfrm>
          <a:prstGeom prst="rect">
            <a:avLst/>
          </a:prstGeom>
          <a:noFill/>
        </p:spPr>
      </p:pic>
      <p:pic>
        <p:nvPicPr>
          <p:cNvPr id="40968" name="Picture 8" descr="C:\Users\cristina\Desktop\AE\FASE 1\1ANALISE EXPLORATÓRIA\HISTO_LUZ_RMVPLN.png"/>
          <p:cNvPicPr>
            <a:picLocks noChangeAspect="1" noChangeArrowheads="1"/>
          </p:cNvPicPr>
          <p:nvPr/>
        </p:nvPicPr>
        <p:blipFill>
          <a:blip r:embed="rId6" cstate="print"/>
          <a:srcRect/>
          <a:stretch>
            <a:fillRect/>
          </a:stretch>
        </p:blipFill>
        <p:spPr bwMode="auto">
          <a:xfrm>
            <a:off x="5099840" y="3573016"/>
            <a:ext cx="3643428" cy="2738810"/>
          </a:xfrm>
          <a:prstGeom prst="rect">
            <a:avLst/>
          </a:prstGeom>
          <a:noFill/>
        </p:spPr>
      </p:pic>
      <p:pic>
        <p:nvPicPr>
          <p:cNvPr id="40969" name="Picture 9" descr="C:\Users\cristina\Desktop\AE\FASE 1\1ANALISE EXPLORATÓRIA\RMVPLN5kmPOPLUZCartogramNewFrame.png"/>
          <p:cNvPicPr>
            <a:picLocks noChangeAspect="1" noChangeArrowheads="1"/>
          </p:cNvPicPr>
          <p:nvPr/>
        </p:nvPicPr>
        <p:blipFill>
          <a:blip r:embed="rId7" cstate="print"/>
          <a:srcRect/>
          <a:stretch>
            <a:fillRect/>
          </a:stretch>
        </p:blipFill>
        <p:spPr bwMode="auto">
          <a:xfrm>
            <a:off x="1403648" y="1700808"/>
            <a:ext cx="6326629" cy="4194498"/>
          </a:xfrm>
          <a:prstGeom prst="rect">
            <a:avLst/>
          </a:prstGeom>
          <a:noFill/>
        </p:spPr>
      </p:pic>
    </p:spTree>
    <p:extLst>
      <p:ext uri="{BB962C8B-B14F-4D97-AF65-F5344CB8AC3E}">
        <p14:creationId xmlns:p14="http://schemas.microsoft.com/office/powerpoint/2010/main" val="1467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9"/>
                                        </p:tgtEl>
                                        <p:attrNameLst>
                                          <p:attrName>style.visibility</p:attrName>
                                        </p:attrNameLst>
                                      </p:cBhvr>
                                      <p:to>
                                        <p:strVal val="visible"/>
                                      </p:to>
                                    </p:set>
                                    <p:anim calcmode="lin" valueType="num">
                                      <p:cBhvr additive="base">
                                        <p:cTn id="7" dur="500" fill="hold"/>
                                        <p:tgtEl>
                                          <p:spTgt spid="40969"/>
                                        </p:tgtEl>
                                        <p:attrNameLst>
                                          <p:attrName>ppt_x</p:attrName>
                                        </p:attrNameLst>
                                      </p:cBhvr>
                                      <p:tavLst>
                                        <p:tav tm="0">
                                          <p:val>
                                            <p:strVal val="#ppt_x"/>
                                          </p:val>
                                        </p:tav>
                                        <p:tav tm="100000">
                                          <p:val>
                                            <p:strVal val="#ppt_x"/>
                                          </p:val>
                                        </p:tav>
                                      </p:tavLst>
                                    </p:anim>
                                    <p:anim calcmode="lin" valueType="num">
                                      <p:cBhvr additive="base">
                                        <p:cTn id="8" dur="500" fill="hold"/>
                                        <p:tgtEl>
                                          <p:spTgt spid="409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70101"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11</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p:txBody>
      </p:sp>
      <p:sp>
        <p:nvSpPr>
          <p:cNvPr id="9" name="Retângulo de cantos arredondados 8"/>
          <p:cNvSpPr/>
          <p:nvPr/>
        </p:nvSpPr>
        <p:spPr>
          <a:xfrm>
            <a:off x="5292080" y="764704"/>
            <a:ext cx="295232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2 – Regressão Linear</a:t>
            </a:r>
            <a:endParaRPr lang="pt-BR" sz="1200" dirty="0"/>
          </a:p>
        </p:txBody>
      </p:sp>
      <p:sp>
        <p:nvSpPr>
          <p:cNvPr id="14" name="Retângulo de cantos arredondados 13"/>
          <p:cNvSpPr/>
          <p:nvPr/>
        </p:nvSpPr>
        <p:spPr>
          <a:xfrm>
            <a:off x="5292080" y="332656"/>
            <a:ext cx="151216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Regional</a:t>
            </a:r>
            <a:endParaRPr lang="pt-BR" sz="1400" dirty="0"/>
          </a:p>
        </p:txBody>
      </p:sp>
      <p:pic>
        <p:nvPicPr>
          <p:cNvPr id="49154" name="Picture 2"/>
          <p:cNvPicPr>
            <a:picLocks noChangeAspect="1" noChangeArrowheads="1"/>
          </p:cNvPicPr>
          <p:nvPr/>
        </p:nvPicPr>
        <p:blipFill>
          <a:blip r:embed="rId4" cstate="print"/>
          <a:srcRect/>
          <a:stretch>
            <a:fillRect/>
          </a:stretch>
        </p:blipFill>
        <p:spPr bwMode="auto">
          <a:xfrm>
            <a:off x="467544" y="1196752"/>
            <a:ext cx="4608512" cy="5126240"/>
          </a:xfrm>
          <a:prstGeom prst="rect">
            <a:avLst/>
          </a:prstGeom>
          <a:noFill/>
          <a:ln w="9525">
            <a:noFill/>
            <a:miter lim="800000"/>
            <a:headEnd/>
            <a:tailEnd/>
          </a:ln>
        </p:spPr>
      </p:pic>
      <p:sp>
        <p:nvSpPr>
          <p:cNvPr id="15" name="Retângulo 14"/>
          <p:cNvSpPr/>
          <p:nvPr/>
        </p:nvSpPr>
        <p:spPr>
          <a:xfrm>
            <a:off x="467544" y="2060848"/>
            <a:ext cx="194421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2555776" y="2204864"/>
            <a:ext cx="208823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467544" y="3933056"/>
            <a:ext cx="367240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9155" name="Picture 3" descr="C:\Users\cristina\Desktop\AE\FASE 1\3ANALISE ESPACIAL\RMVPLN5kmPOPLUZScatterNewPlotFrame.png"/>
          <p:cNvPicPr>
            <a:picLocks noChangeAspect="1" noChangeArrowheads="1"/>
          </p:cNvPicPr>
          <p:nvPr/>
        </p:nvPicPr>
        <p:blipFill>
          <a:blip r:embed="rId5" cstate="print"/>
          <a:srcRect b="18614"/>
          <a:stretch>
            <a:fillRect/>
          </a:stretch>
        </p:blipFill>
        <p:spPr bwMode="auto">
          <a:xfrm>
            <a:off x="5364088" y="2348880"/>
            <a:ext cx="3445344" cy="3384376"/>
          </a:xfrm>
          <a:prstGeom prst="rect">
            <a:avLst/>
          </a:prstGeom>
          <a:noFill/>
        </p:spPr>
      </p:pic>
    </p:spTree>
    <p:extLst>
      <p:ext uri="{BB962C8B-B14F-4D97-AF65-F5344CB8AC3E}">
        <p14:creationId xmlns:p14="http://schemas.microsoft.com/office/powerpoint/2010/main" val="1467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155"/>
                                        </p:tgtEl>
                                        <p:attrNameLst>
                                          <p:attrName>style.visibility</p:attrName>
                                        </p:attrNameLst>
                                      </p:cBhvr>
                                      <p:to>
                                        <p:strVal val="visible"/>
                                      </p:to>
                                    </p:set>
                                    <p:anim calcmode="lin" valueType="num">
                                      <p:cBhvr additive="base">
                                        <p:cTn id="7" dur="500" fill="hold"/>
                                        <p:tgtEl>
                                          <p:spTgt spid="49155"/>
                                        </p:tgtEl>
                                        <p:attrNameLst>
                                          <p:attrName>ppt_x</p:attrName>
                                        </p:attrNameLst>
                                      </p:cBhvr>
                                      <p:tavLst>
                                        <p:tav tm="0">
                                          <p:val>
                                            <p:strVal val="#ppt_x"/>
                                          </p:val>
                                        </p:tav>
                                        <p:tav tm="100000">
                                          <p:val>
                                            <p:strVal val="#ppt_x"/>
                                          </p:val>
                                        </p:tav>
                                      </p:tavLst>
                                    </p:anim>
                                    <p:anim calcmode="lin" valueType="num">
                                      <p:cBhvr additive="base">
                                        <p:cTn id="8" dur="500" fill="hold"/>
                                        <p:tgtEl>
                                          <p:spTgt spid="491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12</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p:txBody>
      </p:sp>
      <p:sp>
        <p:nvSpPr>
          <p:cNvPr id="9" name="Retângulo de cantos arredondados 8"/>
          <p:cNvSpPr/>
          <p:nvPr/>
        </p:nvSpPr>
        <p:spPr>
          <a:xfrm>
            <a:off x="5436096" y="764704"/>
            <a:ext cx="2808312"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3 – Análise Espacial</a:t>
            </a:r>
            <a:endParaRPr lang="pt-BR" sz="1200" dirty="0"/>
          </a:p>
        </p:txBody>
      </p:sp>
      <p:sp>
        <p:nvSpPr>
          <p:cNvPr id="16" name="Retângulo de cantos arredondados 15"/>
          <p:cNvSpPr/>
          <p:nvPr/>
        </p:nvSpPr>
        <p:spPr>
          <a:xfrm>
            <a:off x="5292080" y="332656"/>
            <a:ext cx="151216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Regional</a:t>
            </a:r>
            <a:endParaRPr lang="pt-BR" sz="1400" dirty="0"/>
          </a:p>
        </p:txBody>
      </p:sp>
      <p:pic>
        <p:nvPicPr>
          <p:cNvPr id="50179" name="Picture 3" descr="C:\Users\cristina\Desktop\AE\FASE 1\3ANALISE ESPACIAL\RMVPLN5kmPOPLUZLisaScatterPlotRESIDUOS.png"/>
          <p:cNvPicPr>
            <a:picLocks noChangeAspect="1" noChangeArrowheads="1"/>
          </p:cNvPicPr>
          <p:nvPr/>
        </p:nvPicPr>
        <p:blipFill>
          <a:blip r:embed="rId4" cstate="print"/>
          <a:srcRect/>
          <a:stretch>
            <a:fillRect/>
          </a:stretch>
        </p:blipFill>
        <p:spPr bwMode="auto">
          <a:xfrm>
            <a:off x="323528" y="1844824"/>
            <a:ext cx="4288486" cy="4292800"/>
          </a:xfrm>
          <a:prstGeom prst="rect">
            <a:avLst/>
          </a:prstGeom>
          <a:noFill/>
        </p:spPr>
      </p:pic>
      <p:sp>
        <p:nvSpPr>
          <p:cNvPr id="11" name="CaixaDeTexto 10"/>
          <p:cNvSpPr txBox="1"/>
          <p:nvPr/>
        </p:nvSpPr>
        <p:spPr>
          <a:xfrm>
            <a:off x="1100974" y="1270501"/>
            <a:ext cx="2678938" cy="646331"/>
          </a:xfrm>
          <a:prstGeom prst="rect">
            <a:avLst/>
          </a:prstGeom>
          <a:solidFill>
            <a:schemeClr val="bg1"/>
          </a:solidFill>
        </p:spPr>
        <p:txBody>
          <a:bodyPr wrap="square" rtlCol="0">
            <a:spAutoFit/>
          </a:bodyPr>
          <a:lstStyle/>
          <a:p>
            <a:r>
              <a:rPr lang="pt-BR" dirty="0" smtClean="0"/>
              <a:t>Índice de </a:t>
            </a:r>
            <a:r>
              <a:rPr lang="pt-BR" dirty="0" err="1" smtClean="0"/>
              <a:t>Moran</a:t>
            </a:r>
            <a:r>
              <a:rPr lang="pt-BR" dirty="0" smtClean="0"/>
              <a:t> = 0,048</a:t>
            </a:r>
          </a:p>
          <a:p>
            <a:endParaRPr lang="pt-BR" dirty="0"/>
          </a:p>
        </p:txBody>
      </p:sp>
      <p:pic>
        <p:nvPicPr>
          <p:cNvPr id="50180" name="Picture 4" descr="C:\Users\cristina\Desktop\AE\FASE 1\3ANALISE ESPACIAL\RMVPLN5kmPOPLUZLisaMapclusterRESIDUOS.png"/>
          <p:cNvPicPr>
            <a:picLocks noChangeAspect="1" noChangeArrowheads="1"/>
          </p:cNvPicPr>
          <p:nvPr/>
        </p:nvPicPr>
        <p:blipFill>
          <a:blip r:embed="rId5" cstate="print"/>
          <a:srcRect/>
          <a:stretch>
            <a:fillRect/>
          </a:stretch>
        </p:blipFill>
        <p:spPr bwMode="auto">
          <a:xfrm>
            <a:off x="5004048" y="1269994"/>
            <a:ext cx="3888432" cy="2375030"/>
          </a:xfrm>
          <a:prstGeom prst="rect">
            <a:avLst/>
          </a:prstGeom>
          <a:noFill/>
        </p:spPr>
      </p:pic>
      <p:pic>
        <p:nvPicPr>
          <p:cNvPr id="50181" name="Picture 5" descr="C:\Users\cristina\Desktop\AE\FASE 1\3ANALISE ESPACIAL\RMVPLN5kmPOPLUZLisaMapFrameRESIDUOS.png"/>
          <p:cNvPicPr>
            <a:picLocks noChangeAspect="1" noChangeArrowheads="1"/>
          </p:cNvPicPr>
          <p:nvPr/>
        </p:nvPicPr>
        <p:blipFill>
          <a:blip r:embed="rId6" cstate="print"/>
          <a:srcRect/>
          <a:stretch>
            <a:fillRect/>
          </a:stretch>
        </p:blipFill>
        <p:spPr bwMode="auto">
          <a:xfrm>
            <a:off x="4940274" y="3861048"/>
            <a:ext cx="3952206" cy="2376264"/>
          </a:xfrm>
          <a:prstGeom prst="rect">
            <a:avLst/>
          </a:prstGeom>
          <a:noFill/>
        </p:spPr>
      </p:pic>
    </p:spTree>
    <p:extLst>
      <p:ext uri="{BB962C8B-B14F-4D97-AF65-F5344CB8AC3E}">
        <p14:creationId xmlns:p14="http://schemas.microsoft.com/office/powerpoint/2010/main" val="146764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cstate="print"/>
          <a:srcRect/>
          <a:stretch>
            <a:fillRect/>
          </a:stretch>
        </p:blipFill>
        <p:spPr bwMode="auto">
          <a:xfrm>
            <a:off x="971599" y="1268760"/>
            <a:ext cx="7204511" cy="3240360"/>
          </a:xfrm>
          <a:prstGeom prst="rect">
            <a:avLst/>
          </a:prstGeom>
          <a:noFill/>
          <a:ln w="9525">
            <a:noFill/>
            <a:miter lim="800000"/>
            <a:headEnd/>
            <a:tailEnd/>
          </a:ln>
        </p:spPr>
      </p:pic>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13</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4"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p:txBody>
      </p:sp>
      <p:sp>
        <p:nvSpPr>
          <p:cNvPr id="9" name="Retângulo de cantos arredondados 8"/>
          <p:cNvSpPr/>
          <p:nvPr/>
        </p:nvSpPr>
        <p:spPr>
          <a:xfrm>
            <a:off x="6372200" y="764704"/>
            <a:ext cx="187220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4 – GWR</a:t>
            </a:r>
            <a:endParaRPr lang="pt-BR" sz="1200" dirty="0"/>
          </a:p>
        </p:txBody>
      </p:sp>
      <p:pic>
        <p:nvPicPr>
          <p:cNvPr id="11" name="Picture 4"/>
          <p:cNvPicPr>
            <a:picLocks noChangeAspect="1" noChangeArrowheads="1"/>
          </p:cNvPicPr>
          <p:nvPr/>
        </p:nvPicPr>
        <p:blipFill>
          <a:blip r:embed="rId5" cstate="print"/>
          <a:srcRect/>
          <a:stretch>
            <a:fillRect/>
          </a:stretch>
        </p:blipFill>
        <p:spPr bwMode="auto">
          <a:xfrm>
            <a:off x="5580112" y="620688"/>
            <a:ext cx="511091" cy="503684"/>
          </a:xfrm>
          <a:prstGeom prst="rect">
            <a:avLst/>
          </a:prstGeom>
          <a:noFill/>
          <a:ln w="9525">
            <a:noFill/>
            <a:miter lim="800000"/>
            <a:headEnd/>
            <a:tailEnd/>
          </a:ln>
        </p:spPr>
      </p:pic>
      <p:sp>
        <p:nvSpPr>
          <p:cNvPr id="12" name="Retângulo 11"/>
          <p:cNvSpPr/>
          <p:nvPr/>
        </p:nvSpPr>
        <p:spPr>
          <a:xfrm>
            <a:off x="971600" y="3501008"/>
            <a:ext cx="475252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971600" y="2780928"/>
            <a:ext cx="475252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de cantos arredondados 16"/>
          <p:cNvSpPr/>
          <p:nvPr/>
        </p:nvSpPr>
        <p:spPr>
          <a:xfrm>
            <a:off x="5292080" y="332656"/>
            <a:ext cx="151216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Regional</a:t>
            </a:r>
            <a:endParaRPr lang="pt-BR" sz="1400" dirty="0"/>
          </a:p>
        </p:txBody>
      </p:sp>
      <p:sp>
        <p:nvSpPr>
          <p:cNvPr id="18" name="CaixaDeTexto 17"/>
          <p:cNvSpPr txBox="1"/>
          <p:nvPr/>
        </p:nvSpPr>
        <p:spPr>
          <a:xfrm>
            <a:off x="755576" y="4941168"/>
            <a:ext cx="7632847" cy="369332"/>
          </a:xfrm>
          <a:prstGeom prst="rect">
            <a:avLst/>
          </a:prstGeom>
          <a:noFill/>
        </p:spPr>
        <p:txBody>
          <a:bodyPr wrap="square" rtlCol="0">
            <a:spAutoFit/>
          </a:bodyPr>
          <a:lstStyle/>
          <a:p>
            <a:pPr algn="ctr"/>
            <a:r>
              <a:rPr lang="pt-BR" dirty="0" smtClean="0"/>
              <a:t>Não houve diferença significativa nos valores de R² ajustado e AIC</a:t>
            </a:r>
          </a:p>
        </p:txBody>
      </p:sp>
    </p:spTree>
    <p:extLst>
      <p:ext uri="{BB962C8B-B14F-4D97-AF65-F5344CB8AC3E}">
        <p14:creationId xmlns:p14="http://schemas.microsoft.com/office/powerpoint/2010/main" val="146764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14</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p:txBody>
      </p:sp>
      <p:sp>
        <p:nvSpPr>
          <p:cNvPr id="9" name="Retângulo de cantos arredondados 8"/>
          <p:cNvSpPr/>
          <p:nvPr/>
        </p:nvSpPr>
        <p:spPr>
          <a:xfrm>
            <a:off x="5292080" y="764704"/>
            <a:ext cx="295232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1 – Análise Exploratória</a:t>
            </a:r>
            <a:endParaRPr lang="pt-BR" sz="1200" dirty="0"/>
          </a:p>
        </p:txBody>
      </p:sp>
      <p:pic>
        <p:nvPicPr>
          <p:cNvPr id="40962" name="Picture 2" descr="C:\Users\cristina\Desktop\AE\FASE 1\1ANALISE EXPLORATÓRIA\SCATTER SJC.png"/>
          <p:cNvPicPr>
            <a:picLocks noChangeAspect="1" noChangeArrowheads="1"/>
          </p:cNvPicPr>
          <p:nvPr/>
        </p:nvPicPr>
        <p:blipFill>
          <a:blip r:embed="rId4" cstate="print"/>
          <a:srcRect b="23436"/>
          <a:stretch>
            <a:fillRect/>
          </a:stretch>
        </p:blipFill>
        <p:spPr bwMode="auto">
          <a:xfrm>
            <a:off x="323528" y="1268760"/>
            <a:ext cx="4209061" cy="3240360"/>
          </a:xfrm>
          <a:prstGeom prst="rect">
            <a:avLst/>
          </a:prstGeom>
          <a:noFill/>
        </p:spPr>
      </p:pic>
      <p:sp>
        <p:nvSpPr>
          <p:cNvPr id="11" name="CaixaDeTexto 10"/>
          <p:cNvSpPr txBox="1"/>
          <p:nvPr/>
        </p:nvSpPr>
        <p:spPr>
          <a:xfrm>
            <a:off x="1835696" y="1196752"/>
            <a:ext cx="1268296" cy="369332"/>
          </a:xfrm>
          <a:prstGeom prst="rect">
            <a:avLst/>
          </a:prstGeom>
          <a:noFill/>
        </p:spPr>
        <p:txBody>
          <a:bodyPr wrap="none" rtlCol="0">
            <a:spAutoFit/>
          </a:bodyPr>
          <a:lstStyle/>
          <a:p>
            <a:r>
              <a:rPr lang="pt-BR" dirty="0" smtClean="0"/>
              <a:t>R² = 0,502</a:t>
            </a:r>
            <a:endParaRPr lang="pt-BR" dirty="0"/>
          </a:p>
        </p:txBody>
      </p:sp>
      <p:pic>
        <p:nvPicPr>
          <p:cNvPr id="40963" name="Picture 3" descr="C:\Users\cristina\Desktop\AE\FASE 1\1ANALISE EXPLORATÓRIA\HISTO_POP_SJC.png"/>
          <p:cNvPicPr>
            <a:picLocks noChangeAspect="1" noChangeArrowheads="1"/>
          </p:cNvPicPr>
          <p:nvPr/>
        </p:nvPicPr>
        <p:blipFill>
          <a:blip r:embed="rId5" cstate="print"/>
          <a:srcRect/>
          <a:stretch>
            <a:fillRect/>
          </a:stretch>
        </p:blipFill>
        <p:spPr bwMode="auto">
          <a:xfrm>
            <a:off x="5225268" y="1268760"/>
            <a:ext cx="3379180" cy="2540171"/>
          </a:xfrm>
          <a:prstGeom prst="rect">
            <a:avLst/>
          </a:prstGeom>
          <a:noFill/>
        </p:spPr>
      </p:pic>
      <p:pic>
        <p:nvPicPr>
          <p:cNvPr id="40964" name="Picture 4" descr="C:\Users\cristina\Desktop\AE\FASE 1\1ANALISE EXPLORATÓRIA\HISTO_LUZ_SJC.png"/>
          <p:cNvPicPr>
            <a:picLocks noChangeAspect="1" noChangeArrowheads="1"/>
          </p:cNvPicPr>
          <p:nvPr/>
        </p:nvPicPr>
        <p:blipFill>
          <a:blip r:embed="rId6" cstate="print"/>
          <a:srcRect/>
          <a:stretch>
            <a:fillRect/>
          </a:stretch>
        </p:blipFill>
        <p:spPr bwMode="auto">
          <a:xfrm>
            <a:off x="5220072" y="3861048"/>
            <a:ext cx="3260260" cy="2450778"/>
          </a:xfrm>
          <a:prstGeom prst="rect">
            <a:avLst/>
          </a:prstGeom>
          <a:noFill/>
        </p:spPr>
      </p:pic>
      <p:pic>
        <p:nvPicPr>
          <p:cNvPr id="40965" name="Picture 5" descr="C:\Users\cristina\Desktop\AE\FASE 1\1ANALISE EXPLORATÓRIA\CARTOGRAMA_sizeLUZcolorPOP_SJC.png"/>
          <p:cNvPicPr>
            <a:picLocks noChangeAspect="1" noChangeArrowheads="1"/>
          </p:cNvPicPr>
          <p:nvPr/>
        </p:nvPicPr>
        <p:blipFill>
          <a:blip r:embed="rId7" cstate="print"/>
          <a:srcRect/>
          <a:stretch>
            <a:fillRect/>
          </a:stretch>
        </p:blipFill>
        <p:spPr bwMode="auto">
          <a:xfrm>
            <a:off x="1907704" y="1177950"/>
            <a:ext cx="5262786" cy="5059362"/>
          </a:xfrm>
          <a:prstGeom prst="rect">
            <a:avLst/>
          </a:prstGeom>
          <a:noFill/>
        </p:spPr>
      </p:pic>
      <p:sp>
        <p:nvSpPr>
          <p:cNvPr id="14" name="Retângulo de cantos arredondados 13"/>
          <p:cNvSpPr/>
          <p:nvPr/>
        </p:nvSpPr>
        <p:spPr>
          <a:xfrm>
            <a:off x="5292080" y="332656"/>
            <a:ext cx="151216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Municipal</a:t>
            </a:r>
            <a:endParaRPr lang="pt-BR" sz="1400" dirty="0"/>
          </a:p>
        </p:txBody>
      </p:sp>
    </p:spTree>
    <p:extLst>
      <p:ext uri="{BB962C8B-B14F-4D97-AF65-F5344CB8AC3E}">
        <p14:creationId xmlns:p14="http://schemas.microsoft.com/office/powerpoint/2010/main" val="1467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5"/>
                                        </p:tgtEl>
                                        <p:attrNameLst>
                                          <p:attrName>style.visibility</p:attrName>
                                        </p:attrNameLst>
                                      </p:cBhvr>
                                      <p:to>
                                        <p:strVal val="visible"/>
                                      </p:to>
                                    </p:set>
                                    <p:anim calcmode="lin" valueType="num">
                                      <p:cBhvr additive="base">
                                        <p:cTn id="7" dur="500" fill="hold"/>
                                        <p:tgtEl>
                                          <p:spTgt spid="40965"/>
                                        </p:tgtEl>
                                        <p:attrNameLst>
                                          <p:attrName>ppt_x</p:attrName>
                                        </p:attrNameLst>
                                      </p:cBhvr>
                                      <p:tavLst>
                                        <p:tav tm="0">
                                          <p:val>
                                            <p:strVal val="#ppt_x"/>
                                          </p:val>
                                        </p:tav>
                                        <p:tav tm="100000">
                                          <p:val>
                                            <p:strVal val="#ppt_x"/>
                                          </p:val>
                                        </p:tav>
                                      </p:tavLst>
                                    </p:anim>
                                    <p:anim calcmode="lin" valueType="num">
                                      <p:cBhvr additive="base">
                                        <p:cTn id="8" dur="500" fill="hold"/>
                                        <p:tgtEl>
                                          <p:spTgt spid="409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15</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p:txBody>
      </p:sp>
      <p:sp>
        <p:nvSpPr>
          <p:cNvPr id="9" name="Retângulo de cantos arredondados 8"/>
          <p:cNvSpPr/>
          <p:nvPr/>
        </p:nvSpPr>
        <p:spPr>
          <a:xfrm>
            <a:off x="5292080" y="764704"/>
            <a:ext cx="295232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2 – Regressão Linear</a:t>
            </a:r>
            <a:endParaRPr lang="pt-BR" sz="1200" dirty="0"/>
          </a:p>
        </p:txBody>
      </p:sp>
      <p:pic>
        <p:nvPicPr>
          <p:cNvPr id="41986" name="Picture 2"/>
          <p:cNvPicPr>
            <a:picLocks noChangeAspect="1" noChangeArrowheads="1"/>
          </p:cNvPicPr>
          <p:nvPr/>
        </p:nvPicPr>
        <p:blipFill>
          <a:blip r:embed="rId4" cstate="print"/>
          <a:srcRect/>
          <a:stretch>
            <a:fillRect/>
          </a:stretch>
        </p:blipFill>
        <p:spPr bwMode="auto">
          <a:xfrm>
            <a:off x="611560" y="1268760"/>
            <a:ext cx="4575317" cy="4961359"/>
          </a:xfrm>
          <a:prstGeom prst="rect">
            <a:avLst/>
          </a:prstGeom>
          <a:noFill/>
          <a:ln w="9525">
            <a:noFill/>
            <a:miter lim="800000"/>
            <a:headEnd/>
            <a:tailEnd/>
          </a:ln>
        </p:spPr>
      </p:pic>
      <p:pic>
        <p:nvPicPr>
          <p:cNvPr id="11" name="Picture 4" descr="Resultado de imagem para logo geo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5282" y="732191"/>
            <a:ext cx="512782" cy="320545"/>
          </a:xfrm>
          <a:prstGeom prst="rect">
            <a:avLst/>
          </a:prstGeom>
          <a:noFill/>
          <a:extLst>
            <a:ext uri="{909E8E84-426E-40DD-AFC4-6F175D3DCCD1}">
              <a14:hiddenFill xmlns:a14="http://schemas.microsoft.com/office/drawing/2010/main">
                <a:solidFill>
                  <a:srgbClr val="FFFFFF"/>
                </a:solidFill>
              </a14:hiddenFill>
            </a:ext>
          </a:extLst>
        </p:spPr>
      </p:pic>
      <p:pic>
        <p:nvPicPr>
          <p:cNvPr id="41987" name="Picture 3" descr="C:\Users\cristina\Desktop\AE\FASE 1\3ANALISE ESPACIAL\SJC1kmPOPLUZScatterNewPlotFrame.png"/>
          <p:cNvPicPr>
            <a:picLocks noChangeAspect="1" noChangeArrowheads="1"/>
          </p:cNvPicPr>
          <p:nvPr/>
        </p:nvPicPr>
        <p:blipFill>
          <a:blip r:embed="rId6" cstate="print"/>
          <a:srcRect b="12879"/>
          <a:stretch>
            <a:fillRect/>
          </a:stretch>
        </p:blipFill>
        <p:spPr bwMode="auto">
          <a:xfrm>
            <a:off x="5404996" y="2173852"/>
            <a:ext cx="3415476" cy="2767316"/>
          </a:xfrm>
          <a:prstGeom prst="rect">
            <a:avLst/>
          </a:prstGeom>
          <a:noFill/>
        </p:spPr>
      </p:pic>
      <p:sp>
        <p:nvSpPr>
          <p:cNvPr id="12" name="Retângulo 11"/>
          <p:cNvSpPr/>
          <p:nvPr/>
        </p:nvSpPr>
        <p:spPr>
          <a:xfrm>
            <a:off x="683568" y="2060848"/>
            <a:ext cx="194421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683568" y="3933056"/>
            <a:ext cx="3528392"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699792" y="2276872"/>
            <a:ext cx="201622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de cantos arredondados 15"/>
          <p:cNvSpPr/>
          <p:nvPr/>
        </p:nvSpPr>
        <p:spPr>
          <a:xfrm>
            <a:off x="5292080" y="332656"/>
            <a:ext cx="151216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Municipal</a:t>
            </a:r>
            <a:endParaRPr lang="pt-BR" sz="1400" dirty="0"/>
          </a:p>
        </p:txBody>
      </p:sp>
    </p:spTree>
    <p:extLst>
      <p:ext uri="{BB962C8B-B14F-4D97-AF65-F5344CB8AC3E}">
        <p14:creationId xmlns:p14="http://schemas.microsoft.com/office/powerpoint/2010/main" val="1467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additive="base">
                                        <p:cTn id="7" dur="500" fill="hold"/>
                                        <p:tgtEl>
                                          <p:spTgt spid="41987"/>
                                        </p:tgtEl>
                                        <p:attrNameLst>
                                          <p:attrName>ppt_x</p:attrName>
                                        </p:attrNameLst>
                                      </p:cBhvr>
                                      <p:tavLst>
                                        <p:tav tm="0">
                                          <p:val>
                                            <p:strVal val="#ppt_x"/>
                                          </p:val>
                                        </p:tav>
                                        <p:tav tm="100000">
                                          <p:val>
                                            <p:strVal val="#ppt_x"/>
                                          </p:val>
                                        </p:tav>
                                      </p:tavLst>
                                    </p:anim>
                                    <p:anim calcmode="lin" valueType="num">
                                      <p:cBhvr additive="base">
                                        <p:cTn id="8" dur="500" fill="hold"/>
                                        <p:tgtEl>
                                          <p:spTgt spid="419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16</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p:txBody>
      </p:sp>
      <p:sp>
        <p:nvSpPr>
          <p:cNvPr id="9" name="Retângulo de cantos arredondados 8"/>
          <p:cNvSpPr/>
          <p:nvPr/>
        </p:nvSpPr>
        <p:spPr>
          <a:xfrm>
            <a:off x="5436096" y="764704"/>
            <a:ext cx="2808312"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3 – Análise Espacial</a:t>
            </a:r>
            <a:endParaRPr lang="pt-BR" sz="1200" dirty="0"/>
          </a:p>
        </p:txBody>
      </p:sp>
      <p:pic>
        <p:nvPicPr>
          <p:cNvPr id="43010" name="Picture 2" descr="C:\Users\cristina\Desktop\AE\FASE 1\3ANALISE ESPACIAL\DIAGRAMA MORAN_RES_SJC.png"/>
          <p:cNvPicPr>
            <a:picLocks noChangeAspect="1" noChangeArrowheads="1"/>
          </p:cNvPicPr>
          <p:nvPr/>
        </p:nvPicPr>
        <p:blipFill>
          <a:blip r:embed="rId4" cstate="print"/>
          <a:srcRect/>
          <a:stretch>
            <a:fillRect/>
          </a:stretch>
        </p:blipFill>
        <p:spPr bwMode="auto">
          <a:xfrm>
            <a:off x="251520" y="1916832"/>
            <a:ext cx="3528392" cy="3528392"/>
          </a:xfrm>
          <a:prstGeom prst="rect">
            <a:avLst/>
          </a:prstGeom>
          <a:noFill/>
        </p:spPr>
      </p:pic>
      <p:pic>
        <p:nvPicPr>
          <p:cNvPr id="43011" name="Picture 3" descr="C:\Users\cristina\Desktop\AE\FASE 1\3ANALISE ESPACIAL\CLUSTERMAP-MORAN_RES_SJC.png"/>
          <p:cNvPicPr>
            <a:picLocks noChangeAspect="1" noChangeArrowheads="1"/>
          </p:cNvPicPr>
          <p:nvPr/>
        </p:nvPicPr>
        <p:blipFill>
          <a:blip r:embed="rId5" cstate="print"/>
          <a:srcRect/>
          <a:stretch>
            <a:fillRect/>
          </a:stretch>
        </p:blipFill>
        <p:spPr bwMode="auto">
          <a:xfrm>
            <a:off x="4283969" y="1102556"/>
            <a:ext cx="4464496" cy="2647550"/>
          </a:xfrm>
          <a:prstGeom prst="rect">
            <a:avLst/>
          </a:prstGeom>
          <a:noFill/>
        </p:spPr>
      </p:pic>
      <p:pic>
        <p:nvPicPr>
          <p:cNvPr id="43012" name="Picture 4" descr="C:\Users\cristina\Desktop\AE\FASE 1\3ANALISE ESPACIAL\SIGNIFICANCE MAP_RES_SJC.png"/>
          <p:cNvPicPr>
            <a:picLocks noChangeAspect="1" noChangeArrowheads="1"/>
          </p:cNvPicPr>
          <p:nvPr/>
        </p:nvPicPr>
        <p:blipFill>
          <a:blip r:embed="rId6" cstate="print"/>
          <a:srcRect/>
          <a:stretch>
            <a:fillRect/>
          </a:stretch>
        </p:blipFill>
        <p:spPr bwMode="auto">
          <a:xfrm>
            <a:off x="4237375" y="3861048"/>
            <a:ext cx="4583097" cy="2592288"/>
          </a:xfrm>
          <a:prstGeom prst="rect">
            <a:avLst/>
          </a:prstGeom>
          <a:noFill/>
        </p:spPr>
      </p:pic>
      <p:sp>
        <p:nvSpPr>
          <p:cNvPr id="11" name="CaixaDeTexto 10"/>
          <p:cNvSpPr txBox="1"/>
          <p:nvPr/>
        </p:nvSpPr>
        <p:spPr>
          <a:xfrm>
            <a:off x="827584" y="1414517"/>
            <a:ext cx="2678938" cy="646331"/>
          </a:xfrm>
          <a:prstGeom prst="rect">
            <a:avLst/>
          </a:prstGeom>
          <a:solidFill>
            <a:schemeClr val="bg1"/>
          </a:solidFill>
        </p:spPr>
        <p:txBody>
          <a:bodyPr wrap="square" rtlCol="0">
            <a:spAutoFit/>
          </a:bodyPr>
          <a:lstStyle/>
          <a:p>
            <a:r>
              <a:rPr lang="pt-BR" dirty="0" smtClean="0"/>
              <a:t>Índice de </a:t>
            </a:r>
            <a:r>
              <a:rPr lang="pt-BR" dirty="0" err="1" smtClean="0"/>
              <a:t>Moran</a:t>
            </a:r>
            <a:r>
              <a:rPr lang="pt-BR" dirty="0" smtClean="0"/>
              <a:t> = 0,373</a:t>
            </a:r>
          </a:p>
          <a:p>
            <a:endParaRPr lang="pt-BR" dirty="0"/>
          </a:p>
        </p:txBody>
      </p:sp>
      <p:pic>
        <p:nvPicPr>
          <p:cNvPr id="14" name="Picture 5" descr="C:\Users\cristina\Desktop\AE\FASE 1\3ANALISE ESPACIAL\SIGNIFICANCE MAP-BIVARIADO_RES-POPEST_SJC.png"/>
          <p:cNvPicPr>
            <a:picLocks noChangeAspect="1" noChangeArrowheads="1"/>
          </p:cNvPicPr>
          <p:nvPr/>
        </p:nvPicPr>
        <p:blipFill>
          <a:blip r:embed="rId7" cstate="print"/>
          <a:srcRect/>
          <a:stretch>
            <a:fillRect/>
          </a:stretch>
        </p:blipFill>
        <p:spPr bwMode="auto">
          <a:xfrm>
            <a:off x="4019583" y="3915891"/>
            <a:ext cx="4872897" cy="2393429"/>
          </a:xfrm>
          <a:prstGeom prst="rect">
            <a:avLst/>
          </a:prstGeom>
          <a:noFill/>
        </p:spPr>
      </p:pic>
      <p:pic>
        <p:nvPicPr>
          <p:cNvPr id="15" name="Picture 6" descr="C:\Users\cristina\Desktop\AE\FASE 1\3ANALISE ESPACIAL\CLUSTERMAP-BIVARIADO_RES-POPEST_SJC.png"/>
          <p:cNvPicPr>
            <a:picLocks noChangeAspect="1" noChangeArrowheads="1"/>
          </p:cNvPicPr>
          <p:nvPr/>
        </p:nvPicPr>
        <p:blipFill>
          <a:blip r:embed="rId8" cstate="print"/>
          <a:srcRect/>
          <a:stretch>
            <a:fillRect/>
          </a:stretch>
        </p:blipFill>
        <p:spPr bwMode="auto">
          <a:xfrm>
            <a:off x="3995936" y="1196752"/>
            <a:ext cx="4788024" cy="2450059"/>
          </a:xfrm>
          <a:prstGeom prst="rect">
            <a:avLst/>
          </a:prstGeom>
          <a:noFill/>
        </p:spPr>
      </p:pic>
      <p:sp>
        <p:nvSpPr>
          <p:cNvPr id="16" name="Retângulo de cantos arredondados 15"/>
          <p:cNvSpPr/>
          <p:nvPr/>
        </p:nvSpPr>
        <p:spPr>
          <a:xfrm>
            <a:off x="5292080" y="332656"/>
            <a:ext cx="151216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Municipal</a:t>
            </a:r>
            <a:endParaRPr lang="pt-BR" sz="1400" dirty="0"/>
          </a:p>
        </p:txBody>
      </p:sp>
    </p:spTree>
    <p:extLst>
      <p:ext uri="{BB962C8B-B14F-4D97-AF65-F5344CB8AC3E}">
        <p14:creationId xmlns:p14="http://schemas.microsoft.com/office/powerpoint/2010/main" val="1467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17</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p:txBody>
      </p:sp>
      <p:sp>
        <p:nvSpPr>
          <p:cNvPr id="9" name="Retângulo de cantos arredondados 8"/>
          <p:cNvSpPr/>
          <p:nvPr/>
        </p:nvSpPr>
        <p:spPr>
          <a:xfrm>
            <a:off x="6372200" y="764704"/>
            <a:ext cx="187220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4 – GWR</a:t>
            </a:r>
            <a:endParaRPr lang="pt-BR" sz="1200" dirty="0"/>
          </a:p>
        </p:txBody>
      </p:sp>
      <p:pic>
        <p:nvPicPr>
          <p:cNvPr id="11" name="Picture 4"/>
          <p:cNvPicPr>
            <a:picLocks noChangeAspect="1" noChangeArrowheads="1"/>
          </p:cNvPicPr>
          <p:nvPr/>
        </p:nvPicPr>
        <p:blipFill>
          <a:blip r:embed="rId4" cstate="print"/>
          <a:srcRect/>
          <a:stretch>
            <a:fillRect/>
          </a:stretch>
        </p:blipFill>
        <p:spPr bwMode="auto">
          <a:xfrm>
            <a:off x="5580112" y="620688"/>
            <a:ext cx="511091" cy="503684"/>
          </a:xfrm>
          <a:prstGeom prst="rect">
            <a:avLst/>
          </a:prstGeom>
          <a:noFill/>
          <a:ln w="9525">
            <a:noFill/>
            <a:miter lim="800000"/>
            <a:headEnd/>
            <a:tailEnd/>
          </a:ln>
        </p:spPr>
      </p:pic>
      <p:sp>
        <p:nvSpPr>
          <p:cNvPr id="14" name="CaixaDeTexto 13"/>
          <p:cNvSpPr txBox="1"/>
          <p:nvPr/>
        </p:nvSpPr>
        <p:spPr>
          <a:xfrm>
            <a:off x="827584" y="4653136"/>
            <a:ext cx="7632847" cy="923330"/>
          </a:xfrm>
          <a:prstGeom prst="rect">
            <a:avLst/>
          </a:prstGeom>
          <a:noFill/>
        </p:spPr>
        <p:txBody>
          <a:bodyPr wrap="square" rtlCol="0">
            <a:spAutoFit/>
          </a:bodyPr>
          <a:lstStyle/>
          <a:p>
            <a:pPr algn="ctr">
              <a:buFont typeface="Wingdings" pitchFamily="2" charset="2"/>
              <a:buChar char="Ø"/>
            </a:pPr>
            <a:r>
              <a:rPr lang="pt-BR" dirty="0" smtClean="0"/>
              <a:t> R² ajustado maior </a:t>
            </a:r>
            <a:r>
              <a:rPr lang="pt-BR" dirty="0" smtClean="0">
                <a:latin typeface="Times New Roman"/>
                <a:cs typeface="Times New Roman"/>
              </a:rPr>
              <a:t>→ </a:t>
            </a:r>
            <a:r>
              <a:rPr lang="pt-BR" dirty="0" smtClean="0"/>
              <a:t>GWR tem melhor habilidade das variáveis explicativas interpretarem as variáveis respostas </a:t>
            </a:r>
          </a:p>
          <a:p>
            <a:pPr algn="ctr">
              <a:buFont typeface="Wingdings" pitchFamily="2" charset="2"/>
              <a:buChar char="Ø"/>
            </a:pPr>
            <a:r>
              <a:rPr lang="pt-BR" dirty="0" smtClean="0"/>
              <a:t> AIC menor </a:t>
            </a:r>
            <a:r>
              <a:rPr lang="pt-BR" dirty="0" smtClean="0">
                <a:latin typeface="Times New Roman"/>
                <a:cs typeface="Times New Roman"/>
              </a:rPr>
              <a:t>→ </a:t>
            </a:r>
            <a:r>
              <a:rPr lang="pt-BR" dirty="0" smtClean="0"/>
              <a:t>Modelo GWR descreve melhor os dados observados</a:t>
            </a:r>
          </a:p>
        </p:txBody>
      </p:sp>
      <p:pic>
        <p:nvPicPr>
          <p:cNvPr id="44035" name="Picture 3"/>
          <p:cNvPicPr>
            <a:picLocks noChangeAspect="1" noChangeArrowheads="1"/>
          </p:cNvPicPr>
          <p:nvPr/>
        </p:nvPicPr>
        <p:blipFill>
          <a:blip r:embed="rId5" cstate="print"/>
          <a:srcRect/>
          <a:stretch>
            <a:fillRect/>
          </a:stretch>
        </p:blipFill>
        <p:spPr bwMode="auto">
          <a:xfrm>
            <a:off x="899593" y="1268760"/>
            <a:ext cx="7272808" cy="3246183"/>
          </a:xfrm>
          <a:prstGeom prst="rect">
            <a:avLst/>
          </a:prstGeom>
          <a:noFill/>
          <a:ln w="9525">
            <a:noFill/>
            <a:miter lim="800000"/>
            <a:headEnd/>
            <a:tailEnd/>
          </a:ln>
        </p:spPr>
      </p:pic>
      <p:sp>
        <p:nvSpPr>
          <p:cNvPr id="12" name="Retângulo 11"/>
          <p:cNvSpPr/>
          <p:nvPr/>
        </p:nvSpPr>
        <p:spPr>
          <a:xfrm>
            <a:off x="971600" y="3501008"/>
            <a:ext cx="475252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971600" y="2780928"/>
            <a:ext cx="475252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p:cNvSpPr txBox="1"/>
          <p:nvPr/>
        </p:nvSpPr>
        <p:spPr>
          <a:xfrm>
            <a:off x="323528" y="5919663"/>
            <a:ext cx="8352928" cy="461665"/>
          </a:xfrm>
          <a:prstGeom prst="rect">
            <a:avLst/>
          </a:prstGeom>
          <a:noFill/>
        </p:spPr>
        <p:txBody>
          <a:bodyPr wrap="square" rtlCol="0">
            <a:spAutoFit/>
          </a:bodyPr>
          <a:lstStyle/>
          <a:p>
            <a:pPr algn="just"/>
            <a:r>
              <a:rPr lang="en-US" sz="1200" dirty="0" smtClean="0"/>
              <a:t>HUILEI, L. et al. Urbanization impact on landscape patterns in Beijing City, China: A spatial heterogeneity perspective. </a:t>
            </a:r>
            <a:r>
              <a:rPr lang="pt-BR" sz="1200" b="1" dirty="0" err="1" smtClean="0"/>
              <a:t>Ecological</a:t>
            </a:r>
            <a:r>
              <a:rPr lang="pt-BR" sz="1200" b="1" dirty="0" smtClean="0"/>
              <a:t> </a:t>
            </a:r>
            <a:r>
              <a:rPr lang="pt-BR" sz="1200" b="1" dirty="0" err="1" smtClean="0"/>
              <a:t>Indicators</a:t>
            </a:r>
            <a:r>
              <a:rPr lang="pt-BR" sz="1200" dirty="0" smtClean="0"/>
              <a:t>, v. 82, p. 50-60, 2017.</a:t>
            </a:r>
            <a:endParaRPr lang="pt-BR" sz="1200" dirty="0"/>
          </a:p>
        </p:txBody>
      </p:sp>
      <p:sp>
        <p:nvSpPr>
          <p:cNvPr id="17" name="Retângulo de cantos arredondados 16"/>
          <p:cNvSpPr/>
          <p:nvPr/>
        </p:nvSpPr>
        <p:spPr>
          <a:xfrm>
            <a:off x="5292080" y="332656"/>
            <a:ext cx="151216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Municipal</a:t>
            </a:r>
            <a:endParaRPr lang="pt-BR" sz="1400" dirty="0"/>
          </a:p>
        </p:txBody>
      </p:sp>
    </p:spTree>
    <p:extLst>
      <p:ext uri="{BB962C8B-B14F-4D97-AF65-F5344CB8AC3E}">
        <p14:creationId xmlns:p14="http://schemas.microsoft.com/office/powerpoint/2010/main" val="146764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18</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t>Fase 2</a:t>
            </a:r>
          </a:p>
        </p:txBody>
      </p:sp>
      <p:sp>
        <p:nvSpPr>
          <p:cNvPr id="9" name="Retângulo de cantos arredondados 8"/>
          <p:cNvSpPr/>
          <p:nvPr/>
        </p:nvSpPr>
        <p:spPr>
          <a:xfrm>
            <a:off x="5292080" y="764704"/>
            <a:ext cx="2952328"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1 – Análise Exploratória</a:t>
            </a:r>
            <a:endParaRPr lang="pt-BR" sz="1200" dirty="0"/>
          </a:p>
        </p:txBody>
      </p:sp>
      <p:pic>
        <p:nvPicPr>
          <p:cNvPr id="45058" name="Picture 2"/>
          <p:cNvPicPr>
            <a:picLocks noChangeAspect="1" noChangeArrowheads="1"/>
          </p:cNvPicPr>
          <p:nvPr/>
        </p:nvPicPr>
        <p:blipFill>
          <a:blip r:embed="rId4" cstate="print"/>
          <a:srcRect r="395"/>
          <a:stretch>
            <a:fillRect/>
          </a:stretch>
        </p:blipFill>
        <p:spPr bwMode="auto">
          <a:xfrm>
            <a:off x="-30319" y="1196752"/>
            <a:ext cx="9210831" cy="1440160"/>
          </a:xfrm>
          <a:prstGeom prst="rect">
            <a:avLst/>
          </a:prstGeom>
          <a:noFill/>
          <a:ln w="9525">
            <a:noFill/>
            <a:miter lim="800000"/>
            <a:headEnd/>
            <a:tailEnd/>
          </a:ln>
        </p:spPr>
      </p:pic>
      <p:pic>
        <p:nvPicPr>
          <p:cNvPr id="45059" name="Picture 3" descr="C:\Users\cristina\Desktop\AE\FASE2\1ANALISE EXPLORATÓRIA\SJC1kmPOPLUZUSOScatterNewPlotFrame.png"/>
          <p:cNvPicPr>
            <a:picLocks noChangeAspect="1" noChangeArrowheads="1"/>
          </p:cNvPicPr>
          <p:nvPr/>
        </p:nvPicPr>
        <p:blipFill>
          <a:blip r:embed="rId5" cstate="print"/>
          <a:srcRect b="13619"/>
          <a:stretch>
            <a:fillRect/>
          </a:stretch>
        </p:blipFill>
        <p:spPr bwMode="auto">
          <a:xfrm>
            <a:off x="467544" y="2636720"/>
            <a:ext cx="3672600" cy="3682407"/>
          </a:xfrm>
          <a:prstGeom prst="rect">
            <a:avLst/>
          </a:prstGeom>
          <a:noFill/>
        </p:spPr>
      </p:pic>
      <p:sp>
        <p:nvSpPr>
          <p:cNvPr id="11" name="CaixaDeTexto 10"/>
          <p:cNvSpPr txBox="1"/>
          <p:nvPr/>
        </p:nvSpPr>
        <p:spPr>
          <a:xfrm>
            <a:off x="1763688" y="2852936"/>
            <a:ext cx="1268296" cy="369332"/>
          </a:xfrm>
          <a:prstGeom prst="rect">
            <a:avLst/>
          </a:prstGeom>
          <a:noFill/>
        </p:spPr>
        <p:txBody>
          <a:bodyPr wrap="none" rtlCol="0">
            <a:spAutoFit/>
          </a:bodyPr>
          <a:lstStyle/>
          <a:p>
            <a:r>
              <a:rPr lang="pt-BR" dirty="0" smtClean="0"/>
              <a:t>R² = 0,671</a:t>
            </a:r>
            <a:endParaRPr lang="pt-BR" dirty="0"/>
          </a:p>
        </p:txBody>
      </p:sp>
      <p:pic>
        <p:nvPicPr>
          <p:cNvPr id="45060" name="Picture 4" descr="C:\Users\cristina\Desktop\AE\FASE2\1ANALISE EXPLORATÓRIA\URBTOTALScatterNewPlotFrame.png"/>
          <p:cNvPicPr>
            <a:picLocks noChangeAspect="1" noChangeArrowheads="1"/>
          </p:cNvPicPr>
          <p:nvPr/>
        </p:nvPicPr>
        <p:blipFill>
          <a:blip r:embed="rId6" cstate="print"/>
          <a:srcRect b="10487"/>
          <a:stretch>
            <a:fillRect/>
          </a:stretch>
        </p:blipFill>
        <p:spPr bwMode="auto">
          <a:xfrm>
            <a:off x="4644008" y="2636912"/>
            <a:ext cx="4032448" cy="3604733"/>
          </a:xfrm>
          <a:prstGeom prst="rect">
            <a:avLst/>
          </a:prstGeom>
          <a:noFill/>
        </p:spPr>
      </p:pic>
      <p:sp>
        <p:nvSpPr>
          <p:cNvPr id="12" name="CaixaDeTexto 11"/>
          <p:cNvSpPr txBox="1"/>
          <p:nvPr/>
        </p:nvSpPr>
        <p:spPr>
          <a:xfrm>
            <a:off x="6300192" y="2843644"/>
            <a:ext cx="1268296" cy="369332"/>
          </a:xfrm>
          <a:prstGeom prst="rect">
            <a:avLst/>
          </a:prstGeom>
          <a:noFill/>
        </p:spPr>
        <p:txBody>
          <a:bodyPr wrap="none" rtlCol="0">
            <a:spAutoFit/>
          </a:bodyPr>
          <a:lstStyle/>
          <a:p>
            <a:r>
              <a:rPr lang="pt-BR" dirty="0" smtClean="0"/>
              <a:t>R² = 0,546</a:t>
            </a:r>
            <a:endParaRPr lang="pt-BR" dirty="0"/>
          </a:p>
        </p:txBody>
      </p:sp>
      <p:pic>
        <p:nvPicPr>
          <p:cNvPr id="45061" name="Picture 5"/>
          <p:cNvPicPr>
            <a:picLocks noChangeAspect="1" noChangeArrowheads="1"/>
          </p:cNvPicPr>
          <p:nvPr/>
        </p:nvPicPr>
        <p:blipFill>
          <a:blip r:embed="rId7" cstate="print"/>
          <a:srcRect r="16925"/>
          <a:stretch>
            <a:fillRect/>
          </a:stretch>
        </p:blipFill>
        <p:spPr bwMode="auto">
          <a:xfrm>
            <a:off x="0" y="2708920"/>
            <a:ext cx="8964488" cy="1456476"/>
          </a:xfrm>
          <a:prstGeom prst="rect">
            <a:avLst/>
          </a:prstGeom>
          <a:noFill/>
          <a:ln w="9525">
            <a:noFill/>
            <a:miter lim="800000"/>
            <a:headEnd/>
            <a:tailEnd/>
          </a:ln>
        </p:spPr>
      </p:pic>
    </p:spTree>
    <p:extLst>
      <p:ext uri="{BB962C8B-B14F-4D97-AF65-F5344CB8AC3E}">
        <p14:creationId xmlns:p14="http://schemas.microsoft.com/office/powerpoint/2010/main" val="1467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 calcmode="lin" valueType="num">
                                      <p:cBhvr additive="base">
                                        <p:cTn id="7" dur="500" fill="hold"/>
                                        <p:tgtEl>
                                          <p:spTgt spid="45061"/>
                                        </p:tgtEl>
                                        <p:attrNameLst>
                                          <p:attrName>ppt_x</p:attrName>
                                        </p:attrNameLst>
                                      </p:cBhvr>
                                      <p:tavLst>
                                        <p:tav tm="0">
                                          <p:val>
                                            <p:strVal val="#ppt_x"/>
                                          </p:val>
                                        </p:tav>
                                        <p:tav tm="100000">
                                          <p:val>
                                            <p:strVal val="#ppt_x"/>
                                          </p:val>
                                        </p:tav>
                                      </p:tavLst>
                                    </p:anim>
                                    <p:anim calcmode="lin" valueType="num">
                                      <p:cBhvr additive="base">
                                        <p:cTn id="8"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5" name="Título 4"/>
          <p:cNvSpPr>
            <a:spLocks noGrp="1"/>
          </p:cNvSpPr>
          <p:nvPr>
            <p:ph type="title"/>
          </p:nvPr>
        </p:nvSpPr>
        <p:spPr>
          <a:xfrm>
            <a:off x="889248" y="228600"/>
            <a:ext cx="5698976" cy="914400"/>
          </a:xfrm>
        </p:spPr>
        <p:txBody>
          <a:bodyPr>
            <a:normAutofit/>
          </a:bodyPr>
          <a:lstStyle/>
          <a:p>
            <a:r>
              <a:rPr lang="pt-BR" dirty="0" smtClean="0"/>
              <a:t>MOTIVAÇÃO</a:t>
            </a:r>
            <a:endParaRPr lang="pt-BR" dirty="0"/>
          </a:p>
        </p:txBody>
      </p:sp>
      <p:sp>
        <p:nvSpPr>
          <p:cNvPr id="6" name="CaixaDeTexto 5"/>
          <p:cNvSpPr txBox="1"/>
          <p:nvPr/>
        </p:nvSpPr>
        <p:spPr>
          <a:xfrm>
            <a:off x="683568" y="6381328"/>
            <a:ext cx="172252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INTRODUÇÃO</a:t>
            </a:r>
            <a:endParaRPr lang="pt-BR" dirty="0"/>
          </a:p>
        </p:txBody>
      </p:sp>
      <p:sp>
        <p:nvSpPr>
          <p:cNvPr id="7" name="CaixaDeTexto 6"/>
          <p:cNvSpPr txBox="1"/>
          <p:nvPr/>
        </p:nvSpPr>
        <p:spPr>
          <a:xfrm>
            <a:off x="8248582" y="6391923"/>
            <a:ext cx="364202"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01</a:t>
            </a:r>
            <a:endParaRPr lang="pt-BR" sz="1400" dirty="0">
              <a:effectLst>
                <a:outerShdw blurRad="38100" dist="38100" dir="2700000" algn="tl">
                  <a:srgbClr val="000000">
                    <a:alpha val="43137"/>
                  </a:srgbClr>
                </a:outerShdw>
              </a:effectLst>
            </a:endParaRPr>
          </a:p>
        </p:txBody>
      </p:sp>
      <p:sp>
        <p:nvSpPr>
          <p:cNvPr id="2" name="CaixaDeTexto 1"/>
          <p:cNvSpPr txBox="1"/>
          <p:nvPr/>
        </p:nvSpPr>
        <p:spPr>
          <a:xfrm>
            <a:off x="971600" y="1196752"/>
            <a:ext cx="7128791" cy="4832092"/>
          </a:xfrm>
          <a:prstGeom prst="rect">
            <a:avLst/>
          </a:prstGeom>
          <a:noFill/>
        </p:spPr>
        <p:txBody>
          <a:bodyPr wrap="square" rtlCol="0">
            <a:spAutoFit/>
          </a:bodyPr>
          <a:lstStyle/>
          <a:p>
            <a:pPr marL="285750" indent="-285750">
              <a:buFont typeface="Wingdings" panose="05000000000000000000" pitchFamily="2" charset="2"/>
              <a:buChar char="Ø"/>
            </a:pPr>
            <a:endParaRPr lang="pt-BR" sz="1100" dirty="0" smtClean="0"/>
          </a:p>
          <a:p>
            <a:pPr marL="0" lvl="4">
              <a:lnSpc>
                <a:spcPct val="150000"/>
              </a:lnSpc>
            </a:pPr>
            <a:r>
              <a:rPr lang="pt-BR" sz="2200" dirty="0" smtClean="0"/>
              <a:t>Processo de Urbanização</a:t>
            </a:r>
          </a:p>
          <a:p>
            <a:pPr>
              <a:lnSpc>
                <a:spcPct val="150000"/>
              </a:lnSpc>
            </a:pPr>
            <a:r>
              <a:rPr lang="pt-BR" sz="2200" dirty="0" smtClean="0"/>
              <a:t>	Aumento da populacional</a:t>
            </a:r>
          </a:p>
          <a:p>
            <a:pPr lvl="2">
              <a:lnSpc>
                <a:spcPct val="150000"/>
              </a:lnSpc>
            </a:pPr>
            <a:r>
              <a:rPr lang="pt-BR" sz="2200" dirty="0" smtClean="0"/>
              <a:t>  Aumento do Uso e Cobertura Urbanos</a:t>
            </a:r>
          </a:p>
          <a:p>
            <a:pPr lvl="2">
              <a:lnSpc>
                <a:spcPct val="150000"/>
              </a:lnSpc>
            </a:pPr>
            <a:endParaRPr lang="pt-BR" sz="2200" dirty="0" smtClean="0"/>
          </a:p>
          <a:p>
            <a:pPr marL="0" lvl="2">
              <a:lnSpc>
                <a:spcPct val="150000"/>
              </a:lnSpc>
            </a:pPr>
            <a:r>
              <a:rPr lang="pt-BR" sz="2200" dirty="0" smtClean="0"/>
              <a:t>Luzes Noturnas  </a:t>
            </a:r>
          </a:p>
          <a:p>
            <a:pPr marL="0" lvl="2">
              <a:lnSpc>
                <a:spcPct val="150000"/>
              </a:lnSpc>
            </a:pPr>
            <a:endParaRPr lang="pt-BR" sz="2200" dirty="0" smtClean="0"/>
          </a:p>
          <a:p>
            <a:pPr marL="0" lvl="2">
              <a:lnSpc>
                <a:spcPct val="150000"/>
              </a:lnSpc>
            </a:pPr>
            <a:endParaRPr lang="pt-BR" sz="2200" dirty="0" smtClean="0"/>
          </a:p>
          <a:p>
            <a:pPr marL="0" lvl="2">
              <a:lnSpc>
                <a:spcPct val="150000"/>
              </a:lnSpc>
            </a:pPr>
            <a:r>
              <a:rPr lang="pt-BR" sz="2200" dirty="0" smtClean="0"/>
              <a:t>Estimativa populacional</a:t>
            </a:r>
          </a:p>
          <a:p>
            <a:pPr marL="0" lvl="2">
              <a:lnSpc>
                <a:spcPct val="150000"/>
              </a:lnSpc>
            </a:pPr>
            <a:endParaRPr lang="pt-BR" sz="2200" dirty="0" smtClean="0"/>
          </a:p>
        </p:txBody>
      </p:sp>
      <p:cxnSp>
        <p:nvCxnSpPr>
          <p:cNvPr id="13" name="Conector angulado 12"/>
          <p:cNvCxnSpPr/>
          <p:nvPr/>
        </p:nvCxnSpPr>
        <p:spPr>
          <a:xfrm>
            <a:off x="1259632" y="1844824"/>
            <a:ext cx="648072" cy="360040"/>
          </a:xfrm>
          <a:prstGeom prst="bentConnector3">
            <a:avLst>
              <a:gd name="adj1" fmla="val 50000"/>
            </a:avLst>
          </a:prstGeom>
          <a:ln w="28575">
            <a:tailEnd type="arrow"/>
          </a:ln>
        </p:spPr>
        <p:style>
          <a:lnRef idx="1">
            <a:schemeClr val="dk1"/>
          </a:lnRef>
          <a:fillRef idx="0">
            <a:schemeClr val="dk1"/>
          </a:fillRef>
          <a:effectRef idx="0">
            <a:schemeClr val="dk1"/>
          </a:effectRef>
          <a:fontRef idx="minor">
            <a:schemeClr val="tx1"/>
          </a:fontRef>
        </p:style>
      </p:cxnSp>
      <p:cxnSp>
        <p:nvCxnSpPr>
          <p:cNvPr id="16" name="Conector angulado 15"/>
          <p:cNvCxnSpPr/>
          <p:nvPr/>
        </p:nvCxnSpPr>
        <p:spPr>
          <a:xfrm>
            <a:off x="1115616" y="1844824"/>
            <a:ext cx="936104" cy="864096"/>
          </a:xfrm>
          <a:prstGeom prst="bentConnector3">
            <a:avLst>
              <a:gd name="adj1" fmla="val 50000"/>
            </a:avLst>
          </a:prstGeom>
          <a:ln w="28575">
            <a:tailEnd type="arrow"/>
          </a:ln>
        </p:spPr>
        <p:style>
          <a:lnRef idx="1">
            <a:schemeClr val="dk1"/>
          </a:lnRef>
          <a:fillRef idx="0">
            <a:schemeClr val="dk1"/>
          </a:fillRef>
          <a:effectRef idx="0">
            <a:schemeClr val="dk1"/>
          </a:effectRef>
          <a:fontRef idx="minor">
            <a:schemeClr val="tx1"/>
          </a:fontRef>
        </p:style>
      </p:cxnSp>
      <p:sp>
        <p:nvSpPr>
          <p:cNvPr id="21" name="Chave esquerda 20"/>
          <p:cNvSpPr/>
          <p:nvPr/>
        </p:nvSpPr>
        <p:spPr>
          <a:xfrm>
            <a:off x="3059832" y="3356992"/>
            <a:ext cx="288032" cy="792088"/>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pt-BR"/>
          </a:p>
        </p:txBody>
      </p:sp>
      <p:sp>
        <p:nvSpPr>
          <p:cNvPr id="22" name="CaixaDeTexto 21"/>
          <p:cNvSpPr txBox="1"/>
          <p:nvPr/>
        </p:nvSpPr>
        <p:spPr>
          <a:xfrm>
            <a:off x="3275856" y="3277046"/>
            <a:ext cx="2890535" cy="872034"/>
          </a:xfrm>
          <a:prstGeom prst="rect">
            <a:avLst/>
          </a:prstGeom>
          <a:noFill/>
        </p:spPr>
        <p:txBody>
          <a:bodyPr wrap="none" rtlCol="0">
            <a:spAutoFit/>
          </a:bodyPr>
          <a:lstStyle/>
          <a:p>
            <a:pPr marL="0" lvl="2">
              <a:lnSpc>
                <a:spcPct val="150000"/>
              </a:lnSpc>
            </a:pPr>
            <a:r>
              <a:rPr lang="pt-BR" dirty="0" smtClean="0"/>
              <a:t>Extensão Urbana;</a:t>
            </a:r>
          </a:p>
          <a:p>
            <a:pPr marL="0" lvl="2">
              <a:lnSpc>
                <a:spcPct val="150000"/>
              </a:lnSpc>
            </a:pPr>
            <a:r>
              <a:rPr lang="pt-BR" dirty="0" smtClean="0"/>
              <a:t>Atividade Socioeconômica</a:t>
            </a:r>
          </a:p>
        </p:txBody>
      </p:sp>
      <p:sp>
        <p:nvSpPr>
          <p:cNvPr id="23" name="Chave esquerda 22"/>
          <p:cNvSpPr/>
          <p:nvPr/>
        </p:nvSpPr>
        <p:spPr>
          <a:xfrm>
            <a:off x="4067944" y="4797152"/>
            <a:ext cx="288032" cy="864096"/>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pt-BR"/>
          </a:p>
        </p:txBody>
      </p:sp>
      <p:sp>
        <p:nvSpPr>
          <p:cNvPr id="24" name="CaixaDeTexto 23"/>
          <p:cNvSpPr txBox="1"/>
          <p:nvPr/>
        </p:nvSpPr>
        <p:spPr>
          <a:xfrm>
            <a:off x="4283968" y="4725144"/>
            <a:ext cx="3801041" cy="923330"/>
          </a:xfrm>
          <a:prstGeom prst="rect">
            <a:avLst/>
          </a:prstGeom>
          <a:noFill/>
        </p:spPr>
        <p:txBody>
          <a:bodyPr wrap="none" rtlCol="0">
            <a:spAutoFit/>
          </a:bodyPr>
          <a:lstStyle/>
          <a:p>
            <a:pPr marL="0" lvl="2">
              <a:lnSpc>
                <a:spcPct val="150000"/>
              </a:lnSpc>
            </a:pPr>
            <a:r>
              <a:rPr lang="pt-BR" dirty="0" smtClean="0"/>
              <a:t>Correlação com outros dados</a:t>
            </a:r>
          </a:p>
          <a:p>
            <a:pPr marL="0" lvl="2">
              <a:lnSpc>
                <a:spcPct val="150000"/>
              </a:lnSpc>
            </a:pPr>
            <a:r>
              <a:rPr lang="pt-BR" dirty="0" smtClean="0"/>
              <a:t>Modelagem Espacial → Regressão</a:t>
            </a:r>
          </a:p>
        </p:txBody>
      </p:sp>
    </p:spTree>
    <p:extLst>
      <p:ext uri="{BB962C8B-B14F-4D97-AF65-F5344CB8AC3E}">
        <p14:creationId xmlns:p14="http://schemas.microsoft.com/office/powerpoint/2010/main" val="1526933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19</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t>Fase 2</a:t>
            </a:r>
          </a:p>
        </p:txBody>
      </p:sp>
      <p:sp>
        <p:nvSpPr>
          <p:cNvPr id="9" name="Retângulo de cantos arredondados 8"/>
          <p:cNvSpPr/>
          <p:nvPr/>
        </p:nvSpPr>
        <p:spPr>
          <a:xfrm>
            <a:off x="5292080" y="764704"/>
            <a:ext cx="2952328"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2 – Regressão Linear</a:t>
            </a:r>
            <a:endParaRPr lang="pt-BR" sz="1200" dirty="0"/>
          </a:p>
        </p:txBody>
      </p:sp>
      <p:pic>
        <p:nvPicPr>
          <p:cNvPr id="11" name="Picture 4" descr="Resultado de imagem para logo geo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5282" y="732191"/>
            <a:ext cx="512782" cy="320545"/>
          </a:xfrm>
          <a:prstGeom prst="rect">
            <a:avLst/>
          </a:prstGeom>
          <a:noFill/>
          <a:extLst>
            <a:ext uri="{909E8E84-426E-40DD-AFC4-6F175D3DCCD1}">
              <a14:hiddenFill xmlns:a14="http://schemas.microsoft.com/office/drawing/2010/main">
                <a:solidFill>
                  <a:srgbClr val="FFFFFF"/>
                </a:solidFill>
              </a14:hiddenFill>
            </a:ext>
          </a:extLst>
        </p:spPr>
      </p:pic>
      <p:pic>
        <p:nvPicPr>
          <p:cNvPr id="46082" name="Picture 2"/>
          <p:cNvPicPr>
            <a:picLocks noChangeAspect="1" noChangeArrowheads="1"/>
          </p:cNvPicPr>
          <p:nvPr/>
        </p:nvPicPr>
        <p:blipFill>
          <a:blip r:embed="rId5" cstate="print"/>
          <a:srcRect/>
          <a:stretch>
            <a:fillRect/>
          </a:stretch>
        </p:blipFill>
        <p:spPr bwMode="auto">
          <a:xfrm>
            <a:off x="179512" y="1196752"/>
            <a:ext cx="4464495" cy="5138559"/>
          </a:xfrm>
          <a:prstGeom prst="rect">
            <a:avLst/>
          </a:prstGeom>
          <a:noFill/>
          <a:ln w="9525">
            <a:noFill/>
            <a:miter lim="800000"/>
            <a:headEnd/>
            <a:tailEnd/>
          </a:ln>
        </p:spPr>
      </p:pic>
      <p:pic>
        <p:nvPicPr>
          <p:cNvPr id="46083" name="Picture 3"/>
          <p:cNvPicPr>
            <a:picLocks noChangeAspect="1" noChangeArrowheads="1"/>
          </p:cNvPicPr>
          <p:nvPr/>
        </p:nvPicPr>
        <p:blipFill>
          <a:blip r:embed="rId6" cstate="print"/>
          <a:srcRect/>
          <a:stretch>
            <a:fillRect/>
          </a:stretch>
        </p:blipFill>
        <p:spPr bwMode="auto">
          <a:xfrm>
            <a:off x="4716015" y="1196752"/>
            <a:ext cx="4427985" cy="5112568"/>
          </a:xfrm>
          <a:prstGeom prst="rect">
            <a:avLst/>
          </a:prstGeom>
          <a:noFill/>
          <a:ln w="9525">
            <a:noFill/>
            <a:miter lim="800000"/>
            <a:headEnd/>
            <a:tailEnd/>
          </a:ln>
        </p:spPr>
      </p:pic>
      <p:cxnSp>
        <p:nvCxnSpPr>
          <p:cNvPr id="14" name="Conector reto 13"/>
          <p:cNvCxnSpPr/>
          <p:nvPr/>
        </p:nvCxnSpPr>
        <p:spPr>
          <a:xfrm>
            <a:off x="4572000" y="1124744"/>
            <a:ext cx="0" cy="5256584"/>
          </a:xfrm>
          <a:prstGeom prst="line">
            <a:avLst/>
          </a:prstGeom>
          <a:ln w="28575"/>
        </p:spPr>
        <p:style>
          <a:lnRef idx="1">
            <a:schemeClr val="dk1"/>
          </a:lnRef>
          <a:fillRef idx="0">
            <a:schemeClr val="dk1"/>
          </a:fillRef>
          <a:effectRef idx="0">
            <a:schemeClr val="dk1"/>
          </a:effectRef>
          <a:fontRef idx="minor">
            <a:schemeClr val="tx1"/>
          </a:fontRef>
        </p:style>
      </p:cxnSp>
      <p:pic>
        <p:nvPicPr>
          <p:cNvPr id="46084" name="Picture 4" descr="C:\Users\cristina\Desktop\AE\FASE2\3ANALISE ESPACIAL\SJC2ScatterNewPlotFrame.png"/>
          <p:cNvPicPr>
            <a:picLocks noChangeAspect="1" noChangeArrowheads="1"/>
          </p:cNvPicPr>
          <p:nvPr/>
        </p:nvPicPr>
        <p:blipFill>
          <a:blip r:embed="rId7" cstate="print"/>
          <a:srcRect b="14251"/>
          <a:stretch>
            <a:fillRect/>
          </a:stretch>
        </p:blipFill>
        <p:spPr bwMode="auto">
          <a:xfrm>
            <a:off x="4788024" y="2492896"/>
            <a:ext cx="3936376" cy="3889293"/>
          </a:xfrm>
          <a:prstGeom prst="rect">
            <a:avLst/>
          </a:prstGeom>
          <a:noFill/>
        </p:spPr>
      </p:pic>
      <p:sp>
        <p:nvSpPr>
          <p:cNvPr id="15" name="Retângulo 14"/>
          <p:cNvSpPr/>
          <p:nvPr/>
        </p:nvSpPr>
        <p:spPr>
          <a:xfrm>
            <a:off x="323528" y="1916832"/>
            <a:ext cx="180020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2123728" y="2132856"/>
            <a:ext cx="1944216" cy="720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4716016" y="1988840"/>
            <a:ext cx="194421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6732240" y="2204864"/>
            <a:ext cx="201622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67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additive="base">
                                        <p:cTn id="7" dur="500" fill="hold"/>
                                        <p:tgtEl>
                                          <p:spTgt spid="46084"/>
                                        </p:tgtEl>
                                        <p:attrNameLst>
                                          <p:attrName>ppt_x</p:attrName>
                                        </p:attrNameLst>
                                      </p:cBhvr>
                                      <p:tavLst>
                                        <p:tav tm="0">
                                          <p:val>
                                            <p:strVal val="#ppt_x"/>
                                          </p:val>
                                        </p:tav>
                                        <p:tav tm="100000">
                                          <p:val>
                                            <p:strVal val="#ppt_x"/>
                                          </p:val>
                                        </p:tav>
                                      </p:tavLst>
                                    </p:anim>
                                    <p:anim calcmode="lin" valueType="num">
                                      <p:cBhvr additive="base">
                                        <p:cTn id="8" dur="500" fill="hold"/>
                                        <p:tgtEl>
                                          <p:spTgt spid="460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20</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t>Fase 2</a:t>
            </a:r>
          </a:p>
        </p:txBody>
      </p:sp>
      <p:sp>
        <p:nvSpPr>
          <p:cNvPr id="9" name="Retângulo de cantos arredondados 8"/>
          <p:cNvSpPr/>
          <p:nvPr/>
        </p:nvSpPr>
        <p:spPr>
          <a:xfrm>
            <a:off x="5436096" y="764704"/>
            <a:ext cx="2808312"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3 – Análise Espacial</a:t>
            </a:r>
            <a:endParaRPr lang="pt-BR" sz="1200" dirty="0"/>
          </a:p>
        </p:txBody>
      </p:sp>
      <p:pic>
        <p:nvPicPr>
          <p:cNvPr id="47106" name="Picture 2" descr="C:\Users\cristina\Desktop\AE\FASE2\3ANALISE ESPACIAL\DIAGRAMA MORAN_URBS.png"/>
          <p:cNvPicPr>
            <a:picLocks noChangeAspect="1" noChangeArrowheads="1"/>
          </p:cNvPicPr>
          <p:nvPr/>
        </p:nvPicPr>
        <p:blipFill>
          <a:blip r:embed="rId4" cstate="print"/>
          <a:srcRect/>
          <a:stretch>
            <a:fillRect/>
          </a:stretch>
        </p:blipFill>
        <p:spPr bwMode="auto">
          <a:xfrm>
            <a:off x="399661" y="1844824"/>
            <a:ext cx="4100331" cy="4104456"/>
          </a:xfrm>
          <a:prstGeom prst="rect">
            <a:avLst/>
          </a:prstGeom>
          <a:noFill/>
        </p:spPr>
      </p:pic>
      <p:pic>
        <p:nvPicPr>
          <p:cNvPr id="47107" name="Picture 3" descr="C:\Users\cristina\Desktop\AE\FASE2\3ANALISE ESPACIAL\CLUSTE MAP_URBS.png"/>
          <p:cNvPicPr>
            <a:picLocks noChangeAspect="1" noChangeArrowheads="1"/>
          </p:cNvPicPr>
          <p:nvPr/>
        </p:nvPicPr>
        <p:blipFill>
          <a:blip r:embed="rId5" cstate="print"/>
          <a:srcRect/>
          <a:stretch>
            <a:fillRect/>
          </a:stretch>
        </p:blipFill>
        <p:spPr bwMode="auto">
          <a:xfrm>
            <a:off x="5292080" y="1188751"/>
            <a:ext cx="3061804" cy="2384265"/>
          </a:xfrm>
          <a:prstGeom prst="rect">
            <a:avLst/>
          </a:prstGeom>
          <a:noFill/>
        </p:spPr>
      </p:pic>
      <p:pic>
        <p:nvPicPr>
          <p:cNvPr id="47108" name="Picture 4" descr="C:\Users\cristina\Desktop\AE\FASE2\3ANALISE ESPACIAL\SIGNIFICANCE_URBS.png"/>
          <p:cNvPicPr>
            <a:picLocks noChangeAspect="1" noChangeArrowheads="1"/>
          </p:cNvPicPr>
          <p:nvPr/>
        </p:nvPicPr>
        <p:blipFill>
          <a:blip r:embed="rId6" cstate="print"/>
          <a:srcRect/>
          <a:stretch>
            <a:fillRect/>
          </a:stretch>
        </p:blipFill>
        <p:spPr bwMode="auto">
          <a:xfrm>
            <a:off x="5148064" y="3645024"/>
            <a:ext cx="3416002" cy="2664296"/>
          </a:xfrm>
          <a:prstGeom prst="rect">
            <a:avLst/>
          </a:prstGeom>
          <a:noFill/>
        </p:spPr>
      </p:pic>
      <p:sp>
        <p:nvSpPr>
          <p:cNvPr id="11" name="CaixaDeTexto 10"/>
          <p:cNvSpPr txBox="1"/>
          <p:nvPr/>
        </p:nvSpPr>
        <p:spPr>
          <a:xfrm>
            <a:off x="1100974" y="1270501"/>
            <a:ext cx="2678938" cy="646331"/>
          </a:xfrm>
          <a:prstGeom prst="rect">
            <a:avLst/>
          </a:prstGeom>
          <a:solidFill>
            <a:schemeClr val="bg1"/>
          </a:solidFill>
        </p:spPr>
        <p:txBody>
          <a:bodyPr wrap="square" rtlCol="0">
            <a:spAutoFit/>
          </a:bodyPr>
          <a:lstStyle/>
          <a:p>
            <a:r>
              <a:rPr lang="pt-BR" dirty="0" smtClean="0"/>
              <a:t>Índice de </a:t>
            </a:r>
            <a:r>
              <a:rPr lang="pt-BR" dirty="0" err="1" smtClean="0"/>
              <a:t>Moran</a:t>
            </a:r>
            <a:r>
              <a:rPr lang="pt-BR" dirty="0" smtClean="0"/>
              <a:t> = 0,027</a:t>
            </a:r>
          </a:p>
          <a:p>
            <a:endParaRPr lang="pt-BR" dirty="0"/>
          </a:p>
        </p:txBody>
      </p:sp>
    </p:spTree>
    <p:extLst>
      <p:ext uri="{BB962C8B-B14F-4D97-AF65-F5344CB8AC3E}">
        <p14:creationId xmlns:p14="http://schemas.microsoft.com/office/powerpoint/2010/main" val="146764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21</a:t>
            </a:r>
            <a:endParaRPr lang="pt-BR" sz="1400" dirty="0">
              <a:effectLst>
                <a:outerShdw blurRad="38100" dist="38100" dir="2700000" algn="tl">
                  <a:srgbClr val="000000">
                    <a:alpha val="43137"/>
                  </a:srgbClr>
                </a:outerShdw>
              </a:effectLst>
            </a:endParaRPr>
          </a:p>
        </p:txBody>
      </p:sp>
      <p:sp>
        <p:nvSpPr>
          <p:cNvPr id="13" name="CaixaDeTexto 12"/>
          <p:cNvSpPr txBox="1"/>
          <p:nvPr/>
        </p:nvSpPr>
        <p:spPr>
          <a:xfrm>
            <a:off x="683568" y="6381328"/>
            <a:ext cx="171495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RESULTADOS</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10" name="Retângulo de cantos arredondados 9"/>
          <p:cNvSpPr/>
          <p:nvPr/>
        </p:nvSpPr>
        <p:spPr>
          <a:xfrm>
            <a:off x="6876256" y="116632"/>
            <a:ext cx="1296144" cy="5040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t>Fase 2</a:t>
            </a:r>
          </a:p>
        </p:txBody>
      </p:sp>
      <p:sp>
        <p:nvSpPr>
          <p:cNvPr id="9" name="Retângulo de cantos arredondados 8"/>
          <p:cNvSpPr/>
          <p:nvPr/>
        </p:nvSpPr>
        <p:spPr>
          <a:xfrm>
            <a:off x="6372200" y="764704"/>
            <a:ext cx="1872208"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4 – GWR</a:t>
            </a:r>
            <a:endParaRPr lang="pt-BR" sz="1200" dirty="0"/>
          </a:p>
        </p:txBody>
      </p:sp>
      <p:pic>
        <p:nvPicPr>
          <p:cNvPr id="11" name="Picture 4"/>
          <p:cNvPicPr>
            <a:picLocks noChangeAspect="1" noChangeArrowheads="1"/>
          </p:cNvPicPr>
          <p:nvPr/>
        </p:nvPicPr>
        <p:blipFill>
          <a:blip r:embed="rId4" cstate="print"/>
          <a:srcRect/>
          <a:stretch>
            <a:fillRect/>
          </a:stretch>
        </p:blipFill>
        <p:spPr bwMode="auto">
          <a:xfrm>
            <a:off x="5580112" y="620688"/>
            <a:ext cx="511091" cy="503684"/>
          </a:xfrm>
          <a:prstGeom prst="rect">
            <a:avLst/>
          </a:prstGeom>
          <a:noFill/>
          <a:ln w="9525">
            <a:noFill/>
            <a:miter lim="800000"/>
            <a:headEnd/>
            <a:tailEnd/>
          </a:ln>
        </p:spPr>
      </p:pic>
      <p:pic>
        <p:nvPicPr>
          <p:cNvPr id="48131" name="Picture 3"/>
          <p:cNvPicPr>
            <a:picLocks noChangeAspect="1" noChangeArrowheads="1"/>
          </p:cNvPicPr>
          <p:nvPr/>
        </p:nvPicPr>
        <p:blipFill>
          <a:blip r:embed="rId5" cstate="print"/>
          <a:srcRect/>
          <a:stretch>
            <a:fillRect/>
          </a:stretch>
        </p:blipFill>
        <p:spPr bwMode="auto">
          <a:xfrm>
            <a:off x="1115616" y="1252736"/>
            <a:ext cx="6779463" cy="3472408"/>
          </a:xfrm>
          <a:prstGeom prst="rect">
            <a:avLst/>
          </a:prstGeom>
          <a:noFill/>
          <a:ln w="9525">
            <a:noFill/>
            <a:miter lim="800000"/>
            <a:headEnd/>
            <a:tailEnd/>
          </a:ln>
        </p:spPr>
      </p:pic>
      <p:sp>
        <p:nvSpPr>
          <p:cNvPr id="12" name="Retângulo 11"/>
          <p:cNvSpPr/>
          <p:nvPr/>
        </p:nvSpPr>
        <p:spPr>
          <a:xfrm>
            <a:off x="1187624" y="3356992"/>
            <a:ext cx="432048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1187624" y="2636912"/>
            <a:ext cx="432048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4"/>
          <p:cNvSpPr txBox="1"/>
          <p:nvPr/>
        </p:nvSpPr>
        <p:spPr>
          <a:xfrm>
            <a:off x="755576" y="5301208"/>
            <a:ext cx="7632847" cy="369332"/>
          </a:xfrm>
          <a:prstGeom prst="rect">
            <a:avLst/>
          </a:prstGeom>
          <a:noFill/>
        </p:spPr>
        <p:txBody>
          <a:bodyPr wrap="square" rtlCol="0">
            <a:spAutoFit/>
          </a:bodyPr>
          <a:lstStyle/>
          <a:p>
            <a:pPr algn="ctr"/>
            <a:r>
              <a:rPr lang="pt-BR" dirty="0" smtClean="0"/>
              <a:t>Não houve diferença significativa nos valores de R² ajustado e AIC</a:t>
            </a:r>
          </a:p>
        </p:txBody>
      </p:sp>
    </p:spTree>
    <p:extLst>
      <p:ext uri="{BB962C8B-B14F-4D97-AF65-F5344CB8AC3E}">
        <p14:creationId xmlns:p14="http://schemas.microsoft.com/office/powerpoint/2010/main" val="146764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smtClean="0"/>
              <a:t>CONSIDERAÇÕES FINAIS</a:t>
            </a:r>
            <a:endParaRPr lang="pt-BR" dirty="0"/>
          </a:p>
        </p:txBody>
      </p:sp>
      <p:sp>
        <p:nvSpPr>
          <p:cNvPr id="6" name="CaixaDeTexto 5"/>
          <p:cNvSpPr txBox="1"/>
          <p:nvPr/>
        </p:nvSpPr>
        <p:spPr>
          <a:xfrm>
            <a:off x="683568" y="6381328"/>
            <a:ext cx="1609736"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CONCLUSÃO</a:t>
            </a:r>
            <a:endParaRPr lang="pt-BR" dirty="0"/>
          </a:p>
        </p:txBody>
      </p:sp>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22</a:t>
            </a:r>
            <a:endParaRPr lang="pt-BR" sz="1400" dirty="0">
              <a:effectLst>
                <a:outerShdw blurRad="38100" dist="38100" dir="2700000" algn="tl">
                  <a:srgbClr val="000000">
                    <a:alpha val="43137"/>
                  </a:srgbClr>
                </a:outerShdw>
              </a:effectLst>
            </a:endParaRPr>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9" name="CaixaDeTexto 8"/>
          <p:cNvSpPr txBox="1"/>
          <p:nvPr/>
        </p:nvSpPr>
        <p:spPr>
          <a:xfrm>
            <a:off x="755576" y="1340768"/>
            <a:ext cx="7632848" cy="4708981"/>
          </a:xfrm>
          <a:prstGeom prst="rect">
            <a:avLst/>
          </a:prstGeom>
          <a:noFill/>
        </p:spPr>
        <p:txBody>
          <a:bodyPr wrap="square" rtlCol="0">
            <a:spAutoFit/>
          </a:bodyPr>
          <a:lstStyle/>
          <a:p>
            <a:pPr>
              <a:buFont typeface="Wingdings" pitchFamily="2" charset="2"/>
              <a:buChar char="Ø"/>
            </a:pPr>
            <a:r>
              <a:rPr lang="pt-BR" sz="2000" dirty="0" smtClean="0"/>
              <a:t> Alta correlação entre os três tipos de dados</a:t>
            </a:r>
          </a:p>
          <a:p>
            <a:pPr>
              <a:buFont typeface="Wingdings" pitchFamily="2" charset="2"/>
              <a:buChar char="Ø"/>
            </a:pPr>
            <a:endParaRPr lang="pt-BR" sz="2000" dirty="0" smtClean="0"/>
          </a:p>
          <a:p>
            <a:pPr>
              <a:buFont typeface="Wingdings" pitchFamily="2" charset="2"/>
              <a:buChar char="Ø"/>
            </a:pPr>
            <a:endParaRPr lang="pt-BR" sz="2000" dirty="0" smtClean="0"/>
          </a:p>
          <a:p>
            <a:pPr>
              <a:buFont typeface="Wingdings" pitchFamily="2" charset="2"/>
              <a:buChar char="Ø"/>
            </a:pPr>
            <a:r>
              <a:rPr lang="pt-BR" sz="2000" dirty="0" smtClean="0"/>
              <a:t> Modelo GWR apresentou resultado mais satisfatórios</a:t>
            </a:r>
          </a:p>
          <a:p>
            <a:pPr marL="457200">
              <a:buFont typeface="Courier New" pitchFamily="49" charset="0"/>
              <a:buChar char="o"/>
            </a:pPr>
            <a:r>
              <a:rPr lang="pt-BR" sz="2000" dirty="0" smtClean="0"/>
              <a:t> Não tão significativos na Fase 2</a:t>
            </a:r>
          </a:p>
          <a:p>
            <a:pPr>
              <a:buFont typeface="Wingdings" pitchFamily="2" charset="2"/>
              <a:buChar char="Ø"/>
            </a:pPr>
            <a:endParaRPr lang="pt-BR" sz="2000" dirty="0" smtClean="0"/>
          </a:p>
          <a:p>
            <a:pPr>
              <a:buFont typeface="Wingdings" pitchFamily="2" charset="2"/>
              <a:buChar char="Ø"/>
            </a:pPr>
            <a:endParaRPr lang="pt-BR" sz="2000" dirty="0" smtClean="0"/>
          </a:p>
          <a:p>
            <a:pPr>
              <a:buFont typeface="Wingdings" pitchFamily="2" charset="2"/>
              <a:buChar char="Ø"/>
            </a:pPr>
            <a:r>
              <a:rPr lang="pt-BR" sz="2000" dirty="0" smtClean="0"/>
              <a:t> A adição de dados de Uso do Solo não foi significativa</a:t>
            </a:r>
          </a:p>
          <a:p>
            <a:pPr>
              <a:buFont typeface="Wingdings" pitchFamily="2" charset="2"/>
              <a:buChar char="Ø"/>
            </a:pPr>
            <a:endParaRPr lang="pt-BR" sz="2000" dirty="0" smtClean="0"/>
          </a:p>
          <a:p>
            <a:pPr>
              <a:buFont typeface="Wingdings" pitchFamily="2" charset="2"/>
              <a:buChar char="Ø"/>
            </a:pPr>
            <a:endParaRPr lang="pt-BR" sz="2000" dirty="0" smtClean="0"/>
          </a:p>
          <a:p>
            <a:pPr>
              <a:buFont typeface="Wingdings" pitchFamily="2" charset="2"/>
              <a:buChar char="Ø"/>
            </a:pPr>
            <a:r>
              <a:rPr lang="pt-BR" sz="2000" dirty="0" smtClean="0"/>
              <a:t> Superestimação e Subestimação dos extremos </a:t>
            </a:r>
          </a:p>
          <a:p>
            <a:pPr lvl="1">
              <a:buFont typeface="Courier New" pitchFamily="49" charset="0"/>
              <a:buChar char="o"/>
            </a:pPr>
            <a:r>
              <a:rPr lang="pt-BR" sz="2000" dirty="0" smtClean="0"/>
              <a:t> Agregação do Dados</a:t>
            </a:r>
          </a:p>
          <a:p>
            <a:pPr lvl="1">
              <a:buFont typeface="Courier New" pitchFamily="49" charset="0"/>
              <a:buChar char="o"/>
            </a:pPr>
            <a:r>
              <a:rPr lang="pt-BR" sz="2000" dirty="0" smtClean="0"/>
              <a:t> Normalização</a:t>
            </a:r>
          </a:p>
          <a:p>
            <a:pPr>
              <a:buFont typeface="Wingdings" pitchFamily="2" charset="2"/>
              <a:buChar char="Ø"/>
            </a:pPr>
            <a:endParaRPr lang="pt-BR" sz="2000" dirty="0" smtClean="0"/>
          </a:p>
          <a:p>
            <a:pPr>
              <a:buFont typeface="Wingdings" pitchFamily="2" charset="2"/>
              <a:buChar char="Ø"/>
            </a:pPr>
            <a:endParaRPr lang="pt-BR" sz="2000" dirty="0"/>
          </a:p>
        </p:txBody>
      </p:sp>
    </p:spTree>
    <p:extLst>
      <p:ext uri="{BB962C8B-B14F-4D97-AF65-F5344CB8AC3E}">
        <p14:creationId xmlns:p14="http://schemas.microsoft.com/office/powerpoint/2010/main" val="4106836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Resultado de imagem para logo in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44624"/>
            <a:ext cx="3960440" cy="657860"/>
          </a:xfrm>
          <a:prstGeom prst="rect">
            <a:avLst/>
          </a:prstGeom>
          <a:noFill/>
          <a:ln>
            <a:noFill/>
          </a:ln>
        </p:spPr>
      </p:pic>
      <p:sp>
        <p:nvSpPr>
          <p:cNvPr id="8" name="CaixaDeTexto 7"/>
          <p:cNvSpPr txBox="1"/>
          <p:nvPr/>
        </p:nvSpPr>
        <p:spPr>
          <a:xfrm>
            <a:off x="899592" y="1266145"/>
            <a:ext cx="4104456" cy="9387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BR" sz="5500" dirty="0" smtClean="0">
                <a:effectLst>
                  <a:outerShdw blurRad="38100" dist="38100" dir="2700000" algn="tl">
                    <a:srgbClr val="000000">
                      <a:alpha val="43137"/>
                    </a:srgbClr>
                  </a:outerShdw>
                </a:effectLst>
              </a:rPr>
              <a:t>OBRIGADA!</a:t>
            </a:r>
            <a:endParaRPr lang="pt-BR" sz="5500" dirty="0">
              <a:effectLst>
                <a:outerShdw blurRad="38100" dist="38100" dir="2700000" algn="tl">
                  <a:srgbClr val="000000">
                    <a:alpha val="43137"/>
                  </a:srgbClr>
                </a:outerShdw>
              </a:effectLst>
            </a:endParaRPr>
          </a:p>
        </p:txBody>
      </p:sp>
      <p:sp>
        <p:nvSpPr>
          <p:cNvPr id="10" name="Subtítulo 2"/>
          <p:cNvSpPr txBox="1">
            <a:spLocks/>
          </p:cNvSpPr>
          <p:nvPr/>
        </p:nvSpPr>
        <p:spPr>
          <a:xfrm>
            <a:off x="2051720" y="3429000"/>
            <a:ext cx="6052846" cy="1080120"/>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pt-BR" sz="1800" dirty="0"/>
              <a:t>Ana Carolina de Faria </a:t>
            </a:r>
            <a:r>
              <a:rPr lang="pt-BR" sz="1800" dirty="0" smtClean="0"/>
              <a:t>Santos</a:t>
            </a:r>
          </a:p>
          <a:p>
            <a:pPr>
              <a:buNone/>
            </a:pPr>
            <a:r>
              <a:rPr lang="pt-BR" sz="1800" dirty="0" smtClean="0"/>
              <a:t>Análise Espacial de Dados Geográficos – SER301</a:t>
            </a:r>
          </a:p>
          <a:p>
            <a:pPr>
              <a:buNone/>
            </a:pPr>
            <a:r>
              <a:rPr lang="pt-BR" sz="1800" dirty="0" smtClean="0"/>
              <a:t>Dr. Antonio Miguel V. Monteiro e Dr. Eduardo G. Camargo</a:t>
            </a:r>
            <a:endParaRPr lang="pt-BR" sz="1800" dirty="0"/>
          </a:p>
        </p:txBody>
      </p:sp>
    </p:spTree>
    <p:extLst>
      <p:ext uri="{BB962C8B-B14F-4D97-AF65-F5344CB8AC3E}">
        <p14:creationId xmlns:p14="http://schemas.microsoft.com/office/powerpoint/2010/main" val="3726897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89248" y="228600"/>
            <a:ext cx="2458616" cy="914400"/>
          </a:xfrm>
        </p:spPr>
        <p:txBody>
          <a:bodyPr/>
          <a:lstStyle/>
          <a:p>
            <a:r>
              <a:rPr lang="pt-BR" dirty="0" smtClean="0"/>
              <a:t>OBJETIVO</a:t>
            </a:r>
            <a:endParaRPr lang="pt-BR" dirty="0"/>
          </a:p>
        </p:txBody>
      </p:sp>
      <p:sp>
        <p:nvSpPr>
          <p:cNvPr id="6" name="CaixaDeTexto 5"/>
          <p:cNvSpPr txBox="1"/>
          <p:nvPr/>
        </p:nvSpPr>
        <p:spPr>
          <a:xfrm>
            <a:off x="683568" y="6381328"/>
            <a:ext cx="172252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INTRODUÇÃO</a:t>
            </a:r>
            <a:endParaRPr lang="pt-BR" dirty="0"/>
          </a:p>
        </p:txBody>
      </p:sp>
      <p:sp>
        <p:nvSpPr>
          <p:cNvPr id="7" name="CaixaDeTexto 6"/>
          <p:cNvSpPr txBox="1"/>
          <p:nvPr/>
        </p:nvSpPr>
        <p:spPr>
          <a:xfrm>
            <a:off x="8248582" y="6391923"/>
            <a:ext cx="364202"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02</a:t>
            </a:r>
            <a:endParaRPr lang="pt-BR" sz="1400" dirty="0">
              <a:effectLst>
                <a:outerShdw blurRad="38100" dist="38100" dir="2700000" algn="tl">
                  <a:srgbClr val="000000">
                    <a:alpha val="43137"/>
                  </a:srgbClr>
                </a:outerShdw>
              </a:effectLst>
            </a:endParaRPr>
          </a:p>
        </p:txBody>
      </p:sp>
      <p:sp>
        <p:nvSpPr>
          <p:cNvPr id="2" name="CaixaDeTexto 1"/>
          <p:cNvSpPr txBox="1"/>
          <p:nvPr/>
        </p:nvSpPr>
        <p:spPr>
          <a:xfrm>
            <a:off x="539552" y="2118335"/>
            <a:ext cx="8073232" cy="2246769"/>
          </a:xfrm>
          <a:prstGeom prst="rect">
            <a:avLst/>
          </a:prstGeom>
          <a:noFill/>
        </p:spPr>
        <p:txBody>
          <a:bodyPr wrap="square" rtlCol="0">
            <a:spAutoFit/>
          </a:bodyPr>
          <a:lstStyle/>
          <a:p>
            <a:pPr algn="ctr"/>
            <a:r>
              <a:rPr lang="pt-BR" sz="2800" dirty="0" smtClean="0"/>
              <a:t>Analisar a relação dos dados de Uso e Cobertura do Solo com os</a:t>
            </a:r>
            <a:r>
              <a:rPr lang="pt-BR" sz="2800" dirty="0" smtClean="0"/>
              <a:t> dados de luzes noturnas e </a:t>
            </a:r>
            <a:r>
              <a:rPr lang="pt-BR" sz="2800" dirty="0" smtClean="0"/>
              <a:t>dados populacionais para estimativa populacional </a:t>
            </a:r>
            <a:r>
              <a:rPr lang="pt-BR" sz="2800" dirty="0" smtClean="0"/>
              <a:t>utilizando Modelos de Regressão Linear e Geograficamente Ponderada.</a:t>
            </a:r>
            <a:endParaRPr lang="pt-BR" sz="2800"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Tree>
    <p:extLst>
      <p:ext uri="{BB962C8B-B14F-4D97-AF65-F5344CB8AC3E}">
        <p14:creationId xmlns:p14="http://schemas.microsoft.com/office/powerpoint/2010/main" val="75139749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89248" y="228600"/>
            <a:ext cx="4402832" cy="914400"/>
          </a:xfrm>
        </p:spPr>
        <p:txBody>
          <a:bodyPr/>
          <a:lstStyle/>
          <a:p>
            <a:r>
              <a:rPr lang="pt-BR" dirty="0" smtClean="0"/>
              <a:t>ÁREA DE ESTUDO </a:t>
            </a:r>
            <a:endParaRPr lang="pt-BR" dirty="0"/>
          </a:p>
        </p:txBody>
      </p:sp>
      <p:sp>
        <p:nvSpPr>
          <p:cNvPr id="7" name="CaixaDeTexto 6"/>
          <p:cNvSpPr txBox="1"/>
          <p:nvPr/>
        </p:nvSpPr>
        <p:spPr>
          <a:xfrm>
            <a:off x="8248582" y="6391923"/>
            <a:ext cx="364202"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03</a:t>
            </a:r>
            <a:endParaRPr lang="pt-BR" sz="1400" dirty="0">
              <a:effectLst>
                <a:outerShdw blurRad="38100" dist="38100" dir="2700000" algn="tl">
                  <a:srgbClr val="000000">
                    <a:alpha val="43137"/>
                  </a:srgbClr>
                </a:outerShdw>
              </a:effectLst>
            </a:endParaRPr>
          </a:p>
        </p:txBody>
      </p:sp>
      <p:pic>
        <p:nvPicPr>
          <p:cNvPr id="2" name="Picture 2" descr="RMVPLN"/>
          <p:cNvPicPr>
            <a:picLocks noChangeAspect="1" noChangeArrowheads="1"/>
          </p:cNvPicPr>
          <p:nvPr/>
        </p:nvPicPr>
        <p:blipFill>
          <a:blip r:embed="rId3" cstate="print"/>
          <a:srcRect l="1980" t="2802"/>
          <a:stretch>
            <a:fillRect/>
          </a:stretch>
        </p:blipFill>
        <p:spPr bwMode="auto">
          <a:xfrm>
            <a:off x="1043608" y="1196752"/>
            <a:ext cx="7334286" cy="5140090"/>
          </a:xfrm>
          <a:prstGeom prst="rect">
            <a:avLst/>
          </a:prstGeom>
          <a:noFill/>
          <a:ln w="9525">
            <a:noFill/>
            <a:miter lim="800000"/>
            <a:headEnd/>
            <a:tailEnd/>
          </a:ln>
        </p:spPr>
      </p:pic>
      <p:sp>
        <p:nvSpPr>
          <p:cNvPr id="8" name="CaixaDeTexto 7"/>
          <p:cNvSpPr txBox="1"/>
          <p:nvPr/>
        </p:nvSpPr>
        <p:spPr>
          <a:xfrm>
            <a:off x="683568" y="6381328"/>
            <a:ext cx="270253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MATERIAIS E MÉTODO</a:t>
            </a:r>
            <a:endParaRPr lang="pt-BR" dirty="0"/>
          </a:p>
        </p:txBody>
      </p:sp>
      <p:pic>
        <p:nvPicPr>
          <p:cNvPr id="9" name="Imagem 8" descr="Resultado de imagem para logo inpe"/>
          <p:cNvPicPr/>
          <p:nvPr/>
        </p:nvPicPr>
        <p:blipFill>
          <a:blip r:embed="rId4"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Tree>
    <p:extLst>
      <p:ext uri="{BB962C8B-B14F-4D97-AF65-F5344CB8AC3E}">
        <p14:creationId xmlns:p14="http://schemas.microsoft.com/office/powerpoint/2010/main" val="290697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99592" y="476672"/>
            <a:ext cx="4978896" cy="666328"/>
          </a:xfrm>
        </p:spPr>
        <p:txBody>
          <a:bodyPr/>
          <a:lstStyle/>
          <a:p>
            <a:r>
              <a:rPr lang="pt-BR" dirty="0" smtClean="0"/>
              <a:t>DADOS DE ENTRADA</a:t>
            </a:r>
            <a:endParaRPr lang="pt-BR" dirty="0"/>
          </a:p>
        </p:txBody>
      </p:sp>
      <p:sp>
        <p:nvSpPr>
          <p:cNvPr id="7" name="CaixaDeTexto 6"/>
          <p:cNvSpPr txBox="1"/>
          <p:nvPr/>
        </p:nvSpPr>
        <p:spPr>
          <a:xfrm>
            <a:off x="8248582" y="6391923"/>
            <a:ext cx="364202"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04</a:t>
            </a:r>
            <a:endParaRPr lang="pt-BR" sz="1400" dirty="0">
              <a:effectLst>
                <a:outerShdw blurRad="38100" dist="38100" dir="2700000" algn="tl">
                  <a:srgbClr val="000000">
                    <a:alpha val="43137"/>
                  </a:srgbClr>
                </a:outerShdw>
              </a:effectLst>
            </a:endParaRPr>
          </a:p>
        </p:txBody>
      </p:sp>
      <p:sp>
        <p:nvSpPr>
          <p:cNvPr id="10" name="CaixaDeTexto 9"/>
          <p:cNvSpPr txBox="1"/>
          <p:nvPr/>
        </p:nvSpPr>
        <p:spPr>
          <a:xfrm>
            <a:off x="683568" y="6381328"/>
            <a:ext cx="270253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MATERIAIS E MÉTODO</a:t>
            </a:r>
            <a:endParaRPr lang="pt-BR" dirty="0"/>
          </a:p>
        </p:txBody>
      </p:sp>
      <p:pic>
        <p:nvPicPr>
          <p:cNvPr id="2051" name="Picture 3" descr="Resultado de imagem para rAPID eY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7" y="4481157"/>
            <a:ext cx="1728191" cy="52854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Resultado de imagem para GEOCATALOGO MM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3162" y="4509120"/>
            <a:ext cx="1125222" cy="432048"/>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de cantos arredondados 11"/>
          <p:cNvSpPr/>
          <p:nvPr/>
        </p:nvSpPr>
        <p:spPr>
          <a:xfrm>
            <a:off x="683568" y="1556792"/>
            <a:ext cx="2664296"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BR" dirty="0" smtClean="0"/>
              <a:t>Luzes Noturnas</a:t>
            </a:r>
          </a:p>
          <a:p>
            <a:pPr algn="ctr"/>
            <a:r>
              <a:rPr lang="pt-BR" dirty="0" smtClean="0"/>
              <a:t>Satélite </a:t>
            </a:r>
            <a:r>
              <a:rPr lang="pt-BR" dirty="0" err="1" smtClean="0"/>
              <a:t>Suomi-NPP</a:t>
            </a:r>
            <a:endParaRPr lang="pt-BR" dirty="0" smtClean="0"/>
          </a:p>
          <a:p>
            <a:pPr algn="ctr"/>
            <a:r>
              <a:rPr lang="pt-BR" dirty="0" smtClean="0"/>
              <a:t>Sensor VIIRS</a:t>
            </a:r>
            <a:endParaRPr lang="pt-BR" dirty="0"/>
          </a:p>
        </p:txBody>
      </p:sp>
      <p:sp>
        <p:nvSpPr>
          <p:cNvPr id="13" name="Retângulo de cantos arredondados 12"/>
          <p:cNvSpPr/>
          <p:nvPr/>
        </p:nvSpPr>
        <p:spPr>
          <a:xfrm>
            <a:off x="467544" y="3068960"/>
            <a:ext cx="3024336"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BR" dirty="0" smtClean="0"/>
              <a:t>Populacionais</a:t>
            </a:r>
          </a:p>
          <a:p>
            <a:pPr algn="ctr"/>
            <a:r>
              <a:rPr lang="pt-BR" dirty="0" smtClean="0"/>
              <a:t>Censo Demográfico 2010</a:t>
            </a:r>
          </a:p>
          <a:p>
            <a:pPr algn="ctr"/>
            <a:r>
              <a:rPr lang="pt-BR" dirty="0" smtClean="0"/>
              <a:t>IBGE</a:t>
            </a:r>
            <a:endParaRPr lang="pt-BR" dirty="0"/>
          </a:p>
        </p:txBody>
      </p:sp>
      <p:sp>
        <p:nvSpPr>
          <p:cNvPr id="14" name="Retângulo de cantos arredondados 13"/>
          <p:cNvSpPr/>
          <p:nvPr/>
        </p:nvSpPr>
        <p:spPr>
          <a:xfrm>
            <a:off x="539552" y="4869160"/>
            <a:ext cx="3024336"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BR" dirty="0" smtClean="0"/>
              <a:t>Uso e Cobertura da Terra</a:t>
            </a:r>
          </a:p>
          <a:p>
            <a:pPr algn="ctr"/>
            <a:r>
              <a:rPr lang="pt-BR" dirty="0" smtClean="0"/>
              <a:t>Autoral</a:t>
            </a:r>
            <a:endParaRPr lang="pt-BR" dirty="0"/>
          </a:p>
        </p:txBody>
      </p:sp>
      <p:sp>
        <p:nvSpPr>
          <p:cNvPr id="15" name="CaixaDeTexto 14"/>
          <p:cNvSpPr txBox="1"/>
          <p:nvPr/>
        </p:nvSpPr>
        <p:spPr>
          <a:xfrm>
            <a:off x="4572000" y="5157192"/>
            <a:ext cx="3531736" cy="1107996"/>
          </a:xfrm>
          <a:prstGeom prst="rect">
            <a:avLst/>
          </a:prstGeom>
          <a:noFill/>
        </p:spPr>
        <p:txBody>
          <a:bodyPr wrap="none" rtlCol="0">
            <a:spAutoFit/>
          </a:bodyPr>
          <a:lstStyle/>
          <a:p>
            <a:pPr algn="ctr"/>
            <a:r>
              <a:rPr lang="pt-BR" sz="1600" dirty="0" smtClean="0"/>
              <a:t>6 tiles – 2012</a:t>
            </a:r>
          </a:p>
          <a:p>
            <a:pPr algn="ctr"/>
            <a:r>
              <a:rPr lang="pt-BR" sz="1600" dirty="0" smtClean="0"/>
              <a:t>5 bandas espectrais; </a:t>
            </a:r>
          </a:p>
          <a:p>
            <a:pPr algn="ctr"/>
            <a:r>
              <a:rPr lang="pt-BR" sz="1600" dirty="0" smtClean="0"/>
              <a:t>Resolução Radiométrica </a:t>
            </a:r>
            <a:r>
              <a:rPr lang="pt-BR" sz="1600" dirty="0" smtClean="0">
                <a:latin typeface="Times New Roman"/>
                <a:cs typeface="Times New Roman"/>
              </a:rPr>
              <a:t>→</a:t>
            </a:r>
            <a:r>
              <a:rPr lang="pt-BR" sz="1600" dirty="0" smtClean="0"/>
              <a:t> 12 bits;</a:t>
            </a:r>
          </a:p>
          <a:p>
            <a:pPr algn="ctr"/>
            <a:r>
              <a:rPr lang="pt-BR" sz="1600" dirty="0" smtClean="0"/>
              <a:t>Resolução Espacial </a:t>
            </a:r>
            <a:r>
              <a:rPr lang="pt-BR" sz="1600" dirty="0" smtClean="0">
                <a:latin typeface="Times New Roman"/>
                <a:cs typeface="Times New Roman"/>
              </a:rPr>
              <a:t>→</a:t>
            </a:r>
            <a:r>
              <a:rPr lang="pt-BR" sz="1600" dirty="0" smtClean="0"/>
              <a:t> 5 metros </a:t>
            </a:r>
            <a:endParaRPr lang="pt-BR" sz="1600" dirty="0"/>
          </a:p>
        </p:txBody>
      </p:sp>
      <p:pic>
        <p:nvPicPr>
          <p:cNvPr id="18434" name="Picture 2" descr="NCEI (formerly NGDC)"/>
          <p:cNvPicPr>
            <a:picLocks noChangeAspect="1" noChangeArrowheads="1"/>
          </p:cNvPicPr>
          <p:nvPr/>
        </p:nvPicPr>
        <p:blipFill>
          <a:blip r:embed="rId5" cstate="print"/>
          <a:srcRect r="65637"/>
          <a:stretch>
            <a:fillRect/>
          </a:stretch>
        </p:blipFill>
        <p:spPr bwMode="auto">
          <a:xfrm>
            <a:off x="5652120" y="1196752"/>
            <a:ext cx="1224136" cy="404813"/>
          </a:xfrm>
          <a:prstGeom prst="rect">
            <a:avLst/>
          </a:prstGeom>
          <a:noFill/>
        </p:spPr>
      </p:pic>
      <p:sp>
        <p:nvSpPr>
          <p:cNvPr id="16" name="Retângulo de cantos arredondados 15"/>
          <p:cNvSpPr/>
          <p:nvPr/>
        </p:nvSpPr>
        <p:spPr>
          <a:xfrm>
            <a:off x="4211960" y="4293096"/>
            <a:ext cx="4464496" cy="1944216"/>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pt-BR"/>
          </a:p>
        </p:txBody>
      </p:sp>
      <p:cxnSp>
        <p:nvCxnSpPr>
          <p:cNvPr id="18" name="Conector de seta reta 17"/>
          <p:cNvCxnSpPr>
            <a:stCxn id="14" idx="3"/>
            <a:endCxn id="16" idx="1"/>
          </p:cNvCxnSpPr>
          <p:nvPr/>
        </p:nvCxnSpPr>
        <p:spPr>
          <a:xfrm>
            <a:off x="3563888" y="5265204"/>
            <a:ext cx="648072"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1" name="CaixaDeTexto 20"/>
          <p:cNvSpPr txBox="1"/>
          <p:nvPr/>
        </p:nvSpPr>
        <p:spPr>
          <a:xfrm>
            <a:off x="3995936" y="1628800"/>
            <a:ext cx="4752527" cy="1015663"/>
          </a:xfrm>
          <a:prstGeom prst="rect">
            <a:avLst/>
          </a:prstGeom>
          <a:noFill/>
        </p:spPr>
        <p:txBody>
          <a:bodyPr wrap="square" rtlCol="0">
            <a:spAutoFit/>
          </a:bodyPr>
          <a:lstStyle/>
          <a:p>
            <a:pPr algn="ctr"/>
            <a:r>
              <a:rPr lang="pt-BR" sz="1500" i="1" dirty="0" smtClean="0"/>
              <a:t>Day/</a:t>
            </a:r>
            <a:r>
              <a:rPr lang="pt-BR" sz="1500" i="1" dirty="0" err="1" smtClean="0"/>
              <a:t>Night</a:t>
            </a:r>
            <a:r>
              <a:rPr lang="pt-BR" sz="1500" i="1" dirty="0" smtClean="0"/>
              <a:t> </a:t>
            </a:r>
            <a:r>
              <a:rPr lang="pt-BR" sz="1500" i="1" dirty="0" err="1" smtClean="0"/>
              <a:t>Band</a:t>
            </a:r>
            <a:r>
              <a:rPr lang="pt-BR" sz="1500" dirty="0" smtClean="0"/>
              <a:t> (DNB) 0,5 a 0,9 </a:t>
            </a:r>
            <a:r>
              <a:rPr lang="pt-BR" sz="1500" dirty="0" err="1" smtClean="0"/>
              <a:t>µm</a:t>
            </a:r>
            <a:endParaRPr lang="pt-BR" sz="1500" dirty="0" smtClean="0"/>
          </a:p>
          <a:p>
            <a:pPr algn="ctr"/>
            <a:r>
              <a:rPr lang="pt-BR" sz="1500" dirty="0" smtClean="0"/>
              <a:t>Versão 1 da Composição Mensal </a:t>
            </a:r>
            <a:r>
              <a:rPr lang="pt-BR" sz="1500" dirty="0" smtClean="0">
                <a:latin typeface="Times New Roman"/>
                <a:cs typeface="Times New Roman"/>
              </a:rPr>
              <a:t>→ </a:t>
            </a:r>
            <a:r>
              <a:rPr lang="pt-BR" sz="1500" dirty="0" smtClean="0"/>
              <a:t>Julho de 2012</a:t>
            </a:r>
          </a:p>
          <a:p>
            <a:pPr algn="ctr"/>
            <a:r>
              <a:rPr lang="pt-BR" sz="1500" dirty="0" smtClean="0"/>
              <a:t>Média dos valores de </a:t>
            </a:r>
            <a:r>
              <a:rPr lang="pt-BR" sz="1500" dirty="0" err="1" smtClean="0"/>
              <a:t>radiância</a:t>
            </a:r>
            <a:r>
              <a:rPr lang="pt-BR" sz="1500" dirty="0" smtClean="0"/>
              <a:t> (</a:t>
            </a:r>
            <a:r>
              <a:rPr lang="pt-BR" sz="1500" dirty="0" err="1" smtClean="0"/>
              <a:t>nanoWatt</a:t>
            </a:r>
            <a:r>
              <a:rPr lang="pt-BR" sz="1500" dirty="0" smtClean="0"/>
              <a:t>/cm²/sr). </a:t>
            </a:r>
          </a:p>
          <a:p>
            <a:pPr algn="ctr"/>
            <a:r>
              <a:rPr lang="pt-BR" sz="1500" dirty="0" smtClean="0"/>
              <a:t>Resolução Espacial </a:t>
            </a:r>
            <a:r>
              <a:rPr lang="pt-BR" sz="1500" dirty="0" smtClean="0">
                <a:latin typeface="Times New Roman"/>
                <a:cs typeface="Times New Roman"/>
              </a:rPr>
              <a:t>→ </a:t>
            </a:r>
            <a:r>
              <a:rPr lang="pt-BR" sz="1500" dirty="0" smtClean="0"/>
              <a:t> ̴ 500 metros</a:t>
            </a:r>
            <a:endParaRPr lang="pt-BR" sz="1500" dirty="0"/>
          </a:p>
        </p:txBody>
      </p:sp>
      <p:sp>
        <p:nvSpPr>
          <p:cNvPr id="22" name="Retângulo de cantos arredondados 21"/>
          <p:cNvSpPr/>
          <p:nvPr/>
        </p:nvSpPr>
        <p:spPr>
          <a:xfrm>
            <a:off x="4139952" y="1196752"/>
            <a:ext cx="4464496" cy="1512168"/>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pt-BR"/>
          </a:p>
        </p:txBody>
      </p:sp>
      <p:cxnSp>
        <p:nvCxnSpPr>
          <p:cNvPr id="23" name="Conector de seta reta 22"/>
          <p:cNvCxnSpPr>
            <a:stCxn id="12" idx="3"/>
            <a:endCxn id="22" idx="1"/>
          </p:cNvCxnSpPr>
          <p:nvPr/>
        </p:nvCxnSpPr>
        <p:spPr>
          <a:xfrm>
            <a:off x="3347864" y="1952836"/>
            <a:ext cx="792088"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pic>
        <p:nvPicPr>
          <p:cNvPr id="26" name="Imagem 25" descr="Resultado de imagem para logo inpe"/>
          <p:cNvPicPr/>
          <p:nvPr/>
        </p:nvPicPr>
        <p:blipFill>
          <a:blip r:embed="rId6"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Tree>
    <p:extLst>
      <p:ext uri="{BB962C8B-B14F-4D97-AF65-F5344CB8AC3E}">
        <p14:creationId xmlns:p14="http://schemas.microsoft.com/office/powerpoint/2010/main" val="3614643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05</a:t>
            </a:r>
            <a:endParaRPr lang="pt-BR" sz="1400" dirty="0">
              <a:effectLst>
                <a:outerShdw blurRad="38100" dist="38100" dir="2700000" algn="tl">
                  <a:srgbClr val="000000">
                    <a:alpha val="43137"/>
                  </a:srgbClr>
                </a:outerShdw>
              </a:effectLst>
            </a:endParaRPr>
          </a:p>
        </p:txBody>
      </p:sp>
      <p:sp>
        <p:nvSpPr>
          <p:cNvPr id="6" name="CaixaDeTexto 5"/>
          <p:cNvSpPr txBox="1"/>
          <p:nvPr/>
        </p:nvSpPr>
        <p:spPr>
          <a:xfrm>
            <a:off x="683568" y="6381328"/>
            <a:ext cx="270253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MATERIAIS E MÉTODO</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9" name="Retângulo de cantos arredondados 8"/>
          <p:cNvSpPr/>
          <p:nvPr/>
        </p:nvSpPr>
        <p:spPr>
          <a:xfrm>
            <a:off x="323528" y="1268760"/>
            <a:ext cx="2664296"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t>Fase 0</a:t>
            </a:r>
          </a:p>
          <a:p>
            <a:pPr algn="ctr"/>
            <a:r>
              <a:rPr lang="pt-BR" dirty="0" smtClean="0"/>
              <a:t>Preparação dos Dados</a:t>
            </a:r>
            <a:endParaRPr lang="pt-BR" dirty="0"/>
          </a:p>
        </p:txBody>
      </p:sp>
      <p:sp>
        <p:nvSpPr>
          <p:cNvPr id="10" name="Retângulo de cantos arredondados 9"/>
          <p:cNvSpPr/>
          <p:nvPr/>
        </p:nvSpPr>
        <p:spPr>
          <a:xfrm>
            <a:off x="323528" y="2924944"/>
            <a:ext cx="2664296" cy="7920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a:p>
            <a:pPr algn="ctr"/>
            <a:r>
              <a:rPr lang="pt-BR" dirty="0" smtClean="0"/>
              <a:t>Estimativa População</a:t>
            </a:r>
          </a:p>
          <a:p>
            <a:pPr algn="ctr"/>
            <a:r>
              <a:rPr lang="pt-BR" sz="1400" dirty="0" smtClean="0"/>
              <a:t>(Luzes Noturnas e População)</a:t>
            </a:r>
            <a:endParaRPr lang="pt-BR" sz="1400" dirty="0"/>
          </a:p>
        </p:txBody>
      </p:sp>
      <p:sp>
        <p:nvSpPr>
          <p:cNvPr id="11" name="Retângulo de cantos arredondados 10"/>
          <p:cNvSpPr/>
          <p:nvPr/>
        </p:nvSpPr>
        <p:spPr>
          <a:xfrm>
            <a:off x="323528" y="5157192"/>
            <a:ext cx="2664296" cy="7920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t>Fase 2</a:t>
            </a:r>
          </a:p>
          <a:p>
            <a:pPr algn="ctr"/>
            <a:r>
              <a:rPr lang="pt-BR" dirty="0" smtClean="0"/>
              <a:t>Estimativa População</a:t>
            </a:r>
          </a:p>
          <a:p>
            <a:pPr algn="ctr"/>
            <a:r>
              <a:rPr lang="pt-BR" sz="1400" dirty="0" smtClean="0"/>
              <a:t>(Adição Uso e Cobertura)</a:t>
            </a:r>
            <a:endParaRPr lang="pt-BR" dirty="0"/>
          </a:p>
        </p:txBody>
      </p:sp>
      <p:cxnSp>
        <p:nvCxnSpPr>
          <p:cNvPr id="14" name="Conector de seta reta 13"/>
          <p:cNvCxnSpPr>
            <a:stCxn id="9" idx="2"/>
            <a:endCxn id="10" idx="0"/>
          </p:cNvCxnSpPr>
          <p:nvPr/>
        </p:nvCxnSpPr>
        <p:spPr>
          <a:xfrm>
            <a:off x="1655676" y="2060848"/>
            <a:ext cx="0" cy="86409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6" name="Conector de seta reta 15"/>
          <p:cNvCxnSpPr>
            <a:stCxn id="10" idx="2"/>
            <a:endCxn id="11" idx="0"/>
          </p:cNvCxnSpPr>
          <p:nvPr/>
        </p:nvCxnSpPr>
        <p:spPr>
          <a:xfrm>
            <a:off x="1655676" y="3717032"/>
            <a:ext cx="0" cy="144016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0" name="Retângulo de cantos arredondados 19"/>
          <p:cNvSpPr/>
          <p:nvPr/>
        </p:nvSpPr>
        <p:spPr>
          <a:xfrm>
            <a:off x="3491880" y="2924944"/>
            <a:ext cx="1440160"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Regional</a:t>
            </a:r>
            <a:endParaRPr lang="pt-BR" sz="1400" dirty="0"/>
          </a:p>
        </p:txBody>
      </p:sp>
      <p:sp>
        <p:nvSpPr>
          <p:cNvPr id="21" name="Retângulo de cantos arredondados 20"/>
          <p:cNvSpPr/>
          <p:nvPr/>
        </p:nvSpPr>
        <p:spPr>
          <a:xfrm>
            <a:off x="3491880" y="3501008"/>
            <a:ext cx="1440160"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Municipal</a:t>
            </a:r>
            <a:endParaRPr lang="pt-BR" sz="1400" dirty="0"/>
          </a:p>
        </p:txBody>
      </p:sp>
      <p:sp>
        <p:nvSpPr>
          <p:cNvPr id="22" name="Retângulo de cantos arredondados 21"/>
          <p:cNvSpPr/>
          <p:nvPr/>
        </p:nvSpPr>
        <p:spPr>
          <a:xfrm>
            <a:off x="3491880" y="5373216"/>
            <a:ext cx="1440160"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t>Municipal</a:t>
            </a:r>
            <a:endParaRPr lang="pt-BR" sz="1400" dirty="0"/>
          </a:p>
        </p:txBody>
      </p:sp>
      <p:sp>
        <p:nvSpPr>
          <p:cNvPr id="23" name="Retângulo de cantos arredondados 22"/>
          <p:cNvSpPr/>
          <p:nvPr/>
        </p:nvSpPr>
        <p:spPr>
          <a:xfrm>
            <a:off x="3347864" y="1484784"/>
            <a:ext cx="1656184" cy="2880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t>Classificação</a:t>
            </a:r>
            <a:endParaRPr lang="pt-BR" sz="1400" dirty="0"/>
          </a:p>
        </p:txBody>
      </p:sp>
      <p:sp>
        <p:nvSpPr>
          <p:cNvPr id="24" name="Retângulo de cantos arredondados 23"/>
          <p:cNvSpPr/>
          <p:nvPr/>
        </p:nvSpPr>
        <p:spPr>
          <a:xfrm>
            <a:off x="5940152" y="1340768"/>
            <a:ext cx="1800200"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t>Agregação dos Dados</a:t>
            </a:r>
            <a:endParaRPr lang="pt-BR" sz="1400" dirty="0"/>
          </a:p>
        </p:txBody>
      </p:sp>
      <p:sp>
        <p:nvSpPr>
          <p:cNvPr id="25" name="Retângulo de cantos arredondados 24"/>
          <p:cNvSpPr/>
          <p:nvPr/>
        </p:nvSpPr>
        <p:spPr>
          <a:xfrm>
            <a:off x="5508104" y="2564904"/>
            <a:ext cx="295232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1 – Análise Exploratória</a:t>
            </a:r>
            <a:endParaRPr lang="pt-BR" sz="1200" dirty="0"/>
          </a:p>
        </p:txBody>
      </p:sp>
      <p:sp>
        <p:nvSpPr>
          <p:cNvPr id="26" name="Retângulo de cantos arredondados 25"/>
          <p:cNvSpPr/>
          <p:nvPr/>
        </p:nvSpPr>
        <p:spPr>
          <a:xfrm>
            <a:off x="5508104" y="2996952"/>
            <a:ext cx="295232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2 – Regressão Linear</a:t>
            </a:r>
            <a:endParaRPr lang="pt-BR" sz="1200" dirty="0"/>
          </a:p>
        </p:txBody>
      </p:sp>
      <p:sp>
        <p:nvSpPr>
          <p:cNvPr id="27" name="Retângulo de cantos arredondados 26"/>
          <p:cNvSpPr/>
          <p:nvPr/>
        </p:nvSpPr>
        <p:spPr>
          <a:xfrm>
            <a:off x="5652120" y="3429000"/>
            <a:ext cx="2736304"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3 – Análise Espacial</a:t>
            </a:r>
            <a:endParaRPr lang="pt-BR" sz="1200" dirty="0"/>
          </a:p>
        </p:txBody>
      </p:sp>
      <p:sp>
        <p:nvSpPr>
          <p:cNvPr id="28" name="Retângulo de cantos arredondados 27"/>
          <p:cNvSpPr/>
          <p:nvPr/>
        </p:nvSpPr>
        <p:spPr>
          <a:xfrm>
            <a:off x="6119664" y="3861048"/>
            <a:ext cx="1764704"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4 – GWR</a:t>
            </a:r>
            <a:endParaRPr lang="pt-BR" sz="1200" dirty="0"/>
          </a:p>
        </p:txBody>
      </p:sp>
      <p:sp>
        <p:nvSpPr>
          <p:cNvPr id="29" name="Retângulo de cantos arredondados 28"/>
          <p:cNvSpPr/>
          <p:nvPr/>
        </p:nvSpPr>
        <p:spPr>
          <a:xfrm>
            <a:off x="5508104" y="4653136"/>
            <a:ext cx="2952328"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1 – Análise Exploratória</a:t>
            </a:r>
            <a:endParaRPr lang="pt-BR" sz="1200" dirty="0"/>
          </a:p>
        </p:txBody>
      </p:sp>
      <p:sp>
        <p:nvSpPr>
          <p:cNvPr id="30" name="Retângulo de cantos arredondados 29"/>
          <p:cNvSpPr/>
          <p:nvPr/>
        </p:nvSpPr>
        <p:spPr>
          <a:xfrm>
            <a:off x="5508104" y="5085184"/>
            <a:ext cx="2952328"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2 – Regressão Linear</a:t>
            </a:r>
            <a:endParaRPr lang="pt-BR" sz="1200" dirty="0"/>
          </a:p>
        </p:txBody>
      </p:sp>
      <p:sp>
        <p:nvSpPr>
          <p:cNvPr id="31" name="Retângulo de cantos arredondados 30"/>
          <p:cNvSpPr/>
          <p:nvPr/>
        </p:nvSpPr>
        <p:spPr>
          <a:xfrm>
            <a:off x="5652120" y="5517232"/>
            <a:ext cx="2736304"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3 – Análise Espacial</a:t>
            </a:r>
            <a:endParaRPr lang="pt-BR" sz="1200" dirty="0"/>
          </a:p>
        </p:txBody>
      </p:sp>
      <p:sp>
        <p:nvSpPr>
          <p:cNvPr id="32" name="Retângulo de cantos arredondados 31"/>
          <p:cNvSpPr/>
          <p:nvPr/>
        </p:nvSpPr>
        <p:spPr>
          <a:xfrm>
            <a:off x="6119664" y="5949280"/>
            <a:ext cx="1764704"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4 – GWR</a:t>
            </a:r>
            <a:endParaRPr lang="pt-BR" sz="1200" dirty="0"/>
          </a:p>
        </p:txBody>
      </p:sp>
      <p:sp>
        <p:nvSpPr>
          <p:cNvPr id="33" name="Título 4"/>
          <p:cNvSpPr>
            <a:spLocks noGrp="1"/>
          </p:cNvSpPr>
          <p:nvPr>
            <p:ph type="title"/>
          </p:nvPr>
        </p:nvSpPr>
        <p:spPr>
          <a:xfrm>
            <a:off x="899592" y="476672"/>
            <a:ext cx="4978896" cy="666328"/>
          </a:xfrm>
        </p:spPr>
        <p:txBody>
          <a:bodyPr/>
          <a:lstStyle/>
          <a:p>
            <a:r>
              <a:rPr lang="pt-BR" dirty="0" smtClean="0"/>
              <a:t>METODOLOGIA</a:t>
            </a:r>
            <a:endParaRPr lang="pt-BR" dirty="0"/>
          </a:p>
        </p:txBody>
      </p:sp>
    </p:spTree>
    <p:extLst>
      <p:ext uri="{BB962C8B-B14F-4D97-AF65-F5344CB8AC3E}">
        <p14:creationId xmlns:p14="http://schemas.microsoft.com/office/powerpoint/2010/main" val="3000162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06</a:t>
            </a:r>
            <a:endParaRPr lang="pt-BR" sz="1400" dirty="0">
              <a:effectLst>
                <a:outerShdw blurRad="38100" dist="38100" dir="2700000" algn="tl">
                  <a:srgbClr val="000000">
                    <a:alpha val="43137"/>
                  </a:srgbClr>
                </a:outerShdw>
              </a:effectLst>
            </a:endParaRPr>
          </a:p>
        </p:txBody>
      </p:sp>
      <p:sp>
        <p:nvSpPr>
          <p:cNvPr id="6" name="CaixaDeTexto 5"/>
          <p:cNvSpPr txBox="1"/>
          <p:nvPr/>
        </p:nvSpPr>
        <p:spPr>
          <a:xfrm>
            <a:off x="683568" y="6381328"/>
            <a:ext cx="270253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MATERIAIS E MÉTODO</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9" name="Retângulo de cantos arredondados 8"/>
          <p:cNvSpPr/>
          <p:nvPr/>
        </p:nvSpPr>
        <p:spPr>
          <a:xfrm>
            <a:off x="323528" y="1268760"/>
            <a:ext cx="2664296"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t>Fase 0</a:t>
            </a:r>
          </a:p>
          <a:p>
            <a:pPr algn="ctr"/>
            <a:r>
              <a:rPr lang="pt-BR" dirty="0" smtClean="0"/>
              <a:t>Preparação dos Dados</a:t>
            </a:r>
            <a:endParaRPr lang="pt-BR" dirty="0"/>
          </a:p>
        </p:txBody>
      </p:sp>
      <p:sp>
        <p:nvSpPr>
          <p:cNvPr id="10" name="Retângulo de cantos arredondados 9"/>
          <p:cNvSpPr/>
          <p:nvPr/>
        </p:nvSpPr>
        <p:spPr>
          <a:xfrm>
            <a:off x="323528" y="2924944"/>
            <a:ext cx="2664296" cy="792088"/>
          </a:xfrm>
          <a:prstGeom prst="round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solidFill>
                  <a:schemeClr val="bg1">
                    <a:lumMod val="65000"/>
                  </a:schemeClr>
                </a:solidFill>
              </a:rPr>
              <a:t>Fase 1</a:t>
            </a:r>
          </a:p>
          <a:p>
            <a:pPr algn="ctr"/>
            <a:r>
              <a:rPr lang="pt-BR" dirty="0" smtClean="0">
                <a:solidFill>
                  <a:schemeClr val="bg1">
                    <a:lumMod val="65000"/>
                  </a:schemeClr>
                </a:solidFill>
              </a:rPr>
              <a:t>Estimativa População</a:t>
            </a:r>
          </a:p>
          <a:p>
            <a:pPr algn="ctr"/>
            <a:r>
              <a:rPr lang="pt-BR" sz="1400" dirty="0" smtClean="0">
                <a:solidFill>
                  <a:schemeClr val="bg1">
                    <a:lumMod val="65000"/>
                  </a:schemeClr>
                </a:solidFill>
              </a:rPr>
              <a:t>(Luzes Noturnas e População)</a:t>
            </a:r>
            <a:endParaRPr lang="pt-BR" sz="1400" dirty="0">
              <a:solidFill>
                <a:schemeClr val="bg1">
                  <a:lumMod val="65000"/>
                </a:schemeClr>
              </a:solidFill>
            </a:endParaRPr>
          </a:p>
        </p:txBody>
      </p:sp>
      <p:sp>
        <p:nvSpPr>
          <p:cNvPr id="11" name="Retângulo de cantos arredondados 10"/>
          <p:cNvSpPr/>
          <p:nvPr/>
        </p:nvSpPr>
        <p:spPr>
          <a:xfrm>
            <a:off x="323528" y="5157192"/>
            <a:ext cx="2664296" cy="792088"/>
          </a:xfrm>
          <a:prstGeom prst="round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solidFill>
                  <a:schemeClr val="bg1">
                    <a:lumMod val="65000"/>
                  </a:schemeClr>
                </a:solidFill>
              </a:rPr>
              <a:t>Fase 2</a:t>
            </a:r>
          </a:p>
          <a:p>
            <a:pPr algn="ctr"/>
            <a:r>
              <a:rPr lang="pt-BR" dirty="0" smtClean="0">
                <a:solidFill>
                  <a:schemeClr val="bg1">
                    <a:lumMod val="65000"/>
                  </a:schemeClr>
                </a:solidFill>
              </a:rPr>
              <a:t>Estimativa População</a:t>
            </a:r>
          </a:p>
          <a:p>
            <a:pPr algn="ctr"/>
            <a:r>
              <a:rPr lang="pt-BR" sz="1400" dirty="0" smtClean="0">
                <a:solidFill>
                  <a:schemeClr val="bg1">
                    <a:lumMod val="65000"/>
                  </a:schemeClr>
                </a:solidFill>
              </a:rPr>
              <a:t>(Adição Uso e Cobertura)</a:t>
            </a:r>
            <a:endParaRPr lang="pt-BR" dirty="0">
              <a:solidFill>
                <a:schemeClr val="bg1">
                  <a:lumMod val="65000"/>
                </a:schemeClr>
              </a:solidFill>
            </a:endParaRPr>
          </a:p>
        </p:txBody>
      </p:sp>
      <p:cxnSp>
        <p:nvCxnSpPr>
          <p:cNvPr id="14" name="Conector de seta reta 13"/>
          <p:cNvCxnSpPr>
            <a:stCxn id="9" idx="2"/>
            <a:endCxn id="10" idx="0"/>
          </p:cNvCxnSpPr>
          <p:nvPr/>
        </p:nvCxnSpPr>
        <p:spPr>
          <a:xfrm>
            <a:off x="1655676" y="2060848"/>
            <a:ext cx="0" cy="864096"/>
          </a:xfrm>
          <a:prstGeom prst="straightConnector1">
            <a:avLst/>
          </a:prstGeom>
          <a:ln w="28575">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16" name="Conector de seta reta 15"/>
          <p:cNvCxnSpPr>
            <a:stCxn id="10" idx="2"/>
            <a:endCxn id="11" idx="0"/>
          </p:cNvCxnSpPr>
          <p:nvPr/>
        </p:nvCxnSpPr>
        <p:spPr>
          <a:xfrm>
            <a:off x="1655676" y="3717032"/>
            <a:ext cx="0" cy="1440160"/>
          </a:xfrm>
          <a:prstGeom prst="straightConnector1">
            <a:avLst/>
          </a:prstGeom>
          <a:ln w="28575">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sp>
        <p:nvSpPr>
          <p:cNvPr id="33" name="Título 4"/>
          <p:cNvSpPr>
            <a:spLocks noGrp="1"/>
          </p:cNvSpPr>
          <p:nvPr>
            <p:ph type="title"/>
          </p:nvPr>
        </p:nvSpPr>
        <p:spPr>
          <a:xfrm>
            <a:off x="899592" y="476672"/>
            <a:ext cx="4978896" cy="666328"/>
          </a:xfrm>
        </p:spPr>
        <p:txBody>
          <a:bodyPr/>
          <a:lstStyle/>
          <a:p>
            <a:r>
              <a:rPr lang="pt-BR" dirty="0" smtClean="0"/>
              <a:t>METODOLOGIA</a:t>
            </a:r>
            <a:endParaRPr lang="pt-BR" dirty="0"/>
          </a:p>
        </p:txBody>
      </p:sp>
      <p:sp>
        <p:nvSpPr>
          <p:cNvPr id="34" name="Retângulo de cantos arredondados 33"/>
          <p:cNvSpPr/>
          <p:nvPr/>
        </p:nvSpPr>
        <p:spPr>
          <a:xfrm>
            <a:off x="3707904" y="1484784"/>
            <a:ext cx="1656184" cy="2880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t>Classificação</a:t>
            </a:r>
            <a:endParaRPr lang="pt-BR" sz="1400" dirty="0"/>
          </a:p>
        </p:txBody>
      </p:sp>
      <p:sp>
        <p:nvSpPr>
          <p:cNvPr id="35" name="Retângulo de cantos arredondados 34"/>
          <p:cNvSpPr/>
          <p:nvPr/>
        </p:nvSpPr>
        <p:spPr>
          <a:xfrm>
            <a:off x="6156176" y="1412776"/>
            <a:ext cx="1800200"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t>Agregação dos Dados</a:t>
            </a:r>
            <a:endParaRPr lang="pt-BR" sz="1400" dirty="0"/>
          </a:p>
        </p:txBody>
      </p:sp>
      <p:pic>
        <p:nvPicPr>
          <p:cNvPr id="38914" name="Picture 2"/>
          <p:cNvPicPr>
            <a:picLocks noChangeAspect="1" noChangeArrowheads="1"/>
          </p:cNvPicPr>
          <p:nvPr/>
        </p:nvPicPr>
        <p:blipFill>
          <a:blip r:embed="rId4" cstate="print"/>
          <a:srcRect/>
          <a:stretch>
            <a:fillRect/>
          </a:stretch>
        </p:blipFill>
        <p:spPr bwMode="auto">
          <a:xfrm>
            <a:off x="3707904" y="2104634"/>
            <a:ext cx="4805017" cy="4177301"/>
          </a:xfrm>
          <a:prstGeom prst="rect">
            <a:avLst/>
          </a:prstGeom>
          <a:noFill/>
          <a:ln w="9525">
            <a:noFill/>
            <a:miter lim="800000"/>
            <a:headEnd/>
            <a:tailEnd/>
          </a:ln>
        </p:spPr>
      </p:pic>
      <p:sp>
        <p:nvSpPr>
          <p:cNvPr id="63" name="Retângulo de cantos arredondados 62"/>
          <p:cNvSpPr/>
          <p:nvPr/>
        </p:nvSpPr>
        <p:spPr>
          <a:xfrm>
            <a:off x="5796136" y="2492896"/>
            <a:ext cx="2664296" cy="7920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BR" dirty="0" smtClean="0"/>
              <a:t>Espaço Celular:</a:t>
            </a:r>
          </a:p>
          <a:p>
            <a:pPr algn="ctr"/>
            <a:r>
              <a:rPr lang="pt-BR" dirty="0" smtClean="0"/>
              <a:t>Regional </a:t>
            </a:r>
            <a:r>
              <a:rPr lang="pt-BR" dirty="0" smtClean="0">
                <a:latin typeface="Times New Roman"/>
                <a:cs typeface="Times New Roman"/>
              </a:rPr>
              <a:t>→ </a:t>
            </a:r>
            <a:r>
              <a:rPr lang="pt-BR" dirty="0" smtClean="0"/>
              <a:t>5 km²</a:t>
            </a:r>
          </a:p>
          <a:p>
            <a:pPr algn="ctr"/>
            <a:r>
              <a:rPr lang="pt-BR" dirty="0" smtClean="0"/>
              <a:t>Municipal </a:t>
            </a:r>
            <a:r>
              <a:rPr lang="pt-BR" dirty="0" smtClean="0">
                <a:latin typeface="Times New Roman"/>
                <a:cs typeface="Times New Roman"/>
              </a:rPr>
              <a:t>→ </a:t>
            </a:r>
            <a:r>
              <a:rPr lang="pt-BR" dirty="0" smtClean="0"/>
              <a:t>1km²</a:t>
            </a:r>
            <a:endParaRPr lang="pt-BR" dirty="0"/>
          </a:p>
        </p:txBody>
      </p:sp>
      <p:sp>
        <p:nvSpPr>
          <p:cNvPr id="64" name="Retângulo de cantos arredondados 63"/>
          <p:cNvSpPr/>
          <p:nvPr/>
        </p:nvSpPr>
        <p:spPr>
          <a:xfrm>
            <a:off x="5292080" y="3717032"/>
            <a:ext cx="3744416" cy="194421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buFont typeface="Arial" pitchFamily="34" charset="0"/>
              <a:buChar char="•"/>
            </a:pPr>
            <a:r>
              <a:rPr lang="pt-BR" dirty="0" smtClean="0"/>
              <a:t> Luzes Noturnas </a:t>
            </a:r>
            <a:r>
              <a:rPr lang="pt-BR" dirty="0" smtClean="0">
                <a:latin typeface="Times New Roman"/>
                <a:cs typeface="Times New Roman"/>
              </a:rPr>
              <a:t>→ </a:t>
            </a:r>
            <a:r>
              <a:rPr lang="pt-BR" dirty="0" smtClean="0"/>
              <a:t>Soma dos Valores de </a:t>
            </a:r>
            <a:r>
              <a:rPr lang="pt-BR" dirty="0" err="1" smtClean="0"/>
              <a:t>Radiância</a:t>
            </a:r>
            <a:endParaRPr lang="pt-BR" dirty="0" smtClean="0"/>
          </a:p>
          <a:p>
            <a:pPr algn="ctr">
              <a:buFont typeface="Arial" pitchFamily="34" charset="0"/>
              <a:buChar char="•"/>
            </a:pPr>
            <a:r>
              <a:rPr lang="pt-BR" dirty="0" smtClean="0"/>
              <a:t> População </a:t>
            </a:r>
            <a:r>
              <a:rPr lang="pt-BR" dirty="0" smtClean="0">
                <a:latin typeface="Times New Roman"/>
                <a:cs typeface="Times New Roman"/>
              </a:rPr>
              <a:t>→ </a:t>
            </a:r>
            <a:r>
              <a:rPr lang="pt-BR" dirty="0" smtClean="0"/>
              <a:t>Soma Ponderada pela Área</a:t>
            </a:r>
          </a:p>
          <a:p>
            <a:pPr algn="ctr">
              <a:buFont typeface="Arial" pitchFamily="34" charset="0"/>
              <a:buChar char="•"/>
            </a:pPr>
            <a:r>
              <a:rPr lang="pt-BR" dirty="0" smtClean="0"/>
              <a:t> Uso e Cobertura Porcentagem de cada Classe</a:t>
            </a:r>
            <a:endParaRPr lang="pt-BR" dirty="0"/>
          </a:p>
        </p:txBody>
      </p:sp>
      <p:pic>
        <p:nvPicPr>
          <p:cNvPr id="65" name="Picture 2" descr="Resultado de imagem para logo terra vie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376" y="1988840"/>
            <a:ext cx="913520" cy="36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16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8914"/>
                                        </p:tgtEl>
                                        <p:attrNameLst>
                                          <p:attrName>style.visibility</p:attrName>
                                        </p:attrNameLst>
                                      </p:cBhvr>
                                      <p:to>
                                        <p:strVal val="visible"/>
                                      </p:to>
                                    </p:set>
                                    <p:anim calcmode="lin" valueType="num">
                                      <p:cBhvr additive="base">
                                        <p:cTn id="11" dur="500" fill="hold"/>
                                        <p:tgtEl>
                                          <p:spTgt spid="38914"/>
                                        </p:tgtEl>
                                        <p:attrNameLst>
                                          <p:attrName>ppt_x</p:attrName>
                                        </p:attrNameLst>
                                      </p:cBhvr>
                                      <p:tavLst>
                                        <p:tav tm="0">
                                          <p:val>
                                            <p:strVal val="#ppt_x"/>
                                          </p:val>
                                        </p:tav>
                                        <p:tav tm="100000">
                                          <p:val>
                                            <p:strVal val="#ppt_x"/>
                                          </p:val>
                                        </p:tav>
                                      </p:tavLst>
                                    </p:anim>
                                    <p:anim calcmode="lin" valueType="num">
                                      <p:cBhvr additive="base">
                                        <p:cTn id="12" dur="500" fill="hold"/>
                                        <p:tgtEl>
                                          <p:spTgt spid="389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34"/>
                                        </p:tgtEl>
                                        <p:attrNameLst>
                                          <p:attrName>ppt_x</p:attrName>
                                        </p:attrNameLst>
                                      </p:cBhvr>
                                      <p:tavLst>
                                        <p:tav tm="0">
                                          <p:val>
                                            <p:strVal val="ppt_x"/>
                                          </p:val>
                                        </p:tav>
                                        <p:tav tm="100000">
                                          <p:val>
                                            <p:strVal val="ppt_x"/>
                                          </p:val>
                                        </p:tav>
                                      </p:tavLst>
                                    </p:anim>
                                    <p:anim calcmode="lin" valueType="num">
                                      <p:cBhvr additive="base">
                                        <p:cTn id="17" dur="500"/>
                                        <p:tgtEl>
                                          <p:spTgt spid="34"/>
                                        </p:tgtEl>
                                        <p:attrNameLst>
                                          <p:attrName>ppt_y</p:attrName>
                                        </p:attrNameLst>
                                      </p:cBhvr>
                                      <p:tavLst>
                                        <p:tav tm="0">
                                          <p:val>
                                            <p:strVal val="ppt_y"/>
                                          </p:val>
                                        </p:tav>
                                        <p:tav tm="100000">
                                          <p:val>
                                            <p:strVal val="1+ppt_h/2"/>
                                          </p:val>
                                        </p:tav>
                                      </p:tavLst>
                                    </p:anim>
                                    <p:set>
                                      <p:cBhvr>
                                        <p:cTn id="18" dur="1" fill="hold">
                                          <p:stCondLst>
                                            <p:cond delay="499"/>
                                          </p:stCondLst>
                                        </p:cTn>
                                        <p:tgtEl>
                                          <p:spTgt spid="34"/>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38914"/>
                                        </p:tgtEl>
                                        <p:attrNameLst>
                                          <p:attrName>ppt_x</p:attrName>
                                        </p:attrNameLst>
                                      </p:cBhvr>
                                      <p:tavLst>
                                        <p:tav tm="0">
                                          <p:val>
                                            <p:strVal val="ppt_x"/>
                                          </p:val>
                                        </p:tav>
                                        <p:tav tm="100000">
                                          <p:val>
                                            <p:strVal val="ppt_x"/>
                                          </p:val>
                                        </p:tav>
                                      </p:tavLst>
                                    </p:anim>
                                    <p:anim calcmode="lin" valueType="num">
                                      <p:cBhvr additive="base">
                                        <p:cTn id="21" dur="500"/>
                                        <p:tgtEl>
                                          <p:spTgt spid="38914"/>
                                        </p:tgtEl>
                                        <p:attrNameLst>
                                          <p:attrName>ppt_y</p:attrName>
                                        </p:attrNameLst>
                                      </p:cBhvr>
                                      <p:tavLst>
                                        <p:tav tm="0">
                                          <p:val>
                                            <p:strVal val="ppt_y"/>
                                          </p:val>
                                        </p:tav>
                                        <p:tav tm="100000">
                                          <p:val>
                                            <p:strVal val="1+ppt_h/2"/>
                                          </p:val>
                                        </p:tav>
                                      </p:tavLst>
                                    </p:anim>
                                    <p:set>
                                      <p:cBhvr>
                                        <p:cTn id="22" dur="1" fill="hold">
                                          <p:stCondLst>
                                            <p:cond delay="499"/>
                                          </p:stCondLst>
                                        </p:cTn>
                                        <p:tgtEl>
                                          <p:spTgt spid="389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500" fill="hold"/>
                                        <p:tgtEl>
                                          <p:spTgt spid="63"/>
                                        </p:tgtEl>
                                        <p:attrNameLst>
                                          <p:attrName>ppt_x</p:attrName>
                                        </p:attrNameLst>
                                      </p:cBhvr>
                                      <p:tavLst>
                                        <p:tav tm="0">
                                          <p:val>
                                            <p:strVal val="#ppt_x"/>
                                          </p:val>
                                        </p:tav>
                                        <p:tav tm="100000">
                                          <p:val>
                                            <p:strVal val="#ppt_x"/>
                                          </p:val>
                                        </p:tav>
                                      </p:tavLst>
                                    </p:anim>
                                    <p:anim calcmode="lin" valueType="num">
                                      <p:cBhvr additive="base">
                                        <p:cTn id="32" dur="500" fill="hold"/>
                                        <p:tgtEl>
                                          <p:spTgt spid="6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fill="hold"/>
                                        <p:tgtEl>
                                          <p:spTgt spid="64"/>
                                        </p:tgtEl>
                                        <p:attrNameLst>
                                          <p:attrName>ppt_x</p:attrName>
                                        </p:attrNameLst>
                                      </p:cBhvr>
                                      <p:tavLst>
                                        <p:tav tm="0">
                                          <p:val>
                                            <p:strVal val="#ppt_x"/>
                                          </p:val>
                                        </p:tav>
                                        <p:tav tm="100000">
                                          <p:val>
                                            <p:strVal val="#ppt_x"/>
                                          </p:val>
                                        </p:tav>
                                      </p:tavLst>
                                    </p:anim>
                                    <p:anim calcmode="lin" valueType="num">
                                      <p:cBhvr additive="base">
                                        <p:cTn id="36" dur="500" fill="hold"/>
                                        <p:tgtEl>
                                          <p:spTgt spid="6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additive="base">
                                        <p:cTn id="39" dur="500" fill="hold"/>
                                        <p:tgtEl>
                                          <p:spTgt spid="65"/>
                                        </p:tgtEl>
                                        <p:attrNameLst>
                                          <p:attrName>ppt_x</p:attrName>
                                        </p:attrNameLst>
                                      </p:cBhvr>
                                      <p:tavLst>
                                        <p:tav tm="0">
                                          <p:val>
                                            <p:strVal val="#ppt_x"/>
                                          </p:val>
                                        </p:tav>
                                        <p:tav tm="100000">
                                          <p:val>
                                            <p:strVal val="#ppt_x"/>
                                          </p:val>
                                        </p:tav>
                                      </p:tavLst>
                                    </p:anim>
                                    <p:anim calcmode="lin" valueType="num">
                                      <p:cBhvr additive="base">
                                        <p:cTn id="4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64202"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07</a:t>
            </a:r>
            <a:endParaRPr lang="pt-BR" sz="1400" dirty="0">
              <a:effectLst>
                <a:outerShdw blurRad="38100" dist="38100" dir="2700000" algn="tl">
                  <a:srgbClr val="000000">
                    <a:alpha val="43137"/>
                  </a:srgbClr>
                </a:outerShdw>
              </a:effectLst>
            </a:endParaRPr>
          </a:p>
        </p:txBody>
      </p:sp>
      <p:sp>
        <p:nvSpPr>
          <p:cNvPr id="6" name="CaixaDeTexto 5"/>
          <p:cNvSpPr txBox="1"/>
          <p:nvPr/>
        </p:nvSpPr>
        <p:spPr>
          <a:xfrm>
            <a:off x="683568" y="6381328"/>
            <a:ext cx="270253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MATERIAIS E MÉTODO</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9" name="Retângulo de cantos arredondados 8"/>
          <p:cNvSpPr/>
          <p:nvPr/>
        </p:nvSpPr>
        <p:spPr>
          <a:xfrm>
            <a:off x="323528" y="1268760"/>
            <a:ext cx="2664296" cy="792088"/>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solidFill>
                  <a:schemeClr val="bg1">
                    <a:lumMod val="65000"/>
                  </a:schemeClr>
                </a:solidFill>
              </a:rPr>
              <a:t>Fase 0</a:t>
            </a:r>
          </a:p>
          <a:p>
            <a:pPr algn="ctr"/>
            <a:r>
              <a:rPr lang="pt-BR" dirty="0" smtClean="0">
                <a:solidFill>
                  <a:schemeClr val="bg1">
                    <a:lumMod val="65000"/>
                  </a:schemeClr>
                </a:solidFill>
              </a:rPr>
              <a:t>Preparação dos Dados</a:t>
            </a:r>
            <a:endParaRPr lang="pt-BR" dirty="0">
              <a:solidFill>
                <a:schemeClr val="bg1">
                  <a:lumMod val="65000"/>
                </a:schemeClr>
              </a:solidFill>
            </a:endParaRPr>
          </a:p>
        </p:txBody>
      </p:sp>
      <p:sp>
        <p:nvSpPr>
          <p:cNvPr id="10" name="Retângulo de cantos arredondados 9"/>
          <p:cNvSpPr/>
          <p:nvPr/>
        </p:nvSpPr>
        <p:spPr>
          <a:xfrm>
            <a:off x="323528" y="2924944"/>
            <a:ext cx="2664296" cy="7920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Fase 1</a:t>
            </a:r>
          </a:p>
          <a:p>
            <a:pPr algn="ctr"/>
            <a:r>
              <a:rPr lang="pt-BR" dirty="0" smtClean="0"/>
              <a:t>Estimativa População</a:t>
            </a:r>
          </a:p>
          <a:p>
            <a:pPr algn="ctr"/>
            <a:r>
              <a:rPr lang="pt-BR" sz="1400" dirty="0" smtClean="0"/>
              <a:t>(Luzes Noturnas e População)</a:t>
            </a:r>
            <a:endParaRPr lang="pt-BR" sz="1400" dirty="0"/>
          </a:p>
        </p:txBody>
      </p:sp>
      <p:sp>
        <p:nvSpPr>
          <p:cNvPr id="11" name="Retângulo de cantos arredondados 10"/>
          <p:cNvSpPr/>
          <p:nvPr/>
        </p:nvSpPr>
        <p:spPr>
          <a:xfrm>
            <a:off x="323528" y="5157192"/>
            <a:ext cx="2664296" cy="792088"/>
          </a:xfrm>
          <a:prstGeom prst="round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solidFill>
                  <a:schemeClr val="bg1">
                    <a:lumMod val="65000"/>
                  </a:schemeClr>
                </a:solidFill>
              </a:rPr>
              <a:t>Fase 2</a:t>
            </a:r>
          </a:p>
          <a:p>
            <a:pPr algn="ctr"/>
            <a:r>
              <a:rPr lang="pt-BR" dirty="0" smtClean="0">
                <a:solidFill>
                  <a:schemeClr val="bg1">
                    <a:lumMod val="65000"/>
                  </a:schemeClr>
                </a:solidFill>
              </a:rPr>
              <a:t>Estimativa População</a:t>
            </a:r>
          </a:p>
          <a:p>
            <a:pPr algn="ctr"/>
            <a:r>
              <a:rPr lang="pt-BR" sz="1400" dirty="0" smtClean="0">
                <a:solidFill>
                  <a:schemeClr val="bg1">
                    <a:lumMod val="65000"/>
                  </a:schemeClr>
                </a:solidFill>
              </a:rPr>
              <a:t>(Adição Uso e Cobertura)</a:t>
            </a:r>
            <a:endParaRPr lang="pt-BR" dirty="0">
              <a:solidFill>
                <a:schemeClr val="bg1">
                  <a:lumMod val="65000"/>
                </a:schemeClr>
              </a:solidFill>
            </a:endParaRPr>
          </a:p>
        </p:txBody>
      </p:sp>
      <p:cxnSp>
        <p:nvCxnSpPr>
          <p:cNvPr id="14" name="Conector de seta reta 13"/>
          <p:cNvCxnSpPr>
            <a:stCxn id="9" idx="2"/>
            <a:endCxn id="10" idx="0"/>
          </p:cNvCxnSpPr>
          <p:nvPr/>
        </p:nvCxnSpPr>
        <p:spPr>
          <a:xfrm>
            <a:off x="1655676" y="2060848"/>
            <a:ext cx="0" cy="86409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6" name="Conector de seta reta 15"/>
          <p:cNvCxnSpPr>
            <a:stCxn id="10" idx="2"/>
            <a:endCxn id="11" idx="0"/>
          </p:cNvCxnSpPr>
          <p:nvPr/>
        </p:nvCxnSpPr>
        <p:spPr>
          <a:xfrm>
            <a:off x="1655676" y="3717032"/>
            <a:ext cx="0" cy="1440160"/>
          </a:xfrm>
          <a:prstGeom prst="straightConnector1">
            <a:avLst/>
          </a:prstGeom>
          <a:ln w="28575">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sp>
        <p:nvSpPr>
          <p:cNvPr id="20" name="Retângulo de cantos arredondados 19"/>
          <p:cNvSpPr/>
          <p:nvPr/>
        </p:nvSpPr>
        <p:spPr>
          <a:xfrm>
            <a:off x="4355976" y="1628800"/>
            <a:ext cx="2664296"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t>Regional e Municipal</a:t>
            </a:r>
            <a:endParaRPr lang="pt-BR" sz="1400" dirty="0"/>
          </a:p>
        </p:txBody>
      </p:sp>
      <p:sp>
        <p:nvSpPr>
          <p:cNvPr id="25" name="Retângulo de cantos arredondados 24"/>
          <p:cNvSpPr/>
          <p:nvPr/>
        </p:nvSpPr>
        <p:spPr>
          <a:xfrm>
            <a:off x="3347864" y="2636912"/>
            <a:ext cx="295232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1 – Análise Exploratória</a:t>
            </a:r>
            <a:endParaRPr lang="pt-BR" sz="1200" dirty="0"/>
          </a:p>
        </p:txBody>
      </p:sp>
      <p:sp>
        <p:nvSpPr>
          <p:cNvPr id="26" name="Retângulo de cantos arredondados 25"/>
          <p:cNvSpPr/>
          <p:nvPr/>
        </p:nvSpPr>
        <p:spPr>
          <a:xfrm>
            <a:off x="3347864" y="3573016"/>
            <a:ext cx="2952328"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2 – Regressão Linear</a:t>
            </a:r>
            <a:endParaRPr lang="pt-BR" sz="1200" dirty="0"/>
          </a:p>
        </p:txBody>
      </p:sp>
      <p:sp>
        <p:nvSpPr>
          <p:cNvPr id="27" name="Retângulo de cantos arredondados 26"/>
          <p:cNvSpPr/>
          <p:nvPr/>
        </p:nvSpPr>
        <p:spPr>
          <a:xfrm>
            <a:off x="3419872" y="4581128"/>
            <a:ext cx="2736304"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3 – Análise Espacial</a:t>
            </a:r>
            <a:endParaRPr lang="pt-BR" sz="1200" dirty="0"/>
          </a:p>
        </p:txBody>
      </p:sp>
      <p:sp>
        <p:nvSpPr>
          <p:cNvPr id="28" name="Retângulo de cantos arredondados 27"/>
          <p:cNvSpPr/>
          <p:nvPr/>
        </p:nvSpPr>
        <p:spPr>
          <a:xfrm>
            <a:off x="3851920" y="5589240"/>
            <a:ext cx="1764704"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Etapa 4 – GWR</a:t>
            </a:r>
            <a:endParaRPr lang="pt-BR" sz="1200" dirty="0"/>
          </a:p>
        </p:txBody>
      </p:sp>
      <p:sp>
        <p:nvSpPr>
          <p:cNvPr id="33" name="Título 4"/>
          <p:cNvSpPr>
            <a:spLocks noGrp="1"/>
          </p:cNvSpPr>
          <p:nvPr>
            <p:ph type="title"/>
          </p:nvPr>
        </p:nvSpPr>
        <p:spPr>
          <a:xfrm>
            <a:off x="899592" y="476672"/>
            <a:ext cx="4978896" cy="666328"/>
          </a:xfrm>
        </p:spPr>
        <p:txBody>
          <a:bodyPr/>
          <a:lstStyle/>
          <a:p>
            <a:r>
              <a:rPr lang="pt-BR" dirty="0" smtClean="0"/>
              <a:t>METODOLOGIA</a:t>
            </a:r>
            <a:endParaRPr lang="pt-BR" dirty="0"/>
          </a:p>
        </p:txBody>
      </p:sp>
      <p:sp>
        <p:nvSpPr>
          <p:cNvPr id="34" name="Retângulo de cantos arredondados 33"/>
          <p:cNvSpPr/>
          <p:nvPr/>
        </p:nvSpPr>
        <p:spPr>
          <a:xfrm>
            <a:off x="6804248" y="2348880"/>
            <a:ext cx="1763688" cy="9361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Relação Linear</a:t>
            </a:r>
            <a:endParaRPr lang="pt-BR" sz="1200" dirty="0" smtClean="0"/>
          </a:p>
          <a:p>
            <a:pPr algn="ctr"/>
            <a:r>
              <a:rPr lang="pt-BR" sz="1600" dirty="0" smtClean="0"/>
              <a:t>Histograma</a:t>
            </a:r>
          </a:p>
          <a:p>
            <a:pPr algn="ctr"/>
            <a:r>
              <a:rPr lang="pt-BR" sz="1600" dirty="0" err="1" smtClean="0"/>
              <a:t>Scatter</a:t>
            </a:r>
            <a:r>
              <a:rPr lang="pt-BR" sz="1600" dirty="0" smtClean="0"/>
              <a:t> </a:t>
            </a:r>
            <a:r>
              <a:rPr lang="pt-BR" sz="1600" dirty="0" err="1" smtClean="0"/>
              <a:t>Plot</a:t>
            </a:r>
            <a:endParaRPr lang="pt-BR" sz="1600" dirty="0" smtClean="0"/>
          </a:p>
        </p:txBody>
      </p:sp>
      <p:pic>
        <p:nvPicPr>
          <p:cNvPr id="39938" name="Picture 2"/>
          <p:cNvPicPr>
            <a:picLocks noChangeAspect="1" noChangeArrowheads="1"/>
          </p:cNvPicPr>
          <p:nvPr/>
        </p:nvPicPr>
        <p:blipFill>
          <a:blip r:embed="rId4" cstate="print"/>
          <a:srcRect/>
          <a:stretch>
            <a:fillRect/>
          </a:stretch>
        </p:blipFill>
        <p:spPr bwMode="auto">
          <a:xfrm>
            <a:off x="6751637" y="3429000"/>
            <a:ext cx="1996827" cy="632754"/>
          </a:xfrm>
          <a:prstGeom prst="rect">
            <a:avLst/>
          </a:prstGeom>
          <a:noFill/>
          <a:ln w="9525">
            <a:noFill/>
            <a:miter lim="800000"/>
            <a:headEnd/>
            <a:tailEnd/>
          </a:ln>
        </p:spPr>
      </p:pic>
      <p:sp>
        <p:nvSpPr>
          <p:cNvPr id="35" name="Retângulo de cantos arredondados 34"/>
          <p:cNvSpPr/>
          <p:nvPr/>
        </p:nvSpPr>
        <p:spPr>
          <a:xfrm>
            <a:off x="6588224" y="4293096"/>
            <a:ext cx="2232248"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1600" dirty="0" smtClean="0"/>
              <a:t>Análise de Resíduos</a:t>
            </a:r>
          </a:p>
          <a:p>
            <a:pPr algn="ctr"/>
            <a:r>
              <a:rPr lang="pt-BR" sz="1600" dirty="0" smtClean="0"/>
              <a:t>Índice de </a:t>
            </a:r>
            <a:r>
              <a:rPr lang="pt-BR" sz="1600" dirty="0" err="1" smtClean="0"/>
              <a:t>Moran</a:t>
            </a:r>
            <a:r>
              <a:rPr lang="pt-BR" sz="1600" dirty="0" smtClean="0"/>
              <a:t> (Global e Local)</a:t>
            </a:r>
          </a:p>
        </p:txBody>
      </p:sp>
      <p:pic>
        <p:nvPicPr>
          <p:cNvPr id="39939" name="Picture 3"/>
          <p:cNvPicPr>
            <a:picLocks noChangeAspect="1" noChangeArrowheads="1"/>
          </p:cNvPicPr>
          <p:nvPr/>
        </p:nvPicPr>
        <p:blipFill>
          <a:blip r:embed="rId5" cstate="print"/>
          <a:srcRect/>
          <a:stretch>
            <a:fillRect/>
          </a:stretch>
        </p:blipFill>
        <p:spPr bwMode="auto">
          <a:xfrm>
            <a:off x="6359221" y="5445224"/>
            <a:ext cx="2605267" cy="575901"/>
          </a:xfrm>
          <a:prstGeom prst="rect">
            <a:avLst/>
          </a:prstGeom>
          <a:noFill/>
          <a:ln w="9525">
            <a:noFill/>
            <a:miter lim="800000"/>
            <a:headEnd/>
            <a:tailEnd/>
          </a:ln>
        </p:spPr>
      </p:pic>
      <p:cxnSp>
        <p:nvCxnSpPr>
          <p:cNvPr id="37" name="Conector de seta reta 36"/>
          <p:cNvCxnSpPr>
            <a:stCxn id="25" idx="3"/>
            <a:endCxn id="34" idx="1"/>
          </p:cNvCxnSpPr>
          <p:nvPr/>
        </p:nvCxnSpPr>
        <p:spPr>
          <a:xfrm>
            <a:off x="6300192" y="2780928"/>
            <a:ext cx="504056" cy="3600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0" name="Conector de seta reta 39"/>
          <p:cNvCxnSpPr>
            <a:stCxn id="26" idx="3"/>
            <a:endCxn id="39938" idx="1"/>
          </p:cNvCxnSpPr>
          <p:nvPr/>
        </p:nvCxnSpPr>
        <p:spPr>
          <a:xfrm>
            <a:off x="6300192" y="3717032"/>
            <a:ext cx="451445" cy="2834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6" name="Conector de seta reta 45"/>
          <p:cNvCxnSpPr>
            <a:stCxn id="27" idx="3"/>
            <a:endCxn id="35" idx="1"/>
          </p:cNvCxnSpPr>
          <p:nvPr/>
        </p:nvCxnSpPr>
        <p:spPr>
          <a:xfrm>
            <a:off x="6156176" y="4725144"/>
            <a:ext cx="432048"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9" name="Conector de seta reta 48"/>
          <p:cNvCxnSpPr>
            <a:stCxn id="28" idx="3"/>
            <a:endCxn id="39939" idx="1"/>
          </p:cNvCxnSpPr>
          <p:nvPr/>
        </p:nvCxnSpPr>
        <p:spPr>
          <a:xfrm flipV="1">
            <a:off x="5616624" y="5733175"/>
            <a:ext cx="742597" cy="8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pic>
        <p:nvPicPr>
          <p:cNvPr id="52" name="Picture 4" descr="Resultado de imagem para logo geo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4" y="2204864"/>
            <a:ext cx="627975" cy="392553"/>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p:cNvPicPr>
            <a:picLocks noChangeAspect="1" noChangeArrowheads="1"/>
          </p:cNvPicPr>
          <p:nvPr/>
        </p:nvPicPr>
        <p:blipFill>
          <a:blip r:embed="rId7" cstate="print"/>
          <a:srcRect/>
          <a:stretch>
            <a:fillRect/>
          </a:stretch>
        </p:blipFill>
        <p:spPr bwMode="auto">
          <a:xfrm>
            <a:off x="3203848" y="5517604"/>
            <a:ext cx="511091" cy="503684"/>
          </a:xfrm>
          <a:prstGeom prst="rect">
            <a:avLst/>
          </a:prstGeom>
          <a:noFill/>
          <a:ln w="9525">
            <a:noFill/>
            <a:miter lim="800000"/>
            <a:headEnd/>
            <a:tailEnd/>
          </a:ln>
        </p:spPr>
      </p:pic>
    </p:spTree>
    <p:extLst>
      <p:ext uri="{BB962C8B-B14F-4D97-AF65-F5344CB8AC3E}">
        <p14:creationId xmlns:p14="http://schemas.microsoft.com/office/powerpoint/2010/main" val="3000162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248582" y="6391923"/>
            <a:ext cx="383438" cy="307777"/>
          </a:xfrm>
          <a:prstGeom prst="rect">
            <a:avLst/>
          </a:prstGeom>
          <a:noFill/>
        </p:spPr>
        <p:txBody>
          <a:bodyPr wrap="none" rtlCol="0">
            <a:spAutoFit/>
          </a:bodyPr>
          <a:lstStyle/>
          <a:p>
            <a:r>
              <a:rPr lang="pt-BR" sz="1400" dirty="0" smtClean="0">
                <a:effectLst>
                  <a:outerShdw blurRad="38100" dist="38100" dir="2700000" algn="tl">
                    <a:srgbClr val="000000">
                      <a:alpha val="43137"/>
                    </a:srgbClr>
                  </a:outerShdw>
                </a:effectLst>
              </a:rPr>
              <a:t>08</a:t>
            </a:r>
            <a:endParaRPr lang="pt-BR" sz="1400" dirty="0">
              <a:effectLst>
                <a:outerShdw blurRad="38100" dist="38100" dir="2700000" algn="tl">
                  <a:srgbClr val="000000">
                    <a:alpha val="43137"/>
                  </a:srgbClr>
                </a:outerShdw>
              </a:effectLst>
            </a:endParaRPr>
          </a:p>
        </p:txBody>
      </p:sp>
      <p:sp>
        <p:nvSpPr>
          <p:cNvPr id="6" name="CaixaDeTexto 5"/>
          <p:cNvSpPr txBox="1"/>
          <p:nvPr/>
        </p:nvSpPr>
        <p:spPr>
          <a:xfrm>
            <a:off x="683568" y="6381328"/>
            <a:ext cx="270253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smtClean="0"/>
              <a:t>MATERIAIS E MÉTODO</a:t>
            </a:r>
            <a:endParaRPr lang="pt-BR" dirty="0"/>
          </a:p>
        </p:txBody>
      </p:sp>
      <p:pic>
        <p:nvPicPr>
          <p:cNvPr id="8" name="Imagem 7" descr="Resultado de imagem para logo inpe"/>
          <p:cNvPicPr/>
          <p:nvPr/>
        </p:nvPicPr>
        <p:blipFill>
          <a:blip r:embed="rId3" cstate="print">
            <a:extLst>
              <a:ext uri="{28A0092B-C50C-407E-A947-70E740481C1C}">
                <a14:useLocalDpi xmlns:a14="http://schemas.microsoft.com/office/drawing/2010/main" val="0"/>
              </a:ext>
            </a:extLst>
          </a:blip>
          <a:srcRect r="78182"/>
          <a:stretch>
            <a:fillRect/>
          </a:stretch>
        </p:blipFill>
        <p:spPr bwMode="auto">
          <a:xfrm>
            <a:off x="35496" y="44624"/>
            <a:ext cx="864096" cy="657860"/>
          </a:xfrm>
          <a:prstGeom prst="rect">
            <a:avLst/>
          </a:prstGeom>
          <a:noFill/>
          <a:ln>
            <a:noFill/>
          </a:ln>
        </p:spPr>
      </p:pic>
      <p:sp>
        <p:nvSpPr>
          <p:cNvPr id="9" name="Retângulo de cantos arredondados 8"/>
          <p:cNvSpPr/>
          <p:nvPr/>
        </p:nvSpPr>
        <p:spPr>
          <a:xfrm>
            <a:off x="323528" y="1268760"/>
            <a:ext cx="2664296" cy="792088"/>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pt-BR" dirty="0" smtClean="0">
                <a:solidFill>
                  <a:schemeClr val="bg1">
                    <a:lumMod val="65000"/>
                  </a:schemeClr>
                </a:solidFill>
              </a:rPr>
              <a:t>Fase 0</a:t>
            </a:r>
          </a:p>
          <a:p>
            <a:pPr algn="ctr"/>
            <a:r>
              <a:rPr lang="pt-BR" dirty="0" smtClean="0">
                <a:solidFill>
                  <a:schemeClr val="bg1">
                    <a:lumMod val="65000"/>
                  </a:schemeClr>
                </a:solidFill>
              </a:rPr>
              <a:t>Preparação dos Dados</a:t>
            </a:r>
            <a:endParaRPr lang="pt-BR" dirty="0">
              <a:solidFill>
                <a:schemeClr val="bg1">
                  <a:lumMod val="65000"/>
                </a:schemeClr>
              </a:solidFill>
            </a:endParaRPr>
          </a:p>
        </p:txBody>
      </p:sp>
      <p:sp>
        <p:nvSpPr>
          <p:cNvPr id="10" name="Retângulo de cantos arredondados 9"/>
          <p:cNvSpPr/>
          <p:nvPr/>
        </p:nvSpPr>
        <p:spPr>
          <a:xfrm>
            <a:off x="323528" y="2924944"/>
            <a:ext cx="2664296" cy="792088"/>
          </a:xfrm>
          <a:prstGeom prst="round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smtClean="0">
                <a:solidFill>
                  <a:schemeClr val="bg1">
                    <a:lumMod val="65000"/>
                  </a:schemeClr>
                </a:solidFill>
              </a:rPr>
              <a:t>Fase 1</a:t>
            </a:r>
          </a:p>
          <a:p>
            <a:pPr algn="ctr"/>
            <a:r>
              <a:rPr lang="pt-BR" dirty="0" smtClean="0">
                <a:solidFill>
                  <a:schemeClr val="bg1">
                    <a:lumMod val="65000"/>
                  </a:schemeClr>
                </a:solidFill>
              </a:rPr>
              <a:t>Estimativa População</a:t>
            </a:r>
          </a:p>
          <a:p>
            <a:pPr algn="ctr"/>
            <a:r>
              <a:rPr lang="pt-BR" sz="1400" dirty="0" smtClean="0">
                <a:solidFill>
                  <a:schemeClr val="bg1">
                    <a:lumMod val="65000"/>
                  </a:schemeClr>
                </a:solidFill>
              </a:rPr>
              <a:t>(Luzes Noturnas e População)</a:t>
            </a:r>
            <a:endParaRPr lang="pt-BR" sz="1400" dirty="0">
              <a:solidFill>
                <a:schemeClr val="bg1">
                  <a:lumMod val="65000"/>
                </a:schemeClr>
              </a:solidFill>
            </a:endParaRPr>
          </a:p>
        </p:txBody>
      </p:sp>
      <p:sp>
        <p:nvSpPr>
          <p:cNvPr id="11" name="Retângulo de cantos arredondados 10"/>
          <p:cNvSpPr/>
          <p:nvPr/>
        </p:nvSpPr>
        <p:spPr>
          <a:xfrm>
            <a:off x="323528" y="5157192"/>
            <a:ext cx="2664296" cy="7920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t>Fase 2</a:t>
            </a:r>
          </a:p>
          <a:p>
            <a:pPr algn="ctr"/>
            <a:r>
              <a:rPr lang="pt-BR" dirty="0" smtClean="0"/>
              <a:t>Estimativa População</a:t>
            </a:r>
          </a:p>
          <a:p>
            <a:pPr algn="ctr"/>
            <a:r>
              <a:rPr lang="pt-BR" sz="1400" dirty="0" smtClean="0"/>
              <a:t>(Adição Uso e Cobertura)</a:t>
            </a:r>
            <a:endParaRPr lang="pt-BR" dirty="0"/>
          </a:p>
        </p:txBody>
      </p:sp>
      <p:cxnSp>
        <p:nvCxnSpPr>
          <p:cNvPr id="14" name="Conector de seta reta 13"/>
          <p:cNvCxnSpPr>
            <a:stCxn id="9" idx="2"/>
            <a:endCxn id="10" idx="0"/>
          </p:cNvCxnSpPr>
          <p:nvPr/>
        </p:nvCxnSpPr>
        <p:spPr>
          <a:xfrm>
            <a:off x="1655676" y="2060848"/>
            <a:ext cx="0" cy="864096"/>
          </a:xfrm>
          <a:prstGeom prst="straightConnector1">
            <a:avLst/>
          </a:prstGeom>
          <a:ln w="28575">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16" name="Conector de seta reta 15"/>
          <p:cNvCxnSpPr>
            <a:stCxn id="10" idx="2"/>
            <a:endCxn id="11" idx="0"/>
          </p:cNvCxnSpPr>
          <p:nvPr/>
        </p:nvCxnSpPr>
        <p:spPr>
          <a:xfrm>
            <a:off x="1655676" y="3717032"/>
            <a:ext cx="0" cy="144016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33" name="Título 4"/>
          <p:cNvSpPr>
            <a:spLocks noGrp="1"/>
          </p:cNvSpPr>
          <p:nvPr>
            <p:ph type="title"/>
          </p:nvPr>
        </p:nvSpPr>
        <p:spPr>
          <a:xfrm>
            <a:off x="899592" y="476672"/>
            <a:ext cx="4978896" cy="666328"/>
          </a:xfrm>
        </p:spPr>
        <p:txBody>
          <a:bodyPr/>
          <a:lstStyle/>
          <a:p>
            <a:r>
              <a:rPr lang="pt-BR" dirty="0" smtClean="0"/>
              <a:t>METODOLOGIA</a:t>
            </a:r>
            <a:endParaRPr lang="pt-BR" dirty="0"/>
          </a:p>
        </p:txBody>
      </p:sp>
      <p:sp>
        <p:nvSpPr>
          <p:cNvPr id="34" name="Retângulo de cantos arredondados 33"/>
          <p:cNvSpPr/>
          <p:nvPr/>
        </p:nvSpPr>
        <p:spPr>
          <a:xfrm>
            <a:off x="4932040" y="1484784"/>
            <a:ext cx="1584176" cy="3600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dirty="0" smtClean="0"/>
              <a:t>Municipal</a:t>
            </a:r>
            <a:endParaRPr lang="pt-BR" sz="1400" dirty="0"/>
          </a:p>
        </p:txBody>
      </p:sp>
      <p:sp>
        <p:nvSpPr>
          <p:cNvPr id="35" name="Retângulo de cantos arredondados 34"/>
          <p:cNvSpPr/>
          <p:nvPr/>
        </p:nvSpPr>
        <p:spPr>
          <a:xfrm>
            <a:off x="3347864" y="2636912"/>
            <a:ext cx="2952328"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1 – Análise Exploratória</a:t>
            </a:r>
            <a:endParaRPr lang="pt-BR" sz="1200" dirty="0"/>
          </a:p>
        </p:txBody>
      </p:sp>
      <p:sp>
        <p:nvSpPr>
          <p:cNvPr id="36" name="Retângulo de cantos arredondados 35"/>
          <p:cNvSpPr/>
          <p:nvPr/>
        </p:nvSpPr>
        <p:spPr>
          <a:xfrm>
            <a:off x="3347864" y="3573016"/>
            <a:ext cx="2952328"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2 – Regressão Linear</a:t>
            </a:r>
            <a:endParaRPr lang="pt-BR" sz="1200" dirty="0"/>
          </a:p>
        </p:txBody>
      </p:sp>
      <p:sp>
        <p:nvSpPr>
          <p:cNvPr id="37" name="Retângulo de cantos arredondados 36"/>
          <p:cNvSpPr/>
          <p:nvPr/>
        </p:nvSpPr>
        <p:spPr>
          <a:xfrm>
            <a:off x="3419872" y="4581128"/>
            <a:ext cx="2736304"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3 – Análise Espacial</a:t>
            </a:r>
            <a:endParaRPr lang="pt-BR" sz="1200" dirty="0"/>
          </a:p>
        </p:txBody>
      </p:sp>
      <p:sp>
        <p:nvSpPr>
          <p:cNvPr id="38" name="Retângulo de cantos arredondados 37"/>
          <p:cNvSpPr/>
          <p:nvPr/>
        </p:nvSpPr>
        <p:spPr>
          <a:xfrm>
            <a:off x="3851920" y="5589240"/>
            <a:ext cx="1764704" cy="2880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Etapa 4 – GWR</a:t>
            </a:r>
            <a:endParaRPr lang="pt-BR" sz="1200" dirty="0"/>
          </a:p>
        </p:txBody>
      </p:sp>
      <p:sp>
        <p:nvSpPr>
          <p:cNvPr id="39" name="Retângulo de cantos arredondados 38"/>
          <p:cNvSpPr/>
          <p:nvPr/>
        </p:nvSpPr>
        <p:spPr>
          <a:xfrm>
            <a:off x="6804248" y="2348880"/>
            <a:ext cx="1763688" cy="9361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Relação Linear</a:t>
            </a:r>
            <a:endParaRPr lang="pt-BR" sz="1200" dirty="0" smtClean="0"/>
          </a:p>
          <a:p>
            <a:pPr algn="ctr"/>
            <a:r>
              <a:rPr lang="pt-BR" sz="1600" dirty="0" smtClean="0"/>
              <a:t>Histograma</a:t>
            </a:r>
          </a:p>
          <a:p>
            <a:pPr algn="ctr"/>
            <a:r>
              <a:rPr lang="pt-BR" sz="1600" dirty="0" err="1" smtClean="0"/>
              <a:t>Scatter</a:t>
            </a:r>
            <a:r>
              <a:rPr lang="pt-BR" sz="1600" dirty="0" smtClean="0"/>
              <a:t> </a:t>
            </a:r>
            <a:r>
              <a:rPr lang="pt-BR" sz="1600" dirty="0" err="1" smtClean="0"/>
              <a:t>Plot</a:t>
            </a:r>
            <a:endParaRPr lang="pt-BR" sz="1600" dirty="0" smtClean="0"/>
          </a:p>
        </p:txBody>
      </p:sp>
      <p:pic>
        <p:nvPicPr>
          <p:cNvPr id="40" name="Picture 2"/>
          <p:cNvPicPr>
            <a:picLocks noChangeAspect="1" noChangeArrowheads="1"/>
          </p:cNvPicPr>
          <p:nvPr/>
        </p:nvPicPr>
        <p:blipFill>
          <a:blip r:embed="rId4" cstate="print"/>
          <a:srcRect/>
          <a:stretch>
            <a:fillRect/>
          </a:stretch>
        </p:blipFill>
        <p:spPr bwMode="auto">
          <a:xfrm>
            <a:off x="6751637" y="3429000"/>
            <a:ext cx="1996827" cy="632754"/>
          </a:xfrm>
          <a:prstGeom prst="rect">
            <a:avLst/>
          </a:prstGeom>
          <a:noFill/>
          <a:ln w="9525">
            <a:noFill/>
            <a:miter lim="800000"/>
            <a:headEnd/>
            <a:tailEnd/>
          </a:ln>
        </p:spPr>
      </p:pic>
      <p:sp>
        <p:nvSpPr>
          <p:cNvPr id="41" name="Retângulo de cantos arredondados 40"/>
          <p:cNvSpPr/>
          <p:nvPr/>
        </p:nvSpPr>
        <p:spPr>
          <a:xfrm>
            <a:off x="6588224" y="4365104"/>
            <a:ext cx="2160240" cy="6480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t-BR" sz="1600" dirty="0" smtClean="0"/>
              <a:t>Análise de Resíduos</a:t>
            </a:r>
          </a:p>
          <a:p>
            <a:pPr algn="ctr"/>
            <a:r>
              <a:rPr lang="pt-BR" sz="1600" dirty="0" smtClean="0"/>
              <a:t>Índice de </a:t>
            </a:r>
            <a:r>
              <a:rPr lang="pt-BR" sz="1600" dirty="0" err="1" smtClean="0"/>
              <a:t>Moran</a:t>
            </a:r>
            <a:endParaRPr lang="pt-BR" sz="1600" dirty="0" smtClean="0"/>
          </a:p>
        </p:txBody>
      </p:sp>
      <p:pic>
        <p:nvPicPr>
          <p:cNvPr id="42" name="Picture 3"/>
          <p:cNvPicPr>
            <a:picLocks noChangeAspect="1" noChangeArrowheads="1"/>
          </p:cNvPicPr>
          <p:nvPr/>
        </p:nvPicPr>
        <p:blipFill>
          <a:blip r:embed="rId5" cstate="print"/>
          <a:srcRect/>
          <a:stretch>
            <a:fillRect/>
          </a:stretch>
        </p:blipFill>
        <p:spPr bwMode="auto">
          <a:xfrm>
            <a:off x="6359221" y="5445224"/>
            <a:ext cx="2605267" cy="575901"/>
          </a:xfrm>
          <a:prstGeom prst="rect">
            <a:avLst/>
          </a:prstGeom>
          <a:noFill/>
          <a:ln w="9525">
            <a:noFill/>
            <a:miter lim="800000"/>
            <a:headEnd/>
            <a:tailEnd/>
          </a:ln>
        </p:spPr>
      </p:pic>
      <p:cxnSp>
        <p:nvCxnSpPr>
          <p:cNvPr id="43" name="Conector de seta reta 42"/>
          <p:cNvCxnSpPr>
            <a:stCxn id="35" idx="3"/>
            <a:endCxn id="39" idx="1"/>
          </p:cNvCxnSpPr>
          <p:nvPr/>
        </p:nvCxnSpPr>
        <p:spPr>
          <a:xfrm>
            <a:off x="6300192" y="2780928"/>
            <a:ext cx="504056" cy="3600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4" name="Conector de seta reta 43"/>
          <p:cNvCxnSpPr>
            <a:stCxn id="36" idx="3"/>
            <a:endCxn id="40" idx="1"/>
          </p:cNvCxnSpPr>
          <p:nvPr/>
        </p:nvCxnSpPr>
        <p:spPr>
          <a:xfrm>
            <a:off x="6300192" y="3717032"/>
            <a:ext cx="451445" cy="2834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5" name="Conector de seta reta 44"/>
          <p:cNvCxnSpPr>
            <a:stCxn id="37" idx="3"/>
            <a:endCxn id="41" idx="1"/>
          </p:cNvCxnSpPr>
          <p:nvPr/>
        </p:nvCxnSpPr>
        <p:spPr>
          <a:xfrm flipV="1">
            <a:off x="6156176" y="4689140"/>
            <a:ext cx="432048" cy="3600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6" name="Conector de seta reta 45"/>
          <p:cNvCxnSpPr>
            <a:stCxn id="38" idx="3"/>
            <a:endCxn id="42" idx="1"/>
          </p:cNvCxnSpPr>
          <p:nvPr/>
        </p:nvCxnSpPr>
        <p:spPr>
          <a:xfrm flipV="1">
            <a:off x="5616624" y="5733175"/>
            <a:ext cx="742597" cy="8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pic>
        <p:nvPicPr>
          <p:cNvPr id="47" name="Picture 4" descr="Resultado de imagem para logo geo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4" y="2204864"/>
            <a:ext cx="627975" cy="39255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p:cNvPicPr>
            <a:picLocks noChangeAspect="1" noChangeArrowheads="1"/>
          </p:cNvPicPr>
          <p:nvPr/>
        </p:nvPicPr>
        <p:blipFill>
          <a:blip r:embed="rId7" cstate="print"/>
          <a:srcRect/>
          <a:stretch>
            <a:fillRect/>
          </a:stretch>
        </p:blipFill>
        <p:spPr bwMode="auto">
          <a:xfrm>
            <a:off x="3203848" y="5517604"/>
            <a:ext cx="511091" cy="503684"/>
          </a:xfrm>
          <a:prstGeom prst="rect">
            <a:avLst/>
          </a:prstGeom>
          <a:noFill/>
          <a:ln w="9525">
            <a:noFill/>
            <a:miter lim="800000"/>
            <a:headEnd/>
            <a:tailEnd/>
          </a:ln>
        </p:spPr>
      </p:pic>
    </p:spTree>
    <p:extLst>
      <p:ext uri="{BB962C8B-B14F-4D97-AF65-F5344CB8AC3E}">
        <p14:creationId xmlns:p14="http://schemas.microsoft.com/office/powerpoint/2010/main" val="30001629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m">
  <a:themeElements>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m">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em">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1887</TotalTime>
  <Words>1110</Words>
  <Application>Microsoft Office PowerPoint</Application>
  <PresentationFormat>Apresentação na tela (4:3)</PresentationFormat>
  <Paragraphs>265</Paragraphs>
  <Slides>24</Slides>
  <Notes>22</Notes>
  <HiddenSlides>0</HiddenSlides>
  <MMClips>0</MMClips>
  <ScaleCrop>false</ScaleCrop>
  <HeadingPairs>
    <vt:vector size="4" baseType="variant">
      <vt:variant>
        <vt:lpstr>Tema</vt:lpstr>
      </vt:variant>
      <vt:variant>
        <vt:i4>1</vt:i4>
      </vt:variant>
      <vt:variant>
        <vt:lpstr>Títulos de slides</vt:lpstr>
      </vt:variant>
      <vt:variant>
        <vt:i4>24</vt:i4>
      </vt:variant>
    </vt:vector>
  </HeadingPairs>
  <TitlesOfParts>
    <vt:vector size="25" baseType="lpstr">
      <vt:lpstr>Origem</vt:lpstr>
      <vt:lpstr>ANÁLISE DO USO DOS DADOS DE LUZES NOTURNAS PARA ESTIMATIVA E DISTRIBUIÇÃO ESPACIAL DA POPULAÇÃO: ESTUDO PARA A REGIÃO METROPOLITANA DO VALE DO PARAÍBA E LITORAL NORTE, SÃO PAULO, BRASIL. </vt:lpstr>
      <vt:lpstr>MOTIVAÇÃO</vt:lpstr>
      <vt:lpstr>OBJETIVO</vt:lpstr>
      <vt:lpstr>ÁREA DE ESTUDO </vt:lpstr>
      <vt:lpstr>DADOS DE ENTRADA</vt:lpstr>
      <vt:lpstr>METODOLOGIA</vt:lpstr>
      <vt:lpstr>METODOLOGIA</vt:lpstr>
      <vt:lpstr>METODOLOGIA</vt:lpstr>
      <vt:lpstr>METODOLOGIA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CONSIDERAÇÕES FINAIS</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Ana Carol</dc:creator>
  <cp:lastModifiedBy>Ana Carol</cp:lastModifiedBy>
  <cp:revision>150</cp:revision>
  <dcterms:created xsi:type="dcterms:W3CDTF">2017-07-25T10:59:31Z</dcterms:created>
  <dcterms:modified xsi:type="dcterms:W3CDTF">2017-12-19T11:30:24Z</dcterms:modified>
</cp:coreProperties>
</file>