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75B490-D27C-491F-9509-E955417379F5}">
  <a:tblStyle styleId="{9F75B490-D27C-491F-9509-E955417379F5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354" autoAdjust="0"/>
  </p:normalViewPr>
  <p:slideViewPr>
    <p:cSldViewPr snapToGrid="0">
      <p:cViewPr varScale="1">
        <p:scale>
          <a:sx n="69" d="100"/>
          <a:sy n="69" d="100"/>
        </p:scale>
        <p:origin x="13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near_regression_mode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est.ips.pt/" TargetMode="External"/><Relationship Id="rId5" Type="http://schemas.openxmlformats.org/officeDocument/2006/relationships/hyperlink" Target="http://www.est.ips.pt/departamentos/sam/index.htm" TargetMode="External"/><Relationship Id="rId4" Type="http://schemas.openxmlformats.org/officeDocument/2006/relationships/hyperlink" Target="https://en.wikipedia.org/wiki/Dataset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Apesar disso tudo pequenos erros são esperados e ignorados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Apesar disso tudo pequenos erros são esperados e ignorados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Apesar disso tudo pequenos erros são esperados e ignorados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Apesar disso tudo pequenos erros são esperados e ignorados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Apesar disso tudo pequenos erros são esperados e ignorados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Apesar disso tudo pequenos erros são esperados e ignorados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em que Y</a:t>
            </a:r>
            <a:r>
              <a:rPr lang="pt-BR" sz="900">
                <a:solidFill>
                  <a:schemeClr val="dk1"/>
                </a:solidFill>
                <a:highlight>
                  <a:srgbClr val="CFCFCF"/>
                </a:highlight>
              </a:rPr>
              <a:t>t </a:t>
            </a: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é o dado observado no tempo t, T</a:t>
            </a:r>
            <a:r>
              <a:rPr lang="pt-BR" sz="900">
                <a:solidFill>
                  <a:schemeClr val="dk1"/>
                </a:solidFill>
                <a:highlight>
                  <a:srgbClr val="CFCFCF"/>
                </a:highlight>
              </a:rPr>
              <a:t>t </a:t>
            </a: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é a componente de tendência, S</a:t>
            </a:r>
            <a:r>
              <a:rPr lang="pt-BR" sz="900">
                <a:solidFill>
                  <a:schemeClr val="dk1"/>
                </a:solidFill>
                <a:highlight>
                  <a:srgbClr val="CFCFCF"/>
                </a:highlight>
              </a:rPr>
              <a:t>t </a:t>
            </a: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é a componente de sazonalidade e e</a:t>
            </a:r>
            <a:r>
              <a:rPr lang="pt-BR" sz="900">
                <a:solidFill>
                  <a:schemeClr val="dk1"/>
                </a:solidFill>
                <a:highlight>
                  <a:srgbClr val="CFCFCF"/>
                </a:highlight>
              </a:rPr>
              <a:t>t </a:t>
            </a: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é a componente residual (VERBESSELT et al., 2010a; WATTS; LAFFAN, 2013)</a:t>
            </a:r>
          </a:p>
          <a:p>
            <a:pPr lv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As observações de mudanças na componente tendência indicam alterações graduais (oriundas de variações climáticas inter-anuais), ou abruptas (desmatamento, urbanização, fogo e inundações). Mudanças na componente de sazonalidade indicam mudanças fenológicas (alteração na quantidade de folhas ou do vigor vegetativo). Componente residual refere-se a ruídos e demais componentes, que em imagens orbitais podem se referir a elementos originados por geometria de aquisição, efeitos indesejados causados por nuvens e espalhamento atmosférico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em que Y</a:t>
            </a:r>
            <a:r>
              <a:rPr lang="pt-BR" sz="900">
                <a:solidFill>
                  <a:schemeClr val="dk1"/>
                </a:solidFill>
                <a:highlight>
                  <a:srgbClr val="CFCFCF"/>
                </a:highlight>
              </a:rPr>
              <a:t>t </a:t>
            </a: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é o dado observado no tempo t, T</a:t>
            </a:r>
            <a:r>
              <a:rPr lang="pt-BR" sz="900">
                <a:solidFill>
                  <a:schemeClr val="dk1"/>
                </a:solidFill>
                <a:highlight>
                  <a:srgbClr val="CFCFCF"/>
                </a:highlight>
              </a:rPr>
              <a:t>t </a:t>
            </a: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é a componente de tendência, S</a:t>
            </a:r>
            <a:r>
              <a:rPr lang="pt-BR" sz="900">
                <a:solidFill>
                  <a:schemeClr val="dk1"/>
                </a:solidFill>
                <a:highlight>
                  <a:srgbClr val="CFCFCF"/>
                </a:highlight>
              </a:rPr>
              <a:t>t </a:t>
            </a: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é a componente de sazonalidade e e</a:t>
            </a:r>
            <a:r>
              <a:rPr lang="pt-BR" sz="900">
                <a:solidFill>
                  <a:schemeClr val="dk1"/>
                </a:solidFill>
                <a:highlight>
                  <a:srgbClr val="CFCFCF"/>
                </a:highlight>
              </a:rPr>
              <a:t>t </a:t>
            </a: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é a componente residual (VERBESSELT et al., 2010a; WATTS; LAFFAN, 2013)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As observações de mudanças na componente tendência indicam alterações graduais (oriundas de variações climáticas inter-anuais), ou abruptas (desmatamento, urbanização, fogo e inundações). Mudanças na componente de sazonalidade indicam mudanças fenológicas (alteração na quantidade de folhas ou do vigor vegetativo). Componente residual refere-se a ruídos e demais componentes, que em imagens orbitais podem se referir a elementos originados por geometria de aquisição, efeitos indesejados causados por nuvens e espalhamento atmosférico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Uma série temporal é um conjunto de observações sequenciais e dependente. A análise de uma série temporal possibilita a verificação de tendências, de periodicidades e predições (EHLERS, 2009).</a:t>
            </a:r>
          </a:p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Séries temporais são coleções de observações feitas de maneira cronológica, cujas características incluem: grande quantidade de dados, alta dimensionalidade e atualização continua (FU, 2011).</a:t>
            </a:r>
          </a:p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Como exemplo das componentes de uma série temporal em análise de dados de sensoriamento remoto, podemos considerar a observação de uma região de savana.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A sazonalidade dessa região seria o vigor da vegetação dependo da estão seca ou chuvosa; a tendência observada durante muitos anos poderia ser crescimento da quantidade de vegetação ou degradação ou ainda a estabilidade da vegetação; as irregularidades podem ser queimadas, mudanças atmosféricas durante a aquisição dos dados, mudança na anisotropia da superfície, diferenças de iluminação, defeito dos sensores (KÜNZER et al., 2015)</a:t>
            </a:r>
          </a:p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Shape 7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Shape 7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Shape 7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Shape 7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84615"/>
              <a:buFont typeface="Arial"/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Aditive seasonal effects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Shape 8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50">
                <a:solidFill>
                  <a:srgbClr val="252525"/>
                </a:solidFill>
                <a:highlight>
                  <a:srgbClr val="FFFFFF"/>
                </a:highlight>
              </a:rPr>
              <a:t>determina tamanho do segmento e numero máximo de pontos de quebra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solidFill>
                  <a:schemeClr val="dk1"/>
                </a:solidFill>
              </a:rPr>
              <a:t>Terra está em constante mudança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solidFill>
                  <a:schemeClr val="dk1"/>
                </a:solidFill>
              </a:rPr>
              <a:t>importante compreender os processos atuantes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solidFill>
                  <a:schemeClr val="dk1"/>
                </a:solidFill>
              </a:rPr>
              <a:t>INPE pioneiro na disponibilização de dados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solidFill>
                  <a:schemeClr val="dk1"/>
                </a:solidFill>
              </a:rPr>
              <a:t>Coppin et al. (2004) mostram que maioria dos métodos de detecção de mudanças utilizam séries curtas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Shape 8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50">
                <a:solidFill>
                  <a:srgbClr val="252525"/>
                </a:solidFill>
                <a:highlight>
                  <a:srgbClr val="FFFFFF"/>
                </a:highlight>
              </a:rPr>
              <a:t>determina tamanho do segmento e numero máximo de pontos de quebra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50">
                <a:solidFill>
                  <a:srgbClr val="252525"/>
                </a:solidFill>
                <a:highlight>
                  <a:srgbClr val="FFFFFF"/>
                </a:highlight>
              </a:rPr>
              <a:t>determina tamanho do segmento e numero máximo de pontos de quebra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Shape 8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❖"/>
            </a:pPr>
            <a:r>
              <a:rPr lang="pt-BR" sz="1400">
                <a:solidFill>
                  <a:schemeClr val="dk1"/>
                </a:solidFill>
              </a:rPr>
              <a:t>Etapa 1:	Se o teste de OLS-MOSUM indicar que os pontos de quebra estão ocorrendo na componente de tendência, o número e posição dos pontos de quebra é estimado por meio do OLS dos dados sem sazonalidade;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❖"/>
            </a:pPr>
            <a:r>
              <a:rPr lang="pt-BR" sz="1400">
                <a:solidFill>
                  <a:schemeClr val="dk1"/>
                </a:solidFill>
              </a:rPr>
              <a:t>Etapa 2:	Estimam-se as componentes de tendência para cada segmento por meio de regressão;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❖"/>
            </a:pPr>
            <a:r>
              <a:rPr lang="pt-BR" sz="1400">
                <a:solidFill>
                  <a:schemeClr val="dk1"/>
                </a:solidFill>
              </a:rPr>
              <a:t>Etapa 3:	Se o teste de OLS-MOSUM indicar que os pontos de quebra estão ocorrendo na componente sazonal, o número e a posição dos pontos de quebra sazonais são estimados pelo OLS dos dados sem tendência;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❖"/>
            </a:pPr>
            <a:r>
              <a:rPr lang="pt-BR" sz="1400">
                <a:solidFill>
                  <a:schemeClr val="dk1"/>
                </a:solidFill>
              </a:rPr>
              <a:t>Etapa 4:	Os coeficientes sazonais são estimados para cada segmento por meio de regressão</a:t>
            </a:r>
          </a:p>
          <a:p>
            <a:pPr lv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inclinação e intercepto</a:t>
            </a:r>
          </a:p>
          <a:p>
            <a:pPr lv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</a:rPr>
              <a:t>os coeficientes sazonais (amplitude e fase) são estimados para cada segmento por meio de regressão robusta baseada em estimadores M</a:t>
            </a:r>
          </a:p>
          <a:p>
            <a:pPr lv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t-BR" sz="1400">
                <a:solidFill>
                  <a:schemeClr val="dk1"/>
                </a:solidFill>
              </a:rPr>
              <a:t>Moving Sum - MOSUM 	Manter elementos recentes torna-os mais sensíveis a variação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t-BR" sz="1400">
                <a:solidFill>
                  <a:schemeClr val="dk1"/>
                </a:solidFill>
              </a:rPr>
              <a:t>Ordinary Least Squares (OLS)	Determina parâmetros desconhecidos em um modelo de regressão linear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t-BR" sz="1400">
                <a:solidFill>
                  <a:schemeClr val="dk1"/>
                </a:solidFill>
              </a:rPr>
              <a:t>OLS-MOSUM é um teste utilizado para verificar a constância de parâmetros em uma série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t-BR" sz="1400">
                <a:solidFill>
                  <a:schemeClr val="dk1"/>
                </a:solidFill>
              </a:rPr>
              <a:t>Estimadores M para modelos de regressão, generalização máxima verossimilhança (Huber, 1964)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050">
              <a:solidFill>
                <a:srgbClr val="252525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t-BR" sz="1050">
                <a:solidFill>
                  <a:srgbClr val="252525"/>
                </a:solidFill>
              </a:rPr>
              <a:t>estimating the unknown parameters in a </a:t>
            </a:r>
            <a:r>
              <a:rPr lang="pt-BR" sz="1050">
                <a:solidFill>
                  <a:srgbClr val="0B0080"/>
                </a:solidFill>
                <a:hlinkClick r:id="rId3"/>
              </a:rPr>
              <a:t>linear regression model</a:t>
            </a:r>
            <a:r>
              <a:rPr lang="pt-BR" sz="1050">
                <a:solidFill>
                  <a:srgbClr val="252525"/>
                </a:solidFill>
              </a:rPr>
              <a:t>, with the goal of minimizing the sum of the squares of the differences between the observed responses in the given </a:t>
            </a:r>
            <a:r>
              <a:rPr lang="pt-BR" sz="1050">
                <a:solidFill>
                  <a:srgbClr val="0B0080"/>
                </a:solidFill>
                <a:hlinkClick r:id="rId4"/>
              </a:rPr>
              <a:t>dataset</a:t>
            </a:r>
            <a:r>
              <a:rPr lang="pt-BR" sz="1050">
                <a:solidFill>
                  <a:srgbClr val="252525"/>
                </a:solidFill>
              </a:rPr>
              <a:t> and those predicted by a linear function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050">
              <a:solidFill>
                <a:srgbClr val="252525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t-BR" sz="1400">
                <a:solidFill>
                  <a:schemeClr val="dk1"/>
                </a:solidFill>
              </a:rPr>
              <a:t>José António C. Palma Professor no </a:t>
            </a:r>
            <a:r>
              <a:rPr lang="pt-BR" sz="1400" u="sng">
                <a:solidFill>
                  <a:schemeClr val="accent5"/>
                </a:solidFill>
                <a:hlinkClick r:id="rId5"/>
              </a:rPr>
              <a:t>Departamento de Matemática</a:t>
            </a:r>
            <a:r>
              <a:rPr lang="pt-BR" sz="1400">
                <a:solidFill>
                  <a:schemeClr val="dk1"/>
                </a:solidFill>
              </a:rPr>
              <a:t> da </a:t>
            </a:r>
            <a:r>
              <a:rPr lang="pt-BR" sz="1400" u="sng">
                <a:solidFill>
                  <a:schemeClr val="accent5"/>
                </a:solidFill>
                <a:hlinkClick r:id="rId6"/>
              </a:rPr>
              <a:t>Escola Superior de Tecnologia</a:t>
            </a:r>
            <a:r>
              <a:rPr lang="pt-BR" sz="1400">
                <a:solidFill>
                  <a:schemeClr val="dk1"/>
                </a:solidFill>
              </a:rPr>
              <a:t> do Instituto Politécnico de Setúbal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pt-BR" sz="1400">
                <a:solidFill>
                  <a:schemeClr val="dk1"/>
                </a:solidFill>
              </a:rPr>
              <a:t>Cap. 3</a:t>
            </a:r>
          </a:p>
          <a:p>
            <a:pPr lv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Shape 8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Shape 8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Shape 9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É uma técnica de classificação supervisionada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Shape 9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Um dado é visto como um ponto num espaço de p dimensões.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chemeClr val="dk1"/>
                </a:solidFill>
              </a:rPr>
              <a:t>Trata-se de um classificador linear binário.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pt-BR">
                <a:solidFill>
                  <a:schemeClr val="dk1"/>
                </a:solidFill>
              </a:rPr>
              <a:t>SVM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pt-BR">
                <a:solidFill>
                  <a:schemeClr val="dk1"/>
                </a:solidFill>
              </a:rPr>
              <a:t>Linear - Margens Rígidas e Suaves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pt-BR">
                <a:solidFill>
                  <a:schemeClr val="dk1"/>
                </a:solidFill>
              </a:rPr>
              <a:t>Não Linear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pt-BR">
                <a:solidFill>
                  <a:schemeClr val="dk1"/>
                </a:solidFill>
              </a:rPr>
              <a:t>Multi-Classes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Existem infinitas linhas (hiperplanos) separando duas classes.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t-BR">
                <a:solidFill>
                  <a:schemeClr val="dk1"/>
                </a:solidFill>
              </a:rPr>
              <a:t>Define uma fronteira linear a partir de dados linearmente separáveis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pt-BR"/>
              <a:t>O alvo é achar o melhor hiperplano que minimize o erro da classificação.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pt-BR"/>
              <a:t>SVM busca o hiperplano com a maior margem.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Shape 9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Relação entre resolução espacial e tempo de revisita entre os satélites para sensoriamento remoto.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Fonte: Adaptado de ITC (2016)</a:t>
            </a:r>
          </a:p>
          <a:p>
            <a:pPr lv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ariáveis comumente utilizadas em sensoriamento remoto para análise de série</a:t>
            </a:r>
          </a:p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temporal.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Fonte: Adaptado de Künzer et al. (2015)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Shape 9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hape 10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Shape 10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Shape 10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Shape 10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Shape 10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Shape 10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Shape 10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Shape 10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Shape 10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Shape 1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Shape 1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Relação entre resolução espacial e tempo de revisita entre os satélites para sensoriamento remoto.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Fonte: Adaptado de ITC (2016)</a:t>
            </a:r>
          </a:p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ariáveis comumente utilizadas em sensoriamento remoto para análise de série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temporal.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Fonte: Adaptado de Künzer et al. (2015)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Shape 1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Shape 1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Shape 1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hape 1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Shape 1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A adoção de politicas públicas, por algumas agências, para disponibilização gratuita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de imagens orbitais, tem possibilitado a pesquisadores o acesso sem precedentes à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grandes bases de dados orbitais (MAUS et al., 2016a). Assim, torna-se importante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que informações sejam extraídas utilizando o contexto que um conjunto de imagens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(séries temporais) pode oferecer. Por isso, é necessário que hajam métodos eficientes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e eficazes para a manipulação de séries temporais e que sejam acessíveis para vários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pesquisadores. Com isso, é interessante que esses métodos sejam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open-source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Dentre os métodos apresentados neste trabalho, percebe-se que o STARFM foi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útil para melhorar a qualidade das imagens e compor uma série temporal; a extração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das componentes de tendência, sazonalidade, remoção da componente residual, bem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como definição das componentes de quebra em uma série foi efetivamente feita pelo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algoritmo BFAST; o uso de algoritmos de classificação tradicionais, como o SVM,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tem permitido a utilização de parâmetros extraídos de séries temporais, para clas-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sificar áreas, considerando mais efetivamente as alterações no espaço-tempo. Hoje o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assunto de séries temporais em imagens orbitais continua recente, de modo a existi-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rem novos métodos como DWDTW na tentativa de obter melhores resultados.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Todos os métodos abordados neste texto possuem implementações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open-source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,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por isso, são alternativas acessíveis a pesquisadores. Também, são métodos recentes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pt-BR" sz="1150">
                <a:solidFill>
                  <a:schemeClr val="dk1"/>
                </a:solidFill>
                <a:highlight>
                  <a:srgbClr val="CFCFCF"/>
                </a:highlight>
              </a:rPr>
              <a:t>e que apresentaram bons resultados na literatura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Shape 1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Shape 1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hape 1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Shape 1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Shape 1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Shape 1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hape 1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Shape 1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Shape 1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solidFill>
                  <a:schemeClr val="dk1"/>
                </a:solidFill>
              </a:rPr>
              <a:t>A análise de uma série temporal possibilita a verificação de tendências, periodicidade e predições (EHLERS, 2009)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Shape 1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Shape 1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hape 1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Shape 1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solidFill>
                  <a:schemeClr val="dk1"/>
                </a:solidFill>
              </a:rPr>
              <a:t>A análise de uma série temporal possibilita a verificação de tendências, periodicidade e predições (EHLERS, 2009)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Relação entre resolução espacial e tempo de revisita entre os satélites para sensoriamento remoto.</a:t>
            </a:r>
          </a:p>
          <a:p>
            <a:pPr lvl="0">
              <a:spcBef>
                <a:spcPts val="0"/>
              </a:spcBef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CFCFCF"/>
                </a:highlight>
              </a:rPr>
              <a:t>Fonte: Adaptado de ITC (2016)</a:t>
            </a:r>
          </a:p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dk1"/>
              </a:solidFill>
              <a:highlight>
                <a:srgbClr val="CFCFC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300">
                <a:solidFill>
                  <a:schemeClr val="dk1"/>
                </a:solidFill>
                <a:highlight>
                  <a:srgbClr val="CFCFCF"/>
                </a:highlight>
              </a:rPr>
              <a:t> Os métodos STARFM e BFAST foram selecionados devido as suas relevâncias na literatura. O SVM foi escolhido por ser uma abordagem conhecida e bastante difundida na literatura. O método TWDTW foi selecionado por ser recente e por ser uma variação do \emph{Dynamic Time Warping} (DTW), um método consolidado em mineração de dados.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609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❖"/>
              <a:defRPr/>
            </a:lvl1pPr>
            <a:lvl2pPr lvl="1">
              <a:spcBef>
                <a:spcPts val="0"/>
              </a:spcBef>
              <a:buChar char="➢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◆"/>
              <a:defRPr/>
            </a:lvl5pPr>
            <a:lvl6pPr lvl="5">
              <a:spcBef>
                <a:spcPts val="0"/>
              </a:spcBef>
              <a:buChar char="➢"/>
              <a:defRPr/>
            </a:lvl6pPr>
            <a:lvl7pPr lvl="6">
              <a:spcBef>
                <a:spcPts val="0"/>
              </a:spcBef>
              <a:buChar char="■"/>
              <a:defRPr/>
            </a:lvl7pPr>
            <a:lvl8pPr lvl="7">
              <a:spcBef>
                <a:spcPts val="0"/>
              </a:spcBef>
              <a:buChar char="●"/>
              <a:defRPr/>
            </a:lvl8pPr>
            <a:lvl9pPr lvl="8">
              <a:spcBef>
                <a:spcPts val="0"/>
              </a:spcBef>
              <a:buChar char="◆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❖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➢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◆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➢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◆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mc.usp.br/pessoas/ehlers/stemp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sp.edu.pe/sibgrapi2013/eproceedings/wtd/114683.pdf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mql5.com/pt/articles/584" TargetMode="External"/><Relationship Id="rId4" Type="http://schemas.openxmlformats.org/officeDocument/2006/relationships/hyperlink" Target="https://www.cise.ufl.edu/class/cis4930sp11dtm/notes/intro_svm_new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 txBox="1"/>
          <p:nvPr/>
        </p:nvSpPr>
        <p:spPr>
          <a:xfrm>
            <a:off x="561450" y="1816812"/>
            <a:ext cx="8320500" cy="83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3000"/>
              <a:t>Uma introdução sobre métodos para séries temporais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311150" y="3631425"/>
            <a:ext cx="4068300" cy="83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Alunos: 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pt-BR" dirty="0"/>
              <a:t> Guilherme Oliveira Chagas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dirty="0"/>
              <a:t>          Mikhail José Pires Pedrosa de Oliveira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dirty="0"/>
              <a:t>          </a:t>
            </a:r>
            <a:r>
              <a:rPr lang="pt-BR" dirty="0" err="1"/>
              <a:t>Naiallen</a:t>
            </a:r>
            <a:r>
              <a:rPr lang="pt-BR" dirty="0"/>
              <a:t> </a:t>
            </a:r>
            <a:r>
              <a:rPr lang="pt-BR" dirty="0" err="1"/>
              <a:t>Carolyne</a:t>
            </a:r>
            <a:r>
              <a:rPr lang="pt-BR" dirty="0"/>
              <a:t> Rodrigues Lima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dirty="0"/>
              <a:t>          </a:t>
            </a:r>
            <a:r>
              <a:rPr lang="pt-BR" dirty="0" err="1"/>
              <a:t>Rennan</a:t>
            </a:r>
            <a:r>
              <a:rPr lang="pt-BR" dirty="0"/>
              <a:t> de Freitas Bezerra Marujo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5453600" y="3602325"/>
            <a:ext cx="358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>
                <a:solidFill>
                  <a:schemeClr val="dk1"/>
                </a:solidFill>
              </a:rPr>
              <a:t>Professores: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pt-BR">
                <a:solidFill>
                  <a:schemeClr val="dk1"/>
                </a:solidFill>
              </a:rPr>
              <a:t>Dr. Antônio Miguel Vieira Monteiro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pt-BR">
                <a:solidFill>
                  <a:schemeClr val="dk1"/>
                </a:solidFill>
              </a:rPr>
              <a:t>Dr. Sergio Rosim</a:t>
            </a:r>
          </a:p>
        </p:txBody>
      </p:sp>
      <p:sp>
        <p:nvSpPr>
          <p:cNvPr id="60" name="Shape 60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/>
          <p:nvPr/>
        </p:nvSpPr>
        <p:spPr>
          <a:xfrm>
            <a:off x="4566000" y="-10700"/>
            <a:ext cx="37659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 b="1"/>
          </a:p>
        </p:txBody>
      </p:sp>
      <p:sp>
        <p:nvSpPr>
          <p:cNvPr id="63" name="Shape 63"/>
          <p:cNvSpPr txBox="1"/>
          <p:nvPr/>
        </p:nvSpPr>
        <p:spPr>
          <a:xfrm>
            <a:off x="1492350" y="2816050"/>
            <a:ext cx="6159300" cy="3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600">
                <a:solidFill>
                  <a:schemeClr val="dk1"/>
                </a:solidFill>
              </a:rPr>
              <a:t>CAP- 378 - Tópicos em observação da Terra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endParaRPr lang="pt-BR" dirty="0">
              <a:solidFill>
                <a:srgbClr val="000000"/>
              </a:solidFill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Artigo: </a:t>
            </a:r>
            <a:r>
              <a:rPr lang="pt-BR" i="1" dirty="0" err="1">
                <a:solidFill>
                  <a:srgbClr val="000000"/>
                </a:solidFill>
              </a:rPr>
              <a:t>On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the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blending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of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the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Landsat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and</a:t>
            </a:r>
            <a:r>
              <a:rPr lang="pt-BR" i="1" dirty="0">
                <a:solidFill>
                  <a:srgbClr val="000000"/>
                </a:solidFill>
              </a:rPr>
              <a:t> MODIS </a:t>
            </a:r>
            <a:r>
              <a:rPr lang="pt-BR" i="1" dirty="0" err="1">
                <a:solidFill>
                  <a:srgbClr val="000000"/>
                </a:solidFill>
              </a:rPr>
              <a:t>surface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reflectance</a:t>
            </a:r>
            <a:r>
              <a:rPr lang="pt-BR" i="1" dirty="0">
                <a:solidFill>
                  <a:srgbClr val="000000"/>
                </a:solidFill>
              </a:rPr>
              <a:t>: </a:t>
            </a:r>
            <a:r>
              <a:rPr lang="pt-BR" i="1" dirty="0" err="1">
                <a:solidFill>
                  <a:srgbClr val="000000"/>
                </a:solidFill>
              </a:rPr>
              <a:t>Predicting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daily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Landsat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surface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reflectance</a:t>
            </a:r>
            <a:r>
              <a:rPr lang="pt-BR" i="1" dirty="0">
                <a:solidFill>
                  <a:srgbClr val="000000"/>
                </a:solidFill>
              </a:rPr>
              <a:t>;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Método: </a:t>
            </a:r>
            <a:r>
              <a:rPr lang="pt-BR" i="1" dirty="0" err="1">
                <a:solidFill>
                  <a:srgbClr val="000000"/>
                </a:solidFill>
              </a:rPr>
              <a:t>Spatial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and</a:t>
            </a:r>
            <a:r>
              <a:rPr lang="pt-BR" i="1" dirty="0">
                <a:solidFill>
                  <a:srgbClr val="000000"/>
                </a:solidFill>
              </a:rPr>
              <a:t> Temporal </a:t>
            </a:r>
            <a:r>
              <a:rPr lang="pt-BR" i="1" dirty="0" err="1">
                <a:solidFill>
                  <a:srgbClr val="000000"/>
                </a:solidFill>
              </a:rPr>
              <a:t>Adaptive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Reflectance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Fusion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Model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dirty="0">
                <a:solidFill>
                  <a:srgbClr val="000000"/>
                </a:solidFill>
              </a:rPr>
              <a:t>(STARFM)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Autores: </a:t>
            </a:r>
            <a:r>
              <a:rPr lang="pt-BR" dirty="0" err="1">
                <a:solidFill>
                  <a:srgbClr val="000000"/>
                </a:solidFill>
              </a:rPr>
              <a:t>Feng</a:t>
            </a:r>
            <a:r>
              <a:rPr lang="pt-BR" dirty="0">
                <a:solidFill>
                  <a:srgbClr val="000000"/>
                </a:solidFill>
              </a:rPr>
              <a:t> Gao, Jeff </a:t>
            </a:r>
            <a:r>
              <a:rPr lang="pt-BR" dirty="0" err="1">
                <a:solidFill>
                  <a:srgbClr val="000000"/>
                </a:solidFill>
              </a:rPr>
              <a:t>Masek</a:t>
            </a:r>
            <a:r>
              <a:rPr lang="pt-BR" dirty="0">
                <a:solidFill>
                  <a:srgbClr val="000000"/>
                </a:solidFill>
              </a:rPr>
              <a:t> e </a:t>
            </a:r>
            <a:r>
              <a:rPr lang="pt-BR" dirty="0" err="1">
                <a:solidFill>
                  <a:srgbClr val="000000"/>
                </a:solidFill>
              </a:rPr>
              <a:t>Forrest</a:t>
            </a:r>
            <a:r>
              <a:rPr lang="pt-BR" dirty="0">
                <a:solidFill>
                  <a:srgbClr val="000000"/>
                </a:solidFill>
              </a:rPr>
              <a:t> Hall;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Motivação: 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Necessidade de obter imagens com resolução espacial média e resolução temporal diária;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Ter imagens para estudos relacionados à fenologia de vegetação que tenha ciclo de vida rápido;</a:t>
            </a:r>
          </a:p>
        </p:txBody>
      </p:sp>
      <p:sp>
        <p:nvSpPr>
          <p:cNvPr id="182" name="Shape 182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/>
              <a:t>Abordagem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Fluxograma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Desvantagens</a:t>
            </a:r>
          </a:p>
        </p:txBody>
      </p:sp>
      <p:sp>
        <p:nvSpPr>
          <p:cNvPr id="10" name="Shape 308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dirty="0"/>
              <a:t>STARFM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/>
            </a:pPr>
            <a:r>
              <a:rPr lang="pt-BR" dirty="0">
                <a:solidFill>
                  <a:srgbClr val="000000"/>
                </a:solidFill>
              </a:rPr>
              <a:t>Abordagem </a:t>
            </a:r>
            <a:r>
              <a:rPr lang="pt-BR" dirty="0" err="1">
                <a:solidFill>
                  <a:srgbClr val="000000"/>
                </a:solidFill>
              </a:rPr>
              <a:t>multi-temporal</a:t>
            </a:r>
            <a:r>
              <a:rPr lang="pt-BR" dirty="0">
                <a:solidFill>
                  <a:srgbClr val="000000"/>
                </a:solidFill>
              </a:rPr>
              <a:t>, </a:t>
            </a:r>
            <a:r>
              <a:rPr lang="pt-BR" dirty="0" err="1">
                <a:solidFill>
                  <a:srgbClr val="000000"/>
                </a:solidFill>
              </a:rPr>
              <a:t>multi-sensor</a:t>
            </a:r>
            <a:r>
              <a:rPr lang="pt-BR" dirty="0">
                <a:solidFill>
                  <a:srgbClr val="000000"/>
                </a:solidFill>
              </a:rPr>
              <a:t> e </a:t>
            </a:r>
            <a:r>
              <a:rPr lang="pt-BR" dirty="0" err="1">
                <a:solidFill>
                  <a:srgbClr val="000000"/>
                </a:solidFill>
              </a:rPr>
              <a:t>multi-espacial</a:t>
            </a:r>
            <a:r>
              <a:rPr lang="pt-BR" dirty="0">
                <a:solidFill>
                  <a:srgbClr val="000000"/>
                </a:solidFill>
              </a:rPr>
              <a:t>;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/>
            </a:pPr>
            <a:r>
              <a:rPr lang="pt-BR" dirty="0">
                <a:solidFill>
                  <a:srgbClr val="000000"/>
                </a:solidFill>
              </a:rPr>
              <a:t>Requisitos: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Utilizar sensores com correspondências de bandas espectrais;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Plataformas com  órbitas similares;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As imagens tem que estar:</a:t>
            </a:r>
          </a:p>
          <a:p>
            <a: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mesmo tamanho de imagem e </a:t>
            </a:r>
            <a:r>
              <a:rPr lang="pt-BR" dirty="0" err="1">
                <a:solidFill>
                  <a:srgbClr val="000000"/>
                </a:solidFill>
              </a:rPr>
              <a:t>píxel</a:t>
            </a:r>
            <a:r>
              <a:rPr lang="pt-BR" dirty="0">
                <a:solidFill>
                  <a:srgbClr val="000000"/>
                </a:solidFill>
              </a:rPr>
              <a:t>;</a:t>
            </a:r>
          </a:p>
          <a:p>
            <a: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mesma projeção;</a:t>
            </a:r>
          </a:p>
          <a:p>
            <a: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mesmo fator de escala de </a:t>
            </a:r>
            <a:r>
              <a:rPr lang="pt-BR" dirty="0" err="1">
                <a:solidFill>
                  <a:srgbClr val="000000"/>
                </a:solidFill>
              </a:rPr>
              <a:t>reflectância</a:t>
            </a:r>
            <a:r>
              <a:rPr lang="pt-BR" dirty="0">
                <a:solidFill>
                  <a:srgbClr val="000000"/>
                </a:solidFill>
              </a:rPr>
              <a:t>;</a:t>
            </a:r>
          </a:p>
          <a:p>
            <a: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mesma resolução </a:t>
            </a:r>
            <a:r>
              <a:rPr lang="pt-BR" dirty="0" err="1">
                <a:solidFill>
                  <a:srgbClr val="000000"/>
                </a:solidFill>
              </a:rPr>
              <a:t>radiométrica</a:t>
            </a:r>
            <a:r>
              <a:rPr lang="pt-BR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4" name="Shape 19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Considerações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Abordagem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Fluxograma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Desvantagens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/>
            </a:pPr>
            <a:r>
              <a:rPr lang="pt-BR">
                <a:solidFill>
                  <a:srgbClr val="000000"/>
                </a:solidFill>
              </a:rPr>
              <a:t>Intervalo entre as imagens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/>
            </a:pPr>
            <a:r>
              <a:rPr lang="pt-BR">
                <a:solidFill>
                  <a:srgbClr val="000000"/>
                </a:solidFill>
              </a:rPr>
              <a:t>Considerando uma região homogênea de um píxel MODIS e Landsat no dia </a:t>
            </a:r>
            <a:r>
              <a:rPr lang="pt-BR" i="1">
                <a:solidFill>
                  <a:srgbClr val="000000"/>
                </a:solidFill>
              </a:rPr>
              <a:t>t</a:t>
            </a:r>
            <a:r>
              <a:rPr lang="pt-BR" i="1" baseline="-25000">
                <a:solidFill>
                  <a:srgbClr val="000000"/>
                </a:solidFill>
              </a:rPr>
              <a:t>k</a:t>
            </a:r>
            <a:r>
              <a:rPr lang="pt-BR">
                <a:solidFill>
                  <a:srgbClr val="000000"/>
                </a:solidFill>
              </a:rPr>
              <a:t>:</a:t>
            </a:r>
          </a:p>
          <a:p>
            <a:pPr marL="457200" lvl="0" indent="-228600" rtl="0">
              <a:lnSpc>
                <a:spcPct val="200000"/>
              </a:lnSpc>
              <a:spcBef>
                <a:spcPts val="1000"/>
              </a:spcBef>
              <a:buClr>
                <a:schemeClr val="dk1"/>
              </a:buClr>
            </a:pPr>
            <a:r>
              <a:rPr lang="pt-BR">
                <a:solidFill>
                  <a:schemeClr val="dk1"/>
                </a:solidFill>
              </a:rPr>
              <a:t>Considerando que no dia </a:t>
            </a:r>
            <a:r>
              <a:rPr lang="pt-BR" i="1">
                <a:solidFill>
                  <a:schemeClr val="dk1"/>
                </a:solidFill>
              </a:rPr>
              <a:t>t</a:t>
            </a:r>
            <a:r>
              <a:rPr lang="pt-BR" i="1" baseline="-25000">
                <a:solidFill>
                  <a:schemeClr val="dk1"/>
                </a:solidFill>
              </a:rPr>
              <a:t>0</a:t>
            </a:r>
            <a:r>
              <a:rPr lang="pt-BR">
                <a:solidFill>
                  <a:schemeClr val="dk1"/>
                </a:solidFill>
              </a:rPr>
              <a:t> não houve nenhuma mudança naquela região: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Abordagem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Fluxograma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Desvantagens</a:t>
            </a:r>
          </a:p>
        </p:txBody>
      </p:sp>
      <p:cxnSp>
        <p:nvCxnSpPr>
          <p:cNvPr id="213" name="Shape 213"/>
          <p:cNvCxnSpPr/>
          <p:nvPr/>
        </p:nvCxnSpPr>
        <p:spPr>
          <a:xfrm rot="10800000" flipH="1">
            <a:off x="2768250" y="1794300"/>
            <a:ext cx="3376200" cy="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5550" y="3053774"/>
            <a:ext cx="4284181" cy="4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4600" y="4257966"/>
            <a:ext cx="7123360" cy="4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2314625" y="1551225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. . .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6277025" y="1551225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b="1"/>
              <a:t>. . .</a:t>
            </a:r>
          </a:p>
        </p:txBody>
      </p:sp>
      <p:cxnSp>
        <p:nvCxnSpPr>
          <p:cNvPr id="218" name="Shape 218"/>
          <p:cNvCxnSpPr/>
          <p:nvPr/>
        </p:nvCxnSpPr>
        <p:spPr>
          <a:xfrm>
            <a:off x="3041175" y="1719900"/>
            <a:ext cx="0" cy="15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19" name="Shape 219"/>
          <p:cNvCxnSpPr/>
          <p:nvPr/>
        </p:nvCxnSpPr>
        <p:spPr>
          <a:xfrm>
            <a:off x="5803400" y="1714075"/>
            <a:ext cx="0" cy="15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0" name="Shape 220"/>
          <p:cNvSpPr/>
          <p:nvPr/>
        </p:nvSpPr>
        <p:spPr>
          <a:xfrm>
            <a:off x="3357375" y="1778400"/>
            <a:ext cx="33600" cy="41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3662175" y="1778400"/>
            <a:ext cx="33600" cy="41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3966975" y="1778400"/>
            <a:ext cx="33600" cy="41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4881375" y="1778400"/>
            <a:ext cx="33600" cy="41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5186175" y="1778400"/>
            <a:ext cx="33600" cy="41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5490975" y="1778400"/>
            <a:ext cx="33600" cy="41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 txBox="1"/>
          <p:nvPr/>
        </p:nvSpPr>
        <p:spPr>
          <a:xfrm>
            <a:off x="4219425" y="1549501"/>
            <a:ext cx="443100" cy="29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b="1">
                <a:solidFill>
                  <a:srgbClr val="666666"/>
                </a:solidFill>
              </a:rPr>
              <a:t>. . .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2920275" y="1770700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i="1">
                <a:solidFill>
                  <a:schemeClr val="dk1"/>
                </a:solidFill>
              </a:rPr>
              <a:t>t</a:t>
            </a:r>
            <a:r>
              <a:rPr lang="pt-BR" sz="1800" i="1" baseline="-25000">
                <a:solidFill>
                  <a:schemeClr val="dk1"/>
                </a:solidFill>
              </a:rPr>
              <a:t>k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5665450" y="1813296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i="1">
                <a:solidFill>
                  <a:schemeClr val="dk1"/>
                </a:solidFill>
              </a:rPr>
              <a:t>t</a:t>
            </a:r>
            <a:r>
              <a:rPr lang="pt-BR" sz="1800" i="1" baseline="-25000">
                <a:solidFill>
                  <a:schemeClr val="dk1"/>
                </a:solidFill>
              </a:rPr>
              <a:t>k+1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3193575" y="1801325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i="1">
                <a:solidFill>
                  <a:schemeClr val="dk1"/>
                </a:solidFill>
              </a:rPr>
              <a:t>t</a:t>
            </a:r>
            <a:r>
              <a:rPr lang="pt-BR" sz="1800" i="1" baseline="-25000">
                <a:solidFill>
                  <a:schemeClr val="dk1"/>
                </a:solidFill>
              </a:rPr>
              <a:t>0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3529875" y="1801325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i="1">
                <a:solidFill>
                  <a:schemeClr val="dk1"/>
                </a:solidFill>
              </a:rPr>
              <a:t>t</a:t>
            </a:r>
            <a:r>
              <a:rPr lang="pt-BR" sz="1800" i="1" baseline="-25000">
                <a:solidFill>
                  <a:schemeClr val="dk1"/>
                </a:solidFill>
              </a:rPr>
              <a:t>1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3834675" y="1801325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i="1">
                <a:solidFill>
                  <a:schemeClr val="dk1"/>
                </a:solidFill>
              </a:rPr>
              <a:t>t</a:t>
            </a:r>
            <a:r>
              <a:rPr lang="pt-BR" sz="1800" i="1" baseline="-25000">
                <a:solidFill>
                  <a:schemeClr val="dk1"/>
                </a:solidFill>
              </a:rPr>
              <a:t>2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5358675" y="1801325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i="1">
                <a:solidFill>
                  <a:schemeClr val="dk1"/>
                </a:solidFill>
              </a:rPr>
              <a:t>t</a:t>
            </a:r>
            <a:r>
              <a:rPr lang="pt-BR" sz="1800" i="1" baseline="-25000">
                <a:solidFill>
                  <a:schemeClr val="dk1"/>
                </a:solidFill>
              </a:rPr>
              <a:t>15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5053875" y="1801325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i="1">
                <a:solidFill>
                  <a:schemeClr val="dk1"/>
                </a:solidFill>
              </a:rPr>
              <a:t>t</a:t>
            </a:r>
            <a:r>
              <a:rPr lang="pt-BR" sz="1800" i="1" baseline="-25000">
                <a:solidFill>
                  <a:schemeClr val="dk1"/>
                </a:solidFill>
              </a:rPr>
              <a:t>14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4749075" y="1801325"/>
            <a:ext cx="623100" cy="42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i="1">
                <a:solidFill>
                  <a:schemeClr val="dk1"/>
                </a:solidFill>
              </a:rPr>
              <a:t>t</a:t>
            </a:r>
            <a:r>
              <a:rPr lang="pt-BR" sz="1800" i="1" baseline="-25000">
                <a:solidFill>
                  <a:schemeClr val="dk1"/>
                </a:solidFill>
              </a:rPr>
              <a:t>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2915350" y="4851025"/>
            <a:ext cx="4251900" cy="28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/>
              <a:t>Fonte: adaptado de Gao et al. (2006).</a:t>
            </a:r>
          </a:p>
        </p:txBody>
      </p:sp>
      <p:sp>
        <p:nvSpPr>
          <p:cNvPr id="240" name="Shape 240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Abordagem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Fluxograma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Desvantagens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129950"/>
            <a:ext cx="8299077" cy="35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4572025" y="4890800"/>
            <a:ext cx="2348700" cy="2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adaptado de Gao et al. (2006)</a:t>
            </a:r>
          </a:p>
        </p:txBody>
      </p:sp>
      <p:sp>
        <p:nvSpPr>
          <p:cNvPr id="249" name="Shape 249"/>
          <p:cNvSpPr/>
          <p:nvPr/>
        </p:nvSpPr>
        <p:spPr>
          <a:xfrm>
            <a:off x="381000" y="952025"/>
            <a:ext cx="1887600" cy="2604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/>
            </a:pPr>
            <a:r>
              <a:rPr lang="pt-BR">
                <a:solidFill>
                  <a:srgbClr val="000000"/>
                </a:solidFill>
              </a:rPr>
              <a:t>Região utilizada para o teste do algoritmo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255" name="Shape 255" descr="canad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275" y="1410075"/>
            <a:ext cx="4155449" cy="3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 descr="conj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7225" y="1223475"/>
            <a:ext cx="3377999" cy="360749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57" name="Shape 257"/>
          <p:cNvCxnSpPr/>
          <p:nvPr/>
        </p:nvCxnSpPr>
        <p:spPr>
          <a:xfrm rot="10800000" flipH="1">
            <a:off x="1989425" y="1212300"/>
            <a:ext cx="3589500" cy="1996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58" name="Shape 258"/>
          <p:cNvCxnSpPr/>
          <p:nvPr/>
        </p:nvCxnSpPr>
        <p:spPr>
          <a:xfrm>
            <a:off x="1980125" y="3246300"/>
            <a:ext cx="3580800" cy="1600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259" name="Shape 25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1" name="Shape 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Abordagem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Fluxograma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Exemplo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Desvantagens</a:t>
            </a:r>
          </a:p>
        </p:txBody>
      </p:sp>
      <p:sp>
        <p:nvSpPr>
          <p:cNvPr id="264" name="Shape 26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 txBox="1"/>
          <p:nvPr/>
        </p:nvSpPr>
        <p:spPr>
          <a:xfrm>
            <a:off x="4572025" y="4890800"/>
            <a:ext cx="2348700" cy="2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adaptado de Boreas. (2016)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683700" y="4358375"/>
            <a:ext cx="5357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Latitude: 54</a:t>
            </a:r>
            <a:r>
              <a:rPr lang="pt-BR" baseline="30000"/>
              <a:t>o</a:t>
            </a:r>
            <a:r>
              <a:rPr lang="pt-BR"/>
              <a:t> N;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Longitude: -104</a:t>
            </a:r>
            <a:r>
              <a:rPr lang="pt-BR" baseline="30000"/>
              <a:t>o</a:t>
            </a:r>
            <a:r>
              <a:rPr lang="pt-BR"/>
              <a:t> W;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5616850" y="1223475"/>
            <a:ext cx="1683600" cy="17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800"/>
              <a:t>ETM+ - Vermelho (11/07/2001)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7394100" y="1232775"/>
            <a:ext cx="1419600" cy="1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ETM+ - IPV (11/07/2001)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5616850" y="3049787"/>
            <a:ext cx="1683600" cy="20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MODIS - Vermelho (11/07/2001)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7394100" y="3059087"/>
            <a:ext cx="1419600" cy="17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MODIS  - IPV (11/07/2001)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 descr="conj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25" y="953625"/>
            <a:ext cx="4906173" cy="37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 descr="grafhco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212" y="1029825"/>
            <a:ext cx="3166311" cy="3775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/>
          <p:nvPr/>
        </p:nvSpPr>
        <p:spPr>
          <a:xfrm>
            <a:off x="5215068" y="2846081"/>
            <a:ext cx="401700" cy="234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81" name="Shape 2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Abordagem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Fluxograma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Exemplo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Desvantagens</a:t>
            </a:r>
          </a:p>
        </p:txBody>
      </p:sp>
      <p:sp>
        <p:nvSpPr>
          <p:cNvPr id="284" name="Shape 28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223725" y="915662"/>
            <a:ext cx="1683600" cy="20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MODIS - Vermelho (12/08/2001)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3522500" y="2846075"/>
            <a:ext cx="1683600" cy="1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ETM+ - IPV(12/08/2001)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223725" y="2808112"/>
            <a:ext cx="1683600" cy="20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MODIS - IPV(12/08/2001)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1917450" y="2808112"/>
            <a:ext cx="1683600" cy="20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Sintética - IPV(12/08/2001)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1872350" y="915675"/>
            <a:ext cx="1872300" cy="20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Sintética - Vermelho (12/08/2001)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3504450" y="953625"/>
            <a:ext cx="1683600" cy="1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800"/>
              <a:t>ETM+ - Vermelho(12/08/2001)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11700" y="1641625"/>
            <a:ext cx="8520600" cy="292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O tamanho da janela depende da área de estudo e precisa ser ajustada a cada caso; 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Nem sempre similaridades espectrais são encontradas; 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Não tem bom resultado quando aplicadas a áreas heterogêneas.</a:t>
            </a:r>
          </a:p>
        </p:txBody>
      </p:sp>
      <p:sp>
        <p:nvSpPr>
          <p:cNvPr id="297" name="Shape 297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Abordagem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Fluxograma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Desvantagens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dirty="0"/>
              <a:t>BFAST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311700" y="1609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Artigo: </a:t>
            </a:r>
            <a:r>
              <a:rPr lang="pt-BR" i="1">
                <a:solidFill>
                  <a:srgbClr val="000000"/>
                </a:solidFill>
              </a:rPr>
              <a:t>Detecting trend and seasonal changes in satellite image time series</a:t>
            </a:r>
            <a:r>
              <a:rPr lang="pt-BR">
                <a:solidFill>
                  <a:srgbClr val="000000"/>
                </a:solidFill>
              </a:rPr>
              <a:t>;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Autores: </a:t>
            </a:r>
            <a:r>
              <a:rPr lang="pt-BR">
                <a:solidFill>
                  <a:schemeClr val="dk1"/>
                </a:solidFill>
              </a:rPr>
              <a:t>Jan </a:t>
            </a:r>
            <a:r>
              <a:rPr lang="pt-BR">
                <a:solidFill>
                  <a:srgbClr val="000000"/>
                </a:solidFill>
              </a:rPr>
              <a:t>Verbesselt, Rob </a:t>
            </a:r>
            <a:r>
              <a:rPr lang="pt-BR">
                <a:solidFill>
                  <a:schemeClr val="dk1"/>
                </a:solidFill>
              </a:rPr>
              <a:t>Hyndman,</a:t>
            </a:r>
            <a:r>
              <a:rPr lang="pt-BR">
                <a:solidFill>
                  <a:srgbClr val="000000"/>
                </a:solidFill>
              </a:rPr>
              <a:t> </a:t>
            </a:r>
            <a:r>
              <a:rPr lang="pt-BR">
                <a:solidFill>
                  <a:schemeClr val="dk1"/>
                </a:solidFill>
              </a:rPr>
              <a:t>Glenn </a:t>
            </a:r>
            <a:r>
              <a:rPr lang="pt-BR">
                <a:solidFill>
                  <a:srgbClr val="000000"/>
                </a:solidFill>
              </a:rPr>
              <a:t>Newnham, Darius </a:t>
            </a:r>
            <a:r>
              <a:rPr lang="pt-BR">
                <a:solidFill>
                  <a:schemeClr val="dk1"/>
                </a:solidFill>
              </a:rPr>
              <a:t>Culvenor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Motivação: 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Necessidade de obter as componentes de tendência, sazonalidade e residual de uma série temporal;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Necessidade de obter pontos de quebra (mudanças) em séries temporais;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STL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Break points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  <a:p>
            <a:pPr lvl="0" rtl="0">
              <a:spcBef>
                <a:spcPts val="0"/>
              </a:spcBef>
              <a:buNone/>
            </a:pPr>
            <a:endParaRPr sz="10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/>
        </p:nvSpPr>
        <p:spPr>
          <a:xfrm>
            <a:off x="666125" y="1588275"/>
            <a:ext cx="7762500" cy="25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000"/>
              <a:t>Breaks for additive seasonal and Trend (Verbesselt et al., 2010)</a:t>
            </a:r>
          </a:p>
          <a:p>
            <a:pPr lvl="0" rtl="0">
              <a:spcBef>
                <a:spcPts val="0"/>
              </a:spcBef>
              <a:buNone/>
            </a:pPr>
            <a:endParaRPr sz="2000"/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1900" y="3274575"/>
            <a:ext cx="2137074" cy="30964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>
            <a:spLocks noGrp="1"/>
          </p:cNvSpPr>
          <p:nvPr>
            <p:ph type="title" idx="4294967295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BFAST</a:t>
            </a:r>
          </a:p>
        </p:txBody>
      </p:sp>
      <p:sp>
        <p:nvSpPr>
          <p:cNvPr id="324" name="Shape 324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Break points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  <a:p>
            <a:pPr lvl="0" rtl="0">
              <a:spcBef>
                <a:spcPts val="0"/>
              </a:spcBef>
              <a:buNone/>
            </a:pPr>
            <a:endParaRPr sz="1000" b="1"/>
          </a:p>
        </p:txBody>
      </p:sp>
      <p:sp>
        <p:nvSpPr>
          <p:cNvPr id="329" name="Shape 329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adaptado de Cleveland et al.(1990).</a:t>
            </a:r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297" y="846425"/>
            <a:ext cx="3328675" cy="40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0" name="Shape 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503925" y="1003701"/>
            <a:ext cx="8082000" cy="363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Char char="❖"/>
            </a:pPr>
            <a:r>
              <a:rPr lang="pt-BR" sz="2000"/>
              <a:t>Série temporais: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Char char="➢"/>
            </a:pPr>
            <a:r>
              <a:rPr lang="pt-BR" sz="2000"/>
              <a:t>Conjunto de </a:t>
            </a:r>
            <a:r>
              <a:rPr lang="pt-BR" sz="2000">
                <a:solidFill>
                  <a:schemeClr val="dk1"/>
                </a:solidFill>
              </a:rPr>
              <a:t>observações sequenciais e dependentes (KUNZER et al., 2015);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Char char="➢"/>
            </a:pPr>
            <a:r>
              <a:rPr lang="pt-BR" sz="2000">
                <a:solidFill>
                  <a:schemeClr val="dk1"/>
                </a:solidFill>
              </a:rPr>
              <a:t>Feitas de maneira cronológica e com atualização contínua (FU, 2011);</a:t>
            </a:r>
          </a:p>
          <a:p>
            <a:pPr marL="914400" lvl="1" indent="-3556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Char char="➢"/>
            </a:pPr>
            <a:r>
              <a:rPr lang="pt-BR" sz="2000">
                <a:solidFill>
                  <a:schemeClr val="dk1"/>
                </a:solidFill>
              </a:rPr>
              <a:t>Grande quantidade de dados;</a:t>
            </a:r>
          </a:p>
        </p:txBody>
      </p:sp>
      <p:sp>
        <p:nvSpPr>
          <p:cNvPr id="70" name="Shape 70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/>
          <p:nvPr/>
        </p:nvSpPr>
        <p:spPr>
          <a:xfrm>
            <a:off x="876300" y="-10700"/>
            <a:ext cx="37659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200" b="1">
                <a:solidFill>
                  <a:srgbClr val="FFFFFF"/>
                </a:solidFill>
              </a:rPr>
              <a:t>Introdução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4566000" y="-10700"/>
            <a:ext cx="37659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200" b="1">
                <a:solidFill>
                  <a:srgbClr val="FFFFFF"/>
                </a:solidFill>
              </a:rPr>
              <a:t>Definições</a:t>
            </a:r>
          </a:p>
        </p:txBody>
      </p:sp>
      <p:sp>
        <p:nvSpPr>
          <p:cNvPr id="74" name="Shape 74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Definições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Variáveis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Extração da série temporal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/>
              <a:t>Métodos de Análise de Séries Temporais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Sistemas imageadores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7" name="Shape 347"/>
          <p:cNvCxnSpPr/>
          <p:nvPr/>
        </p:nvCxnSpPr>
        <p:spPr>
          <a:xfrm>
            <a:off x="1999850" y="14861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8" name="Shape 348"/>
          <p:cNvCxnSpPr/>
          <p:nvPr/>
        </p:nvCxnSpPr>
        <p:spPr>
          <a:xfrm rot="10800000" flipH="1">
            <a:off x="1999850" y="41132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9" name="Shape 349"/>
          <p:cNvCxnSpPr/>
          <p:nvPr/>
        </p:nvCxnSpPr>
        <p:spPr>
          <a:xfrm>
            <a:off x="2243375" y="2784950"/>
            <a:ext cx="885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0" name="Shape 350"/>
          <p:cNvCxnSpPr/>
          <p:nvPr/>
        </p:nvCxnSpPr>
        <p:spPr>
          <a:xfrm>
            <a:off x="2331925" y="3808850"/>
            <a:ext cx="81300" cy="17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1" name="Shape 351"/>
          <p:cNvCxnSpPr/>
          <p:nvPr/>
        </p:nvCxnSpPr>
        <p:spPr>
          <a:xfrm rot="10800000" flipH="1">
            <a:off x="2413100" y="2991800"/>
            <a:ext cx="59100" cy="99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2" name="Shape 352"/>
          <p:cNvCxnSpPr/>
          <p:nvPr/>
        </p:nvCxnSpPr>
        <p:spPr>
          <a:xfrm rot="10800000" flipH="1">
            <a:off x="2472125" y="2650175"/>
            <a:ext cx="73800" cy="34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3" name="Shape 353"/>
          <p:cNvCxnSpPr/>
          <p:nvPr/>
        </p:nvCxnSpPr>
        <p:spPr>
          <a:xfrm>
            <a:off x="2545925" y="2644750"/>
            <a:ext cx="66300" cy="111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4" name="Shape 354"/>
          <p:cNvCxnSpPr/>
          <p:nvPr/>
        </p:nvCxnSpPr>
        <p:spPr>
          <a:xfrm>
            <a:off x="2612350" y="3756275"/>
            <a:ext cx="97800" cy="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5" name="Shape 355"/>
          <p:cNvCxnSpPr/>
          <p:nvPr/>
        </p:nvCxnSpPr>
        <p:spPr>
          <a:xfrm rot="10800000" flipH="1">
            <a:off x="2707350" y="2652275"/>
            <a:ext cx="672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6" name="Shape 356"/>
          <p:cNvCxnSpPr/>
          <p:nvPr/>
        </p:nvCxnSpPr>
        <p:spPr>
          <a:xfrm rot="10800000" flipH="1">
            <a:off x="2773775" y="2371775"/>
            <a:ext cx="89400" cy="28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7" name="Shape 357"/>
          <p:cNvCxnSpPr/>
          <p:nvPr/>
        </p:nvCxnSpPr>
        <p:spPr>
          <a:xfrm>
            <a:off x="2863475" y="2371775"/>
            <a:ext cx="606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8" name="Shape 358"/>
          <p:cNvCxnSpPr/>
          <p:nvPr/>
        </p:nvCxnSpPr>
        <p:spPr>
          <a:xfrm>
            <a:off x="2922275" y="3515525"/>
            <a:ext cx="66300" cy="10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9" name="Shape 359"/>
          <p:cNvCxnSpPr/>
          <p:nvPr/>
        </p:nvCxnSpPr>
        <p:spPr>
          <a:xfrm rot="10800000" flipH="1">
            <a:off x="2987775" y="2674125"/>
            <a:ext cx="82200" cy="94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0" name="Shape 360"/>
          <p:cNvCxnSpPr/>
          <p:nvPr/>
        </p:nvCxnSpPr>
        <p:spPr>
          <a:xfrm rot="10800000" flipH="1">
            <a:off x="3070800" y="2410325"/>
            <a:ext cx="86700" cy="2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1" name="Shape 361"/>
          <p:cNvCxnSpPr/>
          <p:nvPr/>
        </p:nvCxnSpPr>
        <p:spPr>
          <a:xfrm>
            <a:off x="3158425" y="2408600"/>
            <a:ext cx="663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2" name="Shape 362"/>
          <p:cNvCxnSpPr/>
          <p:nvPr/>
        </p:nvCxnSpPr>
        <p:spPr>
          <a:xfrm>
            <a:off x="3223000" y="3568100"/>
            <a:ext cx="858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3" name="Shape 363"/>
          <p:cNvCxnSpPr/>
          <p:nvPr/>
        </p:nvCxnSpPr>
        <p:spPr>
          <a:xfrm rot="10800000" flipH="1">
            <a:off x="3306025" y="2024750"/>
            <a:ext cx="140100" cy="16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4" name="Shape 364"/>
          <p:cNvCxnSpPr/>
          <p:nvPr/>
        </p:nvCxnSpPr>
        <p:spPr>
          <a:xfrm>
            <a:off x="3446225" y="2030400"/>
            <a:ext cx="81300" cy="15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5" name="Shape 365"/>
          <p:cNvCxnSpPr/>
          <p:nvPr/>
        </p:nvCxnSpPr>
        <p:spPr>
          <a:xfrm>
            <a:off x="3528325" y="3591175"/>
            <a:ext cx="756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6" name="Shape 366"/>
          <p:cNvCxnSpPr/>
          <p:nvPr/>
        </p:nvCxnSpPr>
        <p:spPr>
          <a:xfrm rot="10800000" flipH="1">
            <a:off x="3601200" y="2002675"/>
            <a:ext cx="147600" cy="160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7" name="Shape 367"/>
          <p:cNvCxnSpPr/>
          <p:nvPr/>
        </p:nvCxnSpPr>
        <p:spPr>
          <a:xfrm>
            <a:off x="3748775" y="2007350"/>
            <a:ext cx="81300" cy="1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8" name="Shape 368"/>
          <p:cNvCxnSpPr/>
          <p:nvPr/>
        </p:nvCxnSpPr>
        <p:spPr>
          <a:xfrm>
            <a:off x="3829950" y="3528450"/>
            <a:ext cx="912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9" name="Shape 369"/>
          <p:cNvCxnSpPr/>
          <p:nvPr/>
        </p:nvCxnSpPr>
        <p:spPr>
          <a:xfrm rot="10800000" flipH="1">
            <a:off x="3918500" y="2430650"/>
            <a:ext cx="44400" cy="11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0" name="Shape 370"/>
          <p:cNvCxnSpPr/>
          <p:nvPr/>
        </p:nvCxnSpPr>
        <p:spPr>
          <a:xfrm rot="10800000" flipH="1">
            <a:off x="3961875" y="2094850"/>
            <a:ext cx="912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1" name="Shape 371"/>
          <p:cNvCxnSpPr/>
          <p:nvPr/>
        </p:nvCxnSpPr>
        <p:spPr>
          <a:xfrm>
            <a:off x="4051350" y="2091275"/>
            <a:ext cx="73800" cy="127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2" name="Shape 372"/>
          <p:cNvCxnSpPr/>
          <p:nvPr/>
        </p:nvCxnSpPr>
        <p:spPr>
          <a:xfrm>
            <a:off x="4126050" y="3365175"/>
            <a:ext cx="90300" cy="6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3" name="Shape 373"/>
          <p:cNvCxnSpPr/>
          <p:nvPr/>
        </p:nvCxnSpPr>
        <p:spPr>
          <a:xfrm rot="10800000" flipH="1">
            <a:off x="4213700" y="2371575"/>
            <a:ext cx="73800" cy="105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4" name="Shape 374"/>
          <p:cNvCxnSpPr/>
          <p:nvPr/>
        </p:nvCxnSpPr>
        <p:spPr>
          <a:xfrm rot="10800000" flipH="1">
            <a:off x="4286550" y="2034900"/>
            <a:ext cx="609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5" name="Shape 375"/>
          <p:cNvCxnSpPr/>
          <p:nvPr/>
        </p:nvCxnSpPr>
        <p:spPr>
          <a:xfrm>
            <a:off x="4346525" y="2032250"/>
            <a:ext cx="88500" cy="131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6" name="Shape 376"/>
          <p:cNvCxnSpPr/>
          <p:nvPr/>
        </p:nvCxnSpPr>
        <p:spPr>
          <a:xfrm>
            <a:off x="4436000" y="3342100"/>
            <a:ext cx="65400" cy="21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7" name="Shape 377"/>
          <p:cNvCxnSpPr/>
          <p:nvPr/>
        </p:nvCxnSpPr>
        <p:spPr>
          <a:xfrm rot="10800000" flipH="1">
            <a:off x="4501500" y="2354100"/>
            <a:ext cx="89400" cy="120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8" name="Shape 378"/>
          <p:cNvCxnSpPr/>
          <p:nvPr/>
        </p:nvCxnSpPr>
        <p:spPr>
          <a:xfrm rot="10800000" flipH="1">
            <a:off x="4590050" y="1809150"/>
            <a:ext cx="60900" cy="54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9" name="Shape 379"/>
          <p:cNvCxnSpPr/>
          <p:nvPr/>
        </p:nvCxnSpPr>
        <p:spPr>
          <a:xfrm>
            <a:off x="4649075" y="1803475"/>
            <a:ext cx="59100" cy="143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0" name="Shape 380"/>
          <p:cNvCxnSpPr/>
          <p:nvPr/>
        </p:nvCxnSpPr>
        <p:spPr>
          <a:xfrm>
            <a:off x="4708125" y="3242475"/>
            <a:ext cx="125400" cy="25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1" name="Shape 381"/>
          <p:cNvCxnSpPr/>
          <p:nvPr/>
        </p:nvCxnSpPr>
        <p:spPr>
          <a:xfrm rot="10800000" flipH="1">
            <a:off x="4833575" y="2427975"/>
            <a:ext cx="37800" cy="107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2" name="Shape 382"/>
          <p:cNvCxnSpPr/>
          <p:nvPr/>
        </p:nvCxnSpPr>
        <p:spPr>
          <a:xfrm rot="10800000" flipH="1">
            <a:off x="4870475" y="1926150"/>
            <a:ext cx="110700" cy="50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3" name="Shape 383"/>
          <p:cNvCxnSpPr/>
          <p:nvPr/>
        </p:nvCxnSpPr>
        <p:spPr>
          <a:xfrm>
            <a:off x="4981150" y="1921550"/>
            <a:ext cx="591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4" name="Shape 384"/>
          <p:cNvCxnSpPr/>
          <p:nvPr/>
        </p:nvCxnSpPr>
        <p:spPr>
          <a:xfrm>
            <a:off x="5041125" y="3284000"/>
            <a:ext cx="88500" cy="3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5" name="Shape 385"/>
          <p:cNvCxnSpPr/>
          <p:nvPr/>
        </p:nvCxnSpPr>
        <p:spPr>
          <a:xfrm rot="10800000" flipH="1">
            <a:off x="5128750" y="1620725"/>
            <a:ext cx="133800" cy="204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6" name="Shape 386"/>
          <p:cNvCxnSpPr/>
          <p:nvPr/>
        </p:nvCxnSpPr>
        <p:spPr>
          <a:xfrm>
            <a:off x="5261575" y="1619000"/>
            <a:ext cx="81300" cy="18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7" name="Shape 387"/>
          <p:cNvCxnSpPr/>
          <p:nvPr/>
        </p:nvCxnSpPr>
        <p:spPr>
          <a:xfrm>
            <a:off x="5342750" y="3513675"/>
            <a:ext cx="89400" cy="17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8" name="Shape 388"/>
          <p:cNvCxnSpPr/>
          <p:nvPr/>
        </p:nvCxnSpPr>
        <p:spPr>
          <a:xfrm rot="10800000" flipH="1">
            <a:off x="5431300" y="2602425"/>
            <a:ext cx="53400" cy="10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9" name="Shape 389"/>
          <p:cNvCxnSpPr/>
          <p:nvPr/>
        </p:nvCxnSpPr>
        <p:spPr>
          <a:xfrm rot="10800000" flipH="1">
            <a:off x="5482950" y="2316250"/>
            <a:ext cx="88500" cy="2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0" name="Shape 390"/>
          <p:cNvCxnSpPr/>
          <p:nvPr/>
        </p:nvCxnSpPr>
        <p:spPr>
          <a:xfrm>
            <a:off x="5571525" y="2312675"/>
            <a:ext cx="66300" cy="123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1" name="Shape 391"/>
          <p:cNvCxnSpPr/>
          <p:nvPr/>
        </p:nvCxnSpPr>
        <p:spPr>
          <a:xfrm>
            <a:off x="5637000" y="3544125"/>
            <a:ext cx="96900" cy="10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2" name="Shape 392"/>
          <p:cNvCxnSpPr/>
          <p:nvPr/>
        </p:nvCxnSpPr>
        <p:spPr>
          <a:xfrm rot="10800000" flipH="1">
            <a:off x="5733875" y="2644725"/>
            <a:ext cx="53400" cy="101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3" name="Shape 393"/>
          <p:cNvCxnSpPr/>
          <p:nvPr/>
        </p:nvCxnSpPr>
        <p:spPr>
          <a:xfrm rot="10800000" flipH="1">
            <a:off x="5785525" y="2371750"/>
            <a:ext cx="88500" cy="2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4" name="Shape 394"/>
          <p:cNvCxnSpPr/>
          <p:nvPr/>
        </p:nvCxnSpPr>
        <p:spPr>
          <a:xfrm>
            <a:off x="5874075" y="2377250"/>
            <a:ext cx="73800" cy="125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5" name="Shape 395"/>
          <p:cNvCxnSpPr/>
          <p:nvPr/>
        </p:nvCxnSpPr>
        <p:spPr>
          <a:xfrm>
            <a:off x="5946950" y="3628050"/>
            <a:ext cx="76500" cy="12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6" name="Shape 396"/>
          <p:cNvCxnSpPr/>
          <p:nvPr/>
        </p:nvCxnSpPr>
        <p:spPr>
          <a:xfrm rot="10800000" flipH="1">
            <a:off x="6021675" y="2733350"/>
            <a:ext cx="591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7" name="Shape 397"/>
          <p:cNvCxnSpPr/>
          <p:nvPr/>
        </p:nvCxnSpPr>
        <p:spPr>
          <a:xfrm rot="10800000" flipH="1">
            <a:off x="6080700" y="2370700"/>
            <a:ext cx="74700" cy="3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8" name="Shape 398"/>
          <p:cNvCxnSpPr/>
          <p:nvPr/>
        </p:nvCxnSpPr>
        <p:spPr>
          <a:xfrm>
            <a:off x="6154500" y="2364325"/>
            <a:ext cx="885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9" name="Shape 399"/>
          <p:cNvCxnSpPr/>
          <p:nvPr/>
        </p:nvCxnSpPr>
        <p:spPr>
          <a:xfrm>
            <a:off x="6243975" y="3726750"/>
            <a:ext cx="89400" cy="1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0" name="Shape 400"/>
          <p:cNvCxnSpPr/>
          <p:nvPr/>
        </p:nvCxnSpPr>
        <p:spPr>
          <a:xfrm rot="10800000" flipH="1">
            <a:off x="6331600" y="2714850"/>
            <a:ext cx="534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1" name="Shape 401"/>
          <p:cNvCxnSpPr/>
          <p:nvPr/>
        </p:nvCxnSpPr>
        <p:spPr>
          <a:xfrm rot="10800000" flipH="1">
            <a:off x="6383250" y="2374450"/>
            <a:ext cx="951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2" name="Shape 402"/>
          <p:cNvCxnSpPr/>
          <p:nvPr/>
        </p:nvCxnSpPr>
        <p:spPr>
          <a:xfrm>
            <a:off x="6479200" y="2371700"/>
            <a:ext cx="73800" cy="140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3" name="Shape 403"/>
          <p:cNvCxnSpPr/>
          <p:nvPr/>
        </p:nvCxnSpPr>
        <p:spPr>
          <a:xfrm>
            <a:off x="6554825" y="3772875"/>
            <a:ext cx="64500" cy="20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4" name="Shape 404"/>
          <p:cNvCxnSpPr/>
          <p:nvPr/>
        </p:nvCxnSpPr>
        <p:spPr>
          <a:xfrm rot="10800000" flipH="1">
            <a:off x="6618475" y="1914275"/>
            <a:ext cx="156000" cy="206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5" name="Shape 405"/>
          <p:cNvCxnSpPr/>
          <p:nvPr/>
        </p:nvCxnSpPr>
        <p:spPr>
          <a:xfrm>
            <a:off x="6771600" y="1916950"/>
            <a:ext cx="84000" cy="178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6" name="Shape 406"/>
          <p:cNvCxnSpPr/>
          <p:nvPr/>
        </p:nvCxnSpPr>
        <p:spPr>
          <a:xfrm>
            <a:off x="6855550" y="3692625"/>
            <a:ext cx="73800" cy="2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7" name="Shape 407"/>
          <p:cNvCxnSpPr/>
          <p:nvPr/>
        </p:nvCxnSpPr>
        <p:spPr>
          <a:xfrm rot="10800000" flipH="1">
            <a:off x="6929350" y="2445400"/>
            <a:ext cx="59100" cy="14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8" name="Shape 408"/>
          <p:cNvCxnSpPr/>
          <p:nvPr/>
        </p:nvCxnSpPr>
        <p:spPr>
          <a:xfrm rot="10800000" flipH="1">
            <a:off x="6988375" y="1626375"/>
            <a:ext cx="73800" cy="8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9" name="Shape 409"/>
          <p:cNvCxnSpPr/>
          <p:nvPr/>
        </p:nvCxnSpPr>
        <p:spPr>
          <a:xfrm>
            <a:off x="7062175" y="1631900"/>
            <a:ext cx="81300" cy="19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10" name="Shape 410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12" name="Shape 4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1" name="Shape 421"/>
          <p:cNvCxnSpPr/>
          <p:nvPr/>
        </p:nvCxnSpPr>
        <p:spPr>
          <a:xfrm>
            <a:off x="1999850" y="14861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2" name="Shape 422"/>
          <p:cNvCxnSpPr/>
          <p:nvPr/>
        </p:nvCxnSpPr>
        <p:spPr>
          <a:xfrm rot="10800000" flipH="1">
            <a:off x="1999850" y="41132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3" name="Shape 423"/>
          <p:cNvCxnSpPr/>
          <p:nvPr/>
        </p:nvCxnSpPr>
        <p:spPr>
          <a:xfrm>
            <a:off x="2243375" y="2784950"/>
            <a:ext cx="88500" cy="1025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4" name="Shape 424"/>
          <p:cNvCxnSpPr/>
          <p:nvPr/>
        </p:nvCxnSpPr>
        <p:spPr>
          <a:xfrm>
            <a:off x="2331925" y="3808850"/>
            <a:ext cx="81300" cy="178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5" name="Shape 425"/>
          <p:cNvCxnSpPr/>
          <p:nvPr/>
        </p:nvCxnSpPr>
        <p:spPr>
          <a:xfrm rot="10800000" flipH="1">
            <a:off x="2413100" y="2991800"/>
            <a:ext cx="59100" cy="996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6" name="Shape 426"/>
          <p:cNvCxnSpPr/>
          <p:nvPr/>
        </p:nvCxnSpPr>
        <p:spPr>
          <a:xfrm rot="10800000" flipH="1">
            <a:off x="2472125" y="2650175"/>
            <a:ext cx="73800" cy="341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7" name="Shape 427"/>
          <p:cNvCxnSpPr/>
          <p:nvPr/>
        </p:nvCxnSpPr>
        <p:spPr>
          <a:xfrm>
            <a:off x="2545925" y="2644750"/>
            <a:ext cx="66300" cy="111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8" name="Shape 428"/>
          <p:cNvCxnSpPr/>
          <p:nvPr/>
        </p:nvCxnSpPr>
        <p:spPr>
          <a:xfrm>
            <a:off x="2612350" y="3756275"/>
            <a:ext cx="97800" cy="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9" name="Shape 429"/>
          <p:cNvCxnSpPr/>
          <p:nvPr/>
        </p:nvCxnSpPr>
        <p:spPr>
          <a:xfrm rot="10800000" flipH="1">
            <a:off x="2707350" y="2652275"/>
            <a:ext cx="672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0" name="Shape 430"/>
          <p:cNvCxnSpPr/>
          <p:nvPr/>
        </p:nvCxnSpPr>
        <p:spPr>
          <a:xfrm rot="10800000" flipH="1">
            <a:off x="2773775" y="2371775"/>
            <a:ext cx="89400" cy="28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1" name="Shape 431"/>
          <p:cNvCxnSpPr/>
          <p:nvPr/>
        </p:nvCxnSpPr>
        <p:spPr>
          <a:xfrm>
            <a:off x="2863475" y="2371775"/>
            <a:ext cx="606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2" name="Shape 432"/>
          <p:cNvCxnSpPr/>
          <p:nvPr/>
        </p:nvCxnSpPr>
        <p:spPr>
          <a:xfrm>
            <a:off x="2922275" y="3515525"/>
            <a:ext cx="66300" cy="10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3" name="Shape 433"/>
          <p:cNvCxnSpPr/>
          <p:nvPr/>
        </p:nvCxnSpPr>
        <p:spPr>
          <a:xfrm rot="10800000" flipH="1">
            <a:off x="2987775" y="2674125"/>
            <a:ext cx="82200" cy="94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4" name="Shape 434"/>
          <p:cNvCxnSpPr/>
          <p:nvPr/>
        </p:nvCxnSpPr>
        <p:spPr>
          <a:xfrm rot="10800000" flipH="1">
            <a:off x="3070800" y="2410325"/>
            <a:ext cx="86700" cy="2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5" name="Shape 435"/>
          <p:cNvCxnSpPr/>
          <p:nvPr/>
        </p:nvCxnSpPr>
        <p:spPr>
          <a:xfrm>
            <a:off x="3158425" y="2408600"/>
            <a:ext cx="663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6" name="Shape 436"/>
          <p:cNvCxnSpPr/>
          <p:nvPr/>
        </p:nvCxnSpPr>
        <p:spPr>
          <a:xfrm>
            <a:off x="3223000" y="3568100"/>
            <a:ext cx="858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7" name="Shape 437"/>
          <p:cNvCxnSpPr/>
          <p:nvPr/>
        </p:nvCxnSpPr>
        <p:spPr>
          <a:xfrm rot="10800000" flipH="1">
            <a:off x="3306025" y="2024750"/>
            <a:ext cx="140100" cy="16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8" name="Shape 438"/>
          <p:cNvCxnSpPr/>
          <p:nvPr/>
        </p:nvCxnSpPr>
        <p:spPr>
          <a:xfrm>
            <a:off x="3446225" y="2030400"/>
            <a:ext cx="81300" cy="15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39" name="Shape 439"/>
          <p:cNvCxnSpPr/>
          <p:nvPr/>
        </p:nvCxnSpPr>
        <p:spPr>
          <a:xfrm>
            <a:off x="3528325" y="3591175"/>
            <a:ext cx="756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0" name="Shape 440"/>
          <p:cNvCxnSpPr/>
          <p:nvPr/>
        </p:nvCxnSpPr>
        <p:spPr>
          <a:xfrm rot="10800000" flipH="1">
            <a:off x="3601200" y="2002675"/>
            <a:ext cx="147600" cy="160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1" name="Shape 441"/>
          <p:cNvCxnSpPr/>
          <p:nvPr/>
        </p:nvCxnSpPr>
        <p:spPr>
          <a:xfrm>
            <a:off x="3748775" y="2007350"/>
            <a:ext cx="81300" cy="1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2" name="Shape 442"/>
          <p:cNvCxnSpPr/>
          <p:nvPr/>
        </p:nvCxnSpPr>
        <p:spPr>
          <a:xfrm>
            <a:off x="3829950" y="3528450"/>
            <a:ext cx="912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3" name="Shape 443"/>
          <p:cNvCxnSpPr/>
          <p:nvPr/>
        </p:nvCxnSpPr>
        <p:spPr>
          <a:xfrm rot="10800000" flipH="1">
            <a:off x="3918500" y="2430650"/>
            <a:ext cx="44400" cy="11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4" name="Shape 444"/>
          <p:cNvCxnSpPr/>
          <p:nvPr/>
        </p:nvCxnSpPr>
        <p:spPr>
          <a:xfrm rot="10800000" flipH="1">
            <a:off x="3961875" y="2094850"/>
            <a:ext cx="912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5" name="Shape 445"/>
          <p:cNvCxnSpPr/>
          <p:nvPr/>
        </p:nvCxnSpPr>
        <p:spPr>
          <a:xfrm>
            <a:off x="4051350" y="2091275"/>
            <a:ext cx="73800" cy="127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6" name="Shape 446"/>
          <p:cNvCxnSpPr/>
          <p:nvPr/>
        </p:nvCxnSpPr>
        <p:spPr>
          <a:xfrm>
            <a:off x="4126050" y="3365175"/>
            <a:ext cx="90300" cy="6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7" name="Shape 447"/>
          <p:cNvCxnSpPr/>
          <p:nvPr/>
        </p:nvCxnSpPr>
        <p:spPr>
          <a:xfrm rot="10800000" flipH="1">
            <a:off x="4213700" y="2371575"/>
            <a:ext cx="73800" cy="105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8" name="Shape 448"/>
          <p:cNvCxnSpPr/>
          <p:nvPr/>
        </p:nvCxnSpPr>
        <p:spPr>
          <a:xfrm rot="10800000" flipH="1">
            <a:off x="4286550" y="2034900"/>
            <a:ext cx="609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49" name="Shape 449"/>
          <p:cNvCxnSpPr/>
          <p:nvPr/>
        </p:nvCxnSpPr>
        <p:spPr>
          <a:xfrm>
            <a:off x="4346525" y="2032250"/>
            <a:ext cx="88500" cy="131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0" name="Shape 450"/>
          <p:cNvCxnSpPr/>
          <p:nvPr/>
        </p:nvCxnSpPr>
        <p:spPr>
          <a:xfrm>
            <a:off x="4436000" y="3342100"/>
            <a:ext cx="65400" cy="21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1" name="Shape 451"/>
          <p:cNvCxnSpPr/>
          <p:nvPr/>
        </p:nvCxnSpPr>
        <p:spPr>
          <a:xfrm rot="10800000" flipH="1">
            <a:off x="4501500" y="2354100"/>
            <a:ext cx="89400" cy="120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2" name="Shape 452"/>
          <p:cNvCxnSpPr/>
          <p:nvPr/>
        </p:nvCxnSpPr>
        <p:spPr>
          <a:xfrm rot="10800000" flipH="1">
            <a:off x="4590050" y="1809150"/>
            <a:ext cx="60900" cy="54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3" name="Shape 453"/>
          <p:cNvCxnSpPr/>
          <p:nvPr/>
        </p:nvCxnSpPr>
        <p:spPr>
          <a:xfrm>
            <a:off x="4649075" y="1803475"/>
            <a:ext cx="59100" cy="143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4" name="Shape 454"/>
          <p:cNvCxnSpPr/>
          <p:nvPr/>
        </p:nvCxnSpPr>
        <p:spPr>
          <a:xfrm>
            <a:off x="4708125" y="3242475"/>
            <a:ext cx="125400" cy="25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5" name="Shape 455"/>
          <p:cNvCxnSpPr/>
          <p:nvPr/>
        </p:nvCxnSpPr>
        <p:spPr>
          <a:xfrm rot="10800000" flipH="1">
            <a:off x="4833575" y="2427975"/>
            <a:ext cx="37800" cy="107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6" name="Shape 456"/>
          <p:cNvCxnSpPr/>
          <p:nvPr/>
        </p:nvCxnSpPr>
        <p:spPr>
          <a:xfrm rot="10800000" flipH="1">
            <a:off x="4870475" y="1926150"/>
            <a:ext cx="110700" cy="50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7" name="Shape 457"/>
          <p:cNvCxnSpPr/>
          <p:nvPr/>
        </p:nvCxnSpPr>
        <p:spPr>
          <a:xfrm>
            <a:off x="4981150" y="1921550"/>
            <a:ext cx="591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8" name="Shape 458"/>
          <p:cNvCxnSpPr/>
          <p:nvPr/>
        </p:nvCxnSpPr>
        <p:spPr>
          <a:xfrm>
            <a:off x="5041125" y="3284000"/>
            <a:ext cx="88500" cy="3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9" name="Shape 459"/>
          <p:cNvCxnSpPr/>
          <p:nvPr/>
        </p:nvCxnSpPr>
        <p:spPr>
          <a:xfrm rot="10800000" flipH="1">
            <a:off x="5128750" y="1620725"/>
            <a:ext cx="133800" cy="204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0" name="Shape 460"/>
          <p:cNvCxnSpPr/>
          <p:nvPr/>
        </p:nvCxnSpPr>
        <p:spPr>
          <a:xfrm>
            <a:off x="5261575" y="1619000"/>
            <a:ext cx="81300" cy="18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1" name="Shape 461"/>
          <p:cNvCxnSpPr/>
          <p:nvPr/>
        </p:nvCxnSpPr>
        <p:spPr>
          <a:xfrm>
            <a:off x="5342750" y="3513675"/>
            <a:ext cx="89400" cy="17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2" name="Shape 462"/>
          <p:cNvCxnSpPr/>
          <p:nvPr/>
        </p:nvCxnSpPr>
        <p:spPr>
          <a:xfrm rot="10800000" flipH="1">
            <a:off x="5431300" y="2602425"/>
            <a:ext cx="53400" cy="10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3" name="Shape 463"/>
          <p:cNvCxnSpPr/>
          <p:nvPr/>
        </p:nvCxnSpPr>
        <p:spPr>
          <a:xfrm rot="10800000" flipH="1">
            <a:off x="5482950" y="2316250"/>
            <a:ext cx="88500" cy="2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4" name="Shape 464"/>
          <p:cNvCxnSpPr/>
          <p:nvPr/>
        </p:nvCxnSpPr>
        <p:spPr>
          <a:xfrm>
            <a:off x="5571525" y="2312675"/>
            <a:ext cx="66300" cy="123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5" name="Shape 465"/>
          <p:cNvCxnSpPr/>
          <p:nvPr/>
        </p:nvCxnSpPr>
        <p:spPr>
          <a:xfrm>
            <a:off x="5637000" y="3544125"/>
            <a:ext cx="96900" cy="10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6" name="Shape 466"/>
          <p:cNvCxnSpPr/>
          <p:nvPr/>
        </p:nvCxnSpPr>
        <p:spPr>
          <a:xfrm rot="10800000" flipH="1">
            <a:off x="5733875" y="2644725"/>
            <a:ext cx="53400" cy="101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7" name="Shape 467"/>
          <p:cNvCxnSpPr/>
          <p:nvPr/>
        </p:nvCxnSpPr>
        <p:spPr>
          <a:xfrm rot="10800000" flipH="1">
            <a:off x="5785525" y="2371750"/>
            <a:ext cx="88500" cy="2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8" name="Shape 468"/>
          <p:cNvCxnSpPr/>
          <p:nvPr/>
        </p:nvCxnSpPr>
        <p:spPr>
          <a:xfrm>
            <a:off x="5874075" y="2377250"/>
            <a:ext cx="73800" cy="125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69" name="Shape 469"/>
          <p:cNvCxnSpPr/>
          <p:nvPr/>
        </p:nvCxnSpPr>
        <p:spPr>
          <a:xfrm>
            <a:off x="5946950" y="3628050"/>
            <a:ext cx="76500" cy="12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0" name="Shape 470"/>
          <p:cNvCxnSpPr/>
          <p:nvPr/>
        </p:nvCxnSpPr>
        <p:spPr>
          <a:xfrm rot="10800000" flipH="1">
            <a:off x="6021675" y="2733350"/>
            <a:ext cx="591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1" name="Shape 471"/>
          <p:cNvCxnSpPr/>
          <p:nvPr/>
        </p:nvCxnSpPr>
        <p:spPr>
          <a:xfrm rot="10800000" flipH="1">
            <a:off x="6080700" y="2370700"/>
            <a:ext cx="74700" cy="3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2" name="Shape 472"/>
          <p:cNvCxnSpPr/>
          <p:nvPr/>
        </p:nvCxnSpPr>
        <p:spPr>
          <a:xfrm>
            <a:off x="6154500" y="2364325"/>
            <a:ext cx="885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3" name="Shape 473"/>
          <p:cNvCxnSpPr/>
          <p:nvPr/>
        </p:nvCxnSpPr>
        <p:spPr>
          <a:xfrm>
            <a:off x="6243975" y="3726750"/>
            <a:ext cx="89400" cy="1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4" name="Shape 474"/>
          <p:cNvCxnSpPr/>
          <p:nvPr/>
        </p:nvCxnSpPr>
        <p:spPr>
          <a:xfrm rot="10800000" flipH="1">
            <a:off x="6331600" y="2714850"/>
            <a:ext cx="534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5" name="Shape 475"/>
          <p:cNvCxnSpPr/>
          <p:nvPr/>
        </p:nvCxnSpPr>
        <p:spPr>
          <a:xfrm rot="10800000" flipH="1">
            <a:off x="6383250" y="2374450"/>
            <a:ext cx="951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6" name="Shape 476"/>
          <p:cNvCxnSpPr/>
          <p:nvPr/>
        </p:nvCxnSpPr>
        <p:spPr>
          <a:xfrm>
            <a:off x="6479200" y="2371700"/>
            <a:ext cx="73800" cy="140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7" name="Shape 477"/>
          <p:cNvCxnSpPr/>
          <p:nvPr/>
        </p:nvCxnSpPr>
        <p:spPr>
          <a:xfrm>
            <a:off x="6554825" y="3772875"/>
            <a:ext cx="64500" cy="20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8" name="Shape 478"/>
          <p:cNvCxnSpPr/>
          <p:nvPr/>
        </p:nvCxnSpPr>
        <p:spPr>
          <a:xfrm rot="10800000" flipH="1">
            <a:off x="6618475" y="1914275"/>
            <a:ext cx="156000" cy="206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79" name="Shape 479"/>
          <p:cNvCxnSpPr/>
          <p:nvPr/>
        </p:nvCxnSpPr>
        <p:spPr>
          <a:xfrm>
            <a:off x="6771600" y="1916950"/>
            <a:ext cx="84000" cy="178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0" name="Shape 480"/>
          <p:cNvCxnSpPr/>
          <p:nvPr/>
        </p:nvCxnSpPr>
        <p:spPr>
          <a:xfrm>
            <a:off x="6855550" y="3692625"/>
            <a:ext cx="73800" cy="2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1" name="Shape 481"/>
          <p:cNvCxnSpPr/>
          <p:nvPr/>
        </p:nvCxnSpPr>
        <p:spPr>
          <a:xfrm rot="10800000" flipH="1">
            <a:off x="6929350" y="2445400"/>
            <a:ext cx="59100" cy="14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2" name="Shape 482"/>
          <p:cNvCxnSpPr/>
          <p:nvPr/>
        </p:nvCxnSpPr>
        <p:spPr>
          <a:xfrm rot="10800000" flipH="1">
            <a:off x="6988375" y="1626375"/>
            <a:ext cx="73800" cy="8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3" name="Shape 483"/>
          <p:cNvCxnSpPr/>
          <p:nvPr/>
        </p:nvCxnSpPr>
        <p:spPr>
          <a:xfrm>
            <a:off x="7062175" y="1631900"/>
            <a:ext cx="81300" cy="19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84" name="Shape 484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86" name="Shape 4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Shape 487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488" name="Shape 488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91" name="Shape 491"/>
          <p:cNvCxnSpPr/>
          <p:nvPr/>
        </p:nvCxnSpPr>
        <p:spPr>
          <a:xfrm>
            <a:off x="2241925" y="4017075"/>
            <a:ext cx="2613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6" name="Shape 496"/>
          <p:cNvCxnSpPr/>
          <p:nvPr/>
        </p:nvCxnSpPr>
        <p:spPr>
          <a:xfrm>
            <a:off x="1999850" y="14861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7" name="Shape 497"/>
          <p:cNvCxnSpPr/>
          <p:nvPr/>
        </p:nvCxnSpPr>
        <p:spPr>
          <a:xfrm rot="10800000" flipH="1">
            <a:off x="1999850" y="41132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8" name="Shape 498"/>
          <p:cNvCxnSpPr/>
          <p:nvPr/>
        </p:nvCxnSpPr>
        <p:spPr>
          <a:xfrm>
            <a:off x="2243375" y="2784950"/>
            <a:ext cx="885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9" name="Shape 499"/>
          <p:cNvCxnSpPr/>
          <p:nvPr/>
        </p:nvCxnSpPr>
        <p:spPr>
          <a:xfrm>
            <a:off x="2331925" y="3808850"/>
            <a:ext cx="81300" cy="17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0" name="Shape 500"/>
          <p:cNvCxnSpPr/>
          <p:nvPr/>
        </p:nvCxnSpPr>
        <p:spPr>
          <a:xfrm rot="10800000" flipH="1">
            <a:off x="2413100" y="2991800"/>
            <a:ext cx="59100" cy="996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1" name="Shape 501"/>
          <p:cNvCxnSpPr/>
          <p:nvPr/>
        </p:nvCxnSpPr>
        <p:spPr>
          <a:xfrm rot="10800000" flipH="1">
            <a:off x="2472125" y="2650175"/>
            <a:ext cx="73800" cy="341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2" name="Shape 502"/>
          <p:cNvCxnSpPr/>
          <p:nvPr/>
        </p:nvCxnSpPr>
        <p:spPr>
          <a:xfrm>
            <a:off x="2545925" y="2644750"/>
            <a:ext cx="66300" cy="1114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3" name="Shape 503"/>
          <p:cNvCxnSpPr/>
          <p:nvPr/>
        </p:nvCxnSpPr>
        <p:spPr>
          <a:xfrm>
            <a:off x="2612350" y="3756275"/>
            <a:ext cx="97800" cy="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4" name="Shape 504"/>
          <p:cNvCxnSpPr/>
          <p:nvPr/>
        </p:nvCxnSpPr>
        <p:spPr>
          <a:xfrm rot="10800000" flipH="1">
            <a:off x="2707350" y="2652275"/>
            <a:ext cx="672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5" name="Shape 505"/>
          <p:cNvCxnSpPr/>
          <p:nvPr/>
        </p:nvCxnSpPr>
        <p:spPr>
          <a:xfrm rot="10800000" flipH="1">
            <a:off x="2773775" y="2371775"/>
            <a:ext cx="89400" cy="28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6" name="Shape 506"/>
          <p:cNvCxnSpPr/>
          <p:nvPr/>
        </p:nvCxnSpPr>
        <p:spPr>
          <a:xfrm>
            <a:off x="2863475" y="2371775"/>
            <a:ext cx="606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7" name="Shape 507"/>
          <p:cNvCxnSpPr/>
          <p:nvPr/>
        </p:nvCxnSpPr>
        <p:spPr>
          <a:xfrm>
            <a:off x="2922275" y="3515525"/>
            <a:ext cx="66300" cy="10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8" name="Shape 508"/>
          <p:cNvCxnSpPr/>
          <p:nvPr/>
        </p:nvCxnSpPr>
        <p:spPr>
          <a:xfrm rot="10800000" flipH="1">
            <a:off x="2987775" y="2674125"/>
            <a:ext cx="82200" cy="94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09" name="Shape 509"/>
          <p:cNvCxnSpPr/>
          <p:nvPr/>
        </p:nvCxnSpPr>
        <p:spPr>
          <a:xfrm rot="10800000" flipH="1">
            <a:off x="3070800" y="2410325"/>
            <a:ext cx="86700" cy="2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0" name="Shape 510"/>
          <p:cNvCxnSpPr/>
          <p:nvPr/>
        </p:nvCxnSpPr>
        <p:spPr>
          <a:xfrm>
            <a:off x="3158425" y="2408600"/>
            <a:ext cx="663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1" name="Shape 511"/>
          <p:cNvCxnSpPr/>
          <p:nvPr/>
        </p:nvCxnSpPr>
        <p:spPr>
          <a:xfrm>
            <a:off x="3223000" y="3568100"/>
            <a:ext cx="858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2" name="Shape 512"/>
          <p:cNvCxnSpPr/>
          <p:nvPr/>
        </p:nvCxnSpPr>
        <p:spPr>
          <a:xfrm rot="10800000" flipH="1">
            <a:off x="3306025" y="2024750"/>
            <a:ext cx="140100" cy="16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3" name="Shape 513"/>
          <p:cNvCxnSpPr/>
          <p:nvPr/>
        </p:nvCxnSpPr>
        <p:spPr>
          <a:xfrm>
            <a:off x="3446225" y="2030400"/>
            <a:ext cx="81300" cy="15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4" name="Shape 514"/>
          <p:cNvCxnSpPr/>
          <p:nvPr/>
        </p:nvCxnSpPr>
        <p:spPr>
          <a:xfrm>
            <a:off x="3528325" y="3591175"/>
            <a:ext cx="756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5" name="Shape 515"/>
          <p:cNvCxnSpPr/>
          <p:nvPr/>
        </p:nvCxnSpPr>
        <p:spPr>
          <a:xfrm rot="10800000" flipH="1">
            <a:off x="3601200" y="2002675"/>
            <a:ext cx="147600" cy="160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6" name="Shape 516"/>
          <p:cNvCxnSpPr/>
          <p:nvPr/>
        </p:nvCxnSpPr>
        <p:spPr>
          <a:xfrm>
            <a:off x="3748775" y="2007350"/>
            <a:ext cx="81300" cy="1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7" name="Shape 517"/>
          <p:cNvCxnSpPr/>
          <p:nvPr/>
        </p:nvCxnSpPr>
        <p:spPr>
          <a:xfrm>
            <a:off x="3829950" y="3528450"/>
            <a:ext cx="912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8" name="Shape 518"/>
          <p:cNvCxnSpPr/>
          <p:nvPr/>
        </p:nvCxnSpPr>
        <p:spPr>
          <a:xfrm rot="10800000" flipH="1">
            <a:off x="3918500" y="2430650"/>
            <a:ext cx="44400" cy="11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9" name="Shape 519"/>
          <p:cNvCxnSpPr/>
          <p:nvPr/>
        </p:nvCxnSpPr>
        <p:spPr>
          <a:xfrm rot="10800000" flipH="1">
            <a:off x="3961875" y="2094850"/>
            <a:ext cx="912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0" name="Shape 520"/>
          <p:cNvCxnSpPr/>
          <p:nvPr/>
        </p:nvCxnSpPr>
        <p:spPr>
          <a:xfrm>
            <a:off x="4051350" y="2091275"/>
            <a:ext cx="73800" cy="127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1" name="Shape 521"/>
          <p:cNvCxnSpPr/>
          <p:nvPr/>
        </p:nvCxnSpPr>
        <p:spPr>
          <a:xfrm>
            <a:off x="4126050" y="3365175"/>
            <a:ext cx="90300" cy="6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2" name="Shape 522"/>
          <p:cNvCxnSpPr/>
          <p:nvPr/>
        </p:nvCxnSpPr>
        <p:spPr>
          <a:xfrm rot="10800000" flipH="1">
            <a:off x="4213700" y="2371575"/>
            <a:ext cx="73800" cy="105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3" name="Shape 523"/>
          <p:cNvCxnSpPr/>
          <p:nvPr/>
        </p:nvCxnSpPr>
        <p:spPr>
          <a:xfrm rot="10800000" flipH="1">
            <a:off x="4286550" y="2034900"/>
            <a:ext cx="609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4" name="Shape 524"/>
          <p:cNvCxnSpPr/>
          <p:nvPr/>
        </p:nvCxnSpPr>
        <p:spPr>
          <a:xfrm>
            <a:off x="4346525" y="2032250"/>
            <a:ext cx="88500" cy="131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5" name="Shape 525"/>
          <p:cNvCxnSpPr/>
          <p:nvPr/>
        </p:nvCxnSpPr>
        <p:spPr>
          <a:xfrm>
            <a:off x="4436000" y="3342100"/>
            <a:ext cx="65400" cy="21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6" name="Shape 526"/>
          <p:cNvCxnSpPr/>
          <p:nvPr/>
        </p:nvCxnSpPr>
        <p:spPr>
          <a:xfrm rot="10800000" flipH="1">
            <a:off x="4501500" y="2354100"/>
            <a:ext cx="89400" cy="120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7" name="Shape 527"/>
          <p:cNvCxnSpPr/>
          <p:nvPr/>
        </p:nvCxnSpPr>
        <p:spPr>
          <a:xfrm rot="10800000" flipH="1">
            <a:off x="4590050" y="1809150"/>
            <a:ext cx="60900" cy="54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8" name="Shape 528"/>
          <p:cNvCxnSpPr/>
          <p:nvPr/>
        </p:nvCxnSpPr>
        <p:spPr>
          <a:xfrm>
            <a:off x="4649075" y="1803475"/>
            <a:ext cx="59100" cy="143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9" name="Shape 529"/>
          <p:cNvCxnSpPr/>
          <p:nvPr/>
        </p:nvCxnSpPr>
        <p:spPr>
          <a:xfrm>
            <a:off x="4708125" y="3242475"/>
            <a:ext cx="125400" cy="25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0" name="Shape 530"/>
          <p:cNvCxnSpPr/>
          <p:nvPr/>
        </p:nvCxnSpPr>
        <p:spPr>
          <a:xfrm rot="10800000" flipH="1">
            <a:off x="4833575" y="2427975"/>
            <a:ext cx="37800" cy="107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1" name="Shape 531"/>
          <p:cNvCxnSpPr/>
          <p:nvPr/>
        </p:nvCxnSpPr>
        <p:spPr>
          <a:xfrm rot="10800000" flipH="1">
            <a:off x="4870475" y="1926150"/>
            <a:ext cx="110700" cy="50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2" name="Shape 532"/>
          <p:cNvCxnSpPr/>
          <p:nvPr/>
        </p:nvCxnSpPr>
        <p:spPr>
          <a:xfrm>
            <a:off x="4981150" y="1921550"/>
            <a:ext cx="591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3" name="Shape 533"/>
          <p:cNvCxnSpPr/>
          <p:nvPr/>
        </p:nvCxnSpPr>
        <p:spPr>
          <a:xfrm>
            <a:off x="5041125" y="3284000"/>
            <a:ext cx="88500" cy="3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4" name="Shape 534"/>
          <p:cNvCxnSpPr/>
          <p:nvPr/>
        </p:nvCxnSpPr>
        <p:spPr>
          <a:xfrm rot="10800000" flipH="1">
            <a:off x="5128750" y="1620725"/>
            <a:ext cx="133800" cy="204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5" name="Shape 535"/>
          <p:cNvCxnSpPr/>
          <p:nvPr/>
        </p:nvCxnSpPr>
        <p:spPr>
          <a:xfrm>
            <a:off x="5261575" y="1619000"/>
            <a:ext cx="81300" cy="18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6" name="Shape 536"/>
          <p:cNvCxnSpPr/>
          <p:nvPr/>
        </p:nvCxnSpPr>
        <p:spPr>
          <a:xfrm>
            <a:off x="5342750" y="3513675"/>
            <a:ext cx="89400" cy="17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7" name="Shape 537"/>
          <p:cNvCxnSpPr/>
          <p:nvPr/>
        </p:nvCxnSpPr>
        <p:spPr>
          <a:xfrm rot="10800000" flipH="1">
            <a:off x="5431300" y="2602425"/>
            <a:ext cx="53400" cy="10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8" name="Shape 538"/>
          <p:cNvCxnSpPr/>
          <p:nvPr/>
        </p:nvCxnSpPr>
        <p:spPr>
          <a:xfrm rot="10800000" flipH="1">
            <a:off x="5482950" y="2316250"/>
            <a:ext cx="88500" cy="2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9" name="Shape 539"/>
          <p:cNvCxnSpPr/>
          <p:nvPr/>
        </p:nvCxnSpPr>
        <p:spPr>
          <a:xfrm>
            <a:off x="5571525" y="2312675"/>
            <a:ext cx="66300" cy="123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0" name="Shape 540"/>
          <p:cNvCxnSpPr/>
          <p:nvPr/>
        </p:nvCxnSpPr>
        <p:spPr>
          <a:xfrm>
            <a:off x="5637000" y="3544125"/>
            <a:ext cx="96900" cy="10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1" name="Shape 541"/>
          <p:cNvCxnSpPr/>
          <p:nvPr/>
        </p:nvCxnSpPr>
        <p:spPr>
          <a:xfrm rot="10800000" flipH="1">
            <a:off x="5733875" y="2644725"/>
            <a:ext cx="53400" cy="101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2" name="Shape 542"/>
          <p:cNvCxnSpPr/>
          <p:nvPr/>
        </p:nvCxnSpPr>
        <p:spPr>
          <a:xfrm rot="10800000" flipH="1">
            <a:off x="5785525" y="2371750"/>
            <a:ext cx="88500" cy="2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3" name="Shape 543"/>
          <p:cNvCxnSpPr/>
          <p:nvPr/>
        </p:nvCxnSpPr>
        <p:spPr>
          <a:xfrm>
            <a:off x="5874075" y="2377250"/>
            <a:ext cx="73800" cy="125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4" name="Shape 544"/>
          <p:cNvCxnSpPr/>
          <p:nvPr/>
        </p:nvCxnSpPr>
        <p:spPr>
          <a:xfrm>
            <a:off x="5946950" y="3628050"/>
            <a:ext cx="76500" cy="12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5" name="Shape 545"/>
          <p:cNvCxnSpPr/>
          <p:nvPr/>
        </p:nvCxnSpPr>
        <p:spPr>
          <a:xfrm rot="10800000" flipH="1">
            <a:off x="6021675" y="2733350"/>
            <a:ext cx="591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6" name="Shape 546"/>
          <p:cNvCxnSpPr/>
          <p:nvPr/>
        </p:nvCxnSpPr>
        <p:spPr>
          <a:xfrm rot="10800000" flipH="1">
            <a:off x="6080700" y="2370700"/>
            <a:ext cx="74700" cy="3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7" name="Shape 547"/>
          <p:cNvCxnSpPr/>
          <p:nvPr/>
        </p:nvCxnSpPr>
        <p:spPr>
          <a:xfrm>
            <a:off x="6154500" y="2364325"/>
            <a:ext cx="885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8" name="Shape 548"/>
          <p:cNvCxnSpPr/>
          <p:nvPr/>
        </p:nvCxnSpPr>
        <p:spPr>
          <a:xfrm>
            <a:off x="6243975" y="3726750"/>
            <a:ext cx="89400" cy="1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9" name="Shape 549"/>
          <p:cNvCxnSpPr/>
          <p:nvPr/>
        </p:nvCxnSpPr>
        <p:spPr>
          <a:xfrm rot="10800000" flipH="1">
            <a:off x="6331600" y="2714850"/>
            <a:ext cx="534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0" name="Shape 550"/>
          <p:cNvCxnSpPr/>
          <p:nvPr/>
        </p:nvCxnSpPr>
        <p:spPr>
          <a:xfrm rot="10800000" flipH="1">
            <a:off x="6383250" y="2374450"/>
            <a:ext cx="951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1" name="Shape 551"/>
          <p:cNvCxnSpPr/>
          <p:nvPr/>
        </p:nvCxnSpPr>
        <p:spPr>
          <a:xfrm>
            <a:off x="6479200" y="2371700"/>
            <a:ext cx="73800" cy="140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2" name="Shape 552"/>
          <p:cNvCxnSpPr/>
          <p:nvPr/>
        </p:nvCxnSpPr>
        <p:spPr>
          <a:xfrm>
            <a:off x="6554825" y="3772875"/>
            <a:ext cx="64500" cy="20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3" name="Shape 553"/>
          <p:cNvCxnSpPr/>
          <p:nvPr/>
        </p:nvCxnSpPr>
        <p:spPr>
          <a:xfrm rot="10800000" flipH="1">
            <a:off x="6618475" y="1914275"/>
            <a:ext cx="156000" cy="206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4" name="Shape 554"/>
          <p:cNvCxnSpPr/>
          <p:nvPr/>
        </p:nvCxnSpPr>
        <p:spPr>
          <a:xfrm>
            <a:off x="6771600" y="1916950"/>
            <a:ext cx="84000" cy="178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5" name="Shape 555"/>
          <p:cNvCxnSpPr/>
          <p:nvPr/>
        </p:nvCxnSpPr>
        <p:spPr>
          <a:xfrm>
            <a:off x="6855550" y="3692625"/>
            <a:ext cx="73800" cy="2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6" name="Shape 556"/>
          <p:cNvCxnSpPr/>
          <p:nvPr/>
        </p:nvCxnSpPr>
        <p:spPr>
          <a:xfrm rot="10800000" flipH="1">
            <a:off x="6929350" y="2445400"/>
            <a:ext cx="59100" cy="14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7" name="Shape 557"/>
          <p:cNvCxnSpPr/>
          <p:nvPr/>
        </p:nvCxnSpPr>
        <p:spPr>
          <a:xfrm rot="10800000" flipH="1">
            <a:off x="6988375" y="1626375"/>
            <a:ext cx="73800" cy="8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8" name="Shape 558"/>
          <p:cNvCxnSpPr/>
          <p:nvPr/>
        </p:nvCxnSpPr>
        <p:spPr>
          <a:xfrm>
            <a:off x="7062175" y="1631900"/>
            <a:ext cx="81300" cy="19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59" name="Shape 55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61" name="Shape 5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Shape 56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563" name="Shape 56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564" name="Shape 56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66" name="Shape 566"/>
          <p:cNvCxnSpPr/>
          <p:nvPr/>
        </p:nvCxnSpPr>
        <p:spPr>
          <a:xfrm>
            <a:off x="2378375" y="4017075"/>
            <a:ext cx="2613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1" name="Shape 571"/>
          <p:cNvCxnSpPr/>
          <p:nvPr/>
        </p:nvCxnSpPr>
        <p:spPr>
          <a:xfrm>
            <a:off x="1999850" y="14861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2" name="Shape 572"/>
          <p:cNvCxnSpPr/>
          <p:nvPr/>
        </p:nvCxnSpPr>
        <p:spPr>
          <a:xfrm rot="10800000" flipH="1">
            <a:off x="1999850" y="41132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3" name="Shape 573"/>
          <p:cNvCxnSpPr/>
          <p:nvPr/>
        </p:nvCxnSpPr>
        <p:spPr>
          <a:xfrm>
            <a:off x="2243375" y="2784950"/>
            <a:ext cx="885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4" name="Shape 574"/>
          <p:cNvCxnSpPr/>
          <p:nvPr/>
        </p:nvCxnSpPr>
        <p:spPr>
          <a:xfrm>
            <a:off x="2331925" y="3808850"/>
            <a:ext cx="81300" cy="17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5" name="Shape 575"/>
          <p:cNvCxnSpPr/>
          <p:nvPr/>
        </p:nvCxnSpPr>
        <p:spPr>
          <a:xfrm rot="10800000" flipH="1">
            <a:off x="2413100" y="2991800"/>
            <a:ext cx="59100" cy="99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6" name="Shape 576"/>
          <p:cNvCxnSpPr/>
          <p:nvPr/>
        </p:nvCxnSpPr>
        <p:spPr>
          <a:xfrm rot="10800000" flipH="1">
            <a:off x="2472125" y="2650175"/>
            <a:ext cx="73800" cy="34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7" name="Shape 577"/>
          <p:cNvCxnSpPr/>
          <p:nvPr/>
        </p:nvCxnSpPr>
        <p:spPr>
          <a:xfrm>
            <a:off x="2545925" y="2644750"/>
            <a:ext cx="66300" cy="111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8" name="Shape 578"/>
          <p:cNvCxnSpPr/>
          <p:nvPr/>
        </p:nvCxnSpPr>
        <p:spPr>
          <a:xfrm>
            <a:off x="2612350" y="3756275"/>
            <a:ext cx="97800" cy="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9" name="Shape 579"/>
          <p:cNvCxnSpPr/>
          <p:nvPr/>
        </p:nvCxnSpPr>
        <p:spPr>
          <a:xfrm rot="10800000" flipH="1">
            <a:off x="2707350" y="2652275"/>
            <a:ext cx="672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0" name="Shape 580"/>
          <p:cNvCxnSpPr/>
          <p:nvPr/>
        </p:nvCxnSpPr>
        <p:spPr>
          <a:xfrm rot="10800000" flipH="1">
            <a:off x="2773775" y="2371775"/>
            <a:ext cx="89400" cy="28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1" name="Shape 581"/>
          <p:cNvCxnSpPr/>
          <p:nvPr/>
        </p:nvCxnSpPr>
        <p:spPr>
          <a:xfrm>
            <a:off x="2863475" y="2371775"/>
            <a:ext cx="606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2" name="Shape 582"/>
          <p:cNvCxnSpPr/>
          <p:nvPr/>
        </p:nvCxnSpPr>
        <p:spPr>
          <a:xfrm>
            <a:off x="2922275" y="3515525"/>
            <a:ext cx="66300" cy="10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3" name="Shape 583"/>
          <p:cNvCxnSpPr/>
          <p:nvPr/>
        </p:nvCxnSpPr>
        <p:spPr>
          <a:xfrm rot="10800000" flipH="1">
            <a:off x="2987775" y="2674125"/>
            <a:ext cx="82200" cy="94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4" name="Shape 584"/>
          <p:cNvCxnSpPr/>
          <p:nvPr/>
        </p:nvCxnSpPr>
        <p:spPr>
          <a:xfrm rot="10800000" flipH="1">
            <a:off x="3070800" y="2410325"/>
            <a:ext cx="86700" cy="2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5" name="Shape 585"/>
          <p:cNvCxnSpPr/>
          <p:nvPr/>
        </p:nvCxnSpPr>
        <p:spPr>
          <a:xfrm>
            <a:off x="3158425" y="2408600"/>
            <a:ext cx="663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6" name="Shape 586"/>
          <p:cNvCxnSpPr/>
          <p:nvPr/>
        </p:nvCxnSpPr>
        <p:spPr>
          <a:xfrm>
            <a:off x="3223000" y="3568100"/>
            <a:ext cx="858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7" name="Shape 587"/>
          <p:cNvCxnSpPr/>
          <p:nvPr/>
        </p:nvCxnSpPr>
        <p:spPr>
          <a:xfrm rot="10800000" flipH="1">
            <a:off x="3306025" y="2024750"/>
            <a:ext cx="140100" cy="16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8" name="Shape 588"/>
          <p:cNvCxnSpPr/>
          <p:nvPr/>
        </p:nvCxnSpPr>
        <p:spPr>
          <a:xfrm>
            <a:off x="3446225" y="2030400"/>
            <a:ext cx="81300" cy="15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9" name="Shape 589"/>
          <p:cNvCxnSpPr/>
          <p:nvPr/>
        </p:nvCxnSpPr>
        <p:spPr>
          <a:xfrm>
            <a:off x="3528325" y="3591175"/>
            <a:ext cx="756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0" name="Shape 590"/>
          <p:cNvCxnSpPr/>
          <p:nvPr/>
        </p:nvCxnSpPr>
        <p:spPr>
          <a:xfrm rot="10800000" flipH="1">
            <a:off x="3601200" y="2002675"/>
            <a:ext cx="147600" cy="160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1" name="Shape 591"/>
          <p:cNvCxnSpPr/>
          <p:nvPr/>
        </p:nvCxnSpPr>
        <p:spPr>
          <a:xfrm>
            <a:off x="3748775" y="2007350"/>
            <a:ext cx="81300" cy="1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2" name="Shape 592"/>
          <p:cNvCxnSpPr/>
          <p:nvPr/>
        </p:nvCxnSpPr>
        <p:spPr>
          <a:xfrm>
            <a:off x="3829950" y="3528450"/>
            <a:ext cx="912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3" name="Shape 593"/>
          <p:cNvCxnSpPr/>
          <p:nvPr/>
        </p:nvCxnSpPr>
        <p:spPr>
          <a:xfrm rot="10800000" flipH="1">
            <a:off x="3918500" y="2430650"/>
            <a:ext cx="44400" cy="11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4" name="Shape 594"/>
          <p:cNvCxnSpPr/>
          <p:nvPr/>
        </p:nvCxnSpPr>
        <p:spPr>
          <a:xfrm rot="10800000" flipH="1">
            <a:off x="3961875" y="2094850"/>
            <a:ext cx="912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5" name="Shape 595"/>
          <p:cNvCxnSpPr/>
          <p:nvPr/>
        </p:nvCxnSpPr>
        <p:spPr>
          <a:xfrm>
            <a:off x="4051350" y="2091275"/>
            <a:ext cx="73800" cy="127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6" name="Shape 596"/>
          <p:cNvCxnSpPr/>
          <p:nvPr/>
        </p:nvCxnSpPr>
        <p:spPr>
          <a:xfrm>
            <a:off x="4126050" y="3365175"/>
            <a:ext cx="90300" cy="6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7" name="Shape 597"/>
          <p:cNvCxnSpPr/>
          <p:nvPr/>
        </p:nvCxnSpPr>
        <p:spPr>
          <a:xfrm rot="10800000" flipH="1">
            <a:off x="4213700" y="2371575"/>
            <a:ext cx="73800" cy="105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8" name="Shape 598"/>
          <p:cNvCxnSpPr/>
          <p:nvPr/>
        </p:nvCxnSpPr>
        <p:spPr>
          <a:xfrm rot="10800000" flipH="1">
            <a:off x="4286550" y="2034900"/>
            <a:ext cx="609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9" name="Shape 599"/>
          <p:cNvCxnSpPr/>
          <p:nvPr/>
        </p:nvCxnSpPr>
        <p:spPr>
          <a:xfrm>
            <a:off x="4346525" y="2032250"/>
            <a:ext cx="88500" cy="131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0" name="Shape 600"/>
          <p:cNvCxnSpPr/>
          <p:nvPr/>
        </p:nvCxnSpPr>
        <p:spPr>
          <a:xfrm>
            <a:off x="4436000" y="3342100"/>
            <a:ext cx="65400" cy="21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1" name="Shape 601"/>
          <p:cNvCxnSpPr/>
          <p:nvPr/>
        </p:nvCxnSpPr>
        <p:spPr>
          <a:xfrm rot="10800000" flipH="1">
            <a:off x="4501500" y="2354100"/>
            <a:ext cx="89400" cy="120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2" name="Shape 602"/>
          <p:cNvCxnSpPr/>
          <p:nvPr/>
        </p:nvCxnSpPr>
        <p:spPr>
          <a:xfrm rot="10800000" flipH="1">
            <a:off x="4590050" y="1809150"/>
            <a:ext cx="60900" cy="54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3" name="Shape 603"/>
          <p:cNvCxnSpPr/>
          <p:nvPr/>
        </p:nvCxnSpPr>
        <p:spPr>
          <a:xfrm>
            <a:off x="4649075" y="1803475"/>
            <a:ext cx="59100" cy="143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4" name="Shape 604"/>
          <p:cNvCxnSpPr/>
          <p:nvPr/>
        </p:nvCxnSpPr>
        <p:spPr>
          <a:xfrm>
            <a:off x="4708125" y="3242475"/>
            <a:ext cx="125400" cy="25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5" name="Shape 605"/>
          <p:cNvCxnSpPr/>
          <p:nvPr/>
        </p:nvCxnSpPr>
        <p:spPr>
          <a:xfrm rot="10800000" flipH="1">
            <a:off x="4833575" y="2427975"/>
            <a:ext cx="37800" cy="107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6" name="Shape 606"/>
          <p:cNvCxnSpPr/>
          <p:nvPr/>
        </p:nvCxnSpPr>
        <p:spPr>
          <a:xfrm rot="10800000" flipH="1">
            <a:off x="4870475" y="1926150"/>
            <a:ext cx="110700" cy="50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7" name="Shape 607"/>
          <p:cNvCxnSpPr/>
          <p:nvPr/>
        </p:nvCxnSpPr>
        <p:spPr>
          <a:xfrm>
            <a:off x="4981150" y="1921550"/>
            <a:ext cx="591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8" name="Shape 608"/>
          <p:cNvCxnSpPr/>
          <p:nvPr/>
        </p:nvCxnSpPr>
        <p:spPr>
          <a:xfrm>
            <a:off x="5041125" y="3284000"/>
            <a:ext cx="88500" cy="3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9" name="Shape 609"/>
          <p:cNvCxnSpPr/>
          <p:nvPr/>
        </p:nvCxnSpPr>
        <p:spPr>
          <a:xfrm rot="10800000" flipH="1">
            <a:off x="5128750" y="1620725"/>
            <a:ext cx="133800" cy="204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0" name="Shape 610"/>
          <p:cNvCxnSpPr/>
          <p:nvPr/>
        </p:nvCxnSpPr>
        <p:spPr>
          <a:xfrm>
            <a:off x="5261575" y="1619000"/>
            <a:ext cx="81300" cy="18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1" name="Shape 611"/>
          <p:cNvCxnSpPr/>
          <p:nvPr/>
        </p:nvCxnSpPr>
        <p:spPr>
          <a:xfrm>
            <a:off x="5342750" y="3513675"/>
            <a:ext cx="89400" cy="17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2" name="Shape 612"/>
          <p:cNvCxnSpPr/>
          <p:nvPr/>
        </p:nvCxnSpPr>
        <p:spPr>
          <a:xfrm rot="10800000" flipH="1">
            <a:off x="5431300" y="2602425"/>
            <a:ext cx="53400" cy="10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3" name="Shape 613"/>
          <p:cNvCxnSpPr/>
          <p:nvPr/>
        </p:nvCxnSpPr>
        <p:spPr>
          <a:xfrm rot="10800000" flipH="1">
            <a:off x="5482950" y="2316250"/>
            <a:ext cx="88500" cy="2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4" name="Shape 614"/>
          <p:cNvCxnSpPr/>
          <p:nvPr/>
        </p:nvCxnSpPr>
        <p:spPr>
          <a:xfrm>
            <a:off x="5571525" y="2312675"/>
            <a:ext cx="66300" cy="123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5" name="Shape 615"/>
          <p:cNvCxnSpPr/>
          <p:nvPr/>
        </p:nvCxnSpPr>
        <p:spPr>
          <a:xfrm>
            <a:off x="5637000" y="3544125"/>
            <a:ext cx="96900" cy="10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6" name="Shape 616"/>
          <p:cNvCxnSpPr/>
          <p:nvPr/>
        </p:nvCxnSpPr>
        <p:spPr>
          <a:xfrm rot="10800000" flipH="1">
            <a:off x="5733875" y="2644725"/>
            <a:ext cx="53400" cy="101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7" name="Shape 617"/>
          <p:cNvCxnSpPr/>
          <p:nvPr/>
        </p:nvCxnSpPr>
        <p:spPr>
          <a:xfrm rot="10800000" flipH="1">
            <a:off x="5785525" y="2371750"/>
            <a:ext cx="88500" cy="2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8" name="Shape 618"/>
          <p:cNvCxnSpPr/>
          <p:nvPr/>
        </p:nvCxnSpPr>
        <p:spPr>
          <a:xfrm>
            <a:off x="5874075" y="2377250"/>
            <a:ext cx="73800" cy="125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19" name="Shape 619"/>
          <p:cNvCxnSpPr/>
          <p:nvPr/>
        </p:nvCxnSpPr>
        <p:spPr>
          <a:xfrm>
            <a:off x="5946950" y="3628050"/>
            <a:ext cx="76500" cy="12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0" name="Shape 620"/>
          <p:cNvCxnSpPr/>
          <p:nvPr/>
        </p:nvCxnSpPr>
        <p:spPr>
          <a:xfrm rot="10800000" flipH="1">
            <a:off x="6021675" y="2733350"/>
            <a:ext cx="591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1" name="Shape 621"/>
          <p:cNvCxnSpPr/>
          <p:nvPr/>
        </p:nvCxnSpPr>
        <p:spPr>
          <a:xfrm rot="10800000" flipH="1">
            <a:off x="6080700" y="2370700"/>
            <a:ext cx="74700" cy="3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2" name="Shape 622"/>
          <p:cNvCxnSpPr/>
          <p:nvPr/>
        </p:nvCxnSpPr>
        <p:spPr>
          <a:xfrm>
            <a:off x="6154500" y="2364325"/>
            <a:ext cx="885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3" name="Shape 623"/>
          <p:cNvCxnSpPr/>
          <p:nvPr/>
        </p:nvCxnSpPr>
        <p:spPr>
          <a:xfrm>
            <a:off x="6243975" y="3726750"/>
            <a:ext cx="89400" cy="1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4" name="Shape 624"/>
          <p:cNvCxnSpPr/>
          <p:nvPr/>
        </p:nvCxnSpPr>
        <p:spPr>
          <a:xfrm rot="10800000" flipH="1">
            <a:off x="6331600" y="2714850"/>
            <a:ext cx="534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5" name="Shape 625"/>
          <p:cNvCxnSpPr/>
          <p:nvPr/>
        </p:nvCxnSpPr>
        <p:spPr>
          <a:xfrm rot="10800000" flipH="1">
            <a:off x="6383250" y="2374450"/>
            <a:ext cx="951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6" name="Shape 626"/>
          <p:cNvCxnSpPr/>
          <p:nvPr/>
        </p:nvCxnSpPr>
        <p:spPr>
          <a:xfrm>
            <a:off x="6479200" y="2371700"/>
            <a:ext cx="73800" cy="140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7" name="Shape 627"/>
          <p:cNvCxnSpPr/>
          <p:nvPr/>
        </p:nvCxnSpPr>
        <p:spPr>
          <a:xfrm>
            <a:off x="6554825" y="3772875"/>
            <a:ext cx="64500" cy="20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8" name="Shape 628"/>
          <p:cNvCxnSpPr/>
          <p:nvPr/>
        </p:nvCxnSpPr>
        <p:spPr>
          <a:xfrm rot="10800000" flipH="1">
            <a:off x="6618475" y="1914275"/>
            <a:ext cx="156000" cy="206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29" name="Shape 629"/>
          <p:cNvCxnSpPr/>
          <p:nvPr/>
        </p:nvCxnSpPr>
        <p:spPr>
          <a:xfrm>
            <a:off x="6771600" y="1916950"/>
            <a:ext cx="84000" cy="178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0" name="Shape 630"/>
          <p:cNvCxnSpPr/>
          <p:nvPr/>
        </p:nvCxnSpPr>
        <p:spPr>
          <a:xfrm>
            <a:off x="6855550" y="3692625"/>
            <a:ext cx="73800" cy="2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1" name="Shape 631"/>
          <p:cNvCxnSpPr/>
          <p:nvPr/>
        </p:nvCxnSpPr>
        <p:spPr>
          <a:xfrm rot="10800000" flipH="1">
            <a:off x="6929350" y="2445400"/>
            <a:ext cx="59100" cy="14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2" name="Shape 632"/>
          <p:cNvCxnSpPr/>
          <p:nvPr/>
        </p:nvCxnSpPr>
        <p:spPr>
          <a:xfrm rot="10800000" flipH="1">
            <a:off x="6988375" y="1626375"/>
            <a:ext cx="73800" cy="8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3" name="Shape 633"/>
          <p:cNvCxnSpPr/>
          <p:nvPr/>
        </p:nvCxnSpPr>
        <p:spPr>
          <a:xfrm>
            <a:off x="7062175" y="1631900"/>
            <a:ext cx="81300" cy="19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34" name="Shape 634"/>
          <p:cNvSpPr/>
          <p:nvPr/>
        </p:nvSpPr>
        <p:spPr>
          <a:xfrm>
            <a:off x="2154800" y="2761564"/>
            <a:ext cx="5054950" cy="670225"/>
          </a:xfrm>
          <a:custGeom>
            <a:avLst/>
            <a:gdLst/>
            <a:ahLst/>
            <a:cxnLst/>
            <a:rect l="0" t="0" r="0" b="0"/>
            <a:pathLst>
              <a:path w="202198" h="26809" extrusionOk="0">
                <a:moveTo>
                  <a:pt x="0" y="26809"/>
                </a:moveTo>
                <a:cubicBezTo>
                  <a:pt x="11610" y="22873"/>
                  <a:pt x="53969" y="7523"/>
                  <a:pt x="69663" y="3194"/>
                </a:cubicBezTo>
                <a:cubicBezTo>
                  <a:pt x="85356" y="-1135"/>
                  <a:pt x="84717" y="-3"/>
                  <a:pt x="94163" y="833"/>
                </a:cubicBezTo>
                <a:cubicBezTo>
                  <a:pt x="103608" y="1669"/>
                  <a:pt x="113841" y="5063"/>
                  <a:pt x="126337" y="8212"/>
                </a:cubicBezTo>
                <a:cubicBezTo>
                  <a:pt x="138832" y="11360"/>
                  <a:pt x="157921" y="19281"/>
                  <a:pt x="169138" y="19724"/>
                </a:cubicBezTo>
                <a:cubicBezTo>
                  <a:pt x="180354" y="20166"/>
                  <a:pt x="188128" y="13230"/>
                  <a:pt x="193638" y="10869"/>
                </a:cubicBezTo>
                <a:cubicBezTo>
                  <a:pt x="199148" y="8507"/>
                  <a:pt x="200771" y="6441"/>
                  <a:pt x="202198" y="555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35" name="Shape 635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6" name="Shape 636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37" name="Shape 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Shape 638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640" name="Shape 640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1" name="Shape 641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6" name="Shape 646"/>
          <p:cNvCxnSpPr/>
          <p:nvPr/>
        </p:nvCxnSpPr>
        <p:spPr>
          <a:xfrm>
            <a:off x="1999850" y="14861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7" name="Shape 647"/>
          <p:cNvCxnSpPr/>
          <p:nvPr/>
        </p:nvCxnSpPr>
        <p:spPr>
          <a:xfrm rot="10800000" flipH="1">
            <a:off x="1999850" y="41132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8" name="Shape 648"/>
          <p:cNvCxnSpPr/>
          <p:nvPr/>
        </p:nvCxnSpPr>
        <p:spPr>
          <a:xfrm>
            <a:off x="2243375" y="2784950"/>
            <a:ext cx="885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9" name="Shape 649"/>
          <p:cNvCxnSpPr/>
          <p:nvPr/>
        </p:nvCxnSpPr>
        <p:spPr>
          <a:xfrm>
            <a:off x="2331925" y="3808850"/>
            <a:ext cx="81300" cy="17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0" name="Shape 650"/>
          <p:cNvCxnSpPr/>
          <p:nvPr/>
        </p:nvCxnSpPr>
        <p:spPr>
          <a:xfrm rot="10800000" flipH="1">
            <a:off x="2413100" y="2991800"/>
            <a:ext cx="59100" cy="99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1" name="Shape 651"/>
          <p:cNvCxnSpPr/>
          <p:nvPr/>
        </p:nvCxnSpPr>
        <p:spPr>
          <a:xfrm rot="10800000" flipH="1">
            <a:off x="2472125" y="2650175"/>
            <a:ext cx="73800" cy="34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2" name="Shape 652"/>
          <p:cNvCxnSpPr/>
          <p:nvPr/>
        </p:nvCxnSpPr>
        <p:spPr>
          <a:xfrm>
            <a:off x="2545925" y="2644750"/>
            <a:ext cx="66300" cy="111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3" name="Shape 653"/>
          <p:cNvCxnSpPr/>
          <p:nvPr/>
        </p:nvCxnSpPr>
        <p:spPr>
          <a:xfrm>
            <a:off x="2612350" y="3756275"/>
            <a:ext cx="97800" cy="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4" name="Shape 654"/>
          <p:cNvCxnSpPr/>
          <p:nvPr/>
        </p:nvCxnSpPr>
        <p:spPr>
          <a:xfrm rot="10800000" flipH="1">
            <a:off x="2707350" y="2652275"/>
            <a:ext cx="672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5" name="Shape 655"/>
          <p:cNvCxnSpPr/>
          <p:nvPr/>
        </p:nvCxnSpPr>
        <p:spPr>
          <a:xfrm rot="10800000" flipH="1">
            <a:off x="2773775" y="2371775"/>
            <a:ext cx="89400" cy="28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6" name="Shape 656"/>
          <p:cNvCxnSpPr/>
          <p:nvPr/>
        </p:nvCxnSpPr>
        <p:spPr>
          <a:xfrm>
            <a:off x="2863475" y="2371775"/>
            <a:ext cx="606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7" name="Shape 657"/>
          <p:cNvCxnSpPr/>
          <p:nvPr/>
        </p:nvCxnSpPr>
        <p:spPr>
          <a:xfrm>
            <a:off x="2922275" y="3515525"/>
            <a:ext cx="66300" cy="10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8" name="Shape 658"/>
          <p:cNvCxnSpPr/>
          <p:nvPr/>
        </p:nvCxnSpPr>
        <p:spPr>
          <a:xfrm rot="10800000" flipH="1">
            <a:off x="2987775" y="2674125"/>
            <a:ext cx="82200" cy="94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59" name="Shape 659"/>
          <p:cNvCxnSpPr/>
          <p:nvPr/>
        </p:nvCxnSpPr>
        <p:spPr>
          <a:xfrm rot="10800000" flipH="1">
            <a:off x="3070800" y="2410325"/>
            <a:ext cx="86700" cy="2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0" name="Shape 660"/>
          <p:cNvCxnSpPr/>
          <p:nvPr/>
        </p:nvCxnSpPr>
        <p:spPr>
          <a:xfrm>
            <a:off x="3158425" y="2408600"/>
            <a:ext cx="66300" cy="116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1" name="Shape 661"/>
          <p:cNvCxnSpPr/>
          <p:nvPr/>
        </p:nvCxnSpPr>
        <p:spPr>
          <a:xfrm>
            <a:off x="3223000" y="3568100"/>
            <a:ext cx="858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2" name="Shape 662"/>
          <p:cNvCxnSpPr/>
          <p:nvPr/>
        </p:nvCxnSpPr>
        <p:spPr>
          <a:xfrm rot="10800000" flipH="1">
            <a:off x="3306025" y="2024750"/>
            <a:ext cx="140100" cy="16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3" name="Shape 663"/>
          <p:cNvCxnSpPr/>
          <p:nvPr/>
        </p:nvCxnSpPr>
        <p:spPr>
          <a:xfrm>
            <a:off x="3446225" y="2030400"/>
            <a:ext cx="81300" cy="15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4" name="Shape 664"/>
          <p:cNvCxnSpPr/>
          <p:nvPr/>
        </p:nvCxnSpPr>
        <p:spPr>
          <a:xfrm>
            <a:off x="3528325" y="3591175"/>
            <a:ext cx="756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5" name="Shape 665"/>
          <p:cNvCxnSpPr/>
          <p:nvPr/>
        </p:nvCxnSpPr>
        <p:spPr>
          <a:xfrm rot="10800000" flipH="1">
            <a:off x="3601200" y="2002675"/>
            <a:ext cx="147600" cy="160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6" name="Shape 666"/>
          <p:cNvCxnSpPr/>
          <p:nvPr/>
        </p:nvCxnSpPr>
        <p:spPr>
          <a:xfrm>
            <a:off x="3748775" y="2007350"/>
            <a:ext cx="81300" cy="1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7" name="Shape 667"/>
          <p:cNvCxnSpPr/>
          <p:nvPr/>
        </p:nvCxnSpPr>
        <p:spPr>
          <a:xfrm>
            <a:off x="3829950" y="3528450"/>
            <a:ext cx="91200" cy="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8" name="Shape 668"/>
          <p:cNvCxnSpPr/>
          <p:nvPr/>
        </p:nvCxnSpPr>
        <p:spPr>
          <a:xfrm rot="10800000" flipH="1">
            <a:off x="3918500" y="2430650"/>
            <a:ext cx="44400" cy="11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69" name="Shape 669"/>
          <p:cNvCxnSpPr/>
          <p:nvPr/>
        </p:nvCxnSpPr>
        <p:spPr>
          <a:xfrm rot="10800000" flipH="1">
            <a:off x="3961875" y="2094850"/>
            <a:ext cx="912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0" name="Shape 670"/>
          <p:cNvCxnSpPr/>
          <p:nvPr/>
        </p:nvCxnSpPr>
        <p:spPr>
          <a:xfrm>
            <a:off x="4051350" y="2091275"/>
            <a:ext cx="73800" cy="127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1" name="Shape 671"/>
          <p:cNvCxnSpPr/>
          <p:nvPr/>
        </p:nvCxnSpPr>
        <p:spPr>
          <a:xfrm>
            <a:off x="4126050" y="3365175"/>
            <a:ext cx="90300" cy="6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2" name="Shape 672"/>
          <p:cNvCxnSpPr/>
          <p:nvPr/>
        </p:nvCxnSpPr>
        <p:spPr>
          <a:xfrm rot="10800000" flipH="1">
            <a:off x="4213700" y="2371575"/>
            <a:ext cx="73800" cy="105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3" name="Shape 673"/>
          <p:cNvCxnSpPr/>
          <p:nvPr/>
        </p:nvCxnSpPr>
        <p:spPr>
          <a:xfrm rot="10800000" flipH="1">
            <a:off x="4286550" y="2034900"/>
            <a:ext cx="60900" cy="3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4" name="Shape 674"/>
          <p:cNvCxnSpPr/>
          <p:nvPr/>
        </p:nvCxnSpPr>
        <p:spPr>
          <a:xfrm>
            <a:off x="4346525" y="2032250"/>
            <a:ext cx="88500" cy="131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5" name="Shape 675"/>
          <p:cNvCxnSpPr/>
          <p:nvPr/>
        </p:nvCxnSpPr>
        <p:spPr>
          <a:xfrm>
            <a:off x="4436000" y="3342100"/>
            <a:ext cx="65400" cy="21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6" name="Shape 676"/>
          <p:cNvCxnSpPr/>
          <p:nvPr/>
        </p:nvCxnSpPr>
        <p:spPr>
          <a:xfrm rot="10800000" flipH="1">
            <a:off x="4501500" y="2354100"/>
            <a:ext cx="89400" cy="120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7" name="Shape 677"/>
          <p:cNvCxnSpPr/>
          <p:nvPr/>
        </p:nvCxnSpPr>
        <p:spPr>
          <a:xfrm rot="10800000" flipH="1">
            <a:off x="4590050" y="1809150"/>
            <a:ext cx="60900" cy="54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8" name="Shape 678"/>
          <p:cNvCxnSpPr/>
          <p:nvPr/>
        </p:nvCxnSpPr>
        <p:spPr>
          <a:xfrm>
            <a:off x="4649075" y="1803475"/>
            <a:ext cx="59100" cy="143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79" name="Shape 679"/>
          <p:cNvCxnSpPr/>
          <p:nvPr/>
        </p:nvCxnSpPr>
        <p:spPr>
          <a:xfrm>
            <a:off x="4708125" y="3242475"/>
            <a:ext cx="125400" cy="25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0" name="Shape 680"/>
          <p:cNvCxnSpPr/>
          <p:nvPr/>
        </p:nvCxnSpPr>
        <p:spPr>
          <a:xfrm rot="10800000" flipH="1">
            <a:off x="4833575" y="2427975"/>
            <a:ext cx="37800" cy="107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1" name="Shape 681"/>
          <p:cNvCxnSpPr/>
          <p:nvPr/>
        </p:nvCxnSpPr>
        <p:spPr>
          <a:xfrm rot="10800000" flipH="1">
            <a:off x="4870475" y="1926150"/>
            <a:ext cx="110700" cy="50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2" name="Shape 682"/>
          <p:cNvCxnSpPr/>
          <p:nvPr/>
        </p:nvCxnSpPr>
        <p:spPr>
          <a:xfrm>
            <a:off x="4981150" y="1921550"/>
            <a:ext cx="591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3" name="Shape 683"/>
          <p:cNvCxnSpPr/>
          <p:nvPr/>
        </p:nvCxnSpPr>
        <p:spPr>
          <a:xfrm>
            <a:off x="5041125" y="3284000"/>
            <a:ext cx="88500" cy="3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4" name="Shape 684"/>
          <p:cNvCxnSpPr/>
          <p:nvPr/>
        </p:nvCxnSpPr>
        <p:spPr>
          <a:xfrm rot="10800000" flipH="1">
            <a:off x="5128750" y="1620725"/>
            <a:ext cx="133800" cy="204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5" name="Shape 685"/>
          <p:cNvCxnSpPr/>
          <p:nvPr/>
        </p:nvCxnSpPr>
        <p:spPr>
          <a:xfrm>
            <a:off x="5261575" y="1619000"/>
            <a:ext cx="81300" cy="18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6" name="Shape 686"/>
          <p:cNvCxnSpPr/>
          <p:nvPr/>
        </p:nvCxnSpPr>
        <p:spPr>
          <a:xfrm>
            <a:off x="5342750" y="3513675"/>
            <a:ext cx="89400" cy="17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7" name="Shape 687"/>
          <p:cNvCxnSpPr/>
          <p:nvPr/>
        </p:nvCxnSpPr>
        <p:spPr>
          <a:xfrm rot="10800000" flipH="1">
            <a:off x="5431300" y="2602425"/>
            <a:ext cx="53400" cy="109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8" name="Shape 688"/>
          <p:cNvCxnSpPr/>
          <p:nvPr/>
        </p:nvCxnSpPr>
        <p:spPr>
          <a:xfrm rot="10800000" flipH="1">
            <a:off x="5482950" y="2316250"/>
            <a:ext cx="88500" cy="2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9" name="Shape 689"/>
          <p:cNvCxnSpPr/>
          <p:nvPr/>
        </p:nvCxnSpPr>
        <p:spPr>
          <a:xfrm>
            <a:off x="5571525" y="2312675"/>
            <a:ext cx="66300" cy="123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0" name="Shape 690"/>
          <p:cNvCxnSpPr/>
          <p:nvPr/>
        </p:nvCxnSpPr>
        <p:spPr>
          <a:xfrm>
            <a:off x="5637000" y="3544125"/>
            <a:ext cx="96900" cy="10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1" name="Shape 691"/>
          <p:cNvCxnSpPr/>
          <p:nvPr/>
        </p:nvCxnSpPr>
        <p:spPr>
          <a:xfrm rot="10800000" flipH="1">
            <a:off x="5733875" y="2644725"/>
            <a:ext cx="53400" cy="101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2" name="Shape 692"/>
          <p:cNvCxnSpPr/>
          <p:nvPr/>
        </p:nvCxnSpPr>
        <p:spPr>
          <a:xfrm rot="10800000" flipH="1">
            <a:off x="5785525" y="2371750"/>
            <a:ext cx="88500" cy="2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3" name="Shape 693"/>
          <p:cNvCxnSpPr/>
          <p:nvPr/>
        </p:nvCxnSpPr>
        <p:spPr>
          <a:xfrm>
            <a:off x="5874075" y="2377250"/>
            <a:ext cx="73800" cy="125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4" name="Shape 694"/>
          <p:cNvCxnSpPr/>
          <p:nvPr/>
        </p:nvCxnSpPr>
        <p:spPr>
          <a:xfrm>
            <a:off x="5946950" y="3628050"/>
            <a:ext cx="76500" cy="12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5" name="Shape 695"/>
          <p:cNvCxnSpPr/>
          <p:nvPr/>
        </p:nvCxnSpPr>
        <p:spPr>
          <a:xfrm rot="10800000" flipH="1">
            <a:off x="6021675" y="2733350"/>
            <a:ext cx="591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6" name="Shape 696"/>
          <p:cNvCxnSpPr/>
          <p:nvPr/>
        </p:nvCxnSpPr>
        <p:spPr>
          <a:xfrm rot="10800000" flipH="1">
            <a:off x="6080700" y="2370700"/>
            <a:ext cx="74700" cy="36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7" name="Shape 697"/>
          <p:cNvCxnSpPr/>
          <p:nvPr/>
        </p:nvCxnSpPr>
        <p:spPr>
          <a:xfrm>
            <a:off x="6154500" y="2364325"/>
            <a:ext cx="88500" cy="136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8" name="Shape 698"/>
          <p:cNvCxnSpPr/>
          <p:nvPr/>
        </p:nvCxnSpPr>
        <p:spPr>
          <a:xfrm>
            <a:off x="6243975" y="3726750"/>
            <a:ext cx="89400" cy="1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9" name="Shape 699"/>
          <p:cNvCxnSpPr/>
          <p:nvPr/>
        </p:nvCxnSpPr>
        <p:spPr>
          <a:xfrm rot="10800000" flipH="1">
            <a:off x="6331600" y="2714850"/>
            <a:ext cx="53400" cy="11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0" name="Shape 700"/>
          <p:cNvCxnSpPr/>
          <p:nvPr/>
        </p:nvCxnSpPr>
        <p:spPr>
          <a:xfrm rot="10800000" flipH="1">
            <a:off x="6383250" y="2374450"/>
            <a:ext cx="95100" cy="34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1" name="Shape 701"/>
          <p:cNvCxnSpPr/>
          <p:nvPr/>
        </p:nvCxnSpPr>
        <p:spPr>
          <a:xfrm>
            <a:off x="6479200" y="2371700"/>
            <a:ext cx="73800" cy="140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2" name="Shape 702"/>
          <p:cNvCxnSpPr/>
          <p:nvPr/>
        </p:nvCxnSpPr>
        <p:spPr>
          <a:xfrm>
            <a:off x="6554825" y="3772875"/>
            <a:ext cx="64500" cy="20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3" name="Shape 703"/>
          <p:cNvCxnSpPr/>
          <p:nvPr/>
        </p:nvCxnSpPr>
        <p:spPr>
          <a:xfrm rot="10800000" flipH="1">
            <a:off x="6618475" y="1914275"/>
            <a:ext cx="156000" cy="206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4" name="Shape 704"/>
          <p:cNvCxnSpPr/>
          <p:nvPr/>
        </p:nvCxnSpPr>
        <p:spPr>
          <a:xfrm>
            <a:off x="6771600" y="1916950"/>
            <a:ext cx="84000" cy="178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5" name="Shape 705"/>
          <p:cNvCxnSpPr/>
          <p:nvPr/>
        </p:nvCxnSpPr>
        <p:spPr>
          <a:xfrm>
            <a:off x="6855550" y="3692625"/>
            <a:ext cx="73800" cy="2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6" name="Shape 706"/>
          <p:cNvCxnSpPr/>
          <p:nvPr/>
        </p:nvCxnSpPr>
        <p:spPr>
          <a:xfrm rot="10800000" flipH="1">
            <a:off x="6929350" y="2445400"/>
            <a:ext cx="59100" cy="14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7" name="Shape 707"/>
          <p:cNvCxnSpPr/>
          <p:nvPr/>
        </p:nvCxnSpPr>
        <p:spPr>
          <a:xfrm rot="10800000" flipH="1">
            <a:off x="6988375" y="1626375"/>
            <a:ext cx="73800" cy="8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8" name="Shape 708"/>
          <p:cNvCxnSpPr/>
          <p:nvPr/>
        </p:nvCxnSpPr>
        <p:spPr>
          <a:xfrm>
            <a:off x="7062175" y="1631900"/>
            <a:ext cx="81300" cy="19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09" name="Shape 709"/>
          <p:cNvSpPr/>
          <p:nvPr/>
        </p:nvSpPr>
        <p:spPr>
          <a:xfrm>
            <a:off x="2154800" y="2761564"/>
            <a:ext cx="5054950" cy="670225"/>
          </a:xfrm>
          <a:custGeom>
            <a:avLst/>
            <a:gdLst/>
            <a:ahLst/>
            <a:cxnLst/>
            <a:rect l="0" t="0" r="0" b="0"/>
            <a:pathLst>
              <a:path w="202198" h="26809" extrusionOk="0">
                <a:moveTo>
                  <a:pt x="0" y="26809"/>
                </a:moveTo>
                <a:cubicBezTo>
                  <a:pt x="11610" y="22873"/>
                  <a:pt x="53969" y="7523"/>
                  <a:pt x="69663" y="3194"/>
                </a:cubicBezTo>
                <a:cubicBezTo>
                  <a:pt x="85356" y="-1135"/>
                  <a:pt x="84717" y="-3"/>
                  <a:pt x="94163" y="833"/>
                </a:cubicBezTo>
                <a:cubicBezTo>
                  <a:pt x="103608" y="1669"/>
                  <a:pt x="113841" y="5063"/>
                  <a:pt x="126337" y="8212"/>
                </a:cubicBezTo>
                <a:cubicBezTo>
                  <a:pt x="138832" y="11360"/>
                  <a:pt x="157921" y="19281"/>
                  <a:pt x="169138" y="19724"/>
                </a:cubicBezTo>
                <a:cubicBezTo>
                  <a:pt x="180354" y="20166"/>
                  <a:pt x="188128" y="13230"/>
                  <a:pt x="193638" y="10869"/>
                </a:cubicBezTo>
                <a:cubicBezTo>
                  <a:pt x="199148" y="8507"/>
                  <a:pt x="200771" y="6441"/>
                  <a:pt x="202198" y="555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10" name="Shape 710"/>
          <p:cNvSpPr/>
          <p:nvPr/>
        </p:nvSpPr>
        <p:spPr>
          <a:xfrm>
            <a:off x="2176550" y="2868550"/>
            <a:ext cx="369300" cy="11658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1" name="Shape 711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13" name="Shape 7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Shape 714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715" name="Shape 715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716" name="Shape 716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7" name="Shape 717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2" name="Shape 722"/>
          <p:cNvCxnSpPr/>
          <p:nvPr/>
        </p:nvCxnSpPr>
        <p:spPr>
          <a:xfrm>
            <a:off x="2243375" y="2784950"/>
            <a:ext cx="88500" cy="102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23" name="Shape 723"/>
          <p:cNvCxnSpPr/>
          <p:nvPr/>
        </p:nvCxnSpPr>
        <p:spPr>
          <a:xfrm>
            <a:off x="2331925" y="3808850"/>
            <a:ext cx="81300" cy="17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24" name="Shape 724"/>
          <p:cNvCxnSpPr/>
          <p:nvPr/>
        </p:nvCxnSpPr>
        <p:spPr>
          <a:xfrm rot="10800000" flipH="1">
            <a:off x="2413100" y="2991800"/>
            <a:ext cx="59100" cy="99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25" name="Shape 725"/>
          <p:cNvCxnSpPr/>
          <p:nvPr/>
        </p:nvCxnSpPr>
        <p:spPr>
          <a:xfrm>
            <a:off x="1999850" y="14861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26" name="Shape 726"/>
          <p:cNvCxnSpPr/>
          <p:nvPr/>
        </p:nvCxnSpPr>
        <p:spPr>
          <a:xfrm rot="10800000" flipH="1">
            <a:off x="1999850" y="41132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27" name="Shape 727"/>
          <p:cNvCxnSpPr/>
          <p:nvPr/>
        </p:nvCxnSpPr>
        <p:spPr>
          <a:xfrm rot="10800000" flipH="1">
            <a:off x="2156650" y="3221575"/>
            <a:ext cx="594000" cy="213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28" name="Shape 728"/>
          <p:cNvSpPr/>
          <p:nvPr/>
        </p:nvSpPr>
        <p:spPr>
          <a:xfrm>
            <a:off x="2176550" y="2868550"/>
            <a:ext cx="369300" cy="11658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0" name="Shape 73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31" name="Shape 7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5" name="Shape 73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0" name="Shape 740"/>
          <p:cNvCxnSpPr/>
          <p:nvPr/>
        </p:nvCxnSpPr>
        <p:spPr>
          <a:xfrm>
            <a:off x="1923650" y="16385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1" name="Shape 741"/>
          <p:cNvCxnSpPr/>
          <p:nvPr/>
        </p:nvCxnSpPr>
        <p:spPr>
          <a:xfrm rot="10800000" flipH="1">
            <a:off x="1923650" y="42656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2" name="Shape 742"/>
          <p:cNvCxnSpPr/>
          <p:nvPr/>
        </p:nvCxnSpPr>
        <p:spPr>
          <a:xfrm>
            <a:off x="3335700" y="2310100"/>
            <a:ext cx="841200" cy="105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3" name="Shape 743"/>
          <p:cNvCxnSpPr/>
          <p:nvPr/>
        </p:nvCxnSpPr>
        <p:spPr>
          <a:xfrm>
            <a:off x="4176950" y="3372750"/>
            <a:ext cx="769200" cy="16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4" name="Shape 744"/>
          <p:cNvCxnSpPr/>
          <p:nvPr/>
        </p:nvCxnSpPr>
        <p:spPr>
          <a:xfrm rot="10800000" flipH="1">
            <a:off x="4937050" y="2583075"/>
            <a:ext cx="789600" cy="95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45" name="Shape 745"/>
          <p:cNvSpPr/>
          <p:nvPr/>
        </p:nvSpPr>
        <p:spPr>
          <a:xfrm>
            <a:off x="3247125" y="2232625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46" name="Shape 746"/>
          <p:cNvCxnSpPr/>
          <p:nvPr/>
        </p:nvCxnSpPr>
        <p:spPr>
          <a:xfrm>
            <a:off x="3320925" y="1431950"/>
            <a:ext cx="0" cy="27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47" name="Shape 747"/>
          <p:cNvCxnSpPr/>
          <p:nvPr/>
        </p:nvCxnSpPr>
        <p:spPr>
          <a:xfrm>
            <a:off x="5683125" y="1431950"/>
            <a:ext cx="0" cy="27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748" name="Shape 748"/>
          <p:cNvSpPr/>
          <p:nvPr/>
        </p:nvSpPr>
        <p:spPr>
          <a:xfrm>
            <a:off x="4117175" y="3300100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9" name="Shape 749"/>
          <p:cNvSpPr/>
          <p:nvPr/>
        </p:nvSpPr>
        <p:spPr>
          <a:xfrm>
            <a:off x="4872850" y="3476450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0" name="Shape 750"/>
          <p:cNvSpPr/>
          <p:nvPr/>
        </p:nvSpPr>
        <p:spPr>
          <a:xfrm>
            <a:off x="5619525" y="2576750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51" name="Shape 751"/>
          <p:cNvCxnSpPr/>
          <p:nvPr/>
        </p:nvCxnSpPr>
        <p:spPr>
          <a:xfrm rot="10800000" flipH="1">
            <a:off x="3325750" y="2937375"/>
            <a:ext cx="2378700" cy="196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52" name="Shape 752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3" name="Shape 753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54" name="Shape 7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Shape 755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756" name="Shape 756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757" name="Shape 757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3" name="Shape 763"/>
          <p:cNvCxnSpPr/>
          <p:nvPr/>
        </p:nvCxnSpPr>
        <p:spPr>
          <a:xfrm>
            <a:off x="1923650" y="16385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64" name="Shape 764"/>
          <p:cNvCxnSpPr/>
          <p:nvPr/>
        </p:nvCxnSpPr>
        <p:spPr>
          <a:xfrm rot="10800000" flipH="1">
            <a:off x="1923650" y="42656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65" name="Shape 765"/>
          <p:cNvCxnSpPr/>
          <p:nvPr/>
        </p:nvCxnSpPr>
        <p:spPr>
          <a:xfrm>
            <a:off x="3335700" y="2310100"/>
            <a:ext cx="841200" cy="105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66" name="Shape 766"/>
          <p:cNvCxnSpPr/>
          <p:nvPr/>
        </p:nvCxnSpPr>
        <p:spPr>
          <a:xfrm>
            <a:off x="4176950" y="3372750"/>
            <a:ext cx="769200" cy="16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67" name="Shape 767"/>
          <p:cNvCxnSpPr/>
          <p:nvPr/>
        </p:nvCxnSpPr>
        <p:spPr>
          <a:xfrm rot="10800000" flipH="1">
            <a:off x="4937050" y="2583075"/>
            <a:ext cx="789600" cy="95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68" name="Shape 768"/>
          <p:cNvSpPr/>
          <p:nvPr/>
        </p:nvSpPr>
        <p:spPr>
          <a:xfrm>
            <a:off x="3247125" y="2232625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69" name="Shape 769"/>
          <p:cNvCxnSpPr/>
          <p:nvPr/>
        </p:nvCxnSpPr>
        <p:spPr>
          <a:xfrm>
            <a:off x="3320925" y="1431950"/>
            <a:ext cx="0" cy="27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70" name="Shape 770"/>
          <p:cNvCxnSpPr/>
          <p:nvPr/>
        </p:nvCxnSpPr>
        <p:spPr>
          <a:xfrm>
            <a:off x="5683125" y="1431950"/>
            <a:ext cx="0" cy="27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771" name="Shape 771"/>
          <p:cNvSpPr/>
          <p:nvPr/>
        </p:nvSpPr>
        <p:spPr>
          <a:xfrm>
            <a:off x="4117175" y="3300100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2" name="Shape 772"/>
          <p:cNvSpPr/>
          <p:nvPr/>
        </p:nvSpPr>
        <p:spPr>
          <a:xfrm>
            <a:off x="4872850" y="3476450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5619525" y="2576750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74" name="Shape 774"/>
          <p:cNvCxnSpPr/>
          <p:nvPr/>
        </p:nvCxnSpPr>
        <p:spPr>
          <a:xfrm rot="10800000" flipH="1">
            <a:off x="3325750" y="2937375"/>
            <a:ext cx="2378700" cy="196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75" name="Shape 775"/>
          <p:cNvCxnSpPr/>
          <p:nvPr/>
        </p:nvCxnSpPr>
        <p:spPr>
          <a:xfrm rot="10800000">
            <a:off x="3310725" y="2308825"/>
            <a:ext cx="10200" cy="8241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6" name="Shape 776"/>
          <p:cNvCxnSpPr/>
          <p:nvPr/>
        </p:nvCxnSpPr>
        <p:spPr>
          <a:xfrm flipH="1">
            <a:off x="4933450" y="3000100"/>
            <a:ext cx="3600" cy="5388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7" name="Shape 777"/>
          <p:cNvCxnSpPr/>
          <p:nvPr/>
        </p:nvCxnSpPr>
        <p:spPr>
          <a:xfrm rot="10800000" flipH="1">
            <a:off x="5682375" y="2630375"/>
            <a:ext cx="900" cy="3033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8" name="Shape 778"/>
          <p:cNvCxnSpPr/>
          <p:nvPr/>
        </p:nvCxnSpPr>
        <p:spPr>
          <a:xfrm flipH="1">
            <a:off x="4177050" y="3070200"/>
            <a:ext cx="3600" cy="3027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9" name="Shape 77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0" name="Shape 78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81" name="Shape 7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Shape 78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783" name="Shape 78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5" name="Shape 78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0" name="Shape 790"/>
          <p:cNvCxnSpPr/>
          <p:nvPr/>
        </p:nvCxnSpPr>
        <p:spPr>
          <a:xfrm>
            <a:off x="1923650" y="1638575"/>
            <a:ext cx="0" cy="2627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91" name="Shape 791"/>
          <p:cNvCxnSpPr/>
          <p:nvPr/>
        </p:nvCxnSpPr>
        <p:spPr>
          <a:xfrm>
            <a:off x="3306175" y="3048050"/>
            <a:ext cx="23835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92" name="Shape 792"/>
          <p:cNvCxnSpPr/>
          <p:nvPr/>
        </p:nvCxnSpPr>
        <p:spPr>
          <a:xfrm>
            <a:off x="3324625" y="2217875"/>
            <a:ext cx="856200" cy="114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93" name="Shape 793"/>
          <p:cNvCxnSpPr/>
          <p:nvPr/>
        </p:nvCxnSpPr>
        <p:spPr>
          <a:xfrm>
            <a:off x="4178800" y="3361675"/>
            <a:ext cx="754500" cy="22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94" name="Shape 794"/>
          <p:cNvCxnSpPr/>
          <p:nvPr/>
        </p:nvCxnSpPr>
        <p:spPr>
          <a:xfrm rot="10800000" flipH="1">
            <a:off x="4931500" y="2747350"/>
            <a:ext cx="756300" cy="83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5" name="Shape 795"/>
          <p:cNvSpPr/>
          <p:nvPr/>
        </p:nvSpPr>
        <p:spPr>
          <a:xfrm>
            <a:off x="3247125" y="2156425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96" name="Shape 796"/>
          <p:cNvCxnSpPr/>
          <p:nvPr/>
        </p:nvCxnSpPr>
        <p:spPr>
          <a:xfrm>
            <a:off x="3320925" y="1431950"/>
            <a:ext cx="0" cy="27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97" name="Shape 797"/>
          <p:cNvCxnSpPr/>
          <p:nvPr/>
        </p:nvCxnSpPr>
        <p:spPr>
          <a:xfrm>
            <a:off x="5683125" y="1431950"/>
            <a:ext cx="0" cy="27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798" name="Shape 798"/>
          <p:cNvSpPr/>
          <p:nvPr/>
        </p:nvSpPr>
        <p:spPr>
          <a:xfrm>
            <a:off x="4117175" y="3286625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4868287" y="3524400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0" name="Shape 800"/>
          <p:cNvSpPr/>
          <p:nvPr/>
        </p:nvSpPr>
        <p:spPr>
          <a:xfrm>
            <a:off x="5619525" y="2691125"/>
            <a:ext cx="127200" cy="1299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01" name="Shape 801"/>
          <p:cNvCxnSpPr/>
          <p:nvPr/>
        </p:nvCxnSpPr>
        <p:spPr>
          <a:xfrm rot="10800000">
            <a:off x="3320925" y="2214175"/>
            <a:ext cx="0" cy="8265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2" name="Shape 802"/>
          <p:cNvCxnSpPr/>
          <p:nvPr/>
        </p:nvCxnSpPr>
        <p:spPr>
          <a:xfrm flipH="1">
            <a:off x="4928887" y="3048050"/>
            <a:ext cx="3600" cy="5388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3" name="Shape 803"/>
          <p:cNvCxnSpPr/>
          <p:nvPr/>
        </p:nvCxnSpPr>
        <p:spPr>
          <a:xfrm rot="10800000" flipH="1">
            <a:off x="5682375" y="2744750"/>
            <a:ext cx="900" cy="3033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4" name="Shape 804"/>
          <p:cNvCxnSpPr/>
          <p:nvPr/>
        </p:nvCxnSpPr>
        <p:spPr>
          <a:xfrm>
            <a:off x="4176950" y="3049900"/>
            <a:ext cx="300" cy="3096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5" name="Shape 805"/>
          <p:cNvCxnSpPr/>
          <p:nvPr/>
        </p:nvCxnSpPr>
        <p:spPr>
          <a:xfrm rot="10800000" flipH="1">
            <a:off x="1923650" y="4265675"/>
            <a:ext cx="5357400" cy="7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06" name="Shape 806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7" name="Shape 807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08" name="Shape 8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Shape 809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810" name="Shape 810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2" name="Shape 812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 txBox="1"/>
          <p:nvPr/>
        </p:nvSpPr>
        <p:spPr>
          <a:xfrm>
            <a:off x="666125" y="1664475"/>
            <a:ext cx="7762500" cy="31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000">
                <a:solidFill>
                  <a:schemeClr val="dk1"/>
                </a:solidFill>
              </a:rPr>
              <a:t>Segmento, parâmetro h</a:t>
            </a: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</p:txBody>
      </p:sp>
      <p:pic>
        <p:nvPicPr>
          <p:cNvPr id="818" name="Shape 8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175" y="1838550"/>
            <a:ext cx="3562350" cy="1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Shape 81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0" name="Shape 82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21" name="Shape 8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Shape 82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823" name="Shape 82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/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824" name="Shape 82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5" name="Shape 82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/>
          <p:nvPr/>
        </p:nvSpPr>
        <p:spPr>
          <a:xfrm>
            <a:off x="4550650" y="4890800"/>
            <a:ext cx="3136200" cy="2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Fonte: adaptado de Earthengine (2006)</a:t>
            </a:r>
          </a:p>
        </p:txBody>
      </p:sp>
      <p:sp>
        <p:nvSpPr>
          <p:cNvPr id="86" name="Shape 86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Definições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Variáveis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Extração da série temporal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Métodos de Análise de Séries Temporais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Sistemas imageadores</a:t>
            </a:r>
          </a:p>
        </p:txBody>
      </p:sp>
      <p:pic>
        <p:nvPicPr>
          <p:cNvPr id="91" name="Shape 91" descr="Rondonia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570" y="822715"/>
            <a:ext cx="8523184" cy="4014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Shape 8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175" y="1838550"/>
            <a:ext cx="3562350" cy="1266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1" name="Shape 831"/>
          <p:cNvCxnSpPr/>
          <p:nvPr/>
        </p:nvCxnSpPr>
        <p:spPr>
          <a:xfrm>
            <a:off x="4663350" y="3490550"/>
            <a:ext cx="8367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2" name="Shape 832"/>
          <p:cNvCxnSpPr/>
          <p:nvPr/>
        </p:nvCxnSpPr>
        <p:spPr>
          <a:xfrm>
            <a:off x="46633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3" name="Shape 833"/>
          <p:cNvCxnSpPr/>
          <p:nvPr/>
        </p:nvCxnSpPr>
        <p:spPr>
          <a:xfrm>
            <a:off x="5501550" y="3490550"/>
            <a:ext cx="8367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4" name="Shape 834"/>
          <p:cNvCxnSpPr/>
          <p:nvPr/>
        </p:nvCxnSpPr>
        <p:spPr>
          <a:xfrm>
            <a:off x="55015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5" name="Shape 835"/>
          <p:cNvCxnSpPr/>
          <p:nvPr/>
        </p:nvCxnSpPr>
        <p:spPr>
          <a:xfrm>
            <a:off x="6263550" y="3490550"/>
            <a:ext cx="8367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6" name="Shape 836"/>
          <p:cNvCxnSpPr/>
          <p:nvPr/>
        </p:nvCxnSpPr>
        <p:spPr>
          <a:xfrm>
            <a:off x="62635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7" name="Shape 837"/>
          <p:cNvCxnSpPr/>
          <p:nvPr/>
        </p:nvCxnSpPr>
        <p:spPr>
          <a:xfrm>
            <a:off x="6873150" y="3490550"/>
            <a:ext cx="8367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8" name="Shape 838"/>
          <p:cNvCxnSpPr/>
          <p:nvPr/>
        </p:nvCxnSpPr>
        <p:spPr>
          <a:xfrm>
            <a:off x="70255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9" name="Shape 839"/>
          <p:cNvCxnSpPr/>
          <p:nvPr/>
        </p:nvCxnSpPr>
        <p:spPr>
          <a:xfrm>
            <a:off x="77113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40" name="Shape 840"/>
          <p:cNvSpPr txBox="1"/>
          <p:nvPr/>
        </p:nvSpPr>
        <p:spPr>
          <a:xfrm>
            <a:off x="666125" y="1664475"/>
            <a:ext cx="7762500" cy="31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000">
                <a:solidFill>
                  <a:schemeClr val="dk1"/>
                </a:solidFill>
              </a:rPr>
              <a:t>Segmento, parâmetro h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2000">
                <a:solidFill>
                  <a:schemeClr val="dk1"/>
                </a:solidFill>
              </a:rPr>
              <a:t>h = 1/4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841" name="Shape 841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43" name="Shape 8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Shape 844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845" name="Shape 845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846" name="Shape 846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7" name="Shape 847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Shape 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175" y="1838550"/>
            <a:ext cx="3562350" cy="1266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3" name="Shape 853"/>
          <p:cNvCxnSpPr/>
          <p:nvPr/>
        </p:nvCxnSpPr>
        <p:spPr>
          <a:xfrm>
            <a:off x="4663350" y="3490550"/>
            <a:ext cx="8367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54" name="Shape 854"/>
          <p:cNvCxnSpPr/>
          <p:nvPr/>
        </p:nvCxnSpPr>
        <p:spPr>
          <a:xfrm>
            <a:off x="46633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55" name="Shape 855"/>
          <p:cNvCxnSpPr/>
          <p:nvPr/>
        </p:nvCxnSpPr>
        <p:spPr>
          <a:xfrm>
            <a:off x="5501550" y="3490550"/>
            <a:ext cx="8367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56" name="Shape 856"/>
          <p:cNvCxnSpPr/>
          <p:nvPr/>
        </p:nvCxnSpPr>
        <p:spPr>
          <a:xfrm>
            <a:off x="55015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57" name="Shape 857"/>
          <p:cNvCxnSpPr/>
          <p:nvPr/>
        </p:nvCxnSpPr>
        <p:spPr>
          <a:xfrm>
            <a:off x="6263550" y="3490550"/>
            <a:ext cx="8367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58" name="Shape 858"/>
          <p:cNvCxnSpPr/>
          <p:nvPr/>
        </p:nvCxnSpPr>
        <p:spPr>
          <a:xfrm>
            <a:off x="62635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59" name="Shape 859"/>
          <p:cNvCxnSpPr/>
          <p:nvPr/>
        </p:nvCxnSpPr>
        <p:spPr>
          <a:xfrm>
            <a:off x="6873150" y="3490550"/>
            <a:ext cx="8367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0" name="Shape 860"/>
          <p:cNvCxnSpPr/>
          <p:nvPr/>
        </p:nvCxnSpPr>
        <p:spPr>
          <a:xfrm>
            <a:off x="70255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1" name="Shape 861"/>
          <p:cNvCxnSpPr/>
          <p:nvPr/>
        </p:nvCxnSpPr>
        <p:spPr>
          <a:xfrm>
            <a:off x="7711350" y="3414200"/>
            <a:ext cx="0" cy="152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62" name="Shape 862"/>
          <p:cNvSpPr txBox="1"/>
          <p:nvPr/>
        </p:nvSpPr>
        <p:spPr>
          <a:xfrm>
            <a:off x="666125" y="1664475"/>
            <a:ext cx="7762500" cy="31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000">
                <a:solidFill>
                  <a:schemeClr val="dk1"/>
                </a:solidFill>
              </a:rPr>
              <a:t>Segmento, parâmetro h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2000">
                <a:solidFill>
                  <a:schemeClr val="dk1"/>
                </a:solidFill>
              </a:rPr>
              <a:t>h = 1/4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2000">
                <a:solidFill>
                  <a:schemeClr val="dk1"/>
                </a:solidFill>
              </a:rPr>
              <a:t>max = 3 </a:t>
            </a:r>
            <a:r>
              <a:rPr lang="pt-BR" sz="2000" i="1">
                <a:solidFill>
                  <a:schemeClr val="dk1"/>
                </a:solidFill>
              </a:rPr>
              <a:t>breakpoints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863" name="Shape 863"/>
          <p:cNvSpPr/>
          <p:nvPr/>
        </p:nvSpPr>
        <p:spPr>
          <a:xfrm>
            <a:off x="5446950" y="3435950"/>
            <a:ext cx="109200" cy="1092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4" name="Shape 864"/>
          <p:cNvSpPr/>
          <p:nvPr/>
        </p:nvSpPr>
        <p:spPr>
          <a:xfrm>
            <a:off x="6208200" y="3435950"/>
            <a:ext cx="109200" cy="1092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5" name="Shape 865"/>
          <p:cNvSpPr/>
          <p:nvPr/>
        </p:nvSpPr>
        <p:spPr>
          <a:xfrm>
            <a:off x="6970200" y="3435950"/>
            <a:ext cx="109200" cy="1092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6" name="Shape 866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7" name="Shape 867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68" name="Shape 8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Shape 869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870" name="Shape 870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871" name="Shape 871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2" name="Shape 872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/>
          <p:nvPr/>
        </p:nvSpPr>
        <p:spPr>
          <a:xfrm>
            <a:off x="666125" y="1207275"/>
            <a:ext cx="7762500" cy="31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❖"/>
            </a:pPr>
            <a:r>
              <a:rPr lang="pt-BR"/>
              <a:t>Etapa 1:	Teste de OLS-MOSUM na componente de tendência, OLS nos dados sem sazonalidade;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pt-BR"/>
              <a:t>Etapa 2:	Componentes de tendência estimadas para cada segmento por meio de regressão;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❖"/>
            </a:pPr>
            <a:r>
              <a:rPr lang="pt-BR"/>
              <a:t>Etapa 3:	Teste de OLS-MOSUM na componente sazonal, OLS dos dados sem tendência;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❖"/>
            </a:pPr>
            <a:r>
              <a:rPr lang="pt-BR"/>
              <a:t>Etapa 4:	Coeficientes sazonais estimados para cada segmento por meio de regressão.</a:t>
            </a:r>
          </a:p>
        </p:txBody>
      </p:sp>
      <p:sp>
        <p:nvSpPr>
          <p:cNvPr id="878" name="Shape 878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80" name="Shape 8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Shape 881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882" name="Shape 882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</p:txBody>
      </p:sp>
      <p:sp>
        <p:nvSpPr>
          <p:cNvPr id="883" name="Shape 883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4" name="Shape 884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Shape 8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862" y="1240587"/>
            <a:ext cx="7400925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Shape 890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1" name="Shape 891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92" name="Shape 8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Shape 893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894" name="Shape 894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/>
              <a:t>STL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Break points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rgbClr val="FFFFFF"/>
              </a:solidFill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6" name="Shape 896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800" y="1094547"/>
            <a:ext cx="5636400" cy="33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Shape 902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3" name="Shape 903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04" name="Shape 9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Shape 905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906" name="Shape 906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Considerações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STL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/>
              <a:t>Break points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Experimento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>
              <a:solidFill>
                <a:srgbClr val="FFFFFF"/>
              </a:solidFill>
            </a:endParaRPr>
          </a:p>
        </p:txBody>
      </p:sp>
      <p:sp>
        <p:nvSpPr>
          <p:cNvPr id="907" name="Shape 907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8" name="Shape 908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 txBox="1"/>
          <p:nvPr/>
        </p:nvSpPr>
        <p:spPr>
          <a:xfrm>
            <a:off x="908125" y="2950350"/>
            <a:ext cx="7762500" cy="25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000"/>
          </a:p>
        </p:txBody>
      </p:sp>
      <p:sp>
        <p:nvSpPr>
          <p:cNvPr id="914" name="Shape 914"/>
          <p:cNvSpPr txBox="1"/>
          <p:nvPr/>
        </p:nvSpPr>
        <p:spPr>
          <a:xfrm>
            <a:off x="6122125" y="2196225"/>
            <a:ext cx="6554400" cy="76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15" name="Shape 915"/>
          <p:cNvSpPr txBox="1"/>
          <p:nvPr/>
        </p:nvSpPr>
        <p:spPr>
          <a:xfrm>
            <a:off x="5598675" y="1900375"/>
            <a:ext cx="6554400" cy="76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16" name="Shape 916"/>
          <p:cNvSpPr txBox="1"/>
          <p:nvPr/>
        </p:nvSpPr>
        <p:spPr>
          <a:xfrm>
            <a:off x="336150" y="1109850"/>
            <a:ext cx="2312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</a:t>
            </a:r>
          </a:p>
        </p:txBody>
      </p:sp>
      <p:sp>
        <p:nvSpPr>
          <p:cNvPr id="917" name="Shape 917"/>
          <p:cNvSpPr txBox="1"/>
          <p:nvPr/>
        </p:nvSpPr>
        <p:spPr>
          <a:xfrm>
            <a:off x="304800" y="1664475"/>
            <a:ext cx="8662200" cy="339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Char char="❖"/>
            </a:pPr>
            <a:r>
              <a:rPr lang="pt-BR" sz="1800" dirty="0">
                <a:solidFill>
                  <a:schemeClr val="dk1"/>
                </a:solidFill>
              </a:rPr>
              <a:t>Artigo: </a:t>
            </a:r>
            <a:r>
              <a:rPr lang="pt-BR" sz="1800" i="1" dirty="0" err="1">
                <a:solidFill>
                  <a:schemeClr val="dk1"/>
                </a:solidFill>
              </a:rPr>
              <a:t>Support</a:t>
            </a:r>
            <a:r>
              <a:rPr lang="pt-BR" sz="1800" i="1" dirty="0">
                <a:solidFill>
                  <a:schemeClr val="dk1"/>
                </a:solidFill>
              </a:rPr>
              <a:t>-Vector Networks;</a:t>
            </a:r>
          </a:p>
          <a:p>
            <a:pPr marL="457200" lvl="0" indent="-34290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Char char="❖"/>
            </a:pPr>
            <a:r>
              <a:rPr lang="pt-BR" sz="1800" dirty="0">
                <a:solidFill>
                  <a:schemeClr val="dk1"/>
                </a:solidFill>
              </a:rPr>
              <a:t>Método: </a:t>
            </a:r>
            <a:r>
              <a:rPr lang="pt-BR" sz="1800" i="1" dirty="0" err="1">
                <a:solidFill>
                  <a:schemeClr val="dk1"/>
                </a:solidFill>
              </a:rPr>
              <a:t>Support</a:t>
            </a:r>
            <a:r>
              <a:rPr lang="pt-BR" sz="1800" i="1" dirty="0">
                <a:solidFill>
                  <a:schemeClr val="dk1"/>
                </a:solidFill>
              </a:rPr>
              <a:t> Vector </a:t>
            </a:r>
            <a:r>
              <a:rPr lang="pt-BR" sz="1800" i="1" dirty="0" err="1">
                <a:solidFill>
                  <a:schemeClr val="dk1"/>
                </a:solidFill>
              </a:rPr>
              <a:t>Machine</a:t>
            </a:r>
            <a:r>
              <a:rPr lang="pt-BR" sz="1800" i="1" dirty="0">
                <a:solidFill>
                  <a:schemeClr val="dk1"/>
                </a:solidFill>
              </a:rPr>
              <a:t> </a:t>
            </a:r>
            <a:r>
              <a:rPr lang="pt-BR" sz="1800" dirty="0">
                <a:solidFill>
                  <a:schemeClr val="dk1"/>
                </a:solidFill>
              </a:rPr>
              <a:t>(SVM)</a:t>
            </a:r>
          </a:p>
          <a:p>
            <a:pPr marL="457200" lvl="0" indent="-34290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Char char="❖"/>
            </a:pPr>
            <a:r>
              <a:rPr lang="pt-BR" sz="1800" dirty="0">
                <a:solidFill>
                  <a:schemeClr val="dk1"/>
                </a:solidFill>
              </a:rPr>
              <a:t>Autores: C. Cortes e V. </a:t>
            </a:r>
            <a:r>
              <a:rPr lang="pt-BR" sz="1800" dirty="0" err="1">
                <a:solidFill>
                  <a:schemeClr val="dk1"/>
                </a:solidFill>
              </a:rPr>
              <a:t>Vapnik</a:t>
            </a:r>
            <a:r>
              <a:rPr lang="pt-BR" sz="1800" dirty="0">
                <a:solidFill>
                  <a:schemeClr val="dk1"/>
                </a:solidFill>
              </a:rPr>
              <a:t>;</a:t>
            </a:r>
          </a:p>
          <a:p>
            <a:pPr marL="457200" lvl="0" indent="-34290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Char char="❖"/>
            </a:pPr>
            <a:r>
              <a:rPr lang="pt-BR" sz="1800" dirty="0">
                <a:solidFill>
                  <a:schemeClr val="dk1"/>
                </a:solidFill>
              </a:rPr>
              <a:t>Motivação: </a:t>
            </a:r>
          </a:p>
          <a:p>
            <a:pPr marL="914400" lvl="1" indent="-22860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Char char="➢"/>
            </a:pPr>
            <a:r>
              <a:rPr lang="pt-BR" dirty="0">
                <a:solidFill>
                  <a:schemeClr val="dk1"/>
                </a:solidFill>
              </a:rPr>
              <a:t>Método Clássico da Computação.</a:t>
            </a:r>
          </a:p>
          <a:p>
            <a:pPr marL="914400" lvl="1" indent="-22860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Char char="➢"/>
            </a:pPr>
            <a:r>
              <a:rPr lang="pt-BR" dirty="0">
                <a:solidFill>
                  <a:schemeClr val="dk1"/>
                </a:solidFill>
              </a:rPr>
              <a:t>Recentes aplicações para Sensoriamento Remoto no uso de Séries Temporais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918" name="Shape 918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9" name="Shape 919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20" name="Shape 9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Shape 921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922" name="Shape 922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3" name="Shape 923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4" name="Shape 924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Função de decisão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9" name="Shape 929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30" name="Shape 930"/>
          <p:cNvSpPr txBox="1"/>
          <p:nvPr/>
        </p:nvSpPr>
        <p:spPr>
          <a:xfrm>
            <a:off x="487075" y="1664475"/>
            <a:ext cx="7762500" cy="25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00000"/>
              <a:buChar char="❖"/>
            </a:pPr>
            <a:r>
              <a:rPr lang="pt-BR" sz="2000">
                <a:solidFill>
                  <a:schemeClr val="dk1"/>
                </a:solidFill>
              </a:rPr>
              <a:t>Duas classes, linearmente separáveis.</a:t>
            </a:r>
          </a:p>
          <a:p>
            <a:pPr marL="914400" lvl="1" indent="-35560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00000"/>
              <a:buChar char="➢"/>
            </a:pPr>
            <a:r>
              <a:rPr lang="pt-BR" sz="2000">
                <a:solidFill>
                  <a:schemeClr val="dk1"/>
                </a:solidFill>
              </a:rPr>
              <a:t>O que é um bom limite para a decisão?</a:t>
            </a:r>
          </a:p>
        </p:txBody>
      </p:sp>
      <p:sp>
        <p:nvSpPr>
          <p:cNvPr id="931" name="Shape 931"/>
          <p:cNvSpPr txBox="1"/>
          <p:nvPr/>
        </p:nvSpPr>
        <p:spPr>
          <a:xfrm>
            <a:off x="336150" y="1109850"/>
            <a:ext cx="2312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</a:t>
            </a:r>
          </a:p>
        </p:txBody>
      </p:sp>
      <p:pic>
        <p:nvPicPr>
          <p:cNvPr id="932" name="Shape 9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075" y="2578875"/>
            <a:ext cx="241935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Shape 9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2550" y="2583625"/>
            <a:ext cx="5334000" cy="22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Shape 93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5" name="Shape 93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Law (2016) </a:t>
            </a:r>
          </a:p>
        </p:txBody>
      </p:sp>
      <p:sp>
        <p:nvSpPr>
          <p:cNvPr id="936" name="Shape 936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7" name="Shape 937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38" name="Shape 9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Shape 939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940" name="Shape 940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Função de decisão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 txBox="1"/>
          <p:nvPr/>
        </p:nvSpPr>
        <p:spPr>
          <a:xfrm>
            <a:off x="487075" y="1664475"/>
            <a:ext cx="4406100" cy="25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  <a:buChar char="❖"/>
            </a:pPr>
            <a:r>
              <a:rPr lang="pt-BR" sz="2000">
                <a:solidFill>
                  <a:schemeClr val="dk1"/>
                </a:solidFill>
              </a:rPr>
              <a:t>Redes Neurais - Uma vez que ocorre a separação correta dos conjuntos (classes), a condição é satisfatória.</a:t>
            </a:r>
          </a:p>
        </p:txBody>
      </p:sp>
      <p:sp>
        <p:nvSpPr>
          <p:cNvPr id="946" name="Shape 946"/>
          <p:cNvSpPr txBox="1"/>
          <p:nvPr/>
        </p:nvSpPr>
        <p:spPr>
          <a:xfrm>
            <a:off x="336150" y="1109850"/>
            <a:ext cx="45570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 - Classificador linear</a:t>
            </a:r>
          </a:p>
        </p:txBody>
      </p:sp>
      <p:sp>
        <p:nvSpPr>
          <p:cNvPr id="947" name="Shape 947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8" name="Shape 948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Adaptado de Law (2016) </a:t>
            </a:r>
          </a:p>
        </p:txBody>
      </p:sp>
      <p:sp>
        <p:nvSpPr>
          <p:cNvPr id="949" name="Shape 94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0" name="Shape 95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51" name="Shape 9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Shape 95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953" name="Shape 95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Classificador linear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Função de decisão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</p:txBody>
      </p:sp>
      <p:pic>
        <p:nvPicPr>
          <p:cNvPr id="954" name="Shape 9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774" y="1425902"/>
            <a:ext cx="3138874" cy="291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Shape 955" descr="Image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6425" y="1871728"/>
            <a:ext cx="1835425" cy="211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Shape 956" descr="Image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56967">
            <a:off x="5656424" y="1669491"/>
            <a:ext cx="1835425" cy="211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Shape 957" descr="Image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02163">
            <a:off x="5668410" y="1651349"/>
            <a:ext cx="1975479" cy="228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Shape 958" descr="Image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61342">
            <a:off x="5828125" y="1649360"/>
            <a:ext cx="1894323" cy="21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Shape 959" descr="Image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8900" y="1746491"/>
            <a:ext cx="1835425" cy="211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Shape 960" descr="Image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87904">
            <a:off x="5837487" y="1795541"/>
            <a:ext cx="1835425" cy="211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/>
          <p:nvPr/>
        </p:nvSpPr>
        <p:spPr>
          <a:xfrm>
            <a:off x="487075" y="1664475"/>
            <a:ext cx="4406100" cy="25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  <a:buChar char="❖"/>
            </a:pPr>
            <a:r>
              <a:rPr lang="pt-BR" sz="2000"/>
              <a:t>Função decisão</a:t>
            </a:r>
          </a:p>
          <a:p>
            <a:pPr marL="914400" lvl="1" indent="-355600" rtl="0">
              <a:spcBef>
                <a:spcPts val="0"/>
              </a:spcBef>
              <a:buSzPct val="100000"/>
              <a:buChar char="➢"/>
            </a:pPr>
            <a:r>
              <a:rPr lang="pt-BR" sz="2000"/>
              <a:t>Gera uma reta que separa os elementos das duas classes.</a:t>
            </a:r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marL="457200" lvl="0" indent="-355600" rtl="0">
              <a:spcBef>
                <a:spcPts val="0"/>
              </a:spcBef>
              <a:buSzPct val="100000"/>
              <a:buChar char="❖"/>
            </a:pPr>
            <a:r>
              <a:rPr lang="pt-BR" sz="2000"/>
              <a:t>Função ótima ?</a:t>
            </a:r>
          </a:p>
          <a:p>
            <a:pPr marL="914400" lvl="1" indent="-355600" rtl="0">
              <a:spcBef>
                <a:spcPts val="0"/>
              </a:spcBef>
              <a:buSzPct val="100000"/>
              <a:buChar char="➢"/>
            </a:pPr>
            <a:r>
              <a:rPr lang="pt-BR" sz="2000"/>
              <a:t>Gera uma reta distante de cada classe.</a:t>
            </a:r>
          </a:p>
        </p:txBody>
      </p:sp>
      <p:sp>
        <p:nvSpPr>
          <p:cNvPr id="966" name="Shape 966"/>
          <p:cNvSpPr txBox="1"/>
          <p:nvPr/>
        </p:nvSpPr>
        <p:spPr>
          <a:xfrm>
            <a:off x="336150" y="1109850"/>
            <a:ext cx="58920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 - Função de decisão (</a:t>
            </a:r>
            <a:r>
              <a:rPr lang="pt-BR" sz="2800" i="1">
                <a:solidFill>
                  <a:schemeClr val="dk1"/>
                </a:solidFill>
              </a:rPr>
              <a:t>Kernel</a:t>
            </a:r>
            <a:r>
              <a:rPr lang="pt-BR" sz="2800">
                <a:solidFill>
                  <a:schemeClr val="dk1"/>
                </a:solidFill>
              </a:rPr>
              <a:t>)</a:t>
            </a:r>
          </a:p>
        </p:txBody>
      </p:sp>
      <p:sp>
        <p:nvSpPr>
          <p:cNvPr id="967" name="Shape 967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8" name="Shape 968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69" name="Shape 969"/>
          <p:cNvSpPr txBox="1"/>
          <p:nvPr/>
        </p:nvSpPr>
        <p:spPr>
          <a:xfrm>
            <a:off x="4572025" y="4846275"/>
            <a:ext cx="57687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pt-BR" sz="1000"/>
              <a:t>Fonte: </a:t>
            </a:r>
            <a:r>
              <a:rPr lang="pt-BR" sz="1000">
                <a:solidFill>
                  <a:schemeClr val="dk1"/>
                </a:solidFill>
              </a:rPr>
              <a:t>Law (2016) </a:t>
            </a:r>
          </a:p>
        </p:txBody>
      </p:sp>
      <p:sp>
        <p:nvSpPr>
          <p:cNvPr id="970" name="Shape 970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1" name="Shape 971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2" name="Shape 9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Shape 973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974" name="Shape 974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Função de decisão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</p:txBody>
      </p:sp>
      <p:pic>
        <p:nvPicPr>
          <p:cNvPr id="975" name="Shape 9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725" y="1805087"/>
            <a:ext cx="4381500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 txBox="1"/>
          <p:nvPr/>
        </p:nvSpPr>
        <p:spPr>
          <a:xfrm>
            <a:off x="487075" y="1664475"/>
            <a:ext cx="7762500" cy="25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000"/>
          </a:p>
        </p:txBody>
      </p:sp>
      <p:sp>
        <p:nvSpPr>
          <p:cNvPr id="981" name="Shape 981"/>
          <p:cNvSpPr txBox="1"/>
          <p:nvPr/>
        </p:nvSpPr>
        <p:spPr>
          <a:xfrm>
            <a:off x="6122125" y="2196225"/>
            <a:ext cx="6554400" cy="76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82" name="Shape 982"/>
          <p:cNvSpPr txBox="1"/>
          <p:nvPr/>
        </p:nvSpPr>
        <p:spPr>
          <a:xfrm>
            <a:off x="336150" y="1109850"/>
            <a:ext cx="2312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</a:t>
            </a:r>
          </a:p>
        </p:txBody>
      </p:sp>
      <p:pic>
        <p:nvPicPr>
          <p:cNvPr id="983" name="Shape 983" descr="svmregressio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612" y="1462012"/>
            <a:ext cx="4086225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Shape 98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5" name="Shape 98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Readhead (2016)</a:t>
            </a:r>
          </a:p>
        </p:txBody>
      </p:sp>
      <p:sp>
        <p:nvSpPr>
          <p:cNvPr id="986" name="Shape 986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7" name="Shape 987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88" name="Shape 9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Shape 989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990" name="Shape 990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lt1"/>
                </a:solidFill>
              </a:rPr>
              <a:t>Função de decisão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 txBox="1"/>
          <p:nvPr/>
        </p:nvSpPr>
        <p:spPr>
          <a:xfrm>
            <a:off x="1930050" y="4428925"/>
            <a:ext cx="63921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Variáveis comumente utilizadas em sensoriamento remoto para análise de série temporal.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4550650" y="4867400"/>
            <a:ext cx="25986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Adaptado de Kunzer et al. (2015)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50" y="954024"/>
            <a:ext cx="8606688" cy="347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Definições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Variáveis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Extração da série temporal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Métodos de Análise de Séries Temporais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Sistemas imageadores</a:t>
            </a:r>
          </a:p>
        </p:txBody>
      </p:sp>
      <p:sp>
        <p:nvSpPr>
          <p:cNvPr id="106" name="Shape 106"/>
          <p:cNvSpPr/>
          <p:nvPr/>
        </p:nvSpPr>
        <p:spPr>
          <a:xfrm>
            <a:off x="7452475" y="1553100"/>
            <a:ext cx="1523700" cy="294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6750325" y="1488125"/>
            <a:ext cx="2349300" cy="288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 txBox="1"/>
          <p:nvPr/>
        </p:nvSpPr>
        <p:spPr>
          <a:xfrm>
            <a:off x="487075" y="1664475"/>
            <a:ext cx="7762500" cy="31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  <a:buChar char="❖"/>
            </a:pPr>
            <a:r>
              <a:rPr lang="pt-BR" sz="2000"/>
              <a:t>A escolha da função de decisão depende da aplicação e a particularidade do espaço de atributos.</a:t>
            </a:r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marL="457200" lvl="0" indent="-355600" rtl="0">
              <a:spcBef>
                <a:spcPts val="0"/>
              </a:spcBef>
              <a:buSzPct val="100000"/>
              <a:buChar char="❖"/>
            </a:pPr>
            <a:r>
              <a:rPr lang="pt-BR" sz="2000"/>
              <a:t>Funções de Decisões (mais utilizadas)</a:t>
            </a:r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marL="914400" lvl="1" indent="-355600" rtl="0">
              <a:spcBef>
                <a:spcPts val="0"/>
              </a:spcBef>
              <a:buSzPct val="100000"/>
              <a:buChar char="➢"/>
            </a:pPr>
            <a:r>
              <a:rPr lang="pt-BR" sz="2000"/>
              <a:t>Polinomial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000"/>
          </a:p>
          <a:p>
            <a:pPr marL="914400" lvl="1" indent="-355600" rtl="0">
              <a:spcBef>
                <a:spcPts val="0"/>
              </a:spcBef>
              <a:buSzPct val="100000"/>
              <a:buChar char="➢"/>
            </a:pPr>
            <a:r>
              <a:rPr lang="pt-BR" sz="2000"/>
              <a:t>Gaussiana ou RBF (Função de Base Radial)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000"/>
          </a:p>
          <a:p>
            <a:pPr marL="914400" lvl="1" indent="-355600" rtl="0">
              <a:spcBef>
                <a:spcPts val="0"/>
              </a:spcBef>
              <a:buSzPct val="100000"/>
              <a:buChar char="➢"/>
            </a:pPr>
            <a:r>
              <a:rPr lang="pt-BR" sz="2000"/>
              <a:t>Sigmoidais</a:t>
            </a:r>
          </a:p>
        </p:txBody>
      </p:sp>
      <p:sp>
        <p:nvSpPr>
          <p:cNvPr id="996" name="Shape 996"/>
          <p:cNvSpPr txBox="1"/>
          <p:nvPr/>
        </p:nvSpPr>
        <p:spPr>
          <a:xfrm>
            <a:off x="6122125" y="2196225"/>
            <a:ext cx="6554400" cy="76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97" name="Shape 997"/>
          <p:cNvSpPr txBox="1"/>
          <p:nvPr/>
        </p:nvSpPr>
        <p:spPr>
          <a:xfrm>
            <a:off x="336150" y="1109850"/>
            <a:ext cx="2312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</a:t>
            </a:r>
          </a:p>
        </p:txBody>
      </p:sp>
      <p:sp>
        <p:nvSpPr>
          <p:cNvPr id="998" name="Shape 998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9" name="Shape 999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00" name="Shape 1000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1" name="Shape 1001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02" name="Shape 10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Shape 1003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004" name="Shape 1004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lt1"/>
                </a:solidFill>
              </a:rPr>
              <a:t>Função de decisão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 txBox="1"/>
          <p:nvPr/>
        </p:nvSpPr>
        <p:spPr>
          <a:xfrm>
            <a:off x="487075" y="1664475"/>
            <a:ext cx="7762500" cy="304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  <a:buChar char="❖"/>
            </a:pPr>
            <a:r>
              <a:rPr lang="pt-BR" sz="2000"/>
              <a:t>Processo</a:t>
            </a:r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lvl="0" rtl="0">
              <a:spcBef>
                <a:spcPts val="0"/>
              </a:spcBef>
              <a:buNone/>
            </a:pPr>
            <a:endParaRPr sz="2000"/>
          </a:p>
          <a:p>
            <a:pPr lvl="0" algn="ctr">
              <a:spcBef>
                <a:spcPts val="0"/>
              </a:spcBef>
              <a:buNone/>
            </a:pPr>
            <a:r>
              <a:rPr lang="pt-BR" sz="2000"/>
              <a:t>σ - largura da banda da função de </a:t>
            </a:r>
            <a:r>
              <a:rPr lang="pt-BR" sz="2000" i="1"/>
              <a:t>kernel</a:t>
            </a:r>
          </a:p>
          <a:p>
            <a:pPr lvl="0" algn="ctr">
              <a:spcBef>
                <a:spcPts val="0"/>
              </a:spcBef>
              <a:buNone/>
            </a:pPr>
            <a:r>
              <a:rPr lang="pt-BR" sz="2000" i="1"/>
              <a:t>kernel</a:t>
            </a:r>
            <a:r>
              <a:rPr lang="pt-BR" sz="2000"/>
              <a:t> - função de treinamento e previsão dos dados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2000"/>
              <a:t>C - valor de ajuste de precisão</a:t>
            </a:r>
          </a:p>
        </p:txBody>
      </p:sp>
      <p:sp>
        <p:nvSpPr>
          <p:cNvPr id="1010" name="Shape 1010"/>
          <p:cNvSpPr txBox="1"/>
          <p:nvPr/>
        </p:nvSpPr>
        <p:spPr>
          <a:xfrm>
            <a:off x="6122125" y="2196225"/>
            <a:ext cx="6554400" cy="76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11" name="Shape 1011"/>
          <p:cNvSpPr txBox="1"/>
          <p:nvPr/>
        </p:nvSpPr>
        <p:spPr>
          <a:xfrm>
            <a:off x="336150" y="1109850"/>
            <a:ext cx="2312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</a:t>
            </a:r>
          </a:p>
        </p:txBody>
      </p:sp>
      <p:pic>
        <p:nvPicPr>
          <p:cNvPr id="1012" name="Shape 10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2121900"/>
            <a:ext cx="56388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Shape 1013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4" name="Shape 1014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15" name="Shape 1015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6" name="Shape 1016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17" name="Shape 10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Shape 1018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019" name="Shape 1019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Função de decisão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Experimento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" name="Shape 1024"/>
          <p:cNvCxnSpPr>
            <a:stCxn id="1025" idx="3"/>
          </p:cNvCxnSpPr>
          <p:nvPr/>
        </p:nvCxnSpPr>
        <p:spPr>
          <a:xfrm rot="10800000" flipH="1">
            <a:off x="2184849" y="3595750"/>
            <a:ext cx="1206300" cy="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1026" name="Shape 1026"/>
          <p:cNvGraphicFramePr/>
          <p:nvPr/>
        </p:nvGraphicFramePr>
        <p:xfrm>
          <a:off x="3374000" y="2188450"/>
          <a:ext cx="1483525" cy="2682000"/>
        </p:xfrm>
        <a:graphic>
          <a:graphicData uri="http://schemas.openxmlformats.org/drawingml/2006/table">
            <a:tbl>
              <a:tblPr>
                <a:noFill/>
                <a:tableStyleId>{9F75B490-D27C-491F-9509-E955417379F5}</a:tableStyleId>
              </a:tblPr>
              <a:tblGrid>
                <a:gridCol w="148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0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Variáveis extraídas</a:t>
                      </a: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Amplitude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Valor máximo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Valor mínimo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Moda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Desvio Padrão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Somatório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Média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27" name="Shape 1027"/>
          <p:cNvSpPr/>
          <p:nvPr/>
        </p:nvSpPr>
        <p:spPr>
          <a:xfrm>
            <a:off x="5654900" y="3321625"/>
            <a:ext cx="660000" cy="54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SVM</a:t>
            </a:r>
          </a:p>
        </p:txBody>
      </p:sp>
      <p:cxnSp>
        <p:nvCxnSpPr>
          <p:cNvPr id="1028" name="Shape 1028"/>
          <p:cNvCxnSpPr>
            <a:endCxn id="1027" idx="1"/>
          </p:cNvCxnSpPr>
          <p:nvPr/>
        </p:nvCxnSpPr>
        <p:spPr>
          <a:xfrm>
            <a:off x="4897400" y="3592825"/>
            <a:ext cx="757500" cy="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1029" name="Shape 1029"/>
          <p:cNvGraphicFramePr/>
          <p:nvPr/>
        </p:nvGraphicFramePr>
        <p:xfrm>
          <a:off x="7112275" y="2863975"/>
          <a:ext cx="1483525" cy="1341000"/>
        </p:xfrm>
        <a:graphic>
          <a:graphicData uri="http://schemas.openxmlformats.org/drawingml/2006/table">
            <a:tbl>
              <a:tblPr>
                <a:noFill/>
                <a:tableStyleId>{9F75B490-D27C-491F-9509-E955417379F5}</a:tableStyleId>
              </a:tblPr>
              <a:tblGrid>
                <a:gridCol w="148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0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Classes</a:t>
                      </a: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Campo Nativo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Pastagem Cultivada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pt-BR" sz="1000"/>
                        <a:t>Outros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30" name="Shape 1030"/>
          <p:cNvCxnSpPr>
            <a:stCxn id="1027" idx="3"/>
          </p:cNvCxnSpPr>
          <p:nvPr/>
        </p:nvCxnSpPr>
        <p:spPr>
          <a:xfrm rot="10800000" flipH="1">
            <a:off x="6314900" y="3594325"/>
            <a:ext cx="778800" cy="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1" name="Shape 1031"/>
          <p:cNvSpPr txBox="1"/>
          <p:nvPr/>
        </p:nvSpPr>
        <p:spPr>
          <a:xfrm>
            <a:off x="336150" y="1109850"/>
            <a:ext cx="2312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</a:t>
            </a:r>
          </a:p>
        </p:txBody>
      </p:sp>
      <p:pic>
        <p:nvPicPr>
          <p:cNvPr id="1025" name="Shape 1025" descr="processo_metodologia.png"/>
          <p:cNvPicPr preferRelativeResize="0"/>
          <p:nvPr/>
        </p:nvPicPr>
        <p:blipFill rotWithShape="1">
          <a:blip r:embed="rId3">
            <a:alphaModFix/>
          </a:blip>
          <a:srcRect t="-2390" r="72723" b="2390"/>
          <a:stretch/>
        </p:blipFill>
        <p:spPr>
          <a:xfrm>
            <a:off x="631150" y="2631550"/>
            <a:ext cx="1553699" cy="19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Shape 1032"/>
          <p:cNvSpPr txBox="1"/>
          <p:nvPr/>
        </p:nvSpPr>
        <p:spPr>
          <a:xfrm>
            <a:off x="421050" y="1581750"/>
            <a:ext cx="6554400" cy="76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buSzPct val="100000"/>
              <a:buChar char="❖"/>
            </a:pPr>
            <a:r>
              <a:rPr lang="pt-BR" sz="2000"/>
              <a:t>Aplicação para Séries Temporais</a:t>
            </a:r>
          </a:p>
        </p:txBody>
      </p:sp>
      <p:sp>
        <p:nvSpPr>
          <p:cNvPr id="1033" name="Shape 1033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4" name="Shape 1034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35" name="Shape 1035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6" name="Shape 1036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37" name="Shape 10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Shape 1038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039" name="Shape 1039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Função de decisão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Experimento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 txBox="1"/>
          <p:nvPr/>
        </p:nvSpPr>
        <p:spPr>
          <a:xfrm>
            <a:off x="336150" y="1109850"/>
            <a:ext cx="3806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</a:t>
            </a:r>
          </a:p>
        </p:txBody>
      </p:sp>
      <p:sp>
        <p:nvSpPr>
          <p:cNvPr id="1045" name="Shape 1045"/>
          <p:cNvSpPr txBox="1"/>
          <p:nvPr/>
        </p:nvSpPr>
        <p:spPr>
          <a:xfrm>
            <a:off x="421050" y="1581750"/>
            <a:ext cx="8625600" cy="76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❖"/>
            </a:pPr>
            <a:r>
              <a:rPr lang="pt-BR"/>
              <a:t>Em Costa et al (2015) o SVM obteve uma Acurácia de 85,96%.</a:t>
            </a:r>
          </a:p>
        </p:txBody>
      </p:sp>
      <p:pic>
        <p:nvPicPr>
          <p:cNvPr id="1046" name="Shape 10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175" y="1957812"/>
            <a:ext cx="710565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Shape 10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5212" y="3774850"/>
            <a:ext cx="172402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Shape 1048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9" name="Shape 1049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Costa et al. (2015)</a:t>
            </a:r>
          </a:p>
        </p:txBody>
      </p:sp>
      <p:sp>
        <p:nvSpPr>
          <p:cNvPr id="1050" name="Shape 1050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1" name="Shape 1051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52" name="Shape 10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Shape 1053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054" name="Shape 1054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Função de decisão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Experimento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 txBox="1"/>
          <p:nvPr/>
        </p:nvSpPr>
        <p:spPr>
          <a:xfrm>
            <a:off x="336150" y="1109850"/>
            <a:ext cx="3806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SVM - Bibliotecas </a:t>
            </a:r>
          </a:p>
        </p:txBody>
      </p:sp>
      <p:sp>
        <p:nvSpPr>
          <p:cNvPr id="1060" name="Shape 1060"/>
          <p:cNvSpPr txBox="1"/>
          <p:nvPr/>
        </p:nvSpPr>
        <p:spPr>
          <a:xfrm>
            <a:off x="421050" y="1581750"/>
            <a:ext cx="8625600" cy="76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❖"/>
            </a:pPr>
            <a:r>
              <a:rPr lang="pt-BR"/>
              <a:t>LIBSVM (C++ e Java)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❖"/>
            </a:pPr>
            <a:r>
              <a:rPr lang="pt-BR"/>
              <a:t>SVMlight (C)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❖"/>
            </a:pPr>
            <a:r>
              <a:rPr lang="pt-BR"/>
              <a:t>SVMTorch (C++)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❖"/>
            </a:pPr>
            <a:r>
              <a:rPr lang="pt-BR"/>
              <a:t>OSU SVM Classifier (</a:t>
            </a:r>
            <a:r>
              <a:rPr lang="pt-BR">
                <a:solidFill>
                  <a:schemeClr val="dk1"/>
                </a:solidFill>
              </a:rPr>
              <a:t>Matlab Toolbox)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❖"/>
            </a:pPr>
            <a:r>
              <a:rPr lang="pt-BR">
                <a:solidFill>
                  <a:schemeClr val="dk1"/>
                </a:solidFill>
              </a:rPr>
              <a:t>scikit-learn (Python)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❖"/>
            </a:pPr>
            <a:r>
              <a:rPr lang="pt-BR">
                <a:solidFill>
                  <a:schemeClr val="dk1"/>
                </a:solidFill>
              </a:rPr>
              <a:t>e1071 (R)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❖"/>
            </a:pPr>
            <a:r>
              <a:rPr lang="pt-BR">
                <a:solidFill>
                  <a:schemeClr val="dk1"/>
                </a:solidFill>
              </a:rPr>
              <a:t>OpenCV (C++ e Python)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>
                <a:solidFill>
                  <a:schemeClr val="dk1"/>
                </a:solidFill>
              </a:rPr>
              <a:t>Mais Informações: </a:t>
            </a:r>
            <a:r>
              <a:rPr lang="pt-BR" u="sng">
                <a:solidFill>
                  <a:schemeClr val="dk1"/>
                </a:solidFill>
              </a:rPr>
              <a:t>www.svms.org/</a:t>
            </a:r>
          </a:p>
        </p:txBody>
      </p:sp>
      <p:sp>
        <p:nvSpPr>
          <p:cNvPr id="1061" name="Shape 1061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2" name="Shape 1062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3" name="Shape 1063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65" name="Shape 10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Shape 1066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067" name="Shape 1067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Classificador linear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Função de decisão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Bibliotecas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2" name="Shape 1072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73" name="Shape 1073"/>
          <p:cNvSpPr txBox="1"/>
          <p:nvPr/>
        </p:nvSpPr>
        <p:spPr>
          <a:xfrm>
            <a:off x="336150" y="1109850"/>
            <a:ext cx="1919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 dirty="0">
                <a:solidFill>
                  <a:schemeClr val="dk1"/>
                </a:solidFill>
              </a:rPr>
              <a:t>TWDTW</a:t>
            </a:r>
          </a:p>
        </p:txBody>
      </p:sp>
      <p:sp>
        <p:nvSpPr>
          <p:cNvPr id="1074" name="Shape 1074"/>
          <p:cNvSpPr txBox="1">
            <a:spLocks noGrp="1"/>
          </p:cNvSpPr>
          <p:nvPr>
            <p:ph type="body" idx="4294967295"/>
          </p:nvPr>
        </p:nvSpPr>
        <p:spPr>
          <a:xfrm>
            <a:off x="311700" y="1460813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Artigo: A Time-</a:t>
            </a:r>
            <a:r>
              <a:rPr lang="pt-BR" dirty="0" err="1">
                <a:solidFill>
                  <a:srgbClr val="000000"/>
                </a:solidFill>
              </a:rPr>
              <a:t>Weighted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dirty="0" err="1">
                <a:solidFill>
                  <a:srgbClr val="000000"/>
                </a:solidFill>
              </a:rPr>
              <a:t>Dynamic</a:t>
            </a:r>
            <a:r>
              <a:rPr lang="pt-BR" dirty="0">
                <a:solidFill>
                  <a:srgbClr val="000000"/>
                </a:solidFill>
              </a:rPr>
              <a:t> Time </a:t>
            </a:r>
            <a:r>
              <a:rPr lang="pt-BR" dirty="0" err="1">
                <a:solidFill>
                  <a:srgbClr val="000000"/>
                </a:solidFill>
              </a:rPr>
              <a:t>Warping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dirty="0" err="1">
                <a:solidFill>
                  <a:srgbClr val="000000"/>
                </a:solidFill>
              </a:rPr>
              <a:t>Method</a:t>
            </a:r>
            <a:r>
              <a:rPr lang="pt-BR" dirty="0">
                <a:solidFill>
                  <a:srgbClr val="000000"/>
                </a:solidFill>
              </a:rPr>
              <a:t> for Land-Use </a:t>
            </a:r>
            <a:r>
              <a:rPr lang="pt-BR" dirty="0" err="1">
                <a:solidFill>
                  <a:srgbClr val="000000"/>
                </a:solidFill>
              </a:rPr>
              <a:t>and</a:t>
            </a:r>
            <a:r>
              <a:rPr lang="pt-BR" dirty="0">
                <a:solidFill>
                  <a:srgbClr val="000000"/>
                </a:solidFill>
              </a:rPr>
              <a:t> Land-Cover </a:t>
            </a:r>
            <a:r>
              <a:rPr lang="pt-BR" dirty="0" err="1">
                <a:solidFill>
                  <a:srgbClr val="000000"/>
                </a:solidFill>
              </a:rPr>
              <a:t>Mapping</a:t>
            </a:r>
            <a:r>
              <a:rPr lang="pt-BR" i="1" dirty="0">
                <a:solidFill>
                  <a:srgbClr val="000000"/>
                </a:solidFill>
              </a:rPr>
              <a:t>;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Método: </a:t>
            </a:r>
            <a:r>
              <a:rPr lang="pt-BR" i="1" dirty="0">
                <a:solidFill>
                  <a:srgbClr val="000000"/>
                </a:solidFill>
              </a:rPr>
              <a:t>Time-</a:t>
            </a:r>
            <a:r>
              <a:rPr lang="pt-BR" i="1" dirty="0" err="1">
                <a:solidFill>
                  <a:srgbClr val="000000"/>
                </a:solidFill>
              </a:rPr>
              <a:t>Weighted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i="1" dirty="0" err="1">
                <a:solidFill>
                  <a:srgbClr val="000000"/>
                </a:solidFill>
              </a:rPr>
              <a:t>Dynamic</a:t>
            </a:r>
            <a:r>
              <a:rPr lang="pt-BR" i="1" dirty="0">
                <a:solidFill>
                  <a:srgbClr val="000000"/>
                </a:solidFill>
              </a:rPr>
              <a:t> Time </a:t>
            </a:r>
            <a:r>
              <a:rPr lang="pt-BR" i="1" dirty="0" err="1">
                <a:solidFill>
                  <a:srgbClr val="000000"/>
                </a:solidFill>
              </a:rPr>
              <a:t>Warping</a:t>
            </a:r>
            <a:r>
              <a:rPr lang="pt-BR" dirty="0">
                <a:solidFill>
                  <a:srgbClr val="000000"/>
                </a:solidFill>
              </a:rPr>
              <a:t> (TWDTW)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Autores: Maus et al.;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Disponível no pacote </a:t>
            </a:r>
            <a:r>
              <a:rPr lang="pt-BR" i="1" dirty="0" err="1">
                <a:solidFill>
                  <a:srgbClr val="000000"/>
                </a:solidFill>
              </a:rPr>
              <a:t>dtwSat</a:t>
            </a:r>
            <a:r>
              <a:rPr lang="pt-BR" i="1" dirty="0">
                <a:solidFill>
                  <a:srgbClr val="000000"/>
                </a:solidFill>
              </a:rPr>
              <a:t> </a:t>
            </a:r>
            <a:r>
              <a:rPr lang="pt-BR" dirty="0">
                <a:solidFill>
                  <a:srgbClr val="000000"/>
                </a:solidFill>
              </a:rPr>
              <a:t>(MAUS et al., 2016b) na linguagem R;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Motivação: 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Métodos baseados no DTW obtêm bons resultados na classificação de séries temporais;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 dirty="0">
                <a:solidFill>
                  <a:schemeClr val="dk1"/>
                </a:solidFill>
              </a:rPr>
              <a:t>O método </a:t>
            </a:r>
            <a:r>
              <a:rPr lang="pt-BR" dirty="0" err="1">
                <a:solidFill>
                  <a:schemeClr val="dk1"/>
                </a:solidFill>
              </a:rPr>
              <a:t>Dynamic</a:t>
            </a:r>
            <a:r>
              <a:rPr lang="pt-BR" dirty="0">
                <a:solidFill>
                  <a:schemeClr val="dk1"/>
                </a:solidFill>
              </a:rPr>
              <a:t> Time </a:t>
            </a:r>
            <a:r>
              <a:rPr lang="pt-BR" dirty="0" err="1">
                <a:solidFill>
                  <a:schemeClr val="dk1"/>
                </a:solidFill>
              </a:rPr>
              <a:t>Warping</a:t>
            </a:r>
            <a:r>
              <a:rPr lang="pt-BR" dirty="0">
                <a:solidFill>
                  <a:schemeClr val="dk1"/>
                </a:solidFill>
              </a:rPr>
              <a:t> (DTW) não considera o tempo.</a:t>
            </a:r>
          </a:p>
        </p:txBody>
      </p:sp>
      <p:sp>
        <p:nvSpPr>
          <p:cNvPr id="1075" name="Shape 1075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77" name="Shape 10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Shape 1078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079" name="Shape 1079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DTW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</p:txBody>
      </p:sp>
      <p:sp>
        <p:nvSpPr>
          <p:cNvPr id="1080" name="Shape 1080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1" name="Shape 1081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6" name="Shape 1086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87" name="Shape 1087"/>
          <p:cNvSpPr txBox="1"/>
          <p:nvPr/>
        </p:nvSpPr>
        <p:spPr>
          <a:xfrm>
            <a:off x="336150" y="1109850"/>
            <a:ext cx="1919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DTW</a:t>
            </a:r>
          </a:p>
        </p:txBody>
      </p:sp>
      <p:sp>
        <p:nvSpPr>
          <p:cNvPr id="1088" name="Shape 1088"/>
          <p:cNvSpPr txBox="1">
            <a:spLocks noGrp="1"/>
          </p:cNvSpPr>
          <p:nvPr>
            <p:ph type="body" idx="4294967295"/>
          </p:nvPr>
        </p:nvSpPr>
        <p:spPr>
          <a:xfrm>
            <a:off x="311700" y="1609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/>
            </a:pPr>
            <a:r>
              <a:rPr lang="pt-BR" dirty="0">
                <a:solidFill>
                  <a:srgbClr val="000000"/>
                </a:solidFill>
              </a:rPr>
              <a:t>Proposto por </a:t>
            </a:r>
            <a:r>
              <a:rPr lang="pt-BR" dirty="0" err="1">
                <a:solidFill>
                  <a:srgbClr val="000000"/>
                </a:solidFill>
              </a:rPr>
              <a:t>Sakoe</a:t>
            </a:r>
            <a:r>
              <a:rPr lang="pt-BR" dirty="0">
                <a:solidFill>
                  <a:srgbClr val="000000"/>
                </a:solidFill>
              </a:rPr>
              <a:t> e Chiba (1971);</a:t>
            </a:r>
          </a:p>
          <a:p>
            <a:pPr marL="4572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Método de mineração de dados e séries temporais de padrões de voz;</a:t>
            </a:r>
          </a:p>
          <a:p>
            <a:pPr marL="4572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O objetivo é encontrar um </a:t>
            </a:r>
            <a:r>
              <a:rPr lang="pt-BR" i="1" dirty="0" err="1">
                <a:solidFill>
                  <a:srgbClr val="000000"/>
                </a:solidFill>
              </a:rPr>
              <a:t>Warping</a:t>
            </a:r>
            <a:r>
              <a:rPr lang="pt-BR" i="1" dirty="0">
                <a:solidFill>
                  <a:srgbClr val="000000"/>
                </a:solidFill>
              </a:rPr>
              <a:t> Path p</a:t>
            </a:r>
            <a:r>
              <a:rPr lang="pt-BR" dirty="0">
                <a:solidFill>
                  <a:srgbClr val="000000"/>
                </a:solidFill>
              </a:rPr>
              <a:t> de custo mínimo;</a:t>
            </a:r>
          </a:p>
          <a:p>
            <a:pPr marL="4572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 dirty="0">
                <a:solidFill>
                  <a:srgbClr val="000000"/>
                </a:solidFill>
              </a:rPr>
              <a:t>Encontra o melhor alinhamento entre séries temporais.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cxnSp>
        <p:nvCxnSpPr>
          <p:cNvPr id="1089" name="Shape 1089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90" name="Shape 1090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1" name="Shape 1091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92" name="Shape 10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Shape 1093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094" name="Shape 1094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</p:txBody>
      </p:sp>
      <p:sp>
        <p:nvSpPr>
          <p:cNvPr id="1095" name="Shape 1095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6" name="Shape 1096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 txBox="1"/>
          <p:nvPr/>
        </p:nvSpPr>
        <p:spPr>
          <a:xfrm>
            <a:off x="336150" y="1109850"/>
            <a:ext cx="1919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DTW</a:t>
            </a:r>
          </a:p>
        </p:txBody>
      </p:sp>
      <p:sp>
        <p:nvSpPr>
          <p:cNvPr id="1102" name="Shape 1102"/>
          <p:cNvSpPr txBox="1">
            <a:spLocks noGrp="1"/>
          </p:cNvSpPr>
          <p:nvPr>
            <p:ph type="body" idx="4294967295"/>
          </p:nvPr>
        </p:nvSpPr>
        <p:spPr>
          <a:xfrm>
            <a:off x="311700" y="1609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Utiliza as matrizes de custo e de custo acumulado: </a:t>
            </a: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103" name="Shape 1103" descr="accumulated_matri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262" y="3028075"/>
            <a:ext cx="3981475" cy="406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Shape 1104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05" name="Shape 1105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06" name="Shape 1106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7" name="Shape 1107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08" name="Shape 1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Shape 1109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110" name="Shape 1110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</p:txBody>
      </p:sp>
      <p:sp>
        <p:nvSpPr>
          <p:cNvPr id="1111" name="Shape 1111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2" name="Shape 1112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13" name="Shape 1113" descr="Untitle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400" y="2096371"/>
            <a:ext cx="4494800" cy="27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8" name="Shape 1118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19" name="Shape 1119"/>
          <p:cNvSpPr txBox="1"/>
          <p:nvPr/>
        </p:nvSpPr>
        <p:spPr>
          <a:xfrm>
            <a:off x="336150" y="1109850"/>
            <a:ext cx="1919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TWDTW</a:t>
            </a:r>
          </a:p>
        </p:txBody>
      </p:sp>
      <p:sp>
        <p:nvSpPr>
          <p:cNvPr id="1120" name="Shape 1120"/>
          <p:cNvSpPr txBox="1">
            <a:spLocks noGrp="1"/>
          </p:cNvSpPr>
          <p:nvPr>
            <p:ph type="body" idx="4294967295"/>
          </p:nvPr>
        </p:nvSpPr>
        <p:spPr>
          <a:xfrm>
            <a:off x="311700" y="1609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O TWDTW difere do DTW na montagem da matriz de custo;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Também é considerada a data em que o dado foi obtido;</a:t>
            </a:r>
          </a:p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Maus et al. (2016) utilizaram a seguinte equação: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121" name="Shape 1121" descr="Untit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775" y="3531337"/>
            <a:ext cx="3162300" cy="981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2" name="Shape 1122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23" name="Shape 1123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24" name="Shape 1124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25" name="Shape 1125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6" name="Shape 1126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27" name="Shape 1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Shape 1128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129" name="Shape 1129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</p:txBody>
      </p:sp>
      <p:sp>
        <p:nvSpPr>
          <p:cNvPr id="1130" name="Shape 1130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1" name="Shape 1131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6" name="Shape 1136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37" name="Shape 1137"/>
          <p:cNvSpPr txBox="1"/>
          <p:nvPr/>
        </p:nvSpPr>
        <p:spPr>
          <a:xfrm>
            <a:off x="336150" y="1109850"/>
            <a:ext cx="36378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TWDTW </a:t>
            </a:r>
          </a:p>
        </p:txBody>
      </p:sp>
      <p:pic>
        <p:nvPicPr>
          <p:cNvPr id="1138" name="Shape 1138" descr="patterns_twdt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050" y="1566750"/>
            <a:ext cx="7591899" cy="3205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9" name="Shape 1139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40" name="Shape 1140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41" name="Shape 1141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42" name="Shape 1142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43" name="Shape 1143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4" name="Shape 1144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45" name="Shape 1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Shape 1146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147" name="Shape 1147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Exemplo</a:t>
            </a:r>
          </a:p>
        </p:txBody>
      </p:sp>
      <p:sp>
        <p:nvSpPr>
          <p:cNvPr id="1148" name="Shape 1148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9" name="Shape 1149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0" name="Shape 1150"/>
          <p:cNvSpPr txBox="1"/>
          <p:nvPr/>
        </p:nvSpPr>
        <p:spPr>
          <a:xfrm>
            <a:off x="4504825" y="4823900"/>
            <a:ext cx="45660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pt-BR" sz="1000"/>
              <a:t>Imagem gerada com o exemplo disponível no dtwSat (MAUS et al., 2016b).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 txBox="1"/>
          <p:nvPr/>
        </p:nvSpPr>
        <p:spPr>
          <a:xfrm>
            <a:off x="1930050" y="4428925"/>
            <a:ext cx="63921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Variáveis comumente utilizadas em sensoriamento remoto para análise de série temporal.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4550650" y="4867400"/>
            <a:ext cx="25986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Adaptado de Kunzer et al. (2015)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50" y="954024"/>
            <a:ext cx="8606688" cy="347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Definições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Variáveis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Extração da série temporal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Métodos de Análise de Séries Temporais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Sistemas imageadores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5" name="Shape 1155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56" name="Shape 1156" descr="dissimilarity_twdt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525" y="1437700"/>
            <a:ext cx="7591899" cy="347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Shape 1157"/>
          <p:cNvSpPr txBox="1"/>
          <p:nvPr/>
        </p:nvSpPr>
        <p:spPr>
          <a:xfrm>
            <a:off x="336150" y="1109850"/>
            <a:ext cx="36378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TWDTW</a:t>
            </a:r>
          </a:p>
        </p:txBody>
      </p:sp>
      <p:cxnSp>
        <p:nvCxnSpPr>
          <p:cNvPr id="1158" name="Shape 1158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59" name="Shape 1159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0" name="Shape 1160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1" name="Shape 1161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2" name="Shape 1162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63" name="Shape 1163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4" name="Shape 1164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65" name="Shape 1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Shape 1166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167" name="Shape 1167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Exemplo</a:t>
            </a:r>
          </a:p>
        </p:txBody>
      </p:sp>
      <p:sp>
        <p:nvSpPr>
          <p:cNvPr id="1168" name="Shape 1168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9" name="Shape 1169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0" name="Shape 1170"/>
          <p:cNvSpPr txBox="1"/>
          <p:nvPr/>
        </p:nvSpPr>
        <p:spPr>
          <a:xfrm>
            <a:off x="4504825" y="4823900"/>
            <a:ext cx="45660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pt-BR" sz="1000"/>
              <a:t>Imagem gerada com o exemplo disponível no dtwSat (MAUS et al., 2016b).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5" name="Shape 1175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76" name="Shape 1176" descr="landuse_twdt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650" y="1416675"/>
            <a:ext cx="7591899" cy="36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Shape 1177"/>
          <p:cNvSpPr txBox="1"/>
          <p:nvPr/>
        </p:nvSpPr>
        <p:spPr>
          <a:xfrm>
            <a:off x="336150" y="1109850"/>
            <a:ext cx="36378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TWDTW</a:t>
            </a:r>
          </a:p>
        </p:txBody>
      </p:sp>
      <p:sp>
        <p:nvSpPr>
          <p:cNvPr id="1178" name="Shape 1178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9" name="Shape 1179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0" name="Shape 1180"/>
          <p:cNvSpPr txBox="1"/>
          <p:nvPr/>
        </p:nvSpPr>
        <p:spPr>
          <a:xfrm>
            <a:off x="4504825" y="4823900"/>
            <a:ext cx="45660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pt-BR" sz="1000"/>
              <a:t>Imagem gerada com o exemplo disponível no dtwSat (MAUS et al., 2016b).</a:t>
            </a:r>
          </a:p>
        </p:txBody>
      </p:sp>
      <p:cxnSp>
        <p:nvCxnSpPr>
          <p:cNvPr id="1181" name="Shape 1181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82" name="Shape 1182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83" name="Shape 1183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84" name="Shape 1184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85" name="Shape 1185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86" name="Shape 1186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87" name="Shape 1187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8" name="Shape 1188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89" name="Shape 1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Shape 1190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191" name="Shape 1191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Exemplo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6" name="Shape 1196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97" name="Shape 1197"/>
          <p:cNvSpPr txBox="1"/>
          <p:nvPr/>
        </p:nvSpPr>
        <p:spPr>
          <a:xfrm>
            <a:off x="336150" y="1338450"/>
            <a:ext cx="3560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Considerações finais</a:t>
            </a:r>
          </a:p>
        </p:txBody>
      </p:sp>
      <p:sp>
        <p:nvSpPr>
          <p:cNvPr id="1198" name="Shape 1198"/>
          <p:cNvSpPr txBox="1">
            <a:spLocks noGrp="1"/>
          </p:cNvSpPr>
          <p:nvPr>
            <p:ph type="body" idx="4294967295"/>
          </p:nvPr>
        </p:nvSpPr>
        <p:spPr>
          <a:xfrm>
            <a:off x="311700" y="1838275"/>
            <a:ext cx="8520600" cy="211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Adoção de políticas públicas tem possibilitado acesso a dados;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Importante extrair informação de séries temporais;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Algoritmos mostraram-se consistentes;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pt-BR">
                <a:solidFill>
                  <a:srgbClr val="000000"/>
                </a:solidFill>
              </a:rPr>
              <a:t>Softwares </a:t>
            </a:r>
            <a:r>
              <a:rPr lang="pt-BR" i="1">
                <a:solidFill>
                  <a:srgbClr val="000000"/>
                </a:solidFill>
              </a:rPr>
              <a:t>open-source</a:t>
            </a:r>
            <a:r>
              <a:rPr lang="pt-BR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1199" name="Shape 1199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0" name="Shape 1200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1" name="Shape 1201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2" name="Shape 1202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3" name="Shape 1203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4" name="Shape 1204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5" name="Shape 1205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06" name="Shape 1206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7" name="Shape 1207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08" name="Shape 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Shape 1209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Considerações</a:t>
            </a:r>
          </a:p>
        </p:txBody>
      </p:sp>
      <p:sp>
        <p:nvSpPr>
          <p:cNvPr id="1210" name="Shape 1210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1"/>
          </a:p>
        </p:txBody>
      </p:sp>
      <p:sp>
        <p:nvSpPr>
          <p:cNvPr id="1211" name="Shape 1211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2" name="Shape 1212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666125" y="1207275"/>
            <a:ext cx="7762500" cy="25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ABE, S. Support vector machines for pattern classification. Estados Unidos: Springer, 2005. 349 p. 18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br>
              <a:rPr lang="pt-BR" sz="1000">
                <a:solidFill>
                  <a:schemeClr val="dk1"/>
                </a:solidFill>
              </a:rPr>
            </a:br>
            <a:r>
              <a:rPr lang="pt-BR" sz="1000">
                <a:solidFill>
                  <a:schemeClr val="dk1"/>
                </a:solidFill>
              </a:rPr>
              <a:t>ANDREOLA, R. Support vector machines na classificação de imagens hiperespectrais. Dissertação (Mestrado) — UFGRS, 2009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Boreas. The Boreas Ecosystem-Atmosphere Study. [s. n.], 2016. https://daac.ornl.gov/BOREAS/boreas.shtml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COSTA, W. et al. Classifying grasslands and cultivated pastures in the brazilian cerrado using support vector machines, multilayer perceptrons and autoencoders. p. 187–198, 2015</a:t>
            </a:r>
          </a:p>
          <a:p>
            <a:pPr lvl="0">
              <a:spcBef>
                <a:spcPts val="0"/>
              </a:spcBef>
              <a:buNone/>
            </a:pPr>
            <a:endParaRPr sz="1000"/>
          </a:p>
          <a:p>
            <a:pPr lvl="0" rtl="0">
              <a:spcBef>
                <a:spcPts val="0"/>
              </a:spcBef>
              <a:buNone/>
            </a:pPr>
            <a:r>
              <a:rPr lang="pt-BR" sz="1000"/>
              <a:t>CLEVELAND, R. B. et al. STL: A seasonal-trend decomposition procedure basedon loess.Journal of Official Statistics, v. 6, n. 1, p. 3–73, 1990. ISSN 0282-423X.</a:t>
            </a:r>
          </a:p>
          <a:p>
            <a:pPr lvl="0" rtl="0">
              <a:spcBef>
                <a:spcPts val="0"/>
              </a:spcBef>
              <a:buNone/>
            </a:pPr>
            <a:endParaRPr sz="1000"/>
          </a:p>
          <a:p>
            <a:pPr lvl="0" rtl="0">
              <a:spcBef>
                <a:spcPts val="0"/>
              </a:spcBef>
              <a:buNone/>
            </a:pPr>
            <a:r>
              <a:rPr lang="pt-BR" sz="1000"/>
              <a:t>COPPIN, P. et al. Review ArticleDigital change detection methods in ecosystemmonitoring: a review.International Journal of Remote Sensing, v. 25, n. 9, p.1565–1596, 2004. ISSN 0143-1161. </a:t>
            </a:r>
          </a:p>
          <a:p>
            <a:pPr lvl="0" rtl="0">
              <a:spcBef>
                <a:spcPts val="0"/>
              </a:spcBef>
              <a:buNone/>
            </a:pPr>
            <a:endParaRPr sz="1000"/>
          </a:p>
          <a:p>
            <a:pPr lvl="0" rtl="0">
              <a:spcBef>
                <a:spcPts val="0"/>
              </a:spcBef>
              <a:buNone/>
            </a:pPr>
            <a:r>
              <a:rPr lang="pt-BR" sz="1000"/>
              <a:t>EHLERS, R. S.Análise de séries temporais. [s.n.], 2009.http://www.icmc.usp.br/pessoas/ehlers/stemp/ p. Disponível em:&lt;</a:t>
            </a:r>
            <a:r>
              <a:rPr lang="pt-BR" sz="1000" u="sng">
                <a:solidFill>
                  <a:schemeClr val="hlink"/>
                </a:solidFill>
                <a:hlinkClick r:id="rId3"/>
              </a:rPr>
              <a:t>http://www.icmc.usp.br/pessoas/ehlers/stemp/</a:t>
            </a:r>
            <a:r>
              <a:rPr lang="pt-BR" sz="1000"/>
              <a:t>&gt;. </a:t>
            </a:r>
          </a:p>
          <a:p>
            <a:pPr lvl="0">
              <a:spcBef>
                <a:spcPts val="0"/>
              </a:spcBef>
              <a:buNone/>
            </a:pPr>
            <a:endParaRPr sz="1000"/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GAO, F. et al. On the blending of the landsat and modis surface reflectance:Predicting daily landsat surface reflectance.IEEE Transactions on Geoscience andRemote sensing, IEEE, v. 44, n. 8, p. 2207–2218, 2006. </a:t>
            </a:r>
          </a:p>
          <a:p>
            <a:pPr lvl="0" rtl="0">
              <a:spcBef>
                <a:spcPts val="0"/>
              </a:spcBef>
              <a:buNone/>
            </a:pPr>
            <a:endParaRPr sz="1000"/>
          </a:p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ITC.ITC’s database of Satellites and Sensors List of all sensors. 2016.&lt;http://www.itc.nl/research/products/sensordb/allsensors.aspx&gt;. Accessed:2016-09-04. 4, 5.</a:t>
            </a:r>
          </a:p>
          <a:p>
            <a:pPr lvl="0" rtl="0">
              <a:spcBef>
                <a:spcPts val="0"/>
              </a:spcBef>
              <a:buNone/>
            </a:pPr>
            <a:endParaRPr sz="1000"/>
          </a:p>
        </p:txBody>
      </p:sp>
      <p:sp>
        <p:nvSpPr>
          <p:cNvPr id="1218" name="Shape 1218"/>
          <p:cNvSpPr txBox="1"/>
          <p:nvPr/>
        </p:nvSpPr>
        <p:spPr>
          <a:xfrm>
            <a:off x="336150" y="881250"/>
            <a:ext cx="29157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Referências</a:t>
            </a:r>
          </a:p>
        </p:txBody>
      </p:sp>
      <p:sp>
        <p:nvSpPr>
          <p:cNvPr id="1219" name="Shape 121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0" name="Shape 122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21" name="Shape 1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Shape 122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Referências</a:t>
            </a:r>
          </a:p>
        </p:txBody>
      </p:sp>
      <p:sp>
        <p:nvSpPr>
          <p:cNvPr id="1223" name="Shape 122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b="1"/>
          </a:p>
        </p:txBody>
      </p:sp>
      <p:sp>
        <p:nvSpPr>
          <p:cNvPr id="1224" name="Shape 122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5" name="Shape 122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 txBox="1"/>
          <p:nvPr/>
        </p:nvSpPr>
        <p:spPr>
          <a:xfrm>
            <a:off x="666125" y="1207275"/>
            <a:ext cx="7762500" cy="25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KÜNZER, C. et al.Remote Sensing Time Series: Revealing Land SurfaceDynamics. [S.l.]: Springer International Publishing, 2015. v. 22. 2, 4, 7, 8, 9, 10.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KÖRTING, T. S. et al. Land cover detection using temporal features based on polar representation. Arequipa, Peru, august 2013. Disponível em: </a:t>
            </a:r>
            <a:r>
              <a:rPr lang="pt-BR" sz="1000">
                <a:solidFill>
                  <a:srgbClr val="000066"/>
                </a:solidFill>
              </a:rPr>
              <a:t>&lt;</a:t>
            </a:r>
            <a:r>
              <a:rPr lang="pt-BR" sz="1000" u="sng">
                <a:solidFill>
                  <a:schemeClr val="hlink"/>
                </a:solidFill>
                <a:hlinkClick r:id="rId3"/>
              </a:rPr>
              <a:t>http://www.ucsp.edu.pe/sibgrapi2013/eproceedings/wtd/114683.pdf</a:t>
            </a:r>
            <a:r>
              <a:rPr lang="pt-BR" sz="1000">
                <a:solidFill>
                  <a:srgbClr val="000066"/>
                </a:solidFill>
              </a:rPr>
              <a:t>&gt;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 algn="just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LAW, M. A Simple Introduction to Support Vector Machines. Disponível em: &lt;</a:t>
            </a:r>
            <a:r>
              <a:rPr lang="pt-BR" sz="1000" u="sng">
                <a:solidFill>
                  <a:schemeClr val="hlink"/>
                </a:solidFill>
                <a:hlinkClick r:id="rId4"/>
              </a:rPr>
              <a:t>https://www.cise.ufl.edu/class/cis4930sp11dtm/notes/intro_svm_new.pdf</a:t>
            </a:r>
            <a:r>
              <a:rPr lang="pt-BR" sz="1000">
                <a:solidFill>
                  <a:schemeClr val="dk1"/>
                </a:solidFill>
              </a:rPr>
              <a:t>&gt; Acessado em Setembro de 2016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LORENA, A. C.; CARVALHO, A. C. de. Uma introdução às support vector machines. Revista de Informática Teórica e Aplicada, v. 14, n. 2, p. 43–67, 2007 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MAUS, V. et al. dtwsat: Time-weighted dynamic time warping for satellite image time series analysis in R. Journal of Statistical Software, 2016. No prelo.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MAUS, V. et al. A time-weighted dynamic time warping method for land-use andland-cover mapping. IEEE Journal of Selected Topics in Applied Earth Observations and Remote Sensing, 2016. No prelo.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READHEAD, J. Aprendizagem De Máquina: Como As Máquinas De Vetores De Suporte Podem Ser Utilizadas Nas Negociações. Disponível em: &lt;</a:t>
            </a:r>
            <a:r>
              <a:rPr lang="pt-BR" sz="1000" u="sng">
                <a:solidFill>
                  <a:schemeClr val="hlink"/>
                </a:solidFill>
                <a:hlinkClick r:id="rId5"/>
              </a:rPr>
              <a:t>https://www.mql5.com/pt/articles/584</a:t>
            </a:r>
            <a:r>
              <a:rPr lang="pt-BR" sz="1000">
                <a:solidFill>
                  <a:schemeClr val="dk1"/>
                </a:solidFill>
              </a:rPr>
              <a:t>&gt; Acessado em Setembro de 2016.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OTUKEI, J. R.; BLASCHKE, T. Land cover change assessment using decision trees, support vector machines and maximum likelihood classification algorithms. International Journal of Applied Earth Observation and Geoinformation, Elsevier, v. 12, p. S27–S31, 2010.</a:t>
            </a:r>
          </a:p>
        </p:txBody>
      </p:sp>
      <p:sp>
        <p:nvSpPr>
          <p:cNvPr id="1231" name="Shape 1231"/>
          <p:cNvSpPr txBox="1"/>
          <p:nvPr/>
        </p:nvSpPr>
        <p:spPr>
          <a:xfrm>
            <a:off x="336150" y="881250"/>
            <a:ext cx="29157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Referências</a:t>
            </a:r>
          </a:p>
        </p:txBody>
      </p:sp>
      <p:sp>
        <p:nvSpPr>
          <p:cNvPr id="1232" name="Shape 1232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3" name="Shape 1233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4" name="Shape 1234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5" name="Shape 1235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36" name="Shape 12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Shape 1237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Referências</a:t>
            </a:r>
          </a:p>
        </p:txBody>
      </p:sp>
      <p:sp>
        <p:nvSpPr>
          <p:cNvPr id="1238" name="Shape 1238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b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Shape 1243"/>
          <p:cNvSpPr txBox="1"/>
          <p:nvPr/>
        </p:nvSpPr>
        <p:spPr>
          <a:xfrm>
            <a:off x="666125" y="1157062"/>
            <a:ext cx="7762500" cy="317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PEDREGOSA, F. et al. Scikit-learn: Machine learning in python. Journal of Machine Learning Research, v. 12, n. Oct, p. 2825–2830, 2011.</a:t>
            </a:r>
          </a:p>
          <a:p>
            <a:pPr lv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SAKOE, H.; CHIBA, S. A dynamic programming approach to continuous speech recognition. In: Proceedings of the 7th International Congress on Acoustics.Budapeste, Hungria: ICA, 1971. v. 3, p. 65–69.</a:t>
            </a:r>
          </a:p>
          <a:p>
            <a:pPr lv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SOUZA, C. G. Uso de séries temporais para o mapeamento da cafeicultura. 162 p. Tese (Tese de Doutorado (Engenharia Florestal)) — Universidade Federal de Lavras, 2015.  </a:t>
            </a:r>
          </a:p>
          <a:p>
            <a:pPr lv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SMOLA, A. J. Advances in large margin classifiers. [S.l.]: MIT press, 2000. </a:t>
            </a:r>
          </a:p>
          <a:p>
            <a:pPr lv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SOUZA, C. G. Uso de séries temporais para o mapeamento da cafeicultura. 162 p. Tese (Tese de Doutorado (Engenharia Florestal)) — Universidade Federal de Lavras, 2015.</a:t>
            </a:r>
          </a:p>
          <a:p>
            <a:pPr lv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VAPNIK, V. N. An overview of statistical learning theory. IEEE transactions on neural networks, IEEE, v. 10, n. 5, p. 988–999, 1999</a:t>
            </a:r>
          </a:p>
          <a:p>
            <a:pPr lv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VAPNIK, V. N.; CHERVONENKIS, A. Y. On the uniform convergence of relative frequencies of events to their probabilities. Theory of Probability and its Applications, SIAM, v. 16, n. 2, p. 264–280, 1971. Disponível em: &lt;http://link.aip.org/link/?TPR/16/264/1&gt;</a:t>
            </a:r>
          </a:p>
          <a:p>
            <a:pPr lv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VERBESSELT, J. et al. Detecting trend and seasonal changes in satellite imagetime series.Remote Sensing of Environment, Elsevier B.V., v. 114, n. 1, p.106–115, 2010. ISSN 00344257. Disponível em:&lt;http://dx.doi.org/10.1016/j.rse.2009.08.014&gt;. </a:t>
            </a:r>
          </a:p>
        </p:txBody>
      </p:sp>
      <p:sp>
        <p:nvSpPr>
          <p:cNvPr id="1244" name="Shape 1244"/>
          <p:cNvSpPr txBox="1"/>
          <p:nvPr/>
        </p:nvSpPr>
        <p:spPr>
          <a:xfrm>
            <a:off x="336150" y="881250"/>
            <a:ext cx="40449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Referências</a:t>
            </a:r>
          </a:p>
        </p:txBody>
      </p:sp>
      <p:sp>
        <p:nvSpPr>
          <p:cNvPr id="1245" name="Shape 1245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6" name="Shape 1246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7" name="Shape 1247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8" name="Shape 1248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49" name="Shape 1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Shape 1250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Referências</a:t>
            </a:r>
          </a:p>
        </p:txBody>
      </p:sp>
      <p:sp>
        <p:nvSpPr>
          <p:cNvPr id="1251" name="Shape 1251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 txBox="1"/>
          <p:nvPr/>
        </p:nvSpPr>
        <p:spPr>
          <a:xfrm>
            <a:off x="666125" y="1512075"/>
            <a:ext cx="7762500" cy="319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4800">
                <a:solidFill>
                  <a:schemeClr val="dk1"/>
                </a:solidFill>
              </a:rPr>
              <a:t>Perguntas</a:t>
            </a: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</p:txBody>
      </p:sp>
      <p:sp>
        <p:nvSpPr>
          <p:cNvPr id="1257" name="Shape 1257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8" name="Shape 1258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9" name="Shape 125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0" name="Shape 126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61" name="Shape 1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Shape 126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1000" b="1">
              <a:solidFill>
                <a:srgbClr val="FFFFFF"/>
              </a:solidFill>
            </a:endParaRPr>
          </a:p>
        </p:txBody>
      </p:sp>
      <p:sp>
        <p:nvSpPr>
          <p:cNvPr id="1263" name="Shape 126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 txBox="1"/>
          <p:nvPr/>
        </p:nvSpPr>
        <p:spPr>
          <a:xfrm>
            <a:off x="3163950" y="4244200"/>
            <a:ext cx="2816100" cy="4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Extração de série temporal a partir de um pixel</a:t>
            </a:r>
          </a:p>
        </p:txBody>
      </p:sp>
      <p:pic>
        <p:nvPicPr>
          <p:cNvPr id="1269" name="Shape 1269"/>
          <p:cNvPicPr preferRelativeResize="0"/>
          <p:nvPr/>
        </p:nvPicPr>
        <p:blipFill rotWithShape="1">
          <a:blip r:embed="rId3">
            <a:alphaModFix/>
          </a:blip>
          <a:srcRect r="28243"/>
          <a:stretch/>
        </p:blipFill>
        <p:spPr>
          <a:xfrm>
            <a:off x="1605462" y="1219425"/>
            <a:ext cx="5780666" cy="30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Shape 1270"/>
          <p:cNvSpPr/>
          <p:nvPr/>
        </p:nvSpPr>
        <p:spPr>
          <a:xfrm>
            <a:off x="6968100" y="1168475"/>
            <a:ext cx="2179800" cy="311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1" name="Shape 1271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2" name="Shape 1272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3" name="Shape 1273"/>
          <p:cNvSpPr txBox="1"/>
          <p:nvPr/>
        </p:nvSpPr>
        <p:spPr>
          <a:xfrm>
            <a:off x="876300" y="-10700"/>
            <a:ext cx="37659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200" b="1">
                <a:solidFill>
                  <a:srgbClr val="FFFFFF"/>
                </a:solidFill>
              </a:rPr>
              <a:t>Introdução</a:t>
            </a:r>
          </a:p>
        </p:txBody>
      </p:sp>
      <p:sp>
        <p:nvSpPr>
          <p:cNvPr id="1274" name="Shape 1274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5" name="Shape 1275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76" name="Shape 1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Shape 1277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278" name="Shape 1278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Definições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Variáveis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Extração da série temporal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Sistemas imageadores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3" name="Shape 1283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84" name="Shape 1284"/>
          <p:cNvSpPr txBox="1"/>
          <p:nvPr/>
        </p:nvSpPr>
        <p:spPr>
          <a:xfrm>
            <a:off x="336150" y="1109850"/>
            <a:ext cx="19191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OBDTW</a:t>
            </a:r>
          </a:p>
        </p:txBody>
      </p:sp>
      <p:pic>
        <p:nvPicPr>
          <p:cNvPr id="1285" name="Shape 1285" descr="example_align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650" y="1511950"/>
            <a:ext cx="7153275" cy="3188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6" name="Shape 1286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7" name="Shape 1287"/>
          <p:cNvCxnSpPr/>
          <p:nvPr/>
        </p:nvCxnSpPr>
        <p:spPr>
          <a:xfrm>
            <a:off x="-3900" y="754575"/>
            <a:ext cx="915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88" name="Shape 1288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9" name="Shape 1289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90" name="Shape 1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Shape 1291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292" name="Shape 1292"/>
          <p:cNvSpPr txBox="1"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Considerações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Exemplo</a:t>
            </a:r>
          </a:p>
        </p:txBody>
      </p:sp>
      <p:sp>
        <p:nvSpPr>
          <p:cNvPr id="1293" name="Shape 1293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4" name="Shape 1294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5" name="Shape 1295"/>
          <p:cNvSpPr txBox="1"/>
          <p:nvPr/>
        </p:nvSpPr>
        <p:spPr>
          <a:xfrm>
            <a:off x="4504825" y="4823900"/>
            <a:ext cx="45660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pt-BR" sz="1000"/>
              <a:t>Imagem gerada com o exemplo disponível no dtwSat (MAUS et al., 2016b).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/>
          <p:nvPr/>
        </p:nvSpPr>
        <p:spPr>
          <a:xfrm>
            <a:off x="6968100" y="1168475"/>
            <a:ext cx="2179800" cy="311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1" name="Shape 1301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2" name="Shape 1302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3" name="Shape 1303"/>
          <p:cNvSpPr txBox="1"/>
          <p:nvPr/>
        </p:nvSpPr>
        <p:spPr>
          <a:xfrm>
            <a:off x="876300" y="-10700"/>
            <a:ext cx="37659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200" b="1">
                <a:solidFill>
                  <a:srgbClr val="FFFFFF"/>
                </a:solidFill>
              </a:rPr>
              <a:t>Introdução</a:t>
            </a:r>
          </a:p>
        </p:txBody>
      </p:sp>
      <p:sp>
        <p:nvSpPr>
          <p:cNvPr id="1304" name="Shape 1304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5" name="Shape 1305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06" name="Shape 1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Shape 1307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TWDTW</a:t>
            </a:r>
          </a:p>
        </p:txBody>
      </p:sp>
      <p:sp>
        <p:nvSpPr>
          <p:cNvPr id="1308" name="Shape 1308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b="1">
              <a:solidFill>
                <a:schemeClr val="dk1"/>
              </a:solidFill>
            </a:endParaRPr>
          </a:p>
        </p:txBody>
      </p:sp>
      <p:pic>
        <p:nvPicPr>
          <p:cNvPr id="1309" name="Shape 1309" descr="dtw_origina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1282" y="817327"/>
            <a:ext cx="5596450" cy="3999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 txBox="1"/>
          <p:nvPr/>
        </p:nvSpPr>
        <p:spPr>
          <a:xfrm>
            <a:off x="876300" y="-10700"/>
            <a:ext cx="37659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200" b="1">
                <a:solidFill>
                  <a:srgbClr val="FFFFFF"/>
                </a:solidFill>
              </a:rPr>
              <a:t>Introdução</a:t>
            </a:r>
          </a:p>
        </p:txBody>
      </p:sp>
      <p:sp>
        <p:nvSpPr>
          <p:cNvPr id="129" name="Shape 129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Definições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Variáveis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Extração da série temporal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Métodos de Análise de Séries Temporais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Sistemas imageadores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3011550" y="4549000"/>
            <a:ext cx="2816100" cy="4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Extração de série temporal a partir de um pixel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" y="921050"/>
            <a:ext cx="7488523" cy="38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749" y="1083825"/>
            <a:ext cx="5968351" cy="323906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6025" y="4333500"/>
            <a:ext cx="9126000" cy="4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Relação entre resolução espacial e tempo de revisita entre os satélites para sensoriamento remoto.</a:t>
            </a:r>
          </a:p>
          <a:p>
            <a:pPr lvl="0" algn="ctr" rtl="0"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4572025" y="4890800"/>
            <a:ext cx="1956900" cy="2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>
                <a:solidFill>
                  <a:schemeClr val="dk1"/>
                </a:solidFill>
              </a:rPr>
              <a:t>Fonte: adaptado de ITC (2016)</a:t>
            </a:r>
          </a:p>
        </p:txBody>
      </p:sp>
      <p:sp>
        <p:nvSpPr>
          <p:cNvPr id="145" name="Shape 145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Definições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Variáveis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Extração da série temporal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chemeClr val="dk1"/>
                </a:solidFill>
              </a:rPr>
              <a:t>Métodos de Análise de Séries Temporais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Sistemas imageadores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876300" y="-10700"/>
            <a:ext cx="37659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200" b="1">
                <a:solidFill>
                  <a:srgbClr val="FFFFFF"/>
                </a:solidFill>
              </a:rPr>
              <a:t>Introdução</a:t>
            </a:r>
          </a:p>
        </p:txBody>
      </p:sp>
      <p:sp>
        <p:nvSpPr>
          <p:cNvPr id="157" name="Shape 157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Definições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/>
              <a:t>Variáveis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Extração da série temporal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Métodos de Análise de Séries Temporais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Sistemas imageadores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6025" y="4472800"/>
            <a:ext cx="9144000" cy="4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1000">
                <a:solidFill>
                  <a:schemeClr val="dk1"/>
                </a:solidFill>
              </a:rPr>
              <a:t>Métodos de Análise de séries temporais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15" y="1093300"/>
            <a:ext cx="8227248" cy="32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336150" y="1109850"/>
            <a:ext cx="8953500" cy="2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800">
                <a:solidFill>
                  <a:schemeClr val="dk1"/>
                </a:solidFill>
              </a:rPr>
              <a:t>Métodos para séries temporais de imagens orbitais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4294967295"/>
          </p:nvPr>
        </p:nvSpPr>
        <p:spPr>
          <a:xfrm>
            <a:off x="311700" y="1609675"/>
            <a:ext cx="8520600" cy="305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</a:pPr>
            <a:r>
              <a:rPr lang="pt-BR" sz="2400">
                <a:solidFill>
                  <a:srgbClr val="000000"/>
                </a:solidFill>
              </a:rPr>
              <a:t>STARFM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</a:pPr>
            <a:r>
              <a:rPr lang="pt-BR" sz="2400">
                <a:solidFill>
                  <a:srgbClr val="000000"/>
                </a:solidFill>
              </a:rPr>
              <a:t>BFAST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</a:pPr>
            <a:r>
              <a:rPr lang="pt-BR" sz="2400">
                <a:solidFill>
                  <a:srgbClr val="000000"/>
                </a:solidFill>
              </a:rPr>
              <a:t>SVM aplicado em séries temporais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pt-BR" sz="2400">
                <a:solidFill>
                  <a:srgbClr val="000000"/>
                </a:solidFill>
              </a:rPr>
              <a:t>TWDTW</a:t>
            </a:r>
          </a:p>
        </p:txBody>
      </p:sp>
      <p:sp>
        <p:nvSpPr>
          <p:cNvPr id="170" name="Shape 170"/>
          <p:cNvSpPr/>
          <p:nvPr/>
        </p:nvSpPr>
        <p:spPr>
          <a:xfrm>
            <a:off x="6036" y="4890800"/>
            <a:ext cx="4566000" cy="2418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4572036" y="4890800"/>
            <a:ext cx="4565999" cy="241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0" y="-10700"/>
            <a:ext cx="4566000" cy="7800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566000" y="-10700"/>
            <a:ext cx="4566000" cy="780000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350" y="-10709"/>
            <a:ext cx="815455" cy="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876300" y="-10700"/>
            <a:ext cx="37659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1000" b="1">
                <a:solidFill>
                  <a:srgbClr val="FFFFFF"/>
                </a:solidFill>
              </a:rPr>
              <a:t>Introdução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STARFM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BFAST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SVM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pt-BR" sz="1000" b="1"/>
              <a:t>TWDTW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4531000" y="-10700"/>
            <a:ext cx="4600800" cy="7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000" b="1"/>
              <a:t>Variáveis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Extração da série temporal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000" b="1">
                <a:solidFill>
                  <a:schemeClr val="dk1"/>
                </a:solidFill>
              </a:rPr>
              <a:t>Métodos de Análise de Séries Temporais</a:t>
            </a:r>
          </a:p>
          <a:p>
            <a:pPr lvl="0">
              <a:spcBef>
                <a:spcPts val="0"/>
              </a:spcBef>
              <a:buNone/>
            </a:pPr>
            <a:r>
              <a:rPr lang="pt-BR" sz="1000" b="1"/>
              <a:t>Sistemas imageadores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pt-BR" sz="1000" b="1">
                <a:solidFill>
                  <a:srgbClr val="FFFFFF"/>
                </a:solidFill>
              </a:rPr>
              <a:t>Métodos abordados neste trabalho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3521</Words>
  <Application>Microsoft Office PowerPoint</Application>
  <PresentationFormat>Apresentação na tela (16:9)</PresentationFormat>
  <Paragraphs>922</Paragraphs>
  <Slides>59</Slides>
  <Notes>59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1" baseType="lpstr">
      <vt:lpstr>Arial</vt:lpstr>
      <vt:lpstr>simple-light-2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STARFM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BFAST</vt:lpstr>
      <vt:lpstr>BFAST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Mikhail Pedrosa</cp:lastModifiedBy>
  <cp:revision>3</cp:revision>
  <dcterms:modified xsi:type="dcterms:W3CDTF">2016-09-15T22:43:53Z</dcterms:modified>
</cp:coreProperties>
</file>