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2" r:id="rId2"/>
  </p:sldMasterIdLst>
  <p:notesMasterIdLst>
    <p:notesMasterId r:id="rId60"/>
  </p:notesMasterIdLst>
  <p:handoutMasterIdLst>
    <p:handoutMasterId r:id="rId61"/>
  </p:handoutMasterIdLst>
  <p:sldIdLst>
    <p:sldId id="557" r:id="rId3"/>
    <p:sldId id="541" r:id="rId4"/>
    <p:sldId id="542" r:id="rId5"/>
    <p:sldId id="543" r:id="rId6"/>
    <p:sldId id="544" r:id="rId7"/>
    <p:sldId id="257" r:id="rId8"/>
    <p:sldId id="258" r:id="rId9"/>
    <p:sldId id="259" r:id="rId10"/>
    <p:sldId id="260" r:id="rId11"/>
    <p:sldId id="261" r:id="rId12"/>
    <p:sldId id="262" r:id="rId13"/>
    <p:sldId id="545" r:id="rId14"/>
    <p:sldId id="268" r:id="rId15"/>
    <p:sldId id="269" r:id="rId16"/>
    <p:sldId id="270" r:id="rId17"/>
    <p:sldId id="271" r:id="rId18"/>
    <p:sldId id="272" r:id="rId19"/>
    <p:sldId id="275" r:id="rId20"/>
    <p:sldId id="274" r:id="rId21"/>
    <p:sldId id="276" r:id="rId22"/>
    <p:sldId id="277" r:id="rId23"/>
    <p:sldId id="278" r:id="rId24"/>
    <p:sldId id="546" r:id="rId25"/>
    <p:sldId id="548" r:id="rId26"/>
    <p:sldId id="549" r:id="rId27"/>
    <p:sldId id="550" r:id="rId28"/>
    <p:sldId id="552" r:id="rId29"/>
    <p:sldId id="547" r:id="rId30"/>
    <p:sldId id="553" r:id="rId31"/>
    <p:sldId id="284" r:id="rId32"/>
    <p:sldId id="285" r:id="rId33"/>
    <p:sldId id="286" r:id="rId34"/>
    <p:sldId id="287" r:id="rId35"/>
    <p:sldId id="289" r:id="rId36"/>
    <p:sldId id="290" r:id="rId37"/>
    <p:sldId id="291" r:id="rId38"/>
    <p:sldId id="554" r:id="rId39"/>
    <p:sldId id="292" r:id="rId40"/>
    <p:sldId id="293" r:id="rId41"/>
    <p:sldId id="555" r:id="rId42"/>
    <p:sldId id="294" r:id="rId43"/>
    <p:sldId id="296" r:id="rId44"/>
    <p:sldId id="322" r:id="rId45"/>
    <p:sldId id="297" r:id="rId46"/>
    <p:sldId id="298" r:id="rId47"/>
    <p:sldId id="556" r:id="rId48"/>
    <p:sldId id="325" r:id="rId49"/>
    <p:sldId id="300" r:id="rId50"/>
    <p:sldId id="301" r:id="rId51"/>
    <p:sldId id="302" r:id="rId52"/>
    <p:sldId id="303" r:id="rId53"/>
    <p:sldId id="304" r:id="rId54"/>
    <p:sldId id="305" r:id="rId55"/>
    <p:sldId id="306" r:id="rId56"/>
    <p:sldId id="307" r:id="rId57"/>
    <p:sldId id="308" r:id="rId58"/>
    <p:sldId id="309" r:id="rId59"/>
  </p:sldIdLst>
  <p:sldSz cx="9144000" cy="6858000" type="screen4x3"/>
  <p:notesSz cx="7300913" cy="9586913"/>
  <p:defaultTextStyle>
    <a:defPPr>
      <a:defRPr lang="pt-BR"/>
    </a:defPPr>
    <a:lvl1pPr algn="l" rtl="0" eaLnBrk="0" fontAlgn="base" hangingPunct="0">
      <a:spcBef>
        <a:spcPct val="0"/>
      </a:spcBef>
      <a:spcAft>
        <a:spcPct val="0"/>
      </a:spcAft>
      <a:defRPr sz="2400" b="1" kern="1200">
        <a:solidFill>
          <a:schemeClr val="tx1"/>
        </a:solidFill>
        <a:latin typeface="Verdana" pitchFamily="34" charset="0"/>
        <a:ea typeface="+mn-ea"/>
        <a:cs typeface="Arial" pitchFamily="34" charset="0"/>
      </a:defRPr>
    </a:lvl1pPr>
    <a:lvl2pPr marL="457200" algn="l" rtl="0" eaLnBrk="0" fontAlgn="base" hangingPunct="0">
      <a:spcBef>
        <a:spcPct val="0"/>
      </a:spcBef>
      <a:spcAft>
        <a:spcPct val="0"/>
      </a:spcAft>
      <a:defRPr sz="2400" b="1" kern="1200">
        <a:solidFill>
          <a:schemeClr val="tx1"/>
        </a:solidFill>
        <a:latin typeface="Verdana" pitchFamily="34" charset="0"/>
        <a:ea typeface="+mn-ea"/>
        <a:cs typeface="Arial" pitchFamily="34" charset="0"/>
      </a:defRPr>
    </a:lvl2pPr>
    <a:lvl3pPr marL="914400" algn="l" rtl="0" eaLnBrk="0" fontAlgn="base" hangingPunct="0">
      <a:spcBef>
        <a:spcPct val="0"/>
      </a:spcBef>
      <a:spcAft>
        <a:spcPct val="0"/>
      </a:spcAft>
      <a:defRPr sz="2400" b="1" kern="1200">
        <a:solidFill>
          <a:schemeClr val="tx1"/>
        </a:solidFill>
        <a:latin typeface="Verdana" pitchFamily="34" charset="0"/>
        <a:ea typeface="+mn-ea"/>
        <a:cs typeface="Arial" pitchFamily="34" charset="0"/>
      </a:defRPr>
    </a:lvl3pPr>
    <a:lvl4pPr marL="1371600" algn="l" rtl="0" eaLnBrk="0" fontAlgn="base" hangingPunct="0">
      <a:spcBef>
        <a:spcPct val="0"/>
      </a:spcBef>
      <a:spcAft>
        <a:spcPct val="0"/>
      </a:spcAft>
      <a:defRPr sz="2400" b="1" kern="1200">
        <a:solidFill>
          <a:schemeClr val="tx1"/>
        </a:solidFill>
        <a:latin typeface="Verdana" pitchFamily="34" charset="0"/>
        <a:ea typeface="+mn-ea"/>
        <a:cs typeface="Arial" pitchFamily="34" charset="0"/>
      </a:defRPr>
    </a:lvl4pPr>
    <a:lvl5pPr marL="1828800" algn="l" rtl="0" eaLnBrk="0" fontAlgn="base" hangingPunct="0">
      <a:spcBef>
        <a:spcPct val="0"/>
      </a:spcBef>
      <a:spcAft>
        <a:spcPct val="0"/>
      </a:spcAft>
      <a:defRPr sz="2400" b="1" kern="1200">
        <a:solidFill>
          <a:schemeClr val="tx1"/>
        </a:solidFill>
        <a:latin typeface="Verdana" pitchFamily="34" charset="0"/>
        <a:ea typeface="+mn-ea"/>
        <a:cs typeface="Arial" pitchFamily="34" charset="0"/>
      </a:defRPr>
    </a:lvl5pPr>
    <a:lvl6pPr marL="2286000" algn="l" defTabSz="914400" rtl="0" eaLnBrk="1" latinLnBrk="0" hangingPunct="1">
      <a:defRPr sz="2400" b="1" kern="1200">
        <a:solidFill>
          <a:schemeClr val="tx1"/>
        </a:solidFill>
        <a:latin typeface="Verdana" pitchFamily="34" charset="0"/>
        <a:ea typeface="+mn-ea"/>
        <a:cs typeface="Arial" pitchFamily="34" charset="0"/>
      </a:defRPr>
    </a:lvl6pPr>
    <a:lvl7pPr marL="2743200" algn="l" defTabSz="914400" rtl="0" eaLnBrk="1" latinLnBrk="0" hangingPunct="1">
      <a:defRPr sz="2400" b="1" kern="1200">
        <a:solidFill>
          <a:schemeClr val="tx1"/>
        </a:solidFill>
        <a:latin typeface="Verdana" pitchFamily="34" charset="0"/>
        <a:ea typeface="+mn-ea"/>
        <a:cs typeface="Arial" pitchFamily="34" charset="0"/>
      </a:defRPr>
    </a:lvl7pPr>
    <a:lvl8pPr marL="3200400" algn="l" defTabSz="914400" rtl="0" eaLnBrk="1" latinLnBrk="0" hangingPunct="1">
      <a:defRPr sz="2400" b="1" kern="1200">
        <a:solidFill>
          <a:schemeClr val="tx1"/>
        </a:solidFill>
        <a:latin typeface="Verdana" pitchFamily="34" charset="0"/>
        <a:ea typeface="+mn-ea"/>
        <a:cs typeface="Arial" pitchFamily="34" charset="0"/>
      </a:defRPr>
    </a:lvl8pPr>
    <a:lvl9pPr marL="3657600" algn="l" defTabSz="914400" rtl="0" eaLnBrk="1" latinLnBrk="0" hangingPunct="1">
      <a:defRPr sz="2400" b="1" kern="1200">
        <a:solidFill>
          <a:schemeClr val="tx1"/>
        </a:solidFill>
        <a:latin typeface="Verdana"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CCECFF"/>
    <a:srgbClr val="FFFFCC"/>
    <a:srgbClr val="6699FF"/>
    <a:srgbClr val="660033"/>
    <a:srgbClr val="99FFCC"/>
    <a:srgbClr val="800000"/>
    <a:srgbClr val="CCFF33"/>
  </p:clrMru>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Estilo Claro 1 - Ênfase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7241" autoAdjust="0"/>
    <p:restoredTop sz="94626" autoAdjust="0"/>
  </p:normalViewPr>
  <p:slideViewPr>
    <p:cSldViewPr>
      <p:cViewPr varScale="1">
        <p:scale>
          <a:sx n="65" d="100"/>
          <a:sy n="65" d="100"/>
        </p:scale>
        <p:origin x="-1236" y="-6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50" d="100"/>
        <a:sy n="50" d="100"/>
      </p:scale>
      <p:origin x="0" y="218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xfrm>
            <a:off x="0" y="0"/>
            <a:ext cx="316388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cs typeface="+mn-cs"/>
              </a:defRPr>
            </a:lvl1pPr>
          </a:lstStyle>
          <a:p>
            <a:pPr>
              <a:defRPr/>
            </a:pPr>
            <a:endParaRPr lang="pt-BR"/>
          </a:p>
        </p:txBody>
      </p:sp>
      <p:sp>
        <p:nvSpPr>
          <p:cNvPr id="103427" name="Rectangle 3"/>
          <p:cNvSpPr>
            <a:spLocks noGrp="1" noChangeArrowheads="1"/>
          </p:cNvSpPr>
          <p:nvPr>
            <p:ph type="dt" sz="quarter" idx="1"/>
          </p:nvPr>
        </p:nvSpPr>
        <p:spPr bwMode="auto">
          <a:xfrm>
            <a:off x="4137025" y="0"/>
            <a:ext cx="316388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cs typeface="+mn-cs"/>
              </a:defRPr>
            </a:lvl1pPr>
          </a:lstStyle>
          <a:p>
            <a:pPr>
              <a:defRPr/>
            </a:pPr>
            <a:endParaRPr lang="pt-BR"/>
          </a:p>
        </p:txBody>
      </p:sp>
      <p:sp>
        <p:nvSpPr>
          <p:cNvPr id="103428" name="Rectangle 4"/>
          <p:cNvSpPr>
            <a:spLocks noGrp="1" noChangeArrowheads="1"/>
          </p:cNvSpPr>
          <p:nvPr>
            <p:ph type="ftr" sz="quarter" idx="2"/>
          </p:nvPr>
        </p:nvSpPr>
        <p:spPr bwMode="auto">
          <a:xfrm>
            <a:off x="0" y="9107488"/>
            <a:ext cx="316388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cs typeface="+mn-cs"/>
              </a:defRPr>
            </a:lvl1pPr>
          </a:lstStyle>
          <a:p>
            <a:pPr>
              <a:defRPr/>
            </a:pPr>
            <a:endParaRPr lang="pt-BR"/>
          </a:p>
        </p:txBody>
      </p:sp>
      <p:sp>
        <p:nvSpPr>
          <p:cNvPr id="103429" name="Rectangle 5"/>
          <p:cNvSpPr>
            <a:spLocks noGrp="1" noChangeArrowheads="1"/>
          </p:cNvSpPr>
          <p:nvPr>
            <p:ph type="sldNum" sz="quarter" idx="3"/>
          </p:nvPr>
        </p:nvSpPr>
        <p:spPr bwMode="auto">
          <a:xfrm>
            <a:off x="4137025" y="9107488"/>
            <a:ext cx="316388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F35C00DE-CF20-43C0-9CFA-4F7A9A9FF2AF}" type="slidenum">
              <a:rPr lang="pt-BR" altLang="pt-BR"/>
              <a:pPr/>
              <a:t>‹nº›</a:t>
            </a:fld>
            <a:endParaRPr lang="pt-BR" altLang="pt-B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16388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b="0">
                <a:cs typeface="+mn-cs"/>
              </a:defRPr>
            </a:lvl1pPr>
          </a:lstStyle>
          <a:p>
            <a:pPr>
              <a:defRPr/>
            </a:pPr>
            <a:endParaRPr lang="pt-BR"/>
          </a:p>
        </p:txBody>
      </p:sp>
      <p:sp>
        <p:nvSpPr>
          <p:cNvPr id="21507" name="Rectangle 3"/>
          <p:cNvSpPr>
            <a:spLocks noGrp="1" noChangeArrowheads="1"/>
          </p:cNvSpPr>
          <p:nvPr>
            <p:ph type="dt" idx="1"/>
          </p:nvPr>
        </p:nvSpPr>
        <p:spPr bwMode="auto">
          <a:xfrm>
            <a:off x="4137025" y="0"/>
            <a:ext cx="316388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cs typeface="+mn-cs"/>
              </a:defRPr>
            </a:lvl1pPr>
          </a:lstStyle>
          <a:p>
            <a:pPr>
              <a:defRPr/>
            </a:pPr>
            <a:endParaRPr lang="pt-BR"/>
          </a:p>
        </p:txBody>
      </p:sp>
      <p:sp>
        <p:nvSpPr>
          <p:cNvPr id="2052" name="Rectangle 4"/>
          <p:cNvSpPr>
            <a:spLocks noGrp="1" noRot="1" noChangeAspect="1" noChangeArrowheads="1" noTextEdit="1"/>
          </p:cNvSpPr>
          <p:nvPr>
            <p:ph type="sldImg" idx="2"/>
          </p:nvPr>
        </p:nvSpPr>
        <p:spPr bwMode="auto">
          <a:xfrm>
            <a:off x="1254125" y="719138"/>
            <a:ext cx="4794250" cy="3594100"/>
          </a:xfrm>
          <a:prstGeom prst="rect">
            <a:avLst/>
          </a:prstGeom>
          <a:noFill/>
          <a:ln w="9525">
            <a:solidFill>
              <a:srgbClr val="000000"/>
            </a:solidFill>
            <a:miter lim="800000"/>
            <a:headEnd/>
            <a:tailEnd/>
          </a:ln>
        </p:spPr>
      </p:sp>
      <p:sp>
        <p:nvSpPr>
          <p:cNvPr id="21509" name="Rectangle 5"/>
          <p:cNvSpPr>
            <a:spLocks noGrp="1" noChangeArrowheads="1"/>
          </p:cNvSpPr>
          <p:nvPr>
            <p:ph type="body" sz="quarter" idx="3"/>
          </p:nvPr>
        </p:nvSpPr>
        <p:spPr bwMode="auto">
          <a:xfrm>
            <a:off x="974725" y="4552950"/>
            <a:ext cx="5351463" cy="4314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p>
        </p:txBody>
      </p:sp>
      <p:sp>
        <p:nvSpPr>
          <p:cNvPr id="21510" name="Rectangle 6"/>
          <p:cNvSpPr>
            <a:spLocks noGrp="1" noChangeArrowheads="1"/>
          </p:cNvSpPr>
          <p:nvPr>
            <p:ph type="ftr" sz="quarter" idx="4"/>
          </p:nvPr>
        </p:nvSpPr>
        <p:spPr bwMode="auto">
          <a:xfrm>
            <a:off x="0" y="9107488"/>
            <a:ext cx="316388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b="0">
                <a:cs typeface="+mn-cs"/>
              </a:defRPr>
            </a:lvl1pPr>
          </a:lstStyle>
          <a:p>
            <a:pPr>
              <a:defRPr/>
            </a:pPr>
            <a:endParaRPr lang="pt-BR"/>
          </a:p>
        </p:txBody>
      </p:sp>
      <p:sp>
        <p:nvSpPr>
          <p:cNvPr id="21511" name="Rectangle 7"/>
          <p:cNvSpPr>
            <a:spLocks noGrp="1" noChangeArrowheads="1"/>
          </p:cNvSpPr>
          <p:nvPr>
            <p:ph type="sldNum" sz="quarter" idx="5"/>
          </p:nvPr>
        </p:nvSpPr>
        <p:spPr bwMode="auto">
          <a:xfrm>
            <a:off x="4137025" y="9107488"/>
            <a:ext cx="316388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vl1pPr>
          </a:lstStyle>
          <a:p>
            <a:fld id="{AD2F8CDC-47C5-40B4-AF50-4EB129FCC9B7}" type="slidenum">
              <a:rPr lang="pt-BR" altLang="pt-BR"/>
              <a:pPr/>
              <a:t>‹nº›</a:t>
            </a:fld>
            <a:endParaRPr lang="pt-BR" altLang="pt-B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C14DC0CF-2005-44E1-A790-7C49933D7C0B}" type="slidenum">
              <a:rPr lang="pt-BR" altLang="pt-BR"/>
              <a:pPr/>
              <a:t>1</a:t>
            </a:fld>
            <a:endParaRPr lang="pt-BR" altLang="pt-BR"/>
          </a:p>
        </p:txBody>
      </p:sp>
      <p:sp>
        <p:nvSpPr>
          <p:cNvPr id="5123" name="Rectangle 2"/>
          <p:cNvSpPr>
            <a:spLocks noGrp="1" noRot="1" noChangeAspect="1" noChangeArrowheads="1" noTextEdit="1"/>
          </p:cNvSpPr>
          <p:nvPr>
            <p:ph type="sldImg"/>
          </p:nvPr>
        </p:nvSpPr>
        <p:spPr>
          <a:xfrm>
            <a:off x="1255713" y="719138"/>
            <a:ext cx="4791075" cy="3594100"/>
          </a:xfrm>
          <a:ln/>
        </p:spPr>
      </p:sp>
      <p:sp>
        <p:nvSpPr>
          <p:cNvPr id="5124" name="Rectangle 3"/>
          <p:cNvSpPr>
            <a:spLocks noGrp="1" noChangeArrowheads="1"/>
          </p:cNvSpPr>
          <p:nvPr>
            <p:ph type="body" idx="1"/>
          </p:nvPr>
        </p:nvSpPr>
        <p:spPr>
          <a:noFill/>
          <a:ln/>
        </p:spPr>
        <p:txBody>
          <a:bodyPr/>
          <a:lstStyle/>
          <a:p>
            <a:pPr eaLnBrk="1" hangingPunct="1"/>
            <a:endParaRPr lang="en-US" altLang="pt-B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a:prstGeom prst="rect">
            <a:avLst/>
          </a:prstGeom>
        </p:spPr>
        <p:txBody>
          <a:bodyPr/>
          <a:lstStyle/>
          <a:p>
            <a:r>
              <a:rPr lang="pt-BR"/>
              <a:t>Clique para editar o estilo do título mestre</a:t>
            </a:r>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a:t>Clique para editar o estilo do subtítulo mestre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a:t>Clique para editar o estilo do título mestre</a:t>
            </a:r>
          </a:p>
        </p:txBody>
      </p:sp>
      <p:sp>
        <p:nvSpPr>
          <p:cNvPr id="3" name="Espaço Reservado para Texto Vertical 2"/>
          <p:cNvSpPr>
            <a:spLocks noGrp="1"/>
          </p:cNvSpPr>
          <p:nvPr>
            <p:ph type="body" orient="vert" idx="1"/>
          </p:nvPr>
        </p:nvSpPr>
        <p:spPr>
          <a:xfrm>
            <a:off x="457200" y="1600200"/>
            <a:ext cx="8229600" cy="4525963"/>
          </a:xfrm>
          <a:prstGeom prst="rect">
            <a:avLst/>
          </a:prstGeo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457200" y="274638"/>
            <a:ext cx="6019800" cy="5851525"/>
          </a:xfrm>
          <a:prstGeom prst="rect">
            <a:avLst/>
          </a:prstGeo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a:prstGeom prst="rect">
            <a:avLst/>
          </a:prstGeom>
        </p:spPr>
        <p:txBody>
          <a:bodyPr/>
          <a:lstStyle/>
          <a:p>
            <a:r>
              <a:rPr lang="pt-BR"/>
              <a:t>Clique para editar o estilo do título mestre</a:t>
            </a:r>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a:t>Clique para editar o estilo do subtítulo mestre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a:t>Clique para editar o estilo do título mestre</a:t>
            </a:r>
          </a:p>
        </p:txBody>
      </p:sp>
      <p:sp>
        <p:nvSpPr>
          <p:cNvPr id="3" name="Espaço Reservado para Conteúdo 2"/>
          <p:cNvSpPr>
            <a:spLocks noGrp="1"/>
          </p:cNvSpPr>
          <p:nvPr>
            <p:ph idx="1"/>
          </p:nvPr>
        </p:nvSpPr>
        <p:spPr>
          <a:xfrm>
            <a:off x="457200" y="1600200"/>
            <a:ext cx="8229600" cy="4525963"/>
          </a:xfrm>
          <a:prstGeom prst="rect">
            <a:avLst/>
          </a:prstGeo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a:t>Clique para editar os estilos do texto mestre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a:t>Clique para editar o estilo do título mestre</a:t>
            </a:r>
          </a:p>
        </p:txBody>
      </p:sp>
      <p:sp>
        <p:nvSpPr>
          <p:cNvPr id="3" name="Espaço Reservado para Conteú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a:t>Clique para editar o estilo do título mestre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a:t>Clique para editar o estilo do título mestre</a:t>
            </a:r>
          </a:p>
        </p:txBody>
      </p:sp>
      <p:sp>
        <p:nvSpPr>
          <p:cNvPr id="3" name="Espaço Reservado para Conteúdo 2"/>
          <p:cNvSpPr>
            <a:spLocks noGrp="1"/>
          </p:cNvSpPr>
          <p:nvPr>
            <p:ph idx="1"/>
          </p:nvPr>
        </p:nvSpPr>
        <p:spPr>
          <a:xfrm>
            <a:off x="457200" y="1600200"/>
            <a:ext cx="8229600" cy="4525963"/>
          </a:xfrm>
          <a:prstGeom prst="rect">
            <a:avLst/>
          </a:prstGeo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a:t>Clique para editar o estilo do título mestre</a:t>
            </a:r>
          </a:p>
        </p:txBody>
      </p:sp>
      <p:sp>
        <p:nvSpPr>
          <p:cNvPr id="3" name="Espaço Reservado para Texto Vertical 2"/>
          <p:cNvSpPr>
            <a:spLocks noGrp="1"/>
          </p:cNvSpPr>
          <p:nvPr>
            <p:ph type="body" orient="vert" idx="1"/>
          </p:nvPr>
        </p:nvSpPr>
        <p:spPr>
          <a:xfrm>
            <a:off x="457200" y="1600200"/>
            <a:ext cx="8229600" cy="4525963"/>
          </a:xfrm>
          <a:prstGeom prst="rect">
            <a:avLst/>
          </a:prstGeo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457200" y="274638"/>
            <a:ext cx="6019800" cy="5851525"/>
          </a:xfrm>
          <a:prstGeom prst="rect">
            <a:avLst/>
          </a:prstGeo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a:t>Clique para editar os estilos do texto mestre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a:t>Clique para editar o estilo do título mestre</a:t>
            </a:r>
          </a:p>
        </p:txBody>
      </p:sp>
      <p:sp>
        <p:nvSpPr>
          <p:cNvPr id="3" name="Espaço Reservado para Conteú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a:t>Clique para editar o estilo do título mestre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Mutirão pet 18092009"/>
          <p:cNvPicPr>
            <a:picLocks noChangeAspect="1" noChangeArrowheads="1"/>
          </p:cNvPicPr>
          <p:nvPr userDrawn="1"/>
        </p:nvPicPr>
        <p:blipFill>
          <a:blip r:embed="rId13">
            <a:lum bright="44000" contrast="-60000"/>
          </a:blip>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cs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cs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cs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0" fontAlgn="base" hangingPunct="0">
        <a:spcBef>
          <a:spcPct val="20000"/>
        </a:spcBef>
        <a:spcAft>
          <a:spcPct val="0"/>
        </a:spcAft>
        <a:buChar char="»"/>
        <a:defRPr sz="2000">
          <a:solidFill>
            <a:schemeClr val="tx1"/>
          </a:solidFill>
          <a:latin typeface="+mn-lt"/>
          <a:cs typeface="+mn-cs"/>
        </a:defRPr>
      </a:lvl6pPr>
      <a:lvl7pPr marL="2971800" indent="-228600" algn="l" rtl="0" eaLnBrk="0" fontAlgn="base" hangingPunct="0">
        <a:spcBef>
          <a:spcPct val="20000"/>
        </a:spcBef>
        <a:spcAft>
          <a:spcPct val="0"/>
        </a:spcAft>
        <a:buChar char="»"/>
        <a:defRPr sz="2000">
          <a:solidFill>
            <a:schemeClr val="tx1"/>
          </a:solidFill>
          <a:latin typeface="+mn-lt"/>
          <a:cs typeface="+mn-cs"/>
        </a:defRPr>
      </a:lvl7pPr>
      <a:lvl8pPr marL="3429000" indent="-228600" algn="l" rtl="0" eaLnBrk="0" fontAlgn="base" hangingPunct="0">
        <a:spcBef>
          <a:spcPct val="20000"/>
        </a:spcBef>
        <a:spcAft>
          <a:spcPct val="0"/>
        </a:spcAft>
        <a:buChar char="»"/>
        <a:defRPr sz="2000">
          <a:solidFill>
            <a:schemeClr val="tx1"/>
          </a:solidFill>
          <a:latin typeface="+mn-lt"/>
          <a:cs typeface="+mn-cs"/>
        </a:defRPr>
      </a:lvl8pPr>
      <a:lvl9pPr marL="3886200" indent="-228600" algn="l" rtl="0" eaLnBrk="0" fontAlgn="base" hangingPunct="0">
        <a:spcBef>
          <a:spcPct val="20000"/>
        </a:spcBef>
        <a:spcAft>
          <a:spcPct val="0"/>
        </a:spcAft>
        <a:buChar char="»"/>
        <a:defRPr sz="2000">
          <a:solidFill>
            <a:schemeClr val="tx1"/>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7bmiguel@dpi.inpe.br" TargetMode="External"/><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dpi.inpe.br/terralib5/wiki/doku.php?id=wiki:downloads:previous_releases" TargetMode="Externa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ibge.gov.br/" TargetMode="Externa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4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1" name="Rectangle 1027"/>
          <p:cNvSpPr>
            <a:spLocks noGrp="1" noChangeArrowheads="1"/>
          </p:cNvSpPr>
          <p:nvPr>
            <p:ph type="subTitle" idx="4294967295"/>
          </p:nvPr>
        </p:nvSpPr>
        <p:spPr bwMode="auto">
          <a:xfrm>
            <a:off x="3657600" y="4572000"/>
            <a:ext cx="5486400" cy="1009650"/>
          </a:xfrm>
          <a:prstGeom prst="rect">
            <a:avLst/>
          </a:prstGeom>
          <a:ln>
            <a:miter lim="800000"/>
            <a:headEnd/>
            <a:tailEnd/>
          </a:ln>
        </p:spPr>
        <p:txBody>
          <a:bodyPr/>
          <a:lstStyle/>
          <a:p>
            <a:pPr algn="ctr">
              <a:lnSpc>
                <a:spcPct val="70000"/>
              </a:lnSpc>
              <a:buFontTx/>
              <a:buNone/>
              <a:defRPr/>
            </a:pPr>
            <a:r>
              <a:rPr lang="pt-BR" sz="2400" dirty="0">
                <a:effectLst>
                  <a:outerShdw blurRad="38100" dist="38100" dir="2700000" algn="tl">
                    <a:srgbClr val="C0C0C0"/>
                  </a:outerShdw>
                </a:effectLst>
                <a:latin typeface="ClassGarmnd BT"/>
              </a:rPr>
              <a:t>Antonio </a:t>
            </a:r>
            <a:r>
              <a:rPr lang="pt-BR" sz="2400" b="1" u="sng" dirty="0">
                <a:effectLst>
                  <a:outerShdw blurRad="38100" dist="38100" dir="2700000" algn="tl">
                    <a:srgbClr val="C0C0C0"/>
                  </a:outerShdw>
                </a:effectLst>
                <a:latin typeface="ClassGarmnd BT"/>
              </a:rPr>
              <a:t>Miguel</a:t>
            </a:r>
            <a:r>
              <a:rPr lang="pt-BR" sz="2400" dirty="0">
                <a:effectLst>
                  <a:outerShdw blurRad="38100" dist="38100" dir="2700000" algn="tl">
                    <a:srgbClr val="C0C0C0"/>
                  </a:outerShdw>
                </a:effectLst>
                <a:latin typeface="ClassGarmnd BT"/>
              </a:rPr>
              <a:t> V. Monteiro</a:t>
            </a:r>
          </a:p>
          <a:p>
            <a:pPr algn="ctr">
              <a:lnSpc>
                <a:spcPct val="70000"/>
              </a:lnSpc>
              <a:buFontTx/>
              <a:buNone/>
              <a:defRPr/>
            </a:pPr>
            <a:r>
              <a:rPr lang="pt-BR" sz="2400" b="1" u="sng" dirty="0" err="1">
                <a:effectLst>
                  <a:outerShdw blurRad="38100" dist="38100" dir="2700000" algn="tl">
                    <a:srgbClr val="C0C0C0"/>
                  </a:outerShdw>
                </a:effectLst>
                <a:latin typeface="ClassGarmnd BT"/>
              </a:rPr>
              <a:t>Tathiane</a:t>
            </a:r>
            <a:r>
              <a:rPr lang="pt-BR" sz="2400" b="1" dirty="0">
                <a:effectLst>
                  <a:outerShdw blurRad="38100" dist="38100" dir="2700000" algn="tl">
                    <a:srgbClr val="C0C0C0"/>
                  </a:outerShdw>
                </a:effectLst>
                <a:latin typeface="ClassGarmnd BT"/>
              </a:rPr>
              <a:t> </a:t>
            </a:r>
            <a:r>
              <a:rPr lang="pt-BR" sz="2400" dirty="0" err="1">
                <a:effectLst>
                  <a:outerShdw blurRad="38100" dist="38100" dir="2700000" algn="tl">
                    <a:srgbClr val="C0C0C0"/>
                  </a:outerShdw>
                </a:effectLst>
                <a:latin typeface="ClassGarmnd BT"/>
              </a:rPr>
              <a:t>Mayumi</a:t>
            </a:r>
            <a:r>
              <a:rPr lang="pt-BR" sz="2400" dirty="0">
                <a:effectLst>
                  <a:outerShdw blurRad="38100" dist="38100" dir="2700000" algn="tl">
                    <a:srgbClr val="C0C0C0"/>
                  </a:outerShdw>
                </a:effectLst>
                <a:latin typeface="ClassGarmnd BT"/>
              </a:rPr>
              <a:t> </a:t>
            </a:r>
            <a:r>
              <a:rPr lang="pt-BR" sz="2400" dirty="0" err="1">
                <a:effectLst>
                  <a:outerShdw blurRad="38100" dist="38100" dir="2700000" algn="tl">
                    <a:srgbClr val="C0C0C0"/>
                  </a:outerShdw>
                </a:effectLst>
                <a:latin typeface="ClassGarmnd BT"/>
              </a:rPr>
              <a:t>Anazawa</a:t>
            </a:r>
            <a:r>
              <a:rPr lang="pt-BR" sz="2400" dirty="0">
                <a:effectLst>
                  <a:outerShdw blurRad="38100" dist="38100" dir="2700000" algn="tl">
                    <a:srgbClr val="C0C0C0"/>
                  </a:outerShdw>
                </a:effectLst>
                <a:latin typeface="ClassGarmnd BT"/>
              </a:rPr>
              <a:t> </a:t>
            </a:r>
            <a:r>
              <a:rPr lang="pt-BR" sz="2600" dirty="0">
                <a:latin typeface="Garamond" pitchFamily="18" charset="0"/>
              </a:rPr>
              <a:t> </a:t>
            </a:r>
          </a:p>
          <a:p>
            <a:pPr algn="ctr">
              <a:lnSpc>
                <a:spcPct val="70000"/>
              </a:lnSpc>
              <a:buFontTx/>
              <a:buNone/>
              <a:defRPr/>
            </a:pPr>
            <a:r>
              <a:rPr lang="pt-BR" sz="2400" b="1" u="sng" dirty="0">
                <a:effectLst>
                  <a:outerShdw blurRad="38100" dist="38100" dir="2700000" algn="tl">
                    <a:srgbClr val="C0C0C0"/>
                  </a:outerShdw>
                </a:effectLst>
                <a:latin typeface="ClassGarmnd BT"/>
              </a:rPr>
              <a:t>Flávia</a:t>
            </a:r>
            <a:r>
              <a:rPr lang="pt-BR" sz="2400" dirty="0">
                <a:effectLst>
                  <a:outerShdw blurRad="38100" dist="38100" dir="2700000" algn="tl">
                    <a:srgbClr val="C0C0C0"/>
                  </a:outerShdw>
                </a:effectLst>
                <a:latin typeface="ClassGarmnd BT"/>
              </a:rPr>
              <a:t> Feitosa, </a:t>
            </a:r>
            <a:r>
              <a:rPr lang="pt-BR" sz="1400" dirty="0">
                <a:effectLst>
                  <a:outerShdw blurRad="38100" dist="38100" dir="2700000" algn="tl">
                    <a:srgbClr val="C0C0C0"/>
                  </a:outerShdw>
                </a:effectLst>
                <a:latin typeface="ClassGarmnd BT"/>
              </a:rPr>
              <a:t>UFABC</a:t>
            </a:r>
            <a:endParaRPr lang="pt-BR" sz="2400" dirty="0">
              <a:effectLst>
                <a:outerShdw blurRad="38100" dist="38100" dir="2700000" algn="tl">
                  <a:srgbClr val="C0C0C0"/>
                </a:outerShdw>
              </a:effectLst>
              <a:latin typeface="ClassGarmnd BT"/>
            </a:endParaRPr>
          </a:p>
          <a:p>
            <a:pPr algn="ctr">
              <a:lnSpc>
                <a:spcPct val="70000"/>
              </a:lnSpc>
              <a:buFontTx/>
              <a:buNone/>
              <a:defRPr/>
            </a:pPr>
            <a:r>
              <a:rPr lang="pt-BR" sz="1400" dirty="0">
                <a:solidFill>
                  <a:schemeClr val="accent2"/>
                </a:solidFill>
                <a:effectLst>
                  <a:outerShdw blurRad="38100" dist="38100" dir="2700000" algn="tl">
                    <a:srgbClr val="C0C0C0"/>
                  </a:outerShdw>
                </a:effectLst>
                <a:latin typeface="ClassGarmnd BT"/>
                <a:hlinkClick r:id="rId3"/>
              </a:rPr>
              <a:t>{</a:t>
            </a:r>
            <a:r>
              <a:rPr lang="pt-BR" sz="1400" dirty="0">
                <a:solidFill>
                  <a:schemeClr val="accent2"/>
                </a:solidFill>
                <a:effectLst>
                  <a:outerShdw blurRad="38100" dist="38100" dir="2700000" algn="tl">
                    <a:srgbClr val="C0C0C0"/>
                  </a:outerShdw>
                </a:effectLst>
                <a:latin typeface="ClassGarmnd BT"/>
              </a:rPr>
              <a:t>miguel@dpi.inpe.br, tathiane.anazawa@inpe.br</a:t>
            </a:r>
            <a:r>
              <a:rPr lang="pt-BR" sz="1400" dirty="0">
                <a:effectLst>
                  <a:outerShdw blurRad="38100" dist="38100" dir="2700000" algn="tl">
                    <a:srgbClr val="C0C0C0"/>
                  </a:outerShdw>
                </a:effectLst>
                <a:latin typeface="ClassGarmnd BT"/>
              </a:rPr>
              <a:t>}</a:t>
            </a:r>
          </a:p>
        </p:txBody>
      </p:sp>
      <p:sp>
        <p:nvSpPr>
          <p:cNvPr id="4099" name="Line 1529"/>
          <p:cNvSpPr>
            <a:spLocks noChangeShapeType="1"/>
          </p:cNvSpPr>
          <p:nvPr/>
        </p:nvSpPr>
        <p:spPr bwMode="auto">
          <a:xfrm flipV="1">
            <a:off x="928688" y="1125538"/>
            <a:ext cx="7748587" cy="46037"/>
          </a:xfrm>
          <a:prstGeom prst="line">
            <a:avLst/>
          </a:prstGeom>
          <a:noFill/>
          <a:ln w="38100">
            <a:solidFill>
              <a:schemeClr val="accent2"/>
            </a:solidFill>
            <a:round/>
            <a:headEnd/>
            <a:tailEnd/>
          </a:ln>
        </p:spPr>
        <p:txBody>
          <a:bodyPr/>
          <a:lstStyle/>
          <a:p>
            <a:endParaRPr lang="pt-BR"/>
          </a:p>
        </p:txBody>
      </p:sp>
      <p:sp>
        <p:nvSpPr>
          <p:cNvPr id="284154" name="Text Box 1530"/>
          <p:cNvSpPr txBox="1">
            <a:spLocks noChangeArrowheads="1"/>
          </p:cNvSpPr>
          <p:nvPr/>
        </p:nvSpPr>
        <p:spPr bwMode="auto">
          <a:xfrm>
            <a:off x="0" y="692150"/>
            <a:ext cx="8640763" cy="304800"/>
          </a:xfrm>
          <a:prstGeom prst="rect">
            <a:avLst/>
          </a:prstGeom>
          <a:noFill/>
          <a:ln w="3175">
            <a:noFill/>
            <a:miter lim="800000"/>
            <a:headEnd/>
            <a:tailEnd/>
          </a:ln>
          <a:effectLst/>
        </p:spPr>
        <p:txBody>
          <a:bodyPr>
            <a:spAutoFit/>
          </a:bodyPr>
          <a:lstStyle/>
          <a:p>
            <a:pPr algn="r" eaLnBrk="1" hangingPunct="1">
              <a:defRPr/>
            </a:pPr>
            <a:r>
              <a:rPr lang="en-US" sz="1400" dirty="0" err="1">
                <a:solidFill>
                  <a:schemeClr val="accent2"/>
                </a:solidFill>
                <a:effectLst>
                  <a:outerShdw blurRad="38100" dist="38100" dir="2700000" algn="tl">
                    <a:srgbClr val="C0C0C0"/>
                  </a:outerShdw>
                </a:effectLst>
                <a:latin typeface="Arial Unicode MS" pitchFamily="34" charset="-128"/>
              </a:rPr>
              <a:t>Oficina</a:t>
            </a:r>
            <a:r>
              <a:rPr lang="en-US" sz="1400" b="0" dirty="0">
                <a:solidFill>
                  <a:schemeClr val="accent2"/>
                </a:solidFill>
                <a:effectLst>
                  <a:outerShdw blurRad="38100" dist="38100" dir="2700000" algn="tl">
                    <a:srgbClr val="C0C0C0"/>
                  </a:outerShdw>
                </a:effectLst>
                <a:latin typeface="Arial Unicode MS" pitchFamily="34" charset="-128"/>
              </a:rPr>
              <a:t>: </a:t>
            </a:r>
            <a:r>
              <a:rPr lang="en-US" sz="1400" b="0" dirty="0" err="1">
                <a:solidFill>
                  <a:schemeClr val="accent2"/>
                </a:solidFill>
                <a:effectLst>
                  <a:outerShdw blurRad="38100" dist="38100" dir="2700000" algn="tl">
                    <a:srgbClr val="C0C0C0"/>
                  </a:outerShdw>
                </a:effectLst>
                <a:latin typeface="Arial Unicode MS" pitchFamily="34" charset="-128"/>
              </a:rPr>
              <a:t>Constru</a:t>
            </a:r>
            <a:r>
              <a:rPr lang="en-US" sz="1400" b="0" dirty="0" err="1">
                <a:solidFill>
                  <a:schemeClr val="accent2"/>
                </a:solidFill>
                <a:effectLst>
                  <a:outerShdw blurRad="38100" dist="38100" dir="2700000" algn="tl">
                    <a:srgbClr val="C0C0C0"/>
                  </a:outerShdw>
                </a:effectLst>
                <a:latin typeface="Arial"/>
              </a:rPr>
              <a:t>ç</a:t>
            </a:r>
            <a:r>
              <a:rPr lang="en-US" sz="1400" b="0" dirty="0" err="1">
                <a:solidFill>
                  <a:schemeClr val="accent2"/>
                </a:solidFill>
                <a:effectLst>
                  <a:outerShdw blurRad="38100" dist="38100" dir="2700000" algn="tl">
                    <a:srgbClr val="C0C0C0"/>
                  </a:outerShdw>
                </a:effectLst>
                <a:latin typeface="Arial Unicode MS" pitchFamily="34" charset="-128"/>
              </a:rPr>
              <a:t>ão</a:t>
            </a:r>
            <a:r>
              <a:rPr lang="en-US" sz="1400" b="0" dirty="0">
                <a:solidFill>
                  <a:schemeClr val="accent2"/>
                </a:solidFill>
                <a:effectLst>
                  <a:outerShdw blurRad="38100" dist="38100" dir="2700000" algn="tl">
                    <a:srgbClr val="C0C0C0"/>
                  </a:outerShdw>
                </a:effectLst>
                <a:latin typeface="Arial Unicode MS" pitchFamily="34" charset="-128"/>
              </a:rPr>
              <a:t> de </a:t>
            </a:r>
            <a:r>
              <a:rPr lang="en-US" sz="1400" b="0" dirty="0" err="1">
                <a:solidFill>
                  <a:schemeClr val="accent2"/>
                </a:solidFill>
                <a:effectLst>
                  <a:outerShdw blurRad="38100" dist="38100" dir="2700000" algn="tl">
                    <a:srgbClr val="C0C0C0"/>
                  </a:outerShdw>
                </a:effectLst>
                <a:latin typeface="Arial Unicode MS" pitchFamily="34" charset="-128"/>
              </a:rPr>
              <a:t>Indicadores</a:t>
            </a:r>
            <a:r>
              <a:rPr lang="en-US" sz="1400" b="0" dirty="0">
                <a:solidFill>
                  <a:schemeClr val="accent2"/>
                </a:solidFill>
                <a:effectLst>
                  <a:outerShdw blurRad="38100" dist="38100" dir="2700000" algn="tl">
                    <a:srgbClr val="C0C0C0"/>
                  </a:outerShdw>
                </a:effectLst>
                <a:latin typeface="Arial Unicode MS" pitchFamily="34" charset="-128"/>
              </a:rPr>
              <a:t> no </a:t>
            </a:r>
            <a:r>
              <a:rPr lang="en-US" sz="1400" b="0" dirty="0" err="1">
                <a:solidFill>
                  <a:schemeClr val="accent2"/>
                </a:solidFill>
                <a:effectLst>
                  <a:outerShdw blurRad="38100" dist="38100" dir="2700000" algn="tl">
                    <a:srgbClr val="C0C0C0"/>
                  </a:outerShdw>
                </a:effectLst>
                <a:latin typeface="Arial Unicode MS" pitchFamily="34" charset="-128"/>
              </a:rPr>
              <a:t>Contexto</a:t>
            </a:r>
            <a:r>
              <a:rPr lang="en-US" sz="1400" b="0" dirty="0">
                <a:solidFill>
                  <a:schemeClr val="accent2"/>
                </a:solidFill>
                <a:effectLst>
                  <a:outerShdw blurRad="38100" dist="38100" dir="2700000" algn="tl">
                    <a:srgbClr val="C0C0C0"/>
                  </a:outerShdw>
                </a:effectLst>
                <a:latin typeface="Arial Unicode MS" pitchFamily="34" charset="-128"/>
              </a:rPr>
              <a:t> dos </a:t>
            </a:r>
            <a:r>
              <a:rPr lang="en-US" sz="1400" b="0" dirty="0" err="1">
                <a:solidFill>
                  <a:schemeClr val="accent2"/>
                </a:solidFill>
                <a:effectLst>
                  <a:outerShdw blurRad="38100" dist="38100" dir="2700000" algn="tl">
                    <a:srgbClr val="C0C0C0"/>
                  </a:outerShdw>
                </a:effectLst>
                <a:latin typeface="Arial Unicode MS" pitchFamily="34" charset="-128"/>
              </a:rPr>
              <a:t>Estudos</a:t>
            </a:r>
            <a:r>
              <a:rPr lang="en-US" sz="1400" b="0" dirty="0">
                <a:solidFill>
                  <a:schemeClr val="accent2"/>
                </a:solidFill>
                <a:effectLst>
                  <a:outerShdw blurRad="38100" dist="38100" dir="2700000" algn="tl">
                    <a:srgbClr val="C0C0C0"/>
                  </a:outerShdw>
                </a:effectLst>
                <a:latin typeface="Arial Unicode MS" pitchFamily="34" charset="-128"/>
              </a:rPr>
              <a:t> de </a:t>
            </a:r>
            <a:r>
              <a:rPr lang="en-US" sz="1400" b="0" dirty="0" err="1">
                <a:solidFill>
                  <a:schemeClr val="accent2"/>
                </a:solidFill>
                <a:effectLst>
                  <a:outerShdw blurRad="38100" dist="38100" dir="2700000" algn="tl">
                    <a:srgbClr val="C0C0C0"/>
                  </a:outerShdw>
                </a:effectLst>
                <a:latin typeface="Arial Unicode MS" pitchFamily="34" charset="-128"/>
              </a:rPr>
              <a:t>Popula</a:t>
            </a:r>
            <a:r>
              <a:rPr lang="en-US" sz="1400" b="0" dirty="0" err="1">
                <a:solidFill>
                  <a:schemeClr val="accent2"/>
                </a:solidFill>
                <a:effectLst>
                  <a:outerShdw blurRad="38100" dist="38100" dir="2700000" algn="tl">
                    <a:srgbClr val="C0C0C0"/>
                  </a:outerShdw>
                </a:effectLst>
                <a:latin typeface="Arial"/>
              </a:rPr>
              <a:t>ç</a:t>
            </a:r>
            <a:r>
              <a:rPr lang="en-US" sz="1400" b="0" dirty="0" err="1">
                <a:solidFill>
                  <a:schemeClr val="accent2"/>
                </a:solidFill>
                <a:effectLst>
                  <a:outerShdw blurRad="38100" dist="38100" dir="2700000" algn="tl">
                    <a:srgbClr val="C0C0C0"/>
                  </a:outerShdw>
                </a:effectLst>
                <a:latin typeface="Arial Unicode MS" pitchFamily="34" charset="-128"/>
              </a:rPr>
              <a:t>ão</a:t>
            </a:r>
            <a:r>
              <a:rPr lang="en-US" sz="1400" b="0" dirty="0">
                <a:solidFill>
                  <a:schemeClr val="accent2"/>
                </a:solidFill>
                <a:effectLst>
                  <a:outerShdw blurRad="38100" dist="38100" dir="2700000" algn="tl">
                    <a:srgbClr val="C0C0C0"/>
                  </a:outerShdw>
                </a:effectLst>
                <a:latin typeface="Arial Unicode MS" pitchFamily="34" charset="-128"/>
              </a:rPr>
              <a:t>, </a:t>
            </a:r>
            <a:r>
              <a:rPr lang="en-US" sz="1400" b="0" dirty="0" err="1">
                <a:solidFill>
                  <a:schemeClr val="accent2"/>
                </a:solidFill>
                <a:effectLst>
                  <a:outerShdw blurRad="38100" dist="38100" dir="2700000" algn="tl">
                    <a:srgbClr val="C0C0C0"/>
                  </a:outerShdw>
                </a:effectLst>
                <a:latin typeface="Arial Unicode MS" pitchFamily="34" charset="-128"/>
              </a:rPr>
              <a:t>Espa</a:t>
            </a:r>
            <a:r>
              <a:rPr lang="en-US" sz="1400" b="0" dirty="0" err="1">
                <a:solidFill>
                  <a:schemeClr val="accent2"/>
                </a:solidFill>
                <a:effectLst>
                  <a:outerShdw blurRad="38100" dist="38100" dir="2700000" algn="tl">
                    <a:srgbClr val="C0C0C0"/>
                  </a:outerShdw>
                </a:effectLst>
                <a:latin typeface="Arial"/>
              </a:rPr>
              <a:t>ç</a:t>
            </a:r>
            <a:r>
              <a:rPr lang="en-US" sz="1400" b="0" dirty="0" err="1">
                <a:solidFill>
                  <a:schemeClr val="accent2"/>
                </a:solidFill>
                <a:effectLst>
                  <a:outerShdw blurRad="38100" dist="38100" dir="2700000" algn="tl">
                    <a:srgbClr val="C0C0C0"/>
                  </a:outerShdw>
                </a:effectLst>
                <a:latin typeface="Arial Unicode MS" pitchFamily="34" charset="-128"/>
              </a:rPr>
              <a:t>o</a:t>
            </a:r>
            <a:r>
              <a:rPr lang="en-US" sz="1400" b="0" dirty="0">
                <a:solidFill>
                  <a:schemeClr val="accent2"/>
                </a:solidFill>
                <a:effectLst>
                  <a:outerShdw blurRad="38100" dist="38100" dir="2700000" algn="tl">
                    <a:srgbClr val="C0C0C0"/>
                  </a:outerShdw>
                </a:effectLst>
                <a:latin typeface="Arial Unicode MS" pitchFamily="34" charset="-128"/>
              </a:rPr>
              <a:t> e </a:t>
            </a:r>
            <a:r>
              <a:rPr lang="en-US" sz="1400" b="0" dirty="0" err="1">
                <a:solidFill>
                  <a:schemeClr val="accent2"/>
                </a:solidFill>
                <a:effectLst>
                  <a:outerShdw blurRad="38100" dist="38100" dir="2700000" algn="tl">
                    <a:srgbClr val="C0C0C0"/>
                  </a:outerShdw>
                </a:effectLst>
                <a:latin typeface="Arial Unicode MS" pitchFamily="34" charset="-128"/>
              </a:rPr>
              <a:t>Ambiente</a:t>
            </a:r>
            <a:endParaRPr lang="en-US" sz="1400" b="0" dirty="0">
              <a:solidFill>
                <a:schemeClr val="accent2"/>
              </a:solidFill>
              <a:effectLst>
                <a:outerShdw blurRad="38100" dist="38100" dir="2700000" algn="tl">
                  <a:srgbClr val="C0C0C0"/>
                </a:outerShdw>
              </a:effectLst>
              <a:latin typeface="Arial Unicode MS" pitchFamily="34" charset="-128"/>
            </a:endParaRPr>
          </a:p>
        </p:txBody>
      </p:sp>
      <p:sp>
        <p:nvSpPr>
          <p:cNvPr id="2054" name="Rectangle 1537"/>
          <p:cNvSpPr>
            <a:spLocks noChangeArrowheads="1"/>
          </p:cNvSpPr>
          <p:nvPr/>
        </p:nvSpPr>
        <p:spPr bwMode="auto">
          <a:xfrm>
            <a:off x="0" y="0"/>
            <a:ext cx="9144000" cy="230188"/>
          </a:xfrm>
          <a:prstGeom prst="rect">
            <a:avLst/>
          </a:prstGeom>
          <a:noFill/>
          <a:ln w="3175">
            <a:noFill/>
            <a:miter lim="800000"/>
            <a:headEnd/>
            <a:tailEnd/>
          </a:ln>
        </p:spPr>
        <p:txBody>
          <a:bodyPr anchor="ctr">
            <a:spAutoFit/>
          </a:bodyPr>
          <a:lstStyle/>
          <a:p>
            <a:pPr algn="r" eaLnBrk="1" hangingPunct="1">
              <a:defRPr/>
            </a:pPr>
            <a:r>
              <a:rPr lang="pt-BR" sz="900" b="0" dirty="0">
                <a:solidFill>
                  <a:schemeClr val="accent2"/>
                </a:solidFill>
                <a:effectLst>
                  <a:outerShdw blurRad="38100" dist="38100" dir="2700000" algn="tl">
                    <a:srgbClr val="000000">
                      <a:alpha val="43137"/>
                    </a:srgbClr>
                  </a:outerShdw>
                </a:effectLst>
              </a:rPr>
              <a:t>CST-310 e SER-457 </a:t>
            </a:r>
            <a:r>
              <a:rPr lang="pt-BR" sz="900" b="0" dirty="0" err="1">
                <a:solidFill>
                  <a:schemeClr val="accent2"/>
                </a:solidFill>
                <a:effectLst>
                  <a:outerShdw blurRad="38100" dist="38100" dir="2700000" algn="tl">
                    <a:srgbClr val="000000">
                      <a:alpha val="43137"/>
                    </a:srgbClr>
                  </a:outerShdw>
                </a:effectLst>
              </a:rPr>
              <a:t>Popea</a:t>
            </a:r>
            <a:r>
              <a:rPr lang="pt-BR" sz="900" b="0" dirty="0">
                <a:solidFill>
                  <a:schemeClr val="accent2"/>
                </a:solidFill>
                <a:effectLst>
                  <a:outerShdw blurRad="38100" dist="38100" dir="2700000" algn="tl">
                    <a:srgbClr val="000000">
                      <a:alpha val="43137"/>
                    </a:srgbClr>
                  </a:outerShdw>
                </a:effectLst>
              </a:rPr>
              <a:t> - População , Espaço e Ambiente:</a:t>
            </a:r>
            <a:r>
              <a:rPr lang="pt-BR" sz="900" b="0" dirty="0">
                <a:solidFill>
                  <a:schemeClr val="accent2"/>
                </a:solidFill>
              </a:rPr>
              <a:t> </a:t>
            </a:r>
            <a:r>
              <a:rPr lang="pt-BR" sz="800" b="0" dirty="0">
                <a:solidFill>
                  <a:schemeClr val="accent2"/>
                </a:solidFill>
                <a:effectLst>
                  <a:outerShdw blurRad="38100" dist="38100" dir="2700000" algn="tl">
                    <a:srgbClr val="000000">
                      <a:alpha val="43137"/>
                    </a:srgbClr>
                  </a:outerShdw>
                </a:effectLst>
              </a:rPr>
              <a:t>Abordagens Espaciais em Estudos de População: Métodos Analíticos e Técnicas de Representação </a:t>
            </a:r>
            <a:endParaRPr lang="pt-BR" sz="900" b="0" dirty="0">
              <a:solidFill>
                <a:schemeClr val="accent2"/>
              </a:solidFill>
              <a:effectLst>
                <a:outerShdw blurRad="38100" dist="38100" dir="2700000" algn="tl">
                  <a:srgbClr val="000000">
                    <a:alpha val="43137"/>
                  </a:srgbClr>
                </a:outerShdw>
              </a:effectLst>
            </a:endParaRPr>
          </a:p>
        </p:txBody>
      </p:sp>
      <p:sp>
        <p:nvSpPr>
          <p:cNvPr id="284165" name="Text Box 1541"/>
          <p:cNvSpPr txBox="1">
            <a:spLocks noChangeArrowheads="1"/>
          </p:cNvSpPr>
          <p:nvPr/>
        </p:nvSpPr>
        <p:spPr bwMode="auto">
          <a:xfrm>
            <a:off x="142844" y="1268413"/>
            <a:ext cx="8558244" cy="2554545"/>
          </a:xfrm>
          <a:prstGeom prst="rect">
            <a:avLst/>
          </a:prstGeom>
          <a:noFill/>
          <a:ln w="9525" algn="ctr">
            <a:noFill/>
            <a:miter lim="800000"/>
            <a:headEnd/>
            <a:tailEnd/>
          </a:ln>
          <a:effectLst/>
        </p:spPr>
        <p:txBody>
          <a:bodyPr wrap="square" anchor="b">
            <a:spAutoFit/>
          </a:bodyPr>
          <a:lstStyle/>
          <a:p>
            <a:pPr algn="r" eaLnBrk="1" hangingPunct="1">
              <a:defRPr/>
            </a:pPr>
            <a:r>
              <a:rPr lang="pt-BR" sz="2800" b="0" dirty="0">
                <a:solidFill>
                  <a:srgbClr val="003399"/>
                </a:solidFill>
                <a:effectLst>
                  <a:outerShdw blurRad="38100" dist="38100" dir="2700000" algn="tl">
                    <a:srgbClr val="C0C0C0"/>
                  </a:outerShdw>
                </a:effectLst>
                <a:cs typeface="+mn-cs"/>
              </a:rPr>
              <a:t> </a:t>
            </a:r>
            <a:r>
              <a:rPr lang="pt-BR" b="0" dirty="0">
                <a:solidFill>
                  <a:srgbClr val="003399"/>
                </a:solidFill>
                <a:effectLst>
                  <a:outerShdw blurRad="38100" dist="38100" dir="2700000" algn="tl">
                    <a:srgbClr val="C0C0C0"/>
                  </a:outerShdw>
                </a:effectLst>
                <a:cs typeface="+mn-cs"/>
              </a:rPr>
              <a:t>Aula [</a:t>
            </a:r>
            <a:r>
              <a:rPr lang="pt-BR" b="0" dirty="0" smtClean="0">
                <a:solidFill>
                  <a:srgbClr val="003399"/>
                </a:solidFill>
                <a:effectLst>
                  <a:outerShdw blurRad="38100" dist="38100" dir="2700000" algn="tl">
                    <a:srgbClr val="C0C0C0"/>
                  </a:outerShdw>
                </a:effectLst>
                <a:cs typeface="+mn-cs"/>
              </a:rPr>
              <a:t>2.2]</a:t>
            </a:r>
            <a:endParaRPr lang="pt-BR" b="0" dirty="0">
              <a:solidFill>
                <a:srgbClr val="003399"/>
              </a:solidFill>
              <a:effectLst>
                <a:outerShdw blurRad="38100" dist="38100" dir="2700000" algn="tl">
                  <a:srgbClr val="C0C0C0"/>
                </a:outerShdw>
              </a:effectLst>
              <a:cs typeface="+mn-cs"/>
            </a:endParaRPr>
          </a:p>
          <a:p>
            <a:pPr algn="r" eaLnBrk="1" hangingPunct="1">
              <a:defRPr/>
            </a:pPr>
            <a:r>
              <a:rPr lang="pt-BR" sz="2800" b="0" dirty="0">
                <a:solidFill>
                  <a:srgbClr val="003399"/>
                </a:solidFill>
                <a:effectLst>
                  <a:outerShdw blurRad="38100" dist="38100" dir="2700000" algn="tl">
                    <a:srgbClr val="C0C0C0"/>
                  </a:outerShdw>
                </a:effectLst>
                <a:cs typeface="+mn-cs"/>
              </a:rPr>
              <a:t>Construindo Indicadores </a:t>
            </a:r>
            <a:r>
              <a:rPr lang="pt-BR" sz="2800" b="0" dirty="0" smtClean="0">
                <a:solidFill>
                  <a:srgbClr val="003399"/>
                </a:solidFill>
                <a:effectLst>
                  <a:outerShdw blurRad="38100" dist="38100" dir="2700000" algn="tl">
                    <a:srgbClr val="C0C0C0"/>
                  </a:outerShdw>
                </a:effectLst>
                <a:cs typeface="+mn-cs"/>
              </a:rPr>
              <a:t> </a:t>
            </a:r>
          </a:p>
          <a:p>
            <a:pPr algn="r" eaLnBrk="1" hangingPunct="1">
              <a:defRPr/>
            </a:pPr>
            <a:r>
              <a:rPr lang="pt-BR" sz="2800" dirty="0" smtClean="0">
                <a:solidFill>
                  <a:srgbClr val="003399"/>
                </a:solidFill>
                <a:effectLst>
                  <a:outerShdw blurRad="38100" dist="38100" dir="2700000" algn="tl">
                    <a:srgbClr val="C0C0C0"/>
                  </a:outerShdw>
                </a:effectLst>
              </a:rPr>
              <a:t>Operacionalização</a:t>
            </a:r>
            <a:endParaRPr lang="pt-BR" sz="2800" b="0" dirty="0" smtClean="0">
              <a:solidFill>
                <a:srgbClr val="003399"/>
              </a:solidFill>
              <a:effectLst>
                <a:outerShdw blurRad="38100" dist="38100" dir="2700000" algn="tl">
                  <a:srgbClr val="C0C0C0"/>
                </a:outerShdw>
              </a:effectLst>
              <a:cs typeface="+mn-cs"/>
            </a:endParaRPr>
          </a:p>
          <a:p>
            <a:pPr algn="r" eaLnBrk="1" hangingPunct="1">
              <a:defRPr/>
            </a:pPr>
            <a:r>
              <a:rPr lang="pt-BR" sz="2000" b="0" dirty="0" smtClean="0">
                <a:solidFill>
                  <a:srgbClr val="003399"/>
                </a:solidFill>
                <a:effectLst>
                  <a:outerShdw blurRad="38100" dist="38100" dir="2700000" algn="tl">
                    <a:srgbClr val="C0C0C0"/>
                  </a:outerShdw>
                </a:effectLst>
                <a:cs typeface="+mn-cs"/>
              </a:rPr>
              <a:t>Exemplo Completo:</a:t>
            </a:r>
            <a:r>
              <a:rPr lang="pt-BR" sz="2800" b="0" i="1" dirty="0" smtClean="0">
                <a:solidFill>
                  <a:srgbClr val="003399"/>
                </a:solidFill>
                <a:effectLst>
                  <a:outerShdw blurRad="38100" dist="38100" dir="2700000" algn="tl">
                    <a:srgbClr val="C0C0C0"/>
                  </a:outerShdw>
                </a:effectLst>
                <a:cs typeface="+mn-cs"/>
              </a:rPr>
              <a:t> </a:t>
            </a:r>
          </a:p>
          <a:p>
            <a:pPr algn="r" eaLnBrk="1" hangingPunct="1">
              <a:defRPr/>
            </a:pPr>
            <a:r>
              <a:rPr lang="pt-BR" sz="2000" i="1" dirty="0" smtClean="0">
                <a:solidFill>
                  <a:srgbClr val="003399"/>
                </a:solidFill>
                <a:effectLst>
                  <a:outerShdw blurRad="38100" dist="38100" dir="2700000" algn="tl">
                    <a:srgbClr val="C0C0C0"/>
                  </a:outerShdw>
                </a:effectLst>
                <a:cs typeface="+mn-cs"/>
              </a:rPr>
              <a:t>Indicador de Escolaridade do Responsável pelo Domicílio</a:t>
            </a:r>
          </a:p>
          <a:p>
            <a:pPr algn="r" eaLnBrk="1" hangingPunct="1">
              <a:defRPr/>
            </a:pPr>
            <a:r>
              <a:rPr lang="pt-BR" sz="2800" b="0" dirty="0" smtClean="0">
                <a:solidFill>
                  <a:srgbClr val="003399"/>
                </a:solidFill>
                <a:effectLst>
                  <a:outerShdw blurRad="38100" dist="38100" dir="2700000" algn="tl">
                    <a:srgbClr val="C0C0C0"/>
                  </a:outerShdw>
                </a:effectLst>
                <a:cs typeface="+mn-cs"/>
              </a:rPr>
              <a:t> </a:t>
            </a:r>
            <a:endParaRPr lang="en-US" sz="2800" b="0" dirty="0">
              <a:solidFill>
                <a:srgbClr val="003399"/>
              </a:solidFill>
              <a:effectLst>
                <a:outerShdw blurRad="38100" dist="38100" dir="2700000" algn="tl">
                  <a:srgbClr val="C0C0C0"/>
                </a:outerShdw>
              </a:effectLst>
              <a:cs typeface="+mn-cs"/>
            </a:endParaRPr>
          </a:p>
        </p:txBody>
      </p:sp>
      <p:pic>
        <p:nvPicPr>
          <p:cNvPr id="4103" name="Picture 8" descr="logo_alinhado"/>
          <p:cNvPicPr>
            <a:picLocks noChangeAspect="1" noChangeArrowheads="1"/>
          </p:cNvPicPr>
          <p:nvPr/>
        </p:nvPicPr>
        <p:blipFill>
          <a:blip r:embed="rId4"/>
          <a:srcRect/>
          <a:stretch>
            <a:fillRect/>
          </a:stretch>
        </p:blipFill>
        <p:spPr bwMode="auto">
          <a:xfrm>
            <a:off x="3571875" y="5786438"/>
            <a:ext cx="4684713" cy="78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Imagem 1"/>
          <p:cNvPicPr>
            <a:picLocks noChangeAspect="1" noChangeArrowheads="1"/>
          </p:cNvPicPr>
          <p:nvPr/>
        </p:nvPicPr>
        <p:blipFill>
          <a:blip r:embed="rId2"/>
          <a:srcRect b="5643"/>
          <a:stretch>
            <a:fillRect/>
          </a:stretch>
        </p:blipFill>
        <p:spPr bwMode="auto">
          <a:xfrm>
            <a:off x="0" y="857250"/>
            <a:ext cx="9144000" cy="4852988"/>
          </a:xfrm>
          <a:prstGeom prst="rect">
            <a:avLst/>
          </a:prstGeom>
          <a:noFill/>
          <a:ln w="9525">
            <a:noFill/>
            <a:miter lim="800000"/>
            <a:headEnd/>
            <a:tailEnd/>
          </a:ln>
        </p:spPr>
      </p:pic>
      <p:sp>
        <p:nvSpPr>
          <p:cNvPr id="3" name="Text Box 27"/>
          <p:cNvSpPr txBox="1">
            <a:spLocks noChangeArrowheads="1"/>
          </p:cNvSpPr>
          <p:nvPr/>
        </p:nvSpPr>
        <p:spPr bwMode="auto">
          <a:xfrm>
            <a:off x="250825" y="115888"/>
            <a:ext cx="6553200" cy="523875"/>
          </a:xfrm>
          <a:prstGeom prst="rect">
            <a:avLst/>
          </a:prstGeom>
          <a:solidFill>
            <a:schemeClr val="bg1">
              <a:lumMod val="75000"/>
            </a:schemeClr>
          </a:solidFill>
          <a:ln w="9525">
            <a:solidFill>
              <a:schemeClr val="bg2"/>
            </a:solidFill>
            <a:miter lim="800000"/>
            <a:headEnd/>
            <a:tailEnd/>
          </a:ln>
        </p:spPr>
        <p:txBody>
          <a:bodyPr>
            <a:spAutoFit/>
          </a:bodyPr>
          <a:lstStyle/>
          <a:p>
            <a:pPr eaLnBrk="1" hangingPunct="1">
              <a:defRPr/>
            </a:pPr>
            <a:r>
              <a:rPr lang="pt-BR" sz="2800" dirty="0">
                <a:solidFill>
                  <a:srgbClr val="000099"/>
                </a:solidFill>
                <a:latin typeface="Trebuchet MS" panose="020B0603020202020204" pitchFamily="34" charset="0"/>
              </a:rPr>
              <a:t>Dados IBGE – Censo Demográfico 2000 </a:t>
            </a:r>
          </a:p>
        </p:txBody>
      </p:sp>
      <p:sp>
        <p:nvSpPr>
          <p:cNvPr id="74756" name="Seta: para a Direita 3"/>
          <p:cNvSpPr>
            <a:spLocks noChangeArrowheads="1"/>
          </p:cNvSpPr>
          <p:nvPr/>
        </p:nvSpPr>
        <p:spPr bwMode="auto">
          <a:xfrm rot="10800000">
            <a:off x="2555875" y="3103563"/>
            <a:ext cx="792163" cy="360362"/>
          </a:xfrm>
          <a:prstGeom prst="rightArrow">
            <a:avLst>
              <a:gd name="adj1" fmla="val 50000"/>
              <a:gd name="adj2" fmla="val 49969"/>
            </a:avLst>
          </a:prstGeom>
          <a:solidFill>
            <a:srgbClr val="FF0000"/>
          </a:solidFill>
          <a:ln w="3175" algn="ctr">
            <a:solidFill>
              <a:srgbClr val="FF0000"/>
            </a:solidFill>
            <a:round/>
            <a:headEnd/>
            <a:tailEnd/>
          </a:ln>
        </p:spPr>
        <p:txBody>
          <a:bodyPr/>
          <a:lstStyle/>
          <a:p>
            <a:pPr algn="ctr" eaLnBrk="1" hangingPunct="1"/>
            <a:endParaRPr lang="pt-B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Imagem 1"/>
          <p:cNvPicPr>
            <a:picLocks noChangeAspect="1" noChangeArrowheads="1"/>
          </p:cNvPicPr>
          <p:nvPr/>
        </p:nvPicPr>
        <p:blipFill>
          <a:blip r:embed="rId2"/>
          <a:srcRect/>
          <a:stretch>
            <a:fillRect/>
          </a:stretch>
        </p:blipFill>
        <p:spPr bwMode="auto">
          <a:xfrm>
            <a:off x="0" y="2536825"/>
            <a:ext cx="9144000" cy="1784350"/>
          </a:xfrm>
          <a:prstGeom prst="rect">
            <a:avLst/>
          </a:prstGeom>
          <a:noFill/>
          <a:ln w="9525">
            <a:noFill/>
            <a:miter lim="800000"/>
            <a:headEnd/>
            <a:tailEnd/>
          </a:ln>
        </p:spPr>
      </p:pic>
      <p:sp>
        <p:nvSpPr>
          <p:cNvPr id="3" name="Text Box 27"/>
          <p:cNvSpPr txBox="1">
            <a:spLocks noChangeArrowheads="1"/>
          </p:cNvSpPr>
          <p:nvPr/>
        </p:nvSpPr>
        <p:spPr bwMode="auto">
          <a:xfrm>
            <a:off x="250825" y="115888"/>
            <a:ext cx="6553200" cy="523875"/>
          </a:xfrm>
          <a:prstGeom prst="rect">
            <a:avLst/>
          </a:prstGeom>
          <a:solidFill>
            <a:schemeClr val="bg1">
              <a:lumMod val="75000"/>
            </a:schemeClr>
          </a:solidFill>
          <a:ln w="9525">
            <a:solidFill>
              <a:schemeClr val="bg2"/>
            </a:solidFill>
            <a:miter lim="800000"/>
            <a:headEnd/>
            <a:tailEnd/>
          </a:ln>
        </p:spPr>
        <p:txBody>
          <a:bodyPr>
            <a:spAutoFit/>
          </a:bodyPr>
          <a:lstStyle/>
          <a:p>
            <a:pPr eaLnBrk="1" hangingPunct="1">
              <a:defRPr/>
            </a:pPr>
            <a:r>
              <a:rPr lang="pt-BR" sz="2800" dirty="0">
                <a:solidFill>
                  <a:srgbClr val="000099"/>
                </a:solidFill>
                <a:latin typeface="Trebuchet MS" panose="020B0603020202020204" pitchFamily="34" charset="0"/>
              </a:rPr>
              <a:t>Dados IBGE – Censo Demográfico 2000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Imagem 1"/>
          <p:cNvPicPr>
            <a:picLocks noChangeAspect="1" noChangeArrowheads="1"/>
          </p:cNvPicPr>
          <p:nvPr/>
        </p:nvPicPr>
        <p:blipFill>
          <a:blip r:embed="rId2"/>
          <a:srcRect b="5992"/>
          <a:stretch>
            <a:fillRect/>
          </a:stretch>
        </p:blipFill>
        <p:spPr bwMode="auto">
          <a:xfrm>
            <a:off x="0" y="857250"/>
            <a:ext cx="9144000" cy="4835525"/>
          </a:xfrm>
          <a:prstGeom prst="rect">
            <a:avLst/>
          </a:prstGeom>
          <a:noFill/>
          <a:ln w="9525">
            <a:noFill/>
            <a:miter lim="800000"/>
            <a:headEnd/>
            <a:tailEnd/>
          </a:ln>
        </p:spPr>
      </p:pic>
      <p:sp>
        <p:nvSpPr>
          <p:cNvPr id="3" name="Text Box 27"/>
          <p:cNvSpPr txBox="1">
            <a:spLocks noChangeArrowheads="1"/>
          </p:cNvSpPr>
          <p:nvPr/>
        </p:nvSpPr>
        <p:spPr bwMode="auto">
          <a:xfrm>
            <a:off x="250825" y="115888"/>
            <a:ext cx="6553200" cy="523875"/>
          </a:xfrm>
          <a:prstGeom prst="rect">
            <a:avLst/>
          </a:prstGeom>
          <a:solidFill>
            <a:schemeClr val="bg1">
              <a:lumMod val="75000"/>
            </a:schemeClr>
          </a:solidFill>
          <a:ln w="9525">
            <a:solidFill>
              <a:schemeClr val="bg2"/>
            </a:solidFill>
            <a:miter lim="800000"/>
            <a:headEnd/>
            <a:tailEnd/>
          </a:ln>
        </p:spPr>
        <p:txBody>
          <a:bodyPr>
            <a:spAutoFit/>
          </a:bodyPr>
          <a:lstStyle/>
          <a:p>
            <a:pPr eaLnBrk="1" hangingPunct="1">
              <a:defRPr/>
            </a:pPr>
            <a:r>
              <a:rPr lang="pt-BR" sz="2800" dirty="0">
                <a:solidFill>
                  <a:srgbClr val="000099"/>
                </a:solidFill>
                <a:latin typeface="Trebuchet MS" panose="020B0603020202020204" pitchFamily="34" charset="0"/>
              </a:rPr>
              <a:t>Dados IBGE – Censo Demográfico 2000 </a:t>
            </a:r>
          </a:p>
        </p:txBody>
      </p:sp>
      <p:sp>
        <p:nvSpPr>
          <p:cNvPr id="76804" name="Elipse 3"/>
          <p:cNvSpPr>
            <a:spLocks noChangeArrowheads="1"/>
          </p:cNvSpPr>
          <p:nvPr/>
        </p:nvSpPr>
        <p:spPr bwMode="auto">
          <a:xfrm>
            <a:off x="107950" y="1628775"/>
            <a:ext cx="1584325" cy="792163"/>
          </a:xfrm>
          <a:prstGeom prst="ellipse">
            <a:avLst/>
          </a:prstGeom>
          <a:noFill/>
          <a:ln w="57150" algn="ctr">
            <a:solidFill>
              <a:srgbClr val="FF0000"/>
            </a:solidFill>
            <a:round/>
            <a:headEnd/>
            <a:tailEnd/>
          </a:ln>
        </p:spPr>
        <p:txBody>
          <a:bodyPr/>
          <a:lstStyle/>
          <a:p>
            <a:pPr algn="ctr" eaLnBrk="1" hangingPunct="1"/>
            <a:endParaRPr lang="pt-BR" altLang="pt-B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Imagem 2"/>
          <p:cNvPicPr>
            <a:picLocks noChangeAspect="1" noChangeArrowheads="1"/>
          </p:cNvPicPr>
          <p:nvPr/>
        </p:nvPicPr>
        <p:blipFill>
          <a:blip r:embed="rId2"/>
          <a:srcRect b="5817"/>
          <a:stretch>
            <a:fillRect/>
          </a:stretch>
        </p:blipFill>
        <p:spPr bwMode="auto">
          <a:xfrm>
            <a:off x="0" y="857250"/>
            <a:ext cx="9144000" cy="4845050"/>
          </a:xfrm>
          <a:prstGeom prst="rect">
            <a:avLst/>
          </a:prstGeom>
          <a:noFill/>
          <a:ln w="9525">
            <a:noFill/>
            <a:miter lim="800000"/>
            <a:headEnd/>
            <a:tailEnd/>
          </a:ln>
        </p:spPr>
      </p:pic>
      <p:sp>
        <p:nvSpPr>
          <p:cNvPr id="4" name="Text Box 27"/>
          <p:cNvSpPr txBox="1">
            <a:spLocks noChangeArrowheads="1"/>
          </p:cNvSpPr>
          <p:nvPr/>
        </p:nvSpPr>
        <p:spPr bwMode="auto">
          <a:xfrm>
            <a:off x="250825" y="115888"/>
            <a:ext cx="6553200" cy="523875"/>
          </a:xfrm>
          <a:prstGeom prst="rect">
            <a:avLst/>
          </a:prstGeom>
          <a:solidFill>
            <a:schemeClr val="bg1">
              <a:lumMod val="75000"/>
            </a:schemeClr>
          </a:solidFill>
          <a:ln w="9525">
            <a:solidFill>
              <a:schemeClr val="bg2"/>
            </a:solidFill>
            <a:miter lim="800000"/>
            <a:headEnd/>
            <a:tailEnd/>
          </a:ln>
        </p:spPr>
        <p:txBody>
          <a:bodyPr>
            <a:spAutoFit/>
          </a:bodyPr>
          <a:lstStyle/>
          <a:p>
            <a:pPr eaLnBrk="1" hangingPunct="1">
              <a:defRPr/>
            </a:pPr>
            <a:r>
              <a:rPr lang="pt-BR" sz="2800" dirty="0">
                <a:solidFill>
                  <a:srgbClr val="000099"/>
                </a:solidFill>
                <a:latin typeface="Trebuchet MS" panose="020B0603020202020204" pitchFamily="34" charset="0"/>
              </a:rPr>
              <a:t>Dados IBGE – Censo Demográfico 2000 </a:t>
            </a:r>
          </a:p>
        </p:txBody>
      </p:sp>
      <p:sp>
        <p:nvSpPr>
          <p:cNvPr id="77828" name="Seta: para a Direita 4"/>
          <p:cNvSpPr>
            <a:spLocks noChangeArrowheads="1"/>
          </p:cNvSpPr>
          <p:nvPr/>
        </p:nvSpPr>
        <p:spPr bwMode="auto">
          <a:xfrm rot="10800000">
            <a:off x="971550" y="3249613"/>
            <a:ext cx="792163" cy="358775"/>
          </a:xfrm>
          <a:prstGeom prst="rightArrow">
            <a:avLst>
              <a:gd name="adj1" fmla="val 50000"/>
              <a:gd name="adj2" fmla="val 50190"/>
            </a:avLst>
          </a:prstGeom>
          <a:solidFill>
            <a:srgbClr val="FF0000"/>
          </a:solidFill>
          <a:ln w="3175" algn="ctr">
            <a:solidFill>
              <a:srgbClr val="FF0000"/>
            </a:solidFill>
            <a:round/>
            <a:headEnd/>
            <a:tailEnd/>
          </a:ln>
        </p:spPr>
        <p:txBody>
          <a:bodyPr/>
          <a:lstStyle/>
          <a:p>
            <a:pPr algn="ctr" eaLnBrk="1" hangingPunct="1"/>
            <a:endParaRPr lang="pt-BR"/>
          </a:p>
        </p:txBody>
      </p:sp>
      <p:sp>
        <p:nvSpPr>
          <p:cNvPr id="77829" name="Seta: para a Direita 5"/>
          <p:cNvSpPr>
            <a:spLocks noChangeArrowheads="1"/>
          </p:cNvSpPr>
          <p:nvPr/>
        </p:nvSpPr>
        <p:spPr bwMode="auto">
          <a:xfrm rot="10800000">
            <a:off x="2124075" y="3581400"/>
            <a:ext cx="792163" cy="360363"/>
          </a:xfrm>
          <a:prstGeom prst="rightArrow">
            <a:avLst>
              <a:gd name="adj1" fmla="val 50000"/>
              <a:gd name="adj2" fmla="val 49969"/>
            </a:avLst>
          </a:prstGeom>
          <a:solidFill>
            <a:srgbClr val="FF0000"/>
          </a:solidFill>
          <a:ln w="3175" algn="ctr">
            <a:solidFill>
              <a:srgbClr val="FF0000"/>
            </a:solidFill>
            <a:round/>
            <a:headEnd/>
            <a:tailEnd/>
          </a:ln>
        </p:spPr>
        <p:txBody>
          <a:bodyPr/>
          <a:lstStyle/>
          <a:p>
            <a:pPr algn="ctr" eaLnBrk="1" hangingPunct="1"/>
            <a:endParaRPr lang="pt-BR"/>
          </a:p>
        </p:txBody>
      </p:sp>
      <p:sp>
        <p:nvSpPr>
          <p:cNvPr id="77830" name="Seta: para a Direita 6"/>
          <p:cNvSpPr>
            <a:spLocks noChangeArrowheads="1"/>
          </p:cNvSpPr>
          <p:nvPr/>
        </p:nvSpPr>
        <p:spPr bwMode="auto">
          <a:xfrm rot="10800000">
            <a:off x="2124075" y="4156075"/>
            <a:ext cx="790575" cy="360363"/>
          </a:xfrm>
          <a:prstGeom prst="rightArrow">
            <a:avLst>
              <a:gd name="adj1" fmla="val 50000"/>
              <a:gd name="adj2" fmla="val 49869"/>
            </a:avLst>
          </a:prstGeom>
          <a:solidFill>
            <a:srgbClr val="FF0000"/>
          </a:solidFill>
          <a:ln w="3175" algn="ctr">
            <a:solidFill>
              <a:srgbClr val="FF0000"/>
            </a:solidFill>
            <a:round/>
            <a:headEnd/>
            <a:tailEnd/>
          </a:ln>
        </p:spPr>
        <p:txBody>
          <a:bodyPr/>
          <a:lstStyle/>
          <a:p>
            <a:pPr algn="ctr" eaLnBrk="1" hangingPunct="1"/>
            <a:endParaRPr lang="pt-BR"/>
          </a:p>
        </p:txBody>
      </p:sp>
      <p:sp>
        <p:nvSpPr>
          <p:cNvPr id="77831" name="Seta: para a Direita 7"/>
          <p:cNvSpPr>
            <a:spLocks noChangeArrowheads="1"/>
          </p:cNvSpPr>
          <p:nvPr/>
        </p:nvSpPr>
        <p:spPr bwMode="auto">
          <a:xfrm rot="10800000">
            <a:off x="3527425" y="4330700"/>
            <a:ext cx="792163" cy="360363"/>
          </a:xfrm>
          <a:prstGeom prst="rightArrow">
            <a:avLst>
              <a:gd name="adj1" fmla="val 50000"/>
              <a:gd name="adj2" fmla="val 49969"/>
            </a:avLst>
          </a:prstGeom>
          <a:solidFill>
            <a:srgbClr val="FF0000"/>
          </a:solidFill>
          <a:ln w="3175" algn="ctr">
            <a:solidFill>
              <a:srgbClr val="FF0000"/>
            </a:solidFill>
            <a:round/>
            <a:headEnd/>
            <a:tailEnd/>
          </a:ln>
        </p:spPr>
        <p:txBody>
          <a:bodyPr/>
          <a:lstStyle/>
          <a:p>
            <a:pPr algn="ctr" eaLnBrk="1" hangingPunct="1"/>
            <a:endParaRPr lang="pt-B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Imagem 1"/>
          <p:cNvPicPr>
            <a:picLocks noChangeAspect="1" noChangeArrowheads="1"/>
          </p:cNvPicPr>
          <p:nvPr/>
        </p:nvPicPr>
        <p:blipFill>
          <a:blip r:embed="rId2"/>
          <a:srcRect b="13835"/>
          <a:stretch>
            <a:fillRect/>
          </a:stretch>
        </p:blipFill>
        <p:spPr bwMode="auto">
          <a:xfrm>
            <a:off x="0" y="857250"/>
            <a:ext cx="9144000" cy="4432300"/>
          </a:xfrm>
          <a:prstGeom prst="rect">
            <a:avLst/>
          </a:prstGeom>
          <a:noFill/>
          <a:ln w="9525">
            <a:noFill/>
            <a:miter lim="800000"/>
            <a:headEnd/>
            <a:tailEnd/>
          </a:ln>
        </p:spPr>
      </p:pic>
      <p:sp>
        <p:nvSpPr>
          <p:cNvPr id="3" name="Text Box 27"/>
          <p:cNvSpPr txBox="1">
            <a:spLocks noChangeArrowheads="1"/>
          </p:cNvSpPr>
          <p:nvPr/>
        </p:nvSpPr>
        <p:spPr bwMode="auto">
          <a:xfrm>
            <a:off x="250825" y="115888"/>
            <a:ext cx="6553200" cy="523875"/>
          </a:xfrm>
          <a:prstGeom prst="rect">
            <a:avLst/>
          </a:prstGeom>
          <a:solidFill>
            <a:schemeClr val="bg1">
              <a:lumMod val="75000"/>
            </a:schemeClr>
          </a:solidFill>
          <a:ln w="9525">
            <a:solidFill>
              <a:schemeClr val="bg2"/>
            </a:solidFill>
            <a:miter lim="800000"/>
            <a:headEnd/>
            <a:tailEnd/>
          </a:ln>
        </p:spPr>
        <p:txBody>
          <a:bodyPr>
            <a:spAutoFit/>
          </a:bodyPr>
          <a:lstStyle/>
          <a:p>
            <a:pPr eaLnBrk="1" hangingPunct="1">
              <a:defRPr/>
            </a:pPr>
            <a:r>
              <a:rPr lang="pt-BR" sz="2800" dirty="0">
                <a:solidFill>
                  <a:srgbClr val="000099"/>
                </a:solidFill>
                <a:latin typeface="Trebuchet MS" panose="020B0603020202020204" pitchFamily="34" charset="0"/>
              </a:rPr>
              <a:t>Dados IBGE – Censo Demográfico 2000 </a:t>
            </a:r>
          </a:p>
        </p:txBody>
      </p:sp>
      <p:sp>
        <p:nvSpPr>
          <p:cNvPr id="78852" name="Seta: para a Direita 3"/>
          <p:cNvSpPr>
            <a:spLocks noChangeArrowheads="1"/>
          </p:cNvSpPr>
          <p:nvPr/>
        </p:nvSpPr>
        <p:spPr bwMode="auto">
          <a:xfrm rot="10800000">
            <a:off x="4067175" y="4437063"/>
            <a:ext cx="792163" cy="360362"/>
          </a:xfrm>
          <a:prstGeom prst="rightArrow">
            <a:avLst>
              <a:gd name="adj1" fmla="val 50000"/>
              <a:gd name="adj2" fmla="val 49969"/>
            </a:avLst>
          </a:prstGeom>
          <a:solidFill>
            <a:srgbClr val="FF0000"/>
          </a:solidFill>
          <a:ln w="3175" algn="ctr">
            <a:solidFill>
              <a:srgbClr val="FF0000"/>
            </a:solidFill>
            <a:round/>
            <a:headEnd/>
            <a:tailEnd/>
          </a:ln>
        </p:spPr>
        <p:txBody>
          <a:bodyPr/>
          <a:lstStyle/>
          <a:p>
            <a:pPr algn="ctr" eaLnBrk="1" hangingPunct="1"/>
            <a:endParaRPr lang="pt-B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Imagem 1"/>
          <p:cNvPicPr>
            <a:picLocks noChangeAspect="1" noChangeArrowheads="1"/>
          </p:cNvPicPr>
          <p:nvPr/>
        </p:nvPicPr>
        <p:blipFill>
          <a:blip r:embed="rId2"/>
          <a:srcRect/>
          <a:stretch>
            <a:fillRect/>
          </a:stretch>
        </p:blipFill>
        <p:spPr bwMode="auto">
          <a:xfrm>
            <a:off x="0" y="2547938"/>
            <a:ext cx="9144000" cy="1762125"/>
          </a:xfrm>
          <a:prstGeom prst="rect">
            <a:avLst/>
          </a:prstGeom>
          <a:noFill/>
          <a:ln w="9525">
            <a:noFill/>
            <a:miter lim="800000"/>
            <a:headEnd/>
            <a:tailEnd/>
          </a:ln>
        </p:spPr>
      </p:pic>
      <p:sp>
        <p:nvSpPr>
          <p:cNvPr id="3" name="Text Box 27"/>
          <p:cNvSpPr txBox="1">
            <a:spLocks noChangeArrowheads="1"/>
          </p:cNvSpPr>
          <p:nvPr/>
        </p:nvSpPr>
        <p:spPr bwMode="auto">
          <a:xfrm>
            <a:off x="250825" y="115888"/>
            <a:ext cx="6553200" cy="523875"/>
          </a:xfrm>
          <a:prstGeom prst="rect">
            <a:avLst/>
          </a:prstGeom>
          <a:solidFill>
            <a:schemeClr val="bg1">
              <a:lumMod val="75000"/>
            </a:schemeClr>
          </a:solidFill>
          <a:ln w="9525">
            <a:solidFill>
              <a:schemeClr val="bg2"/>
            </a:solidFill>
            <a:miter lim="800000"/>
            <a:headEnd/>
            <a:tailEnd/>
          </a:ln>
        </p:spPr>
        <p:txBody>
          <a:bodyPr>
            <a:spAutoFit/>
          </a:bodyPr>
          <a:lstStyle/>
          <a:p>
            <a:pPr eaLnBrk="1" hangingPunct="1">
              <a:defRPr/>
            </a:pPr>
            <a:r>
              <a:rPr lang="pt-BR" sz="2800" dirty="0">
                <a:solidFill>
                  <a:srgbClr val="000099"/>
                </a:solidFill>
                <a:latin typeface="Trebuchet MS" panose="020B0603020202020204" pitchFamily="34" charset="0"/>
              </a:rPr>
              <a:t>Dados IBGE – Censo Demográfico 2000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Imagem 1"/>
          <p:cNvPicPr>
            <a:picLocks noChangeAspect="1" noChangeArrowheads="1"/>
          </p:cNvPicPr>
          <p:nvPr/>
        </p:nvPicPr>
        <p:blipFill>
          <a:blip r:embed="rId2"/>
          <a:srcRect/>
          <a:stretch>
            <a:fillRect/>
          </a:stretch>
        </p:blipFill>
        <p:spPr bwMode="auto">
          <a:xfrm>
            <a:off x="1876425" y="0"/>
            <a:ext cx="5391150" cy="6858000"/>
          </a:xfrm>
          <a:prstGeom prst="rect">
            <a:avLst/>
          </a:prstGeom>
          <a:noFill/>
          <a:ln w="9525">
            <a:noFill/>
            <a:miter lim="800000"/>
            <a:headEnd/>
            <a:tailEnd/>
          </a:ln>
        </p:spPr>
      </p:pic>
      <p:sp>
        <p:nvSpPr>
          <p:cNvPr id="80899" name="CaixaDeTexto 1"/>
          <p:cNvSpPr txBox="1">
            <a:spLocks noChangeArrowheads="1"/>
          </p:cNvSpPr>
          <p:nvPr/>
        </p:nvSpPr>
        <p:spPr bwMode="auto">
          <a:xfrm>
            <a:off x="3059113" y="6396038"/>
            <a:ext cx="3446462" cy="461962"/>
          </a:xfrm>
          <a:prstGeom prst="rect">
            <a:avLst/>
          </a:prstGeom>
          <a:noFill/>
          <a:ln w="9525">
            <a:noFill/>
            <a:miter lim="800000"/>
            <a:headEnd/>
            <a:tailEnd/>
          </a:ln>
        </p:spPr>
        <p:txBody>
          <a:bodyPr wrap="none">
            <a:spAutoFit/>
          </a:bodyPr>
          <a:lstStyle/>
          <a:p>
            <a:r>
              <a:rPr lang="pt-BR">
                <a:solidFill>
                  <a:srgbClr val="FF0000"/>
                </a:solidFill>
              </a:rPr>
              <a:t>Importantíssimo!!!</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Imagem 1"/>
          <p:cNvPicPr>
            <a:picLocks noChangeAspect="1" noChangeArrowheads="1"/>
          </p:cNvPicPr>
          <p:nvPr/>
        </p:nvPicPr>
        <p:blipFill>
          <a:blip r:embed="rId2"/>
          <a:srcRect/>
          <a:stretch>
            <a:fillRect/>
          </a:stretch>
        </p:blipFill>
        <p:spPr bwMode="auto">
          <a:xfrm>
            <a:off x="2005013" y="0"/>
            <a:ext cx="5133975" cy="6858000"/>
          </a:xfrm>
          <a:prstGeom prst="rect">
            <a:avLst/>
          </a:prstGeom>
          <a:noFill/>
          <a:ln w="9525">
            <a:noFill/>
            <a:miter lim="800000"/>
            <a:headEnd/>
            <a:tailEnd/>
          </a:ln>
        </p:spPr>
      </p:pic>
      <p:sp>
        <p:nvSpPr>
          <p:cNvPr id="81923" name="Seta: para a Direita 3"/>
          <p:cNvSpPr>
            <a:spLocks noChangeArrowheads="1"/>
          </p:cNvSpPr>
          <p:nvPr/>
        </p:nvSpPr>
        <p:spPr bwMode="auto">
          <a:xfrm rot="10800000">
            <a:off x="6588125" y="3068638"/>
            <a:ext cx="792163" cy="360362"/>
          </a:xfrm>
          <a:prstGeom prst="rightArrow">
            <a:avLst>
              <a:gd name="adj1" fmla="val 50000"/>
              <a:gd name="adj2" fmla="val 49969"/>
            </a:avLst>
          </a:prstGeom>
          <a:solidFill>
            <a:srgbClr val="FF0000"/>
          </a:solidFill>
          <a:ln w="3175" algn="ctr">
            <a:solidFill>
              <a:srgbClr val="FF0000"/>
            </a:solidFill>
            <a:round/>
            <a:headEnd/>
            <a:tailEnd/>
          </a:ln>
        </p:spPr>
        <p:txBody>
          <a:bodyPr/>
          <a:lstStyle/>
          <a:p>
            <a:pPr algn="ctr" eaLnBrk="1" hangingPunct="1"/>
            <a:endParaRPr lang="pt-B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Imagem 1"/>
          <p:cNvPicPr>
            <a:picLocks noChangeAspect="1" noChangeArrowheads="1"/>
          </p:cNvPicPr>
          <p:nvPr/>
        </p:nvPicPr>
        <p:blipFill>
          <a:blip r:embed="rId2"/>
          <a:srcRect/>
          <a:stretch>
            <a:fillRect/>
          </a:stretch>
        </p:blipFill>
        <p:spPr bwMode="auto">
          <a:xfrm>
            <a:off x="406400" y="0"/>
            <a:ext cx="8331200" cy="6858000"/>
          </a:xfrm>
          <a:prstGeom prst="rect">
            <a:avLst/>
          </a:prstGeom>
          <a:noFill/>
          <a:ln w="9525">
            <a:noFill/>
            <a:miter lim="800000"/>
            <a:headEnd/>
            <a:tailEnd/>
          </a:ln>
        </p:spPr>
      </p:pic>
      <p:sp>
        <p:nvSpPr>
          <p:cNvPr id="82947" name="Seta: para a Direita 2"/>
          <p:cNvSpPr>
            <a:spLocks noChangeArrowheads="1"/>
          </p:cNvSpPr>
          <p:nvPr/>
        </p:nvSpPr>
        <p:spPr bwMode="auto">
          <a:xfrm rot="10800000">
            <a:off x="7812088" y="908050"/>
            <a:ext cx="792162" cy="360363"/>
          </a:xfrm>
          <a:prstGeom prst="rightArrow">
            <a:avLst>
              <a:gd name="adj1" fmla="val 50000"/>
              <a:gd name="adj2" fmla="val 49969"/>
            </a:avLst>
          </a:prstGeom>
          <a:solidFill>
            <a:srgbClr val="FF0000"/>
          </a:solidFill>
          <a:ln w="3175" algn="ctr">
            <a:solidFill>
              <a:srgbClr val="FF0000"/>
            </a:solidFill>
            <a:round/>
            <a:headEnd/>
            <a:tailEnd/>
          </a:ln>
        </p:spPr>
        <p:txBody>
          <a:bodyPr/>
          <a:lstStyle/>
          <a:p>
            <a:pPr algn="ctr" eaLnBrk="1" hangingPunct="1"/>
            <a:endParaRPr lang="pt-BR"/>
          </a:p>
        </p:txBody>
      </p:sp>
      <p:sp>
        <p:nvSpPr>
          <p:cNvPr id="82948" name="Seta: para a Direita 3"/>
          <p:cNvSpPr>
            <a:spLocks noChangeArrowheads="1"/>
          </p:cNvSpPr>
          <p:nvPr/>
        </p:nvSpPr>
        <p:spPr bwMode="auto">
          <a:xfrm rot="10800000">
            <a:off x="7812088" y="1484313"/>
            <a:ext cx="792162" cy="360362"/>
          </a:xfrm>
          <a:prstGeom prst="rightArrow">
            <a:avLst>
              <a:gd name="adj1" fmla="val 50000"/>
              <a:gd name="adj2" fmla="val 49969"/>
            </a:avLst>
          </a:prstGeom>
          <a:solidFill>
            <a:srgbClr val="FF0000"/>
          </a:solidFill>
          <a:ln w="3175" algn="ctr">
            <a:solidFill>
              <a:srgbClr val="FF0000"/>
            </a:solidFill>
            <a:round/>
            <a:headEnd/>
            <a:tailEnd/>
          </a:ln>
        </p:spPr>
        <p:txBody>
          <a:bodyPr/>
          <a:lstStyle/>
          <a:p>
            <a:pPr algn="ctr" eaLnBrk="1" hangingPunct="1"/>
            <a:endParaRPr lang="pt-BR"/>
          </a:p>
        </p:txBody>
      </p:sp>
      <p:sp>
        <p:nvSpPr>
          <p:cNvPr id="82949" name="Seta: para a Direita 4"/>
          <p:cNvSpPr>
            <a:spLocks noChangeArrowheads="1"/>
          </p:cNvSpPr>
          <p:nvPr/>
        </p:nvSpPr>
        <p:spPr bwMode="auto">
          <a:xfrm rot="10800000">
            <a:off x="7843838" y="2173288"/>
            <a:ext cx="792162" cy="360362"/>
          </a:xfrm>
          <a:prstGeom prst="rightArrow">
            <a:avLst>
              <a:gd name="adj1" fmla="val 50000"/>
              <a:gd name="adj2" fmla="val 49969"/>
            </a:avLst>
          </a:prstGeom>
          <a:solidFill>
            <a:srgbClr val="FF0000"/>
          </a:solidFill>
          <a:ln w="3175" algn="ctr">
            <a:solidFill>
              <a:srgbClr val="FF0000"/>
            </a:solidFill>
            <a:round/>
            <a:headEnd/>
            <a:tailEnd/>
          </a:ln>
        </p:spPr>
        <p:txBody>
          <a:bodyPr/>
          <a:lstStyle/>
          <a:p>
            <a:pPr algn="ctr" eaLnBrk="1" hangingPunct="1"/>
            <a:endParaRPr lang="pt-B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Imagem 1"/>
          <p:cNvPicPr>
            <a:picLocks noChangeAspect="1" noChangeArrowheads="1"/>
          </p:cNvPicPr>
          <p:nvPr/>
        </p:nvPicPr>
        <p:blipFill>
          <a:blip r:embed="rId2"/>
          <a:srcRect/>
          <a:stretch>
            <a:fillRect/>
          </a:stretch>
        </p:blipFill>
        <p:spPr bwMode="auto">
          <a:xfrm>
            <a:off x="596900" y="0"/>
            <a:ext cx="7950200" cy="6858000"/>
          </a:xfrm>
          <a:prstGeom prst="rect">
            <a:avLst/>
          </a:prstGeom>
          <a:noFill/>
          <a:ln w="9525">
            <a:noFill/>
            <a:miter lim="800000"/>
            <a:headEnd/>
            <a:tailEnd/>
          </a:ln>
        </p:spPr>
      </p:pic>
      <p:sp>
        <p:nvSpPr>
          <p:cNvPr id="83971" name="Seta: para a Direita 2"/>
          <p:cNvSpPr>
            <a:spLocks noChangeArrowheads="1"/>
          </p:cNvSpPr>
          <p:nvPr/>
        </p:nvSpPr>
        <p:spPr bwMode="auto">
          <a:xfrm rot="10800000">
            <a:off x="7754938" y="2565400"/>
            <a:ext cx="792162" cy="358775"/>
          </a:xfrm>
          <a:prstGeom prst="rightArrow">
            <a:avLst>
              <a:gd name="adj1" fmla="val 50000"/>
              <a:gd name="adj2" fmla="val 50190"/>
            </a:avLst>
          </a:prstGeom>
          <a:solidFill>
            <a:srgbClr val="FF0000"/>
          </a:solidFill>
          <a:ln w="3175" algn="ctr">
            <a:solidFill>
              <a:srgbClr val="FF0000"/>
            </a:solidFill>
            <a:round/>
            <a:headEnd/>
            <a:tailEnd/>
          </a:ln>
        </p:spPr>
        <p:txBody>
          <a:bodyPr/>
          <a:lstStyle/>
          <a:p>
            <a:pPr algn="ctr" eaLnBrk="1" hangingPunct="1"/>
            <a:endParaRPr lang="pt-B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2802" name="Text Box 2"/>
          <p:cNvSpPr txBox="1">
            <a:spLocks noChangeArrowheads="1"/>
          </p:cNvSpPr>
          <p:nvPr/>
        </p:nvSpPr>
        <p:spPr bwMode="auto">
          <a:xfrm>
            <a:off x="0" y="1536700"/>
            <a:ext cx="9144000" cy="2584450"/>
          </a:xfrm>
          <a:prstGeom prst="rect">
            <a:avLst/>
          </a:prstGeom>
          <a:noFill/>
          <a:ln w="3175">
            <a:noFill/>
            <a:miter lim="800000"/>
            <a:headEnd/>
            <a:tailEnd/>
          </a:ln>
          <a:effectLst/>
        </p:spPr>
        <p:txBody>
          <a:bodyPr>
            <a:spAutoFit/>
          </a:bodyPr>
          <a:lstStyle/>
          <a:p>
            <a:pPr algn="ctr" eaLnBrk="1" hangingPunct="1">
              <a:defRPr/>
            </a:pPr>
            <a:r>
              <a:rPr lang="en-US" sz="5400" dirty="0" err="1">
                <a:solidFill>
                  <a:srgbClr val="000099"/>
                </a:solidFill>
                <a:effectLst>
                  <a:outerShdw blurRad="38100" dist="38100" dir="2700000" algn="tl">
                    <a:srgbClr val="C0C0C0"/>
                  </a:outerShdw>
                </a:effectLst>
                <a:latin typeface="Trebuchet MS" pitchFamily="34" charset="0"/>
                <a:cs typeface="+mn-cs"/>
              </a:rPr>
              <a:t>Construindo</a:t>
            </a:r>
            <a:r>
              <a:rPr lang="en-US" sz="5400" dirty="0">
                <a:solidFill>
                  <a:srgbClr val="000099"/>
                </a:solidFill>
                <a:effectLst>
                  <a:outerShdw blurRad="38100" dist="38100" dir="2700000" algn="tl">
                    <a:srgbClr val="C0C0C0"/>
                  </a:outerShdw>
                </a:effectLst>
                <a:latin typeface="Trebuchet MS" pitchFamily="34" charset="0"/>
                <a:cs typeface="+mn-cs"/>
              </a:rPr>
              <a:t> o </a:t>
            </a:r>
            <a:r>
              <a:rPr lang="en-US" sz="5400" dirty="0" err="1">
                <a:solidFill>
                  <a:srgbClr val="000099"/>
                </a:solidFill>
                <a:effectLst>
                  <a:outerShdw blurRad="38100" dist="38100" dir="2700000" algn="tl">
                    <a:srgbClr val="C0C0C0"/>
                  </a:outerShdw>
                </a:effectLst>
                <a:latin typeface="Trebuchet MS" pitchFamily="34" charset="0"/>
                <a:cs typeface="+mn-cs"/>
              </a:rPr>
              <a:t>indicador</a:t>
            </a:r>
            <a:r>
              <a:rPr lang="en-US" sz="5400" dirty="0">
                <a:solidFill>
                  <a:srgbClr val="000099"/>
                </a:solidFill>
                <a:effectLst>
                  <a:outerShdw blurRad="38100" dist="38100" dir="2700000" algn="tl">
                    <a:srgbClr val="C0C0C0"/>
                  </a:outerShdw>
                </a:effectLst>
                <a:latin typeface="Trebuchet MS" pitchFamily="34" charset="0"/>
                <a:cs typeface="+mn-cs"/>
              </a:rPr>
              <a:t> de </a:t>
            </a:r>
            <a:r>
              <a:rPr lang="en-US" sz="5400" dirty="0" err="1">
                <a:solidFill>
                  <a:srgbClr val="000099"/>
                </a:solidFill>
                <a:effectLst>
                  <a:outerShdw blurRad="38100" dist="38100" dir="2700000" algn="tl">
                    <a:srgbClr val="C0C0C0"/>
                  </a:outerShdw>
                </a:effectLst>
                <a:latin typeface="Trebuchet MS" pitchFamily="34" charset="0"/>
                <a:cs typeface="+mn-cs"/>
              </a:rPr>
              <a:t>escolaridade</a:t>
            </a:r>
            <a:r>
              <a:rPr lang="en-US" sz="5400" dirty="0">
                <a:solidFill>
                  <a:srgbClr val="000099"/>
                </a:solidFill>
                <a:effectLst>
                  <a:outerShdw blurRad="38100" dist="38100" dir="2700000" algn="tl">
                    <a:srgbClr val="C0C0C0"/>
                  </a:outerShdw>
                </a:effectLst>
                <a:latin typeface="Trebuchet MS" pitchFamily="34" charset="0"/>
                <a:cs typeface="+mn-cs"/>
              </a:rPr>
              <a:t> do </a:t>
            </a:r>
            <a:r>
              <a:rPr lang="en-US" sz="5400" dirty="0" err="1">
                <a:solidFill>
                  <a:srgbClr val="000099"/>
                </a:solidFill>
                <a:effectLst>
                  <a:outerShdw blurRad="38100" dist="38100" dir="2700000" algn="tl">
                    <a:srgbClr val="C0C0C0"/>
                  </a:outerShdw>
                </a:effectLst>
                <a:latin typeface="Trebuchet MS" pitchFamily="34" charset="0"/>
                <a:cs typeface="+mn-cs"/>
              </a:rPr>
              <a:t>responsável</a:t>
            </a:r>
            <a:r>
              <a:rPr lang="en-US" sz="5400" dirty="0">
                <a:solidFill>
                  <a:srgbClr val="000099"/>
                </a:solidFill>
                <a:effectLst>
                  <a:outerShdw blurRad="38100" dist="38100" dir="2700000" algn="tl">
                    <a:srgbClr val="C0C0C0"/>
                  </a:outerShdw>
                </a:effectLst>
                <a:latin typeface="Trebuchet MS" pitchFamily="34" charset="0"/>
                <a:cs typeface="+mn-cs"/>
              </a:rPr>
              <a:t> </a:t>
            </a:r>
            <a:r>
              <a:rPr lang="en-US" sz="5400" dirty="0" err="1">
                <a:solidFill>
                  <a:srgbClr val="000099"/>
                </a:solidFill>
                <a:effectLst>
                  <a:outerShdw blurRad="38100" dist="38100" dir="2700000" algn="tl">
                    <a:srgbClr val="C0C0C0"/>
                  </a:outerShdw>
                </a:effectLst>
                <a:latin typeface="Trebuchet MS" pitchFamily="34" charset="0"/>
                <a:cs typeface="+mn-cs"/>
              </a:rPr>
              <a:t>pelo</a:t>
            </a:r>
            <a:r>
              <a:rPr lang="en-US" sz="5400" dirty="0">
                <a:solidFill>
                  <a:srgbClr val="000099"/>
                </a:solidFill>
                <a:effectLst>
                  <a:outerShdw blurRad="38100" dist="38100" dir="2700000" algn="tl">
                    <a:srgbClr val="C0C0C0"/>
                  </a:outerShdw>
                </a:effectLst>
                <a:latin typeface="Trebuchet MS" pitchFamily="34" charset="0"/>
                <a:cs typeface="+mn-cs"/>
              </a:rPr>
              <a:t> </a:t>
            </a:r>
            <a:r>
              <a:rPr lang="en-US" sz="5400" dirty="0" err="1">
                <a:solidFill>
                  <a:srgbClr val="000099"/>
                </a:solidFill>
                <a:effectLst>
                  <a:outerShdw blurRad="38100" dist="38100" dir="2700000" algn="tl">
                    <a:srgbClr val="C0C0C0"/>
                  </a:outerShdw>
                </a:effectLst>
                <a:latin typeface="Trebuchet MS" pitchFamily="34" charset="0"/>
                <a:cs typeface="+mn-cs"/>
              </a:rPr>
              <a:t>domicílio</a:t>
            </a:r>
            <a:endParaRPr lang="en-US" sz="5400" i="1" dirty="0">
              <a:solidFill>
                <a:srgbClr val="000099"/>
              </a:solidFill>
              <a:effectLst>
                <a:outerShdw blurRad="38100" dist="38100" dir="2700000" algn="tl">
                  <a:srgbClr val="C0C0C0"/>
                </a:outerShdw>
              </a:effectLst>
              <a:latin typeface="Trebuchet MS" pitchFamily="34" charset="0"/>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Imagem 1"/>
          <p:cNvPicPr>
            <a:picLocks noChangeAspect="1" noChangeArrowheads="1"/>
          </p:cNvPicPr>
          <p:nvPr/>
        </p:nvPicPr>
        <p:blipFill>
          <a:blip r:embed="rId2"/>
          <a:srcRect b="5643"/>
          <a:stretch>
            <a:fillRect/>
          </a:stretch>
        </p:blipFill>
        <p:spPr bwMode="auto">
          <a:xfrm>
            <a:off x="0" y="857250"/>
            <a:ext cx="9144000" cy="4852988"/>
          </a:xfrm>
          <a:prstGeom prst="rect">
            <a:avLst/>
          </a:prstGeom>
          <a:noFill/>
          <a:ln w="9525">
            <a:noFill/>
            <a:miter lim="800000"/>
            <a:headEnd/>
            <a:tailEnd/>
          </a:ln>
        </p:spPr>
      </p:pic>
      <p:sp>
        <p:nvSpPr>
          <p:cNvPr id="3" name="Text Box 27"/>
          <p:cNvSpPr txBox="1">
            <a:spLocks noChangeArrowheads="1"/>
          </p:cNvSpPr>
          <p:nvPr/>
        </p:nvSpPr>
        <p:spPr bwMode="auto">
          <a:xfrm>
            <a:off x="250825" y="115888"/>
            <a:ext cx="6553200" cy="523875"/>
          </a:xfrm>
          <a:prstGeom prst="rect">
            <a:avLst/>
          </a:prstGeom>
          <a:solidFill>
            <a:schemeClr val="bg1">
              <a:lumMod val="75000"/>
            </a:schemeClr>
          </a:solidFill>
          <a:ln w="9525">
            <a:solidFill>
              <a:schemeClr val="bg2"/>
            </a:solidFill>
            <a:miter lim="800000"/>
            <a:headEnd/>
            <a:tailEnd/>
          </a:ln>
        </p:spPr>
        <p:txBody>
          <a:bodyPr>
            <a:spAutoFit/>
          </a:bodyPr>
          <a:lstStyle/>
          <a:p>
            <a:pPr eaLnBrk="1" hangingPunct="1">
              <a:defRPr/>
            </a:pPr>
            <a:r>
              <a:rPr lang="pt-BR" sz="2800" dirty="0">
                <a:solidFill>
                  <a:srgbClr val="000099"/>
                </a:solidFill>
                <a:latin typeface="Trebuchet MS" panose="020B0603020202020204" pitchFamily="34" charset="0"/>
              </a:rPr>
              <a:t>Dados IBGE – Censo Demográfico 2000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Imagem 1"/>
          <p:cNvPicPr>
            <a:picLocks noChangeAspect="1" noChangeArrowheads="1"/>
          </p:cNvPicPr>
          <p:nvPr/>
        </p:nvPicPr>
        <p:blipFill>
          <a:blip r:embed="rId2"/>
          <a:srcRect b="5992"/>
          <a:stretch>
            <a:fillRect/>
          </a:stretch>
        </p:blipFill>
        <p:spPr bwMode="auto">
          <a:xfrm>
            <a:off x="0" y="857250"/>
            <a:ext cx="9144000" cy="4835525"/>
          </a:xfrm>
          <a:prstGeom prst="rect">
            <a:avLst/>
          </a:prstGeom>
          <a:noFill/>
          <a:ln w="9525">
            <a:noFill/>
            <a:miter lim="800000"/>
            <a:headEnd/>
            <a:tailEnd/>
          </a:ln>
        </p:spPr>
      </p:pic>
      <p:sp>
        <p:nvSpPr>
          <p:cNvPr id="3" name="Text Box 27"/>
          <p:cNvSpPr txBox="1">
            <a:spLocks noChangeArrowheads="1"/>
          </p:cNvSpPr>
          <p:nvPr/>
        </p:nvSpPr>
        <p:spPr bwMode="auto">
          <a:xfrm>
            <a:off x="250825" y="115888"/>
            <a:ext cx="6553200" cy="523875"/>
          </a:xfrm>
          <a:prstGeom prst="rect">
            <a:avLst/>
          </a:prstGeom>
          <a:solidFill>
            <a:schemeClr val="bg1">
              <a:lumMod val="75000"/>
            </a:schemeClr>
          </a:solidFill>
          <a:ln w="9525">
            <a:solidFill>
              <a:schemeClr val="bg2"/>
            </a:solidFill>
            <a:miter lim="800000"/>
            <a:headEnd/>
            <a:tailEnd/>
          </a:ln>
        </p:spPr>
        <p:txBody>
          <a:bodyPr>
            <a:spAutoFit/>
          </a:bodyPr>
          <a:lstStyle/>
          <a:p>
            <a:pPr eaLnBrk="1" hangingPunct="1">
              <a:defRPr/>
            </a:pPr>
            <a:r>
              <a:rPr lang="pt-BR" sz="2800" dirty="0">
                <a:solidFill>
                  <a:srgbClr val="000099"/>
                </a:solidFill>
                <a:latin typeface="Trebuchet MS" panose="020B0603020202020204" pitchFamily="34" charset="0"/>
              </a:rPr>
              <a:t>Dados IBGE – Censo Demográfico 2000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Imagem 1"/>
          <p:cNvPicPr>
            <a:picLocks noChangeAspect="1" noChangeArrowheads="1"/>
          </p:cNvPicPr>
          <p:nvPr/>
        </p:nvPicPr>
        <p:blipFill>
          <a:blip r:embed="rId2"/>
          <a:srcRect/>
          <a:stretch>
            <a:fillRect/>
          </a:stretch>
        </p:blipFill>
        <p:spPr bwMode="auto">
          <a:xfrm>
            <a:off x="430213" y="2476500"/>
            <a:ext cx="8283575" cy="2176463"/>
          </a:xfrm>
          <a:prstGeom prst="rect">
            <a:avLst/>
          </a:prstGeom>
          <a:noFill/>
          <a:ln w="9525">
            <a:noFill/>
            <a:miter lim="800000"/>
            <a:headEnd/>
            <a:tailEnd/>
          </a:ln>
        </p:spPr>
      </p:pic>
      <p:sp>
        <p:nvSpPr>
          <p:cNvPr id="3" name="Text Box 27"/>
          <p:cNvSpPr txBox="1">
            <a:spLocks noChangeArrowheads="1"/>
          </p:cNvSpPr>
          <p:nvPr/>
        </p:nvSpPr>
        <p:spPr bwMode="auto">
          <a:xfrm>
            <a:off x="250825" y="115888"/>
            <a:ext cx="6553200" cy="523875"/>
          </a:xfrm>
          <a:prstGeom prst="rect">
            <a:avLst/>
          </a:prstGeom>
          <a:solidFill>
            <a:schemeClr val="bg1">
              <a:lumMod val="75000"/>
            </a:schemeClr>
          </a:solidFill>
          <a:ln w="9525">
            <a:solidFill>
              <a:schemeClr val="bg2"/>
            </a:solidFill>
            <a:miter lim="800000"/>
            <a:headEnd/>
            <a:tailEnd/>
          </a:ln>
        </p:spPr>
        <p:txBody>
          <a:bodyPr>
            <a:spAutoFit/>
          </a:bodyPr>
          <a:lstStyle/>
          <a:p>
            <a:pPr eaLnBrk="1" hangingPunct="1">
              <a:defRPr/>
            </a:pPr>
            <a:r>
              <a:rPr lang="pt-BR" sz="2800" dirty="0">
                <a:solidFill>
                  <a:srgbClr val="000099"/>
                </a:solidFill>
                <a:latin typeface="Trebuchet MS" panose="020B0603020202020204" pitchFamily="34" charset="0"/>
              </a:rPr>
              <a:t>Dados IBGE – Censo Demográfico 2000 </a:t>
            </a:r>
          </a:p>
        </p:txBody>
      </p:sp>
      <p:sp>
        <p:nvSpPr>
          <p:cNvPr id="87044" name="CaixaDeTexto 1"/>
          <p:cNvSpPr txBox="1">
            <a:spLocks noChangeArrowheads="1"/>
          </p:cNvSpPr>
          <p:nvPr/>
        </p:nvSpPr>
        <p:spPr bwMode="auto">
          <a:xfrm>
            <a:off x="250825" y="1143000"/>
            <a:ext cx="8642350" cy="830263"/>
          </a:xfrm>
          <a:prstGeom prst="rect">
            <a:avLst/>
          </a:prstGeom>
          <a:noFill/>
          <a:ln w="9525">
            <a:noFill/>
            <a:miter lim="800000"/>
            <a:headEnd/>
            <a:tailEnd/>
          </a:ln>
        </p:spPr>
        <p:txBody>
          <a:bodyPr>
            <a:spAutoFit/>
          </a:bodyPr>
          <a:lstStyle/>
          <a:p>
            <a:pPr algn="ctr"/>
            <a:r>
              <a:rPr lang="pt-BR">
                <a:solidFill>
                  <a:srgbClr val="FF0000"/>
                </a:solidFill>
              </a:rPr>
              <a:t>Como saber quais os setores pertencentes ao município de Caraguatatuba?</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p:cNvSpPr txBox="1">
            <a:spLocks noChangeArrowheads="1"/>
          </p:cNvSpPr>
          <p:nvPr/>
        </p:nvSpPr>
        <p:spPr bwMode="auto">
          <a:xfrm>
            <a:off x="250825" y="115888"/>
            <a:ext cx="3168650" cy="523875"/>
          </a:xfrm>
          <a:prstGeom prst="rect">
            <a:avLst/>
          </a:prstGeom>
          <a:solidFill>
            <a:schemeClr val="bg1">
              <a:lumMod val="75000"/>
            </a:schemeClr>
          </a:solidFill>
          <a:ln w="9525">
            <a:solidFill>
              <a:schemeClr val="bg2"/>
            </a:solidFill>
            <a:miter lim="800000"/>
            <a:headEnd/>
            <a:tailEnd/>
          </a:ln>
        </p:spPr>
        <p:txBody>
          <a:bodyPr>
            <a:spAutoFit/>
          </a:bodyPr>
          <a:lstStyle/>
          <a:p>
            <a:pPr eaLnBrk="1" hangingPunct="1">
              <a:defRPr/>
            </a:pPr>
            <a:r>
              <a:rPr lang="pt-BR" sz="2800" dirty="0">
                <a:solidFill>
                  <a:srgbClr val="000099"/>
                </a:solidFill>
                <a:latin typeface="Trebuchet MS" panose="020B0603020202020204" pitchFamily="34" charset="0"/>
              </a:rPr>
              <a:t>No </a:t>
            </a:r>
            <a:r>
              <a:rPr lang="pt-BR" sz="2800" dirty="0" err="1">
                <a:solidFill>
                  <a:srgbClr val="000099"/>
                </a:solidFill>
                <a:latin typeface="Trebuchet MS" panose="020B0603020202020204" pitchFamily="34" charset="0"/>
              </a:rPr>
              <a:t>TerraView</a:t>
            </a:r>
            <a:r>
              <a:rPr lang="pt-BR" sz="2800" dirty="0">
                <a:solidFill>
                  <a:srgbClr val="000099"/>
                </a:solidFill>
                <a:latin typeface="Trebuchet MS" panose="020B0603020202020204" pitchFamily="34" charset="0"/>
              </a:rPr>
              <a:t>:</a:t>
            </a:r>
          </a:p>
        </p:txBody>
      </p:sp>
      <p:pic>
        <p:nvPicPr>
          <p:cNvPr id="88067" name="Imagem 2"/>
          <p:cNvPicPr>
            <a:picLocks noChangeAspect="1" noChangeArrowheads="1"/>
          </p:cNvPicPr>
          <p:nvPr/>
        </p:nvPicPr>
        <p:blipFill>
          <a:blip r:embed="rId2"/>
          <a:srcRect/>
          <a:stretch>
            <a:fillRect/>
          </a:stretch>
        </p:blipFill>
        <p:spPr bwMode="auto">
          <a:xfrm>
            <a:off x="0" y="2211388"/>
            <a:ext cx="9144000" cy="2435225"/>
          </a:xfrm>
          <a:prstGeom prst="rect">
            <a:avLst/>
          </a:prstGeom>
          <a:noFill/>
          <a:ln w="9525">
            <a:noFill/>
            <a:miter lim="800000"/>
            <a:headEnd/>
            <a:tailEnd/>
          </a:ln>
        </p:spPr>
      </p:pic>
      <p:pic>
        <p:nvPicPr>
          <p:cNvPr id="88068" name="Picture 2" descr="Resultado de imagem para winrar"/>
          <p:cNvPicPr>
            <a:picLocks noChangeAspect="1" noChangeArrowheads="1"/>
          </p:cNvPicPr>
          <p:nvPr/>
        </p:nvPicPr>
        <p:blipFill>
          <a:blip r:embed="rId3" cstate="print"/>
          <a:srcRect/>
          <a:stretch>
            <a:fillRect/>
          </a:stretch>
        </p:blipFill>
        <p:spPr bwMode="auto">
          <a:xfrm>
            <a:off x="7812088" y="182563"/>
            <a:ext cx="1260475" cy="828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CaixaDeTexto 1"/>
          <p:cNvSpPr txBox="1">
            <a:spLocks noChangeArrowheads="1"/>
          </p:cNvSpPr>
          <p:nvPr/>
        </p:nvSpPr>
        <p:spPr bwMode="auto">
          <a:xfrm>
            <a:off x="395288" y="1412875"/>
            <a:ext cx="8137525" cy="400050"/>
          </a:xfrm>
          <a:prstGeom prst="rect">
            <a:avLst/>
          </a:prstGeom>
          <a:noFill/>
          <a:ln w="9525">
            <a:noFill/>
            <a:miter lim="800000"/>
            <a:headEnd/>
            <a:tailEnd/>
          </a:ln>
        </p:spPr>
        <p:txBody>
          <a:bodyPr>
            <a:spAutoFit/>
          </a:bodyPr>
          <a:lstStyle/>
          <a:p>
            <a:r>
              <a:rPr lang="pt-BR" altLang="pt-BR" sz="2000" b="0">
                <a:latin typeface="Trebuchet MS" pitchFamily="34" charset="0"/>
                <a:cs typeface="Times New Roman" pitchFamily="18" charset="0"/>
              </a:rPr>
              <a:t>Para pensar o indicador - Descrição</a:t>
            </a:r>
          </a:p>
        </p:txBody>
      </p:sp>
      <p:sp>
        <p:nvSpPr>
          <p:cNvPr id="3" name="Text Box 27"/>
          <p:cNvSpPr txBox="1">
            <a:spLocks noChangeArrowheads="1"/>
          </p:cNvSpPr>
          <p:nvPr/>
        </p:nvSpPr>
        <p:spPr bwMode="auto">
          <a:xfrm>
            <a:off x="250825" y="115888"/>
            <a:ext cx="8642350" cy="954087"/>
          </a:xfrm>
          <a:prstGeom prst="rect">
            <a:avLst/>
          </a:prstGeom>
          <a:solidFill>
            <a:schemeClr val="bg1">
              <a:lumMod val="75000"/>
            </a:schemeClr>
          </a:solidFill>
          <a:ln w="9525">
            <a:solidFill>
              <a:schemeClr val="bg2"/>
            </a:solidFill>
            <a:miter lim="800000"/>
            <a:headEnd/>
            <a:tailEnd/>
          </a:ln>
        </p:spPr>
        <p:txBody>
          <a:bodyPr>
            <a:spAutoFit/>
          </a:bodyPr>
          <a:lstStyle/>
          <a:p>
            <a:pPr eaLnBrk="1" hangingPunct="1">
              <a:defRPr/>
            </a:pPr>
            <a:r>
              <a:rPr lang="pt-BR" sz="2800" dirty="0">
                <a:solidFill>
                  <a:srgbClr val="000099"/>
                </a:solidFill>
                <a:latin typeface="Trebuchet MS" panose="020B0603020202020204" pitchFamily="34" charset="0"/>
              </a:rPr>
              <a:t>Indicador estratificado – Escolaridade do Responsável pelo domicílio</a:t>
            </a:r>
          </a:p>
        </p:txBody>
      </p:sp>
      <p:sp>
        <p:nvSpPr>
          <p:cNvPr id="89092" name="CaixaDeTexto 3"/>
          <p:cNvSpPr txBox="1">
            <a:spLocks noChangeArrowheads="1"/>
          </p:cNvSpPr>
          <p:nvPr/>
        </p:nvSpPr>
        <p:spPr bwMode="auto">
          <a:xfrm>
            <a:off x="611188" y="2060575"/>
            <a:ext cx="8137525" cy="1200150"/>
          </a:xfrm>
          <a:prstGeom prst="rect">
            <a:avLst/>
          </a:prstGeom>
          <a:noFill/>
          <a:ln w="9525">
            <a:noFill/>
            <a:miter lim="800000"/>
            <a:headEnd/>
            <a:tailEnd/>
          </a:ln>
        </p:spPr>
        <p:txBody>
          <a:bodyPr>
            <a:spAutoFit/>
          </a:bodyPr>
          <a:lstStyle/>
          <a:p>
            <a:r>
              <a:rPr lang="pt-BR" altLang="pt-BR" sz="1800" b="0">
                <a:latin typeface="Trebuchet MS" pitchFamily="34" charset="0"/>
              </a:rPr>
              <a:t>Indicador estratificado, representado por chefes de família: (1) sem instrução ou com menos de 1 ano de estudo; (2) com 1 a 3 anos de estudo; (3) com 4 a 7 anos de estudo; (4) com 8 a 10 anos de estudo; (5) com 11 a 14 anos de estudo e; (6) com 15 ou mais anos de estudo</a:t>
            </a:r>
            <a:endParaRPr lang="pt-BR" altLang="pt-BR" sz="1600" b="0">
              <a:latin typeface="Trebuchet MS" pitchFamily="34" charset="0"/>
              <a:cs typeface="Times New Roman" pitchFamily="18" charset="0"/>
            </a:endParaRPr>
          </a:p>
        </p:txBody>
      </p:sp>
      <p:graphicFrame>
        <p:nvGraphicFramePr>
          <p:cNvPr id="5" name="Tabela 4"/>
          <p:cNvGraphicFramePr>
            <a:graphicFrameLocks noGrp="1"/>
          </p:cNvGraphicFramePr>
          <p:nvPr/>
        </p:nvGraphicFramePr>
        <p:xfrm>
          <a:off x="863600" y="3716338"/>
          <a:ext cx="7416800" cy="2665411"/>
        </p:xfrm>
        <a:graphic>
          <a:graphicData uri="http://schemas.openxmlformats.org/drawingml/2006/table">
            <a:tbl>
              <a:tblPr firstRow="1" firstCol="1" bandRow="1" bandCol="1">
                <a:tableStyleId>{9D7B26C5-4107-4FEC-AEDC-1716B250A1EF}</a:tableStyleId>
              </a:tblPr>
              <a:tblGrid>
                <a:gridCol w="808040"/>
                <a:gridCol w="4024591"/>
                <a:gridCol w="1212061"/>
                <a:gridCol w="1372108"/>
              </a:tblGrid>
              <a:tr h="607023">
                <a:tc>
                  <a:txBody>
                    <a:bodyPr/>
                    <a:lstStyle/>
                    <a:p>
                      <a:pPr algn="ctr">
                        <a:lnSpc>
                          <a:spcPct val="115000"/>
                        </a:lnSpc>
                        <a:spcAft>
                          <a:spcPts val="0"/>
                        </a:spcAft>
                      </a:pPr>
                      <a:r>
                        <a:rPr lang="pt-BR" sz="1400">
                          <a:effectLst/>
                          <a:latin typeface="Trebuchet MS" panose="020B0603020202020204" pitchFamily="34" charset="0"/>
                        </a:rPr>
                        <a:t>Grupo</a:t>
                      </a:r>
                      <a:endParaRPr lang="pt-BR" sz="12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latin typeface="Trebuchet MS" panose="020B0603020202020204" pitchFamily="34" charset="0"/>
                        </a:rPr>
                        <a:t>Variáveis</a:t>
                      </a:r>
                      <a:endParaRPr lang="pt-BR" sz="12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latin typeface="Trebuchet MS" panose="020B0603020202020204" pitchFamily="34" charset="0"/>
                        </a:rPr>
                        <a:t>Fator de evolução</a:t>
                      </a:r>
                      <a:endParaRPr lang="pt-BR" sz="12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latin typeface="Trebuchet MS" panose="020B0603020202020204" pitchFamily="34" charset="0"/>
                        </a:rPr>
                        <a:t>Indicador</a:t>
                      </a:r>
                      <a:endParaRPr lang="pt-BR" sz="12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chor="ctr"/>
                </a:tc>
              </a:tr>
              <a:tr h="607023">
                <a:tc>
                  <a:txBody>
                    <a:bodyPr/>
                    <a:lstStyle/>
                    <a:p>
                      <a:pPr algn="ctr">
                        <a:lnSpc>
                          <a:spcPct val="115000"/>
                        </a:lnSpc>
                        <a:spcAft>
                          <a:spcPts val="0"/>
                        </a:spcAft>
                      </a:pPr>
                      <a:r>
                        <a:rPr lang="pt-BR" sz="1400" dirty="0">
                          <a:effectLst/>
                          <a:latin typeface="Trebuchet MS" panose="020B0603020202020204" pitchFamily="34" charset="0"/>
                        </a:rPr>
                        <a:t>1</a:t>
                      </a:r>
                      <a:endParaRPr lang="pt-BR" sz="12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nSpc>
                          <a:spcPct val="115000"/>
                        </a:lnSpc>
                        <a:spcAft>
                          <a:spcPts val="0"/>
                        </a:spcAft>
                      </a:pPr>
                      <a:r>
                        <a:rPr lang="pt-BR" sz="1400" dirty="0">
                          <a:effectLst/>
                          <a:latin typeface="Trebuchet MS" panose="020B0603020202020204" pitchFamily="34" charset="0"/>
                        </a:rPr>
                        <a:t>CF* sem instrução ou com menos de 1 ano de estudo</a:t>
                      </a:r>
                      <a:endParaRPr lang="pt-BR" sz="12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15000"/>
                        </a:lnSpc>
                        <a:spcAft>
                          <a:spcPts val="0"/>
                        </a:spcAft>
                      </a:pPr>
                      <a:r>
                        <a:rPr lang="pt-BR" sz="1400">
                          <a:effectLst/>
                          <a:latin typeface="Trebuchet MS" panose="020B0603020202020204" pitchFamily="34" charset="0"/>
                        </a:rPr>
                        <a:t>*1</a:t>
                      </a:r>
                      <a:endParaRPr lang="pt-BR" sz="12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rowSpan="6">
                  <a:txBody>
                    <a:bodyPr/>
                    <a:lstStyle/>
                    <a:p>
                      <a:pPr algn="ctr">
                        <a:lnSpc>
                          <a:spcPct val="115000"/>
                        </a:lnSpc>
                        <a:spcAft>
                          <a:spcPts val="0"/>
                        </a:spcAft>
                      </a:pPr>
                      <a:r>
                        <a:rPr lang="pt-BR" sz="1400" dirty="0">
                          <a:effectLst/>
                          <a:latin typeface="Trebuchet MS" panose="020B0603020202020204" pitchFamily="34" charset="0"/>
                        </a:rPr>
                        <a:t>Escolaridade do Chefe de Família</a:t>
                      </a:r>
                      <a:endParaRPr lang="pt-BR" sz="12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r>
              <a:tr h="290273">
                <a:tc>
                  <a:txBody>
                    <a:bodyPr/>
                    <a:lstStyle/>
                    <a:p>
                      <a:pPr algn="ctr">
                        <a:lnSpc>
                          <a:spcPct val="115000"/>
                        </a:lnSpc>
                        <a:spcAft>
                          <a:spcPts val="0"/>
                        </a:spcAft>
                      </a:pPr>
                      <a:r>
                        <a:rPr lang="pt-BR" sz="1400">
                          <a:effectLst/>
                          <a:latin typeface="Trebuchet MS" panose="020B0603020202020204" pitchFamily="34" charset="0"/>
                        </a:rPr>
                        <a:t>2</a:t>
                      </a:r>
                      <a:endParaRPr lang="pt-BR" sz="12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nSpc>
                          <a:spcPct val="115000"/>
                        </a:lnSpc>
                        <a:spcAft>
                          <a:spcPts val="0"/>
                        </a:spcAft>
                      </a:pPr>
                      <a:r>
                        <a:rPr lang="pt-BR" sz="1400" dirty="0">
                          <a:effectLst/>
                          <a:latin typeface="Trebuchet MS" panose="020B0603020202020204" pitchFamily="34" charset="0"/>
                        </a:rPr>
                        <a:t>CF com 1 a 3 anos de estudo</a:t>
                      </a:r>
                      <a:endParaRPr lang="pt-BR" sz="12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15000"/>
                        </a:lnSpc>
                        <a:spcAft>
                          <a:spcPts val="0"/>
                        </a:spcAft>
                      </a:pPr>
                      <a:r>
                        <a:rPr lang="pt-BR" sz="1400">
                          <a:effectLst/>
                          <a:latin typeface="Trebuchet MS" panose="020B0603020202020204" pitchFamily="34" charset="0"/>
                        </a:rPr>
                        <a:t>*2</a:t>
                      </a:r>
                      <a:endParaRPr lang="pt-BR" sz="12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vMerge="1">
                  <a:txBody>
                    <a:bodyPr/>
                    <a:lstStyle/>
                    <a:p>
                      <a:endParaRPr lang="pt-BR"/>
                    </a:p>
                  </a:txBody>
                  <a:tcPr/>
                </a:tc>
              </a:tr>
              <a:tr h="290273">
                <a:tc>
                  <a:txBody>
                    <a:bodyPr/>
                    <a:lstStyle/>
                    <a:p>
                      <a:pPr algn="ctr">
                        <a:lnSpc>
                          <a:spcPct val="115000"/>
                        </a:lnSpc>
                        <a:spcAft>
                          <a:spcPts val="0"/>
                        </a:spcAft>
                      </a:pPr>
                      <a:r>
                        <a:rPr lang="pt-BR" sz="1400">
                          <a:effectLst/>
                          <a:latin typeface="Trebuchet MS" panose="020B0603020202020204" pitchFamily="34" charset="0"/>
                        </a:rPr>
                        <a:t>3</a:t>
                      </a:r>
                      <a:endParaRPr lang="pt-BR" sz="12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nSpc>
                          <a:spcPct val="115000"/>
                        </a:lnSpc>
                        <a:spcAft>
                          <a:spcPts val="0"/>
                        </a:spcAft>
                      </a:pPr>
                      <a:r>
                        <a:rPr lang="pt-BR" sz="1400" dirty="0">
                          <a:effectLst/>
                          <a:latin typeface="Trebuchet MS" panose="020B0603020202020204" pitchFamily="34" charset="0"/>
                        </a:rPr>
                        <a:t>CF com 4 a 7 anos de estudo</a:t>
                      </a:r>
                      <a:endParaRPr lang="pt-BR" sz="12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15000"/>
                        </a:lnSpc>
                        <a:spcAft>
                          <a:spcPts val="0"/>
                        </a:spcAft>
                      </a:pPr>
                      <a:r>
                        <a:rPr lang="pt-BR" sz="1400">
                          <a:effectLst/>
                          <a:latin typeface="Trebuchet MS" panose="020B0603020202020204" pitchFamily="34" charset="0"/>
                        </a:rPr>
                        <a:t>*3</a:t>
                      </a:r>
                      <a:endParaRPr lang="pt-BR" sz="12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vMerge="1">
                  <a:txBody>
                    <a:bodyPr/>
                    <a:lstStyle/>
                    <a:p>
                      <a:endParaRPr lang="pt-BR"/>
                    </a:p>
                  </a:txBody>
                  <a:tcPr/>
                </a:tc>
              </a:tr>
              <a:tr h="290273">
                <a:tc>
                  <a:txBody>
                    <a:bodyPr/>
                    <a:lstStyle/>
                    <a:p>
                      <a:pPr algn="ctr">
                        <a:lnSpc>
                          <a:spcPct val="115000"/>
                        </a:lnSpc>
                        <a:spcAft>
                          <a:spcPts val="0"/>
                        </a:spcAft>
                      </a:pPr>
                      <a:r>
                        <a:rPr lang="pt-BR" sz="1400">
                          <a:effectLst/>
                          <a:latin typeface="Trebuchet MS" panose="020B0603020202020204" pitchFamily="34" charset="0"/>
                        </a:rPr>
                        <a:t>4</a:t>
                      </a:r>
                      <a:endParaRPr lang="pt-BR" sz="12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nSpc>
                          <a:spcPct val="115000"/>
                        </a:lnSpc>
                        <a:spcAft>
                          <a:spcPts val="0"/>
                        </a:spcAft>
                      </a:pPr>
                      <a:r>
                        <a:rPr lang="pt-BR" sz="1400" dirty="0">
                          <a:effectLst/>
                          <a:latin typeface="Trebuchet MS" panose="020B0603020202020204" pitchFamily="34" charset="0"/>
                        </a:rPr>
                        <a:t>CF com 8 a 10 anos de estudo</a:t>
                      </a:r>
                      <a:endParaRPr lang="pt-BR" sz="12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15000"/>
                        </a:lnSpc>
                        <a:spcAft>
                          <a:spcPts val="0"/>
                        </a:spcAft>
                      </a:pPr>
                      <a:r>
                        <a:rPr lang="pt-BR" sz="1400" dirty="0">
                          <a:effectLst/>
                          <a:latin typeface="Trebuchet MS" panose="020B0603020202020204" pitchFamily="34" charset="0"/>
                        </a:rPr>
                        <a:t>*4</a:t>
                      </a:r>
                      <a:endParaRPr lang="pt-BR" sz="12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vMerge="1">
                  <a:txBody>
                    <a:bodyPr/>
                    <a:lstStyle/>
                    <a:p>
                      <a:endParaRPr lang="pt-BR"/>
                    </a:p>
                  </a:txBody>
                  <a:tcPr/>
                </a:tc>
              </a:tr>
              <a:tr h="290273">
                <a:tc>
                  <a:txBody>
                    <a:bodyPr/>
                    <a:lstStyle/>
                    <a:p>
                      <a:pPr algn="ctr">
                        <a:lnSpc>
                          <a:spcPct val="115000"/>
                        </a:lnSpc>
                        <a:spcAft>
                          <a:spcPts val="0"/>
                        </a:spcAft>
                      </a:pPr>
                      <a:r>
                        <a:rPr lang="pt-BR" sz="1400">
                          <a:effectLst/>
                          <a:latin typeface="Trebuchet MS" panose="020B0603020202020204" pitchFamily="34" charset="0"/>
                        </a:rPr>
                        <a:t>5</a:t>
                      </a:r>
                      <a:endParaRPr lang="pt-BR" sz="12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nSpc>
                          <a:spcPct val="115000"/>
                        </a:lnSpc>
                        <a:spcAft>
                          <a:spcPts val="0"/>
                        </a:spcAft>
                      </a:pPr>
                      <a:r>
                        <a:rPr lang="pt-BR" sz="1400">
                          <a:effectLst/>
                          <a:latin typeface="Trebuchet MS" panose="020B0603020202020204" pitchFamily="34" charset="0"/>
                        </a:rPr>
                        <a:t>CF com 11 a 14 anos de estudo</a:t>
                      </a:r>
                      <a:endParaRPr lang="pt-BR" sz="12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15000"/>
                        </a:lnSpc>
                        <a:spcAft>
                          <a:spcPts val="0"/>
                        </a:spcAft>
                      </a:pPr>
                      <a:r>
                        <a:rPr lang="pt-BR" sz="1400" dirty="0">
                          <a:effectLst/>
                          <a:latin typeface="Trebuchet MS" panose="020B0603020202020204" pitchFamily="34" charset="0"/>
                        </a:rPr>
                        <a:t>*5</a:t>
                      </a:r>
                      <a:endParaRPr lang="pt-BR" sz="12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vMerge="1">
                  <a:txBody>
                    <a:bodyPr/>
                    <a:lstStyle/>
                    <a:p>
                      <a:endParaRPr lang="pt-BR"/>
                    </a:p>
                  </a:txBody>
                  <a:tcPr/>
                </a:tc>
              </a:tr>
              <a:tr h="290273">
                <a:tc>
                  <a:txBody>
                    <a:bodyPr/>
                    <a:lstStyle/>
                    <a:p>
                      <a:pPr algn="ctr">
                        <a:lnSpc>
                          <a:spcPct val="115000"/>
                        </a:lnSpc>
                        <a:spcAft>
                          <a:spcPts val="0"/>
                        </a:spcAft>
                      </a:pPr>
                      <a:r>
                        <a:rPr lang="pt-BR" sz="1400">
                          <a:effectLst/>
                          <a:latin typeface="Trebuchet MS" panose="020B0603020202020204" pitchFamily="34" charset="0"/>
                        </a:rPr>
                        <a:t>6</a:t>
                      </a:r>
                      <a:endParaRPr lang="pt-BR" sz="12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nSpc>
                          <a:spcPct val="115000"/>
                        </a:lnSpc>
                        <a:spcAft>
                          <a:spcPts val="0"/>
                        </a:spcAft>
                      </a:pPr>
                      <a:r>
                        <a:rPr lang="pt-BR" sz="1400">
                          <a:effectLst/>
                          <a:latin typeface="Trebuchet MS" panose="020B0603020202020204" pitchFamily="34" charset="0"/>
                        </a:rPr>
                        <a:t>CF com 15 ou mais anos de estudo</a:t>
                      </a:r>
                      <a:endParaRPr lang="pt-BR" sz="12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15000"/>
                        </a:lnSpc>
                        <a:spcAft>
                          <a:spcPts val="0"/>
                        </a:spcAft>
                      </a:pPr>
                      <a:r>
                        <a:rPr lang="pt-BR" sz="1400" dirty="0">
                          <a:effectLst/>
                          <a:latin typeface="Trebuchet MS" panose="020B0603020202020204" pitchFamily="34" charset="0"/>
                        </a:rPr>
                        <a:t>*6</a:t>
                      </a:r>
                      <a:endParaRPr lang="pt-BR" sz="12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vMerge="1">
                  <a:txBody>
                    <a:bodyPr/>
                    <a:lstStyle/>
                    <a:p>
                      <a:endParaRPr lang="pt-BR"/>
                    </a:p>
                  </a:txBody>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CaixaDeTexto 1"/>
          <p:cNvSpPr txBox="1">
            <a:spLocks noChangeArrowheads="1"/>
          </p:cNvSpPr>
          <p:nvPr/>
        </p:nvSpPr>
        <p:spPr bwMode="auto">
          <a:xfrm>
            <a:off x="395288" y="1412875"/>
            <a:ext cx="8137525" cy="400050"/>
          </a:xfrm>
          <a:prstGeom prst="rect">
            <a:avLst/>
          </a:prstGeom>
          <a:noFill/>
          <a:ln w="9525">
            <a:noFill/>
            <a:miter lim="800000"/>
            <a:headEnd/>
            <a:tailEnd/>
          </a:ln>
        </p:spPr>
        <p:txBody>
          <a:bodyPr>
            <a:spAutoFit/>
          </a:bodyPr>
          <a:lstStyle/>
          <a:p>
            <a:r>
              <a:rPr lang="pt-BR" altLang="pt-BR" sz="2000" b="0">
                <a:latin typeface="Trebuchet MS" pitchFamily="34" charset="0"/>
                <a:cs typeface="Times New Roman" pitchFamily="18" charset="0"/>
              </a:rPr>
              <a:t>Para pensar o indicador - Justificativa</a:t>
            </a:r>
          </a:p>
        </p:txBody>
      </p:sp>
      <p:sp>
        <p:nvSpPr>
          <p:cNvPr id="3" name="Text Box 27"/>
          <p:cNvSpPr txBox="1">
            <a:spLocks noChangeArrowheads="1"/>
          </p:cNvSpPr>
          <p:nvPr/>
        </p:nvSpPr>
        <p:spPr bwMode="auto">
          <a:xfrm>
            <a:off x="250825" y="115888"/>
            <a:ext cx="8642350" cy="954087"/>
          </a:xfrm>
          <a:prstGeom prst="rect">
            <a:avLst/>
          </a:prstGeom>
          <a:solidFill>
            <a:schemeClr val="bg1">
              <a:lumMod val="75000"/>
            </a:schemeClr>
          </a:solidFill>
          <a:ln w="9525">
            <a:solidFill>
              <a:schemeClr val="bg2"/>
            </a:solidFill>
            <a:miter lim="800000"/>
            <a:headEnd/>
            <a:tailEnd/>
          </a:ln>
        </p:spPr>
        <p:txBody>
          <a:bodyPr>
            <a:spAutoFit/>
          </a:bodyPr>
          <a:lstStyle/>
          <a:p>
            <a:pPr eaLnBrk="1" hangingPunct="1">
              <a:defRPr/>
            </a:pPr>
            <a:r>
              <a:rPr lang="pt-BR" sz="2800" dirty="0">
                <a:solidFill>
                  <a:srgbClr val="000099"/>
                </a:solidFill>
                <a:latin typeface="Trebuchet MS" panose="020B0603020202020204" pitchFamily="34" charset="0"/>
              </a:rPr>
              <a:t>Indicador estratificado – Escolaridade do Responsável pelo domicílio</a:t>
            </a:r>
          </a:p>
        </p:txBody>
      </p:sp>
      <p:sp>
        <p:nvSpPr>
          <p:cNvPr id="90116" name="CaixaDeTexto 3"/>
          <p:cNvSpPr txBox="1">
            <a:spLocks noChangeArrowheads="1"/>
          </p:cNvSpPr>
          <p:nvPr/>
        </p:nvSpPr>
        <p:spPr bwMode="auto">
          <a:xfrm>
            <a:off x="766763" y="2420938"/>
            <a:ext cx="8137525" cy="1938337"/>
          </a:xfrm>
          <a:prstGeom prst="rect">
            <a:avLst/>
          </a:prstGeom>
          <a:noFill/>
          <a:ln w="9525">
            <a:noFill/>
            <a:miter lim="800000"/>
            <a:headEnd/>
            <a:tailEnd/>
          </a:ln>
        </p:spPr>
        <p:txBody>
          <a:bodyPr>
            <a:spAutoFit/>
          </a:bodyPr>
          <a:lstStyle/>
          <a:p>
            <a:r>
              <a:rPr lang="pt-BR" altLang="pt-BR" sz="2000" b="0">
                <a:latin typeface="Trebuchet MS" pitchFamily="34" charset="0"/>
                <a:cs typeface="Times New Roman" pitchFamily="18" charset="0"/>
              </a:rPr>
              <a:t>O grau de escolaridade do chefe de família indica as oportunidades de inclusão e acesso ao mundo do trabalho. Quanto maior o grau de escolaridade do chefe de família, maiores são as habilidades e o conhecimento adquiridos. A educação também contribui para as possibilidades de elevação dos salários em função das perspectivas da oferta e demanda do mercado de trabalho.</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CaixaDeTexto 1"/>
          <p:cNvSpPr txBox="1">
            <a:spLocks noChangeArrowheads="1"/>
          </p:cNvSpPr>
          <p:nvPr/>
        </p:nvSpPr>
        <p:spPr bwMode="auto">
          <a:xfrm>
            <a:off x="395288" y="1412875"/>
            <a:ext cx="8137525" cy="400050"/>
          </a:xfrm>
          <a:prstGeom prst="rect">
            <a:avLst/>
          </a:prstGeom>
          <a:noFill/>
          <a:ln w="9525">
            <a:noFill/>
            <a:miter lim="800000"/>
            <a:headEnd/>
            <a:tailEnd/>
          </a:ln>
        </p:spPr>
        <p:txBody>
          <a:bodyPr>
            <a:spAutoFit/>
          </a:bodyPr>
          <a:lstStyle/>
          <a:p>
            <a:r>
              <a:rPr lang="pt-BR" altLang="pt-BR" sz="2000" b="0">
                <a:latin typeface="Trebuchet MS" pitchFamily="34" charset="0"/>
                <a:cs typeface="Times New Roman" pitchFamily="18" charset="0"/>
              </a:rPr>
              <a:t>Para pensar o indicador – Semântica para a escala evolutiva</a:t>
            </a:r>
          </a:p>
        </p:txBody>
      </p:sp>
      <p:sp>
        <p:nvSpPr>
          <p:cNvPr id="3" name="Text Box 27"/>
          <p:cNvSpPr txBox="1">
            <a:spLocks noChangeArrowheads="1"/>
          </p:cNvSpPr>
          <p:nvPr/>
        </p:nvSpPr>
        <p:spPr bwMode="auto">
          <a:xfrm>
            <a:off x="250825" y="115888"/>
            <a:ext cx="8642350" cy="954087"/>
          </a:xfrm>
          <a:prstGeom prst="rect">
            <a:avLst/>
          </a:prstGeom>
          <a:solidFill>
            <a:schemeClr val="bg1">
              <a:lumMod val="75000"/>
            </a:schemeClr>
          </a:solidFill>
          <a:ln w="9525">
            <a:solidFill>
              <a:schemeClr val="bg2"/>
            </a:solidFill>
            <a:miter lim="800000"/>
            <a:headEnd/>
            <a:tailEnd/>
          </a:ln>
        </p:spPr>
        <p:txBody>
          <a:bodyPr>
            <a:spAutoFit/>
          </a:bodyPr>
          <a:lstStyle/>
          <a:p>
            <a:pPr eaLnBrk="1" hangingPunct="1">
              <a:defRPr/>
            </a:pPr>
            <a:r>
              <a:rPr lang="pt-BR" sz="2800" dirty="0">
                <a:solidFill>
                  <a:srgbClr val="000099"/>
                </a:solidFill>
                <a:latin typeface="Trebuchet MS" panose="020B0603020202020204" pitchFamily="34" charset="0"/>
              </a:rPr>
              <a:t>Indicador estratificado – Escolaridade do Responsável pelo domicílio</a:t>
            </a:r>
          </a:p>
        </p:txBody>
      </p:sp>
      <p:sp>
        <p:nvSpPr>
          <p:cNvPr id="91140" name="CaixaDeTexto 4"/>
          <p:cNvSpPr txBox="1">
            <a:spLocks noChangeArrowheads="1"/>
          </p:cNvSpPr>
          <p:nvPr/>
        </p:nvSpPr>
        <p:spPr bwMode="auto">
          <a:xfrm>
            <a:off x="503238" y="2155825"/>
            <a:ext cx="8137525" cy="2554288"/>
          </a:xfrm>
          <a:prstGeom prst="rect">
            <a:avLst/>
          </a:prstGeom>
          <a:noFill/>
          <a:ln w="9525">
            <a:noFill/>
            <a:miter lim="800000"/>
            <a:headEnd/>
            <a:tailEnd/>
          </a:ln>
        </p:spPr>
        <p:txBody>
          <a:bodyPr>
            <a:spAutoFit/>
          </a:bodyPr>
          <a:lstStyle/>
          <a:p>
            <a:r>
              <a:rPr lang="pt-BR" altLang="pt-BR" sz="2000" b="0">
                <a:latin typeface="Trebuchet MS" pitchFamily="34" charset="0"/>
                <a:cs typeface="Times New Roman" pitchFamily="18" charset="0"/>
              </a:rPr>
              <a:t>Os grupos compõem uma escala evolutiva (Figura B.61), fazendo com que o indicador “escolaridade dos chefes de família” apresente números mais elevados - ou seja, que representam um maior acesso ao ativo em questão - nos locais onde há uma porcentagem maior de famílias pertencentes aos agrupamentos caracterizados pela presença de chefes de famílias mais escolarizados, enquanto um menor acesso ao ativo representa agrupamentos caracterizados pela presença de chefes de família com menor escolaridade.</a:t>
            </a:r>
          </a:p>
        </p:txBody>
      </p:sp>
      <p:pic>
        <p:nvPicPr>
          <p:cNvPr id="91141" name="Imagem 5"/>
          <p:cNvPicPr>
            <a:picLocks noChangeAspect="1" noChangeArrowheads="1"/>
          </p:cNvPicPr>
          <p:nvPr/>
        </p:nvPicPr>
        <p:blipFill>
          <a:blip r:embed="rId2"/>
          <a:srcRect/>
          <a:stretch>
            <a:fillRect/>
          </a:stretch>
        </p:blipFill>
        <p:spPr bwMode="auto">
          <a:xfrm>
            <a:off x="777875" y="4981575"/>
            <a:ext cx="7588250" cy="1628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CaixaDeTexto 1"/>
          <p:cNvSpPr txBox="1">
            <a:spLocks noChangeArrowheads="1"/>
          </p:cNvSpPr>
          <p:nvPr/>
        </p:nvSpPr>
        <p:spPr bwMode="auto">
          <a:xfrm>
            <a:off x="766763" y="2420938"/>
            <a:ext cx="8137525" cy="1631950"/>
          </a:xfrm>
          <a:prstGeom prst="rect">
            <a:avLst/>
          </a:prstGeom>
          <a:noFill/>
          <a:ln w="9525">
            <a:noFill/>
            <a:miter lim="800000"/>
            <a:headEnd/>
            <a:tailEnd/>
          </a:ln>
        </p:spPr>
        <p:txBody>
          <a:bodyPr>
            <a:spAutoFit/>
          </a:bodyPr>
          <a:lstStyle/>
          <a:p>
            <a:r>
              <a:rPr lang="pt-BR" altLang="pt-BR" sz="2000" b="0">
                <a:latin typeface="Trebuchet MS" pitchFamily="34" charset="0"/>
                <a:cs typeface="Times New Roman" pitchFamily="18" charset="0"/>
              </a:rPr>
              <a:t>Calculou-se a porcentagem de cada grupo em relação ao total de chefe de família por setor censitário. Foi adotada uma escala evolutiva para ponderar matematicamente cada agrupamento. Os valores ponderados obtidos para cada grupo são somados e escalonados entre 0 e 1. </a:t>
            </a:r>
          </a:p>
        </p:txBody>
      </p:sp>
      <p:sp>
        <p:nvSpPr>
          <p:cNvPr id="3" name="Text Box 27"/>
          <p:cNvSpPr txBox="1">
            <a:spLocks noChangeArrowheads="1"/>
          </p:cNvSpPr>
          <p:nvPr/>
        </p:nvSpPr>
        <p:spPr bwMode="auto">
          <a:xfrm>
            <a:off x="250825" y="115888"/>
            <a:ext cx="8642350" cy="954087"/>
          </a:xfrm>
          <a:prstGeom prst="rect">
            <a:avLst/>
          </a:prstGeom>
          <a:solidFill>
            <a:schemeClr val="bg1">
              <a:lumMod val="75000"/>
            </a:schemeClr>
          </a:solidFill>
          <a:ln w="9525">
            <a:solidFill>
              <a:schemeClr val="bg2"/>
            </a:solidFill>
            <a:miter lim="800000"/>
            <a:headEnd/>
            <a:tailEnd/>
          </a:ln>
        </p:spPr>
        <p:txBody>
          <a:bodyPr>
            <a:spAutoFit/>
          </a:bodyPr>
          <a:lstStyle/>
          <a:p>
            <a:pPr eaLnBrk="1" hangingPunct="1">
              <a:defRPr/>
            </a:pPr>
            <a:r>
              <a:rPr lang="pt-BR" sz="2800" dirty="0">
                <a:solidFill>
                  <a:srgbClr val="000099"/>
                </a:solidFill>
                <a:latin typeface="Trebuchet MS" panose="020B0603020202020204" pitchFamily="34" charset="0"/>
              </a:rPr>
              <a:t>Indicador estratificado – Escolaridade do Responsável pelo domicílio</a:t>
            </a:r>
          </a:p>
        </p:txBody>
      </p:sp>
      <p:sp>
        <p:nvSpPr>
          <p:cNvPr id="92164" name="CaixaDeTexto 3"/>
          <p:cNvSpPr txBox="1">
            <a:spLocks noChangeArrowheads="1"/>
          </p:cNvSpPr>
          <p:nvPr/>
        </p:nvSpPr>
        <p:spPr bwMode="auto">
          <a:xfrm>
            <a:off x="395288" y="1412875"/>
            <a:ext cx="8137525" cy="400050"/>
          </a:xfrm>
          <a:prstGeom prst="rect">
            <a:avLst/>
          </a:prstGeom>
          <a:noFill/>
          <a:ln w="9525">
            <a:noFill/>
            <a:miter lim="800000"/>
            <a:headEnd/>
            <a:tailEnd/>
          </a:ln>
        </p:spPr>
        <p:txBody>
          <a:bodyPr>
            <a:spAutoFit/>
          </a:bodyPr>
          <a:lstStyle/>
          <a:p>
            <a:r>
              <a:rPr lang="pt-BR" altLang="pt-BR" sz="2000" b="0">
                <a:latin typeface="Trebuchet MS" pitchFamily="34" charset="0"/>
                <a:cs typeface="Times New Roman" pitchFamily="18" charset="0"/>
              </a:rPr>
              <a:t>Para pensar o indicador – Cálculo</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CaixaDeTexto 1"/>
          <p:cNvSpPr txBox="1">
            <a:spLocks noChangeArrowheads="1"/>
          </p:cNvSpPr>
          <p:nvPr/>
        </p:nvSpPr>
        <p:spPr bwMode="auto">
          <a:xfrm>
            <a:off x="766763" y="2420938"/>
            <a:ext cx="8137525" cy="2862262"/>
          </a:xfrm>
          <a:prstGeom prst="rect">
            <a:avLst/>
          </a:prstGeom>
          <a:noFill/>
          <a:ln w="9525">
            <a:noFill/>
            <a:miter lim="800000"/>
            <a:headEnd/>
            <a:tailEnd/>
          </a:ln>
        </p:spPr>
        <p:txBody>
          <a:bodyPr>
            <a:spAutoFit/>
          </a:bodyPr>
          <a:lstStyle/>
          <a:p>
            <a:pPr marL="342900" indent="-342900">
              <a:buFont typeface="Arial" pitchFamily="34" charset="0"/>
              <a:buAutoNum type="arabicPeriod"/>
            </a:pPr>
            <a:r>
              <a:rPr lang="pt-BR" altLang="pt-BR" sz="2000" b="0">
                <a:latin typeface="Trebuchet MS" pitchFamily="34" charset="0"/>
                <a:cs typeface="Times New Roman" pitchFamily="18" charset="0"/>
              </a:rPr>
              <a:t>Formar grupos</a:t>
            </a:r>
          </a:p>
          <a:p>
            <a:pPr marL="342900" indent="-342900">
              <a:buFont typeface="Arial" pitchFamily="34" charset="0"/>
              <a:buAutoNum type="arabicPeriod"/>
            </a:pPr>
            <a:endParaRPr lang="pt-BR" altLang="pt-BR" sz="2000" b="0">
              <a:latin typeface="Trebuchet MS" pitchFamily="34" charset="0"/>
              <a:cs typeface="Times New Roman" pitchFamily="18" charset="0"/>
            </a:endParaRPr>
          </a:p>
          <a:p>
            <a:pPr marL="342900" indent="-342900">
              <a:buFont typeface="Arial" pitchFamily="34" charset="0"/>
              <a:buAutoNum type="arabicPeriod"/>
            </a:pPr>
            <a:r>
              <a:rPr lang="pt-BR" altLang="pt-BR" sz="2000" b="0">
                <a:latin typeface="Trebuchet MS" pitchFamily="34" charset="0"/>
                <a:cs typeface="Times New Roman" pitchFamily="18" charset="0"/>
              </a:rPr>
              <a:t>Proporção de cada grupo em relação ao total de Responsáveis pelo Domicílio</a:t>
            </a:r>
          </a:p>
          <a:p>
            <a:pPr marL="342900" indent="-342900">
              <a:buFont typeface="Arial" pitchFamily="34" charset="0"/>
              <a:buAutoNum type="arabicPeriod"/>
            </a:pPr>
            <a:endParaRPr lang="pt-BR" altLang="pt-BR" sz="2000" b="0">
              <a:latin typeface="Trebuchet MS" pitchFamily="34" charset="0"/>
              <a:cs typeface="Times New Roman" pitchFamily="18" charset="0"/>
            </a:endParaRPr>
          </a:p>
          <a:p>
            <a:pPr marL="342900" indent="-342900">
              <a:buFont typeface="Arial" pitchFamily="34" charset="0"/>
              <a:buAutoNum type="arabicPeriod"/>
            </a:pPr>
            <a:r>
              <a:rPr lang="pt-BR" altLang="pt-BR" sz="2000" b="0">
                <a:latin typeface="Trebuchet MS" pitchFamily="34" charset="0"/>
                <a:cs typeface="Times New Roman" pitchFamily="18" charset="0"/>
              </a:rPr>
              <a:t>Ponderação por escala evolutiva</a:t>
            </a:r>
          </a:p>
          <a:p>
            <a:pPr marL="342900" indent="-342900">
              <a:buFont typeface="Arial" pitchFamily="34" charset="0"/>
              <a:buAutoNum type="arabicPeriod"/>
            </a:pPr>
            <a:endParaRPr lang="pt-BR" altLang="pt-BR" sz="2000" b="0">
              <a:latin typeface="Trebuchet MS" pitchFamily="34" charset="0"/>
              <a:cs typeface="Times New Roman" pitchFamily="18" charset="0"/>
            </a:endParaRPr>
          </a:p>
          <a:p>
            <a:pPr marL="342900" indent="-342900">
              <a:buFont typeface="Arial" pitchFamily="34" charset="0"/>
              <a:buAutoNum type="arabicPeriod"/>
            </a:pPr>
            <a:r>
              <a:rPr lang="pt-BR" altLang="pt-BR" sz="2000" b="0">
                <a:latin typeface="Trebuchet MS" pitchFamily="34" charset="0"/>
                <a:cs typeface="Times New Roman" pitchFamily="18" charset="0"/>
              </a:rPr>
              <a:t>Valores ponderados de cada grupo são somados e escalonados entre 0 e 1</a:t>
            </a:r>
          </a:p>
        </p:txBody>
      </p:sp>
      <p:sp>
        <p:nvSpPr>
          <p:cNvPr id="3" name="Text Box 27"/>
          <p:cNvSpPr txBox="1">
            <a:spLocks noChangeArrowheads="1"/>
          </p:cNvSpPr>
          <p:nvPr/>
        </p:nvSpPr>
        <p:spPr bwMode="auto">
          <a:xfrm>
            <a:off x="250825" y="115888"/>
            <a:ext cx="8642350" cy="954087"/>
          </a:xfrm>
          <a:prstGeom prst="rect">
            <a:avLst/>
          </a:prstGeom>
          <a:solidFill>
            <a:schemeClr val="bg1">
              <a:lumMod val="75000"/>
            </a:schemeClr>
          </a:solidFill>
          <a:ln w="9525">
            <a:solidFill>
              <a:schemeClr val="bg2"/>
            </a:solidFill>
            <a:miter lim="800000"/>
            <a:headEnd/>
            <a:tailEnd/>
          </a:ln>
        </p:spPr>
        <p:txBody>
          <a:bodyPr>
            <a:spAutoFit/>
          </a:bodyPr>
          <a:lstStyle/>
          <a:p>
            <a:pPr eaLnBrk="1" hangingPunct="1">
              <a:defRPr/>
            </a:pPr>
            <a:r>
              <a:rPr lang="pt-BR" sz="2800" dirty="0">
                <a:solidFill>
                  <a:srgbClr val="000099"/>
                </a:solidFill>
                <a:latin typeface="Trebuchet MS" panose="020B0603020202020204" pitchFamily="34" charset="0"/>
              </a:rPr>
              <a:t>Indicador estratificado – Escolaridade do Responsável pelo domicílio</a:t>
            </a:r>
          </a:p>
        </p:txBody>
      </p:sp>
      <p:sp>
        <p:nvSpPr>
          <p:cNvPr id="93188" name="CaixaDeTexto 3"/>
          <p:cNvSpPr txBox="1">
            <a:spLocks noChangeArrowheads="1"/>
          </p:cNvSpPr>
          <p:nvPr/>
        </p:nvSpPr>
        <p:spPr bwMode="auto">
          <a:xfrm>
            <a:off x="395288" y="1412875"/>
            <a:ext cx="8137525" cy="400050"/>
          </a:xfrm>
          <a:prstGeom prst="rect">
            <a:avLst/>
          </a:prstGeom>
          <a:noFill/>
          <a:ln w="9525">
            <a:noFill/>
            <a:miter lim="800000"/>
            <a:headEnd/>
            <a:tailEnd/>
          </a:ln>
        </p:spPr>
        <p:txBody>
          <a:bodyPr>
            <a:spAutoFit/>
          </a:bodyPr>
          <a:lstStyle/>
          <a:p>
            <a:r>
              <a:rPr lang="pt-BR" altLang="pt-BR" sz="2000" b="0">
                <a:latin typeface="Trebuchet MS" pitchFamily="34" charset="0"/>
                <a:cs typeface="Times New Roman" pitchFamily="18" charset="0"/>
              </a:rPr>
              <a:t>Para pensar o indicador – Passo a passo</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ítulo 1"/>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pt-BR" altLang="pt-BR" smtClean="0"/>
              <a:t>1. Formar grupos</a:t>
            </a:r>
          </a:p>
        </p:txBody>
      </p:sp>
      <p:graphicFrame>
        <p:nvGraphicFramePr>
          <p:cNvPr id="4" name="Espaço Reservado para Conteúdo 3"/>
          <p:cNvGraphicFramePr>
            <a:graphicFrameLocks noGrp="1"/>
          </p:cNvGraphicFramePr>
          <p:nvPr>
            <p:ph idx="1"/>
          </p:nvPr>
        </p:nvGraphicFramePr>
        <p:xfrm>
          <a:off x="628650" y="1825625"/>
          <a:ext cx="7886700" cy="3979954"/>
        </p:xfrm>
        <a:graphic>
          <a:graphicData uri="http://schemas.openxmlformats.org/drawingml/2006/table">
            <a:tbl>
              <a:tblPr firstRow="1" bandRow="1">
                <a:tableStyleId>{D27102A9-8310-4765-A935-A1911B00CA55}</a:tableStyleId>
              </a:tblPr>
              <a:tblGrid>
                <a:gridCol w="1070941"/>
                <a:gridCol w="4186859"/>
                <a:gridCol w="2628900"/>
              </a:tblGrid>
              <a:tr h="640027">
                <a:tc>
                  <a:txBody>
                    <a:bodyPr/>
                    <a:lstStyle/>
                    <a:p>
                      <a:pPr algn="ctr"/>
                      <a:r>
                        <a:rPr lang="pt-BR" sz="1800" dirty="0"/>
                        <a:t>Grupo</a:t>
                      </a:r>
                    </a:p>
                  </a:txBody>
                  <a:tcPr marT="45716" marB="45716" anchor="ctr"/>
                </a:tc>
                <a:tc>
                  <a:txBody>
                    <a:bodyPr/>
                    <a:lstStyle/>
                    <a:p>
                      <a:pPr algn="ctr"/>
                      <a:r>
                        <a:rPr lang="pt-BR" sz="1800" dirty="0"/>
                        <a:t>Variáveis (escolaridade do responsável pelo domicílio)</a:t>
                      </a:r>
                    </a:p>
                  </a:txBody>
                  <a:tcPr marT="45716" marB="45716" anchor="ctr"/>
                </a:tc>
                <a:tc>
                  <a:txBody>
                    <a:bodyPr/>
                    <a:lstStyle/>
                    <a:p>
                      <a:pPr algn="ctr"/>
                      <a:r>
                        <a:rPr lang="pt-BR" sz="1800" dirty="0"/>
                        <a:t>Código das variáveis Censo 2000</a:t>
                      </a:r>
                    </a:p>
                  </a:txBody>
                  <a:tcPr marT="45716" marB="45716" anchor="ctr"/>
                </a:tc>
              </a:tr>
              <a:tr h="640027">
                <a:tc>
                  <a:txBody>
                    <a:bodyPr/>
                    <a:lstStyle/>
                    <a:p>
                      <a:pPr algn="ctr"/>
                      <a:r>
                        <a:rPr lang="pt-BR" sz="1800" dirty="0"/>
                        <a:t>Grupo 1</a:t>
                      </a:r>
                    </a:p>
                  </a:txBody>
                  <a:tcPr marT="45716" marB="45716" anchor="ctr"/>
                </a:tc>
                <a:tc>
                  <a:txBody>
                    <a:bodyPr/>
                    <a:lstStyle/>
                    <a:p>
                      <a:pPr algn="ctr"/>
                      <a:r>
                        <a:rPr lang="pt-BR" sz="1800" dirty="0"/>
                        <a:t>Sem instrução ou com menos de 1 ano de estudo</a:t>
                      </a:r>
                    </a:p>
                  </a:txBody>
                  <a:tcPr marT="45716" marB="45716" anchor="ctr"/>
                </a:tc>
                <a:tc>
                  <a:txBody>
                    <a:bodyPr/>
                    <a:lstStyle/>
                    <a:p>
                      <a:pPr algn="ctr"/>
                      <a:r>
                        <a:rPr lang="pt-BR" sz="1800" dirty="0"/>
                        <a:t>V0580</a:t>
                      </a:r>
                    </a:p>
                  </a:txBody>
                  <a:tcPr marT="45716" marB="45716" anchor="ctr"/>
                </a:tc>
              </a:tr>
              <a:tr h="539962">
                <a:tc>
                  <a:txBody>
                    <a:bodyPr/>
                    <a:lstStyle/>
                    <a:p>
                      <a:pPr algn="ctr"/>
                      <a:r>
                        <a:rPr lang="pt-BR" sz="1800" dirty="0"/>
                        <a:t>Grupo 2</a:t>
                      </a:r>
                    </a:p>
                  </a:txBody>
                  <a:tcPr marT="45716" marB="45716" anchor="ctr"/>
                </a:tc>
                <a:tc>
                  <a:txBody>
                    <a:bodyPr/>
                    <a:lstStyle/>
                    <a:p>
                      <a:pPr algn="ctr"/>
                      <a:r>
                        <a:rPr lang="pt-BR" sz="1800" dirty="0"/>
                        <a:t>Com 1 a 3 anos de estudo</a:t>
                      </a:r>
                    </a:p>
                  </a:txBody>
                  <a:tcPr marT="45716" marB="45716" anchor="ctr"/>
                </a:tc>
                <a:tc>
                  <a:txBody>
                    <a:bodyPr/>
                    <a:lstStyle/>
                    <a:p>
                      <a:pPr algn="ctr"/>
                      <a:r>
                        <a:rPr lang="pt-BR" sz="1800" dirty="0"/>
                        <a:t>V0581 a V0583</a:t>
                      </a:r>
                    </a:p>
                  </a:txBody>
                  <a:tcPr marT="45716" marB="45716" anchor="ctr"/>
                </a:tc>
              </a:tr>
              <a:tr h="539962">
                <a:tc>
                  <a:txBody>
                    <a:bodyPr/>
                    <a:lstStyle/>
                    <a:p>
                      <a:pPr algn="ctr"/>
                      <a:r>
                        <a:rPr lang="pt-BR" sz="1800" dirty="0"/>
                        <a:t>Grupo 3</a:t>
                      </a:r>
                    </a:p>
                  </a:txBody>
                  <a:tcPr marT="45716" marB="4571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800" dirty="0"/>
                        <a:t>Com 4 a 7 anos de estudo</a:t>
                      </a:r>
                    </a:p>
                  </a:txBody>
                  <a:tcPr marT="45716" marB="45716" anchor="ctr"/>
                </a:tc>
                <a:tc>
                  <a:txBody>
                    <a:bodyPr/>
                    <a:lstStyle/>
                    <a:p>
                      <a:pPr algn="ctr"/>
                      <a:r>
                        <a:rPr lang="pt-BR" sz="1800" dirty="0"/>
                        <a:t>V0584 a V0587</a:t>
                      </a:r>
                    </a:p>
                  </a:txBody>
                  <a:tcPr marT="45716" marB="45716" anchor="ctr"/>
                </a:tc>
              </a:tr>
              <a:tr h="539962">
                <a:tc>
                  <a:txBody>
                    <a:bodyPr/>
                    <a:lstStyle/>
                    <a:p>
                      <a:pPr algn="ctr"/>
                      <a:r>
                        <a:rPr lang="pt-BR" sz="1800" dirty="0"/>
                        <a:t>Grupo 4</a:t>
                      </a:r>
                    </a:p>
                  </a:txBody>
                  <a:tcPr marT="45716" marB="4571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800" dirty="0"/>
                        <a:t>Com 8 a 10 anos de estudo</a:t>
                      </a:r>
                    </a:p>
                  </a:txBody>
                  <a:tcPr marT="45716" marB="45716" anchor="ctr"/>
                </a:tc>
                <a:tc>
                  <a:txBody>
                    <a:bodyPr/>
                    <a:lstStyle/>
                    <a:p>
                      <a:pPr algn="ctr"/>
                      <a:r>
                        <a:rPr lang="pt-BR" sz="1800" dirty="0"/>
                        <a:t>V0588 a V0590</a:t>
                      </a:r>
                    </a:p>
                  </a:txBody>
                  <a:tcPr marT="45716" marB="45716" anchor="ctr"/>
                </a:tc>
              </a:tr>
              <a:tr h="539962">
                <a:tc>
                  <a:txBody>
                    <a:bodyPr/>
                    <a:lstStyle/>
                    <a:p>
                      <a:pPr algn="ctr"/>
                      <a:r>
                        <a:rPr lang="pt-BR" sz="1800" dirty="0"/>
                        <a:t>Grupo 5</a:t>
                      </a:r>
                    </a:p>
                  </a:txBody>
                  <a:tcPr marT="45716" marB="4571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800" dirty="0"/>
                        <a:t>Com 11 a 14 anos de estudo</a:t>
                      </a:r>
                    </a:p>
                  </a:txBody>
                  <a:tcPr marT="45716" marB="45716" anchor="ctr"/>
                </a:tc>
                <a:tc>
                  <a:txBody>
                    <a:bodyPr/>
                    <a:lstStyle/>
                    <a:p>
                      <a:pPr algn="ctr"/>
                      <a:r>
                        <a:rPr lang="pt-BR" sz="1800" dirty="0"/>
                        <a:t>V0591 a V0594</a:t>
                      </a:r>
                    </a:p>
                  </a:txBody>
                  <a:tcPr marT="45716" marB="45716" anchor="ctr"/>
                </a:tc>
              </a:tr>
              <a:tr h="539962">
                <a:tc>
                  <a:txBody>
                    <a:bodyPr/>
                    <a:lstStyle/>
                    <a:p>
                      <a:pPr algn="ctr"/>
                      <a:r>
                        <a:rPr lang="pt-BR" sz="1800" dirty="0"/>
                        <a:t>Grupo 6</a:t>
                      </a:r>
                    </a:p>
                  </a:txBody>
                  <a:tcPr marT="45716" marB="45716" anchor="ctr"/>
                </a:tc>
                <a:tc>
                  <a:txBody>
                    <a:bodyPr/>
                    <a:lstStyle/>
                    <a:p>
                      <a:pPr algn="ctr"/>
                      <a:r>
                        <a:rPr lang="pt-BR" sz="1800" dirty="0"/>
                        <a:t>Com 15 anos e mais de estudo</a:t>
                      </a:r>
                    </a:p>
                  </a:txBody>
                  <a:tcPr marT="45716" marB="45716" anchor="ctr"/>
                </a:tc>
                <a:tc>
                  <a:txBody>
                    <a:bodyPr/>
                    <a:lstStyle/>
                    <a:p>
                      <a:pPr algn="ctr"/>
                      <a:r>
                        <a:rPr lang="pt-BR" sz="1800" dirty="0"/>
                        <a:t>V0595 a V0597</a:t>
                      </a:r>
                    </a:p>
                  </a:txBody>
                  <a:tcPr marT="45716" marB="45716" anchor="ct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7"/>
          <p:cNvSpPr txBox="1">
            <a:spLocks noChangeArrowheads="1"/>
          </p:cNvSpPr>
          <p:nvPr/>
        </p:nvSpPr>
        <p:spPr bwMode="auto">
          <a:xfrm>
            <a:off x="250825" y="115888"/>
            <a:ext cx="5473700" cy="528637"/>
          </a:xfrm>
          <a:prstGeom prst="rect">
            <a:avLst/>
          </a:prstGeom>
          <a:solidFill>
            <a:schemeClr val="bg1">
              <a:lumMod val="75000"/>
            </a:schemeClr>
          </a:solidFill>
          <a:ln w="9525">
            <a:solidFill>
              <a:schemeClr val="bg2"/>
            </a:solidFill>
            <a:miter lim="800000"/>
            <a:headEnd/>
            <a:tailEnd/>
          </a:ln>
        </p:spPr>
        <p:txBody>
          <a:bodyPr>
            <a:spAutoFit/>
          </a:bodyPr>
          <a:lstStyle/>
          <a:p>
            <a:pPr eaLnBrk="1" hangingPunct="1">
              <a:defRPr/>
            </a:pPr>
            <a:r>
              <a:rPr lang="pt-BR" sz="2800" dirty="0">
                <a:solidFill>
                  <a:srgbClr val="000099"/>
                </a:solidFill>
                <a:latin typeface="Trebuchet MS" panose="020B0603020202020204" pitchFamily="34" charset="0"/>
              </a:rPr>
              <a:t>Para a construção do indicador:</a:t>
            </a:r>
          </a:p>
        </p:txBody>
      </p:sp>
      <p:sp>
        <p:nvSpPr>
          <p:cNvPr id="67587" name="Retângulo 4"/>
          <p:cNvSpPr>
            <a:spLocks noChangeArrowheads="1"/>
          </p:cNvSpPr>
          <p:nvPr/>
        </p:nvSpPr>
        <p:spPr bwMode="auto">
          <a:xfrm>
            <a:off x="217488" y="981075"/>
            <a:ext cx="8747125" cy="830263"/>
          </a:xfrm>
          <a:prstGeom prst="rect">
            <a:avLst/>
          </a:prstGeom>
          <a:noFill/>
          <a:ln w="9525">
            <a:noFill/>
            <a:miter lim="800000"/>
            <a:headEnd/>
            <a:tailEnd/>
          </a:ln>
        </p:spPr>
        <p:txBody>
          <a:bodyPr>
            <a:spAutoFit/>
          </a:bodyPr>
          <a:lstStyle/>
          <a:p>
            <a:r>
              <a:rPr lang="pt-BR" b="0">
                <a:latin typeface="Trebuchet MS" pitchFamily="34" charset="0"/>
                <a:hlinkClick r:id="rId2"/>
              </a:rPr>
              <a:t>http://www.dpi.inpe.br/terralib5/wiki/doku.php?id=wiki:downloads:previous_releases</a:t>
            </a:r>
            <a:endParaRPr lang="pt-BR" b="0">
              <a:latin typeface="Trebuchet MS" pitchFamily="34" charset="0"/>
            </a:endParaRPr>
          </a:p>
        </p:txBody>
      </p:sp>
      <p:pic>
        <p:nvPicPr>
          <p:cNvPr id="67588" name="Imagem 5"/>
          <p:cNvPicPr>
            <a:picLocks noChangeAspect="1" noChangeArrowheads="1"/>
          </p:cNvPicPr>
          <p:nvPr/>
        </p:nvPicPr>
        <p:blipFill>
          <a:blip r:embed="rId3"/>
          <a:srcRect/>
          <a:stretch>
            <a:fillRect/>
          </a:stretch>
        </p:blipFill>
        <p:spPr bwMode="auto">
          <a:xfrm>
            <a:off x="566738" y="2060575"/>
            <a:ext cx="8010525" cy="1704975"/>
          </a:xfrm>
          <a:prstGeom prst="rect">
            <a:avLst/>
          </a:prstGeom>
          <a:noFill/>
          <a:ln w="9525">
            <a:noFill/>
            <a:miter lim="800000"/>
            <a:headEnd/>
            <a:tailEnd/>
          </a:ln>
        </p:spPr>
      </p:pic>
      <p:pic>
        <p:nvPicPr>
          <p:cNvPr id="67589" name="Picture 2" descr="Resultado de imagem para terraview 4.2.2"/>
          <p:cNvPicPr>
            <a:picLocks noChangeAspect="1" noChangeArrowheads="1"/>
          </p:cNvPicPr>
          <p:nvPr/>
        </p:nvPicPr>
        <p:blipFill>
          <a:blip r:embed="rId4"/>
          <a:srcRect/>
          <a:stretch>
            <a:fillRect/>
          </a:stretch>
        </p:blipFill>
        <p:spPr bwMode="auto">
          <a:xfrm>
            <a:off x="2565400" y="4271963"/>
            <a:ext cx="4013200" cy="1582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Imagem 1"/>
          <p:cNvPicPr>
            <a:picLocks noChangeAspect="1" noChangeArrowheads="1"/>
          </p:cNvPicPr>
          <p:nvPr/>
        </p:nvPicPr>
        <p:blipFill>
          <a:blip r:embed="rId2"/>
          <a:srcRect/>
          <a:stretch>
            <a:fillRect/>
          </a:stretch>
        </p:blipFill>
        <p:spPr bwMode="auto">
          <a:xfrm>
            <a:off x="0" y="857250"/>
            <a:ext cx="9144000" cy="5143500"/>
          </a:xfrm>
          <a:prstGeom prst="rect">
            <a:avLst/>
          </a:prstGeom>
          <a:noFill/>
          <a:ln w="9525">
            <a:noFill/>
            <a:miter lim="800000"/>
            <a:headEnd/>
            <a:tailEnd/>
          </a:ln>
        </p:spPr>
      </p:pic>
      <p:sp>
        <p:nvSpPr>
          <p:cNvPr id="3" name="Text Box 27"/>
          <p:cNvSpPr txBox="1">
            <a:spLocks noChangeArrowheads="1"/>
          </p:cNvSpPr>
          <p:nvPr/>
        </p:nvSpPr>
        <p:spPr bwMode="auto">
          <a:xfrm>
            <a:off x="250825" y="115888"/>
            <a:ext cx="3168650" cy="523875"/>
          </a:xfrm>
          <a:prstGeom prst="rect">
            <a:avLst/>
          </a:prstGeom>
          <a:solidFill>
            <a:schemeClr val="bg1">
              <a:lumMod val="75000"/>
            </a:schemeClr>
          </a:solidFill>
          <a:ln w="9525">
            <a:solidFill>
              <a:schemeClr val="bg2"/>
            </a:solidFill>
            <a:miter lim="800000"/>
            <a:headEnd/>
            <a:tailEnd/>
          </a:ln>
        </p:spPr>
        <p:txBody>
          <a:bodyPr>
            <a:spAutoFit/>
          </a:bodyPr>
          <a:lstStyle/>
          <a:p>
            <a:pPr eaLnBrk="1" hangingPunct="1">
              <a:defRPr/>
            </a:pPr>
            <a:r>
              <a:rPr lang="pt-BR" sz="2800" dirty="0">
                <a:solidFill>
                  <a:srgbClr val="000099"/>
                </a:solidFill>
                <a:latin typeface="Trebuchet MS" panose="020B0603020202020204" pitchFamily="34" charset="0"/>
              </a:rPr>
              <a:t>No </a:t>
            </a:r>
            <a:r>
              <a:rPr lang="pt-BR" sz="2800" dirty="0" err="1">
                <a:solidFill>
                  <a:srgbClr val="000099"/>
                </a:solidFill>
                <a:latin typeface="Trebuchet MS" panose="020B0603020202020204" pitchFamily="34" charset="0"/>
              </a:rPr>
              <a:t>TerraView</a:t>
            </a:r>
            <a:r>
              <a:rPr lang="pt-BR" sz="2800" dirty="0">
                <a:solidFill>
                  <a:srgbClr val="000099"/>
                </a:solidFill>
                <a:latin typeface="Trebuchet MS" panose="020B0603020202020204" pitchFamily="34" charset="0"/>
              </a:rPr>
              <a: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Imagem 1"/>
          <p:cNvPicPr>
            <a:picLocks noChangeAspect="1" noChangeArrowheads="1"/>
          </p:cNvPicPr>
          <p:nvPr/>
        </p:nvPicPr>
        <p:blipFill>
          <a:blip r:embed="rId2"/>
          <a:srcRect/>
          <a:stretch>
            <a:fillRect/>
          </a:stretch>
        </p:blipFill>
        <p:spPr bwMode="auto">
          <a:xfrm>
            <a:off x="0" y="857250"/>
            <a:ext cx="9144000" cy="5143500"/>
          </a:xfrm>
          <a:prstGeom prst="rect">
            <a:avLst/>
          </a:prstGeom>
          <a:noFill/>
          <a:ln w="9525">
            <a:noFill/>
            <a:miter lim="800000"/>
            <a:headEnd/>
            <a:tailEnd/>
          </a:ln>
        </p:spPr>
      </p:pic>
      <p:sp>
        <p:nvSpPr>
          <p:cNvPr id="96259" name="Seta: para a Direita 3"/>
          <p:cNvSpPr>
            <a:spLocks noChangeArrowheads="1"/>
          </p:cNvSpPr>
          <p:nvPr/>
        </p:nvSpPr>
        <p:spPr bwMode="auto">
          <a:xfrm rot="10800000">
            <a:off x="5292725" y="2133600"/>
            <a:ext cx="719138" cy="431800"/>
          </a:xfrm>
          <a:prstGeom prst="rightArrow">
            <a:avLst>
              <a:gd name="adj1" fmla="val 50000"/>
              <a:gd name="adj2" fmla="val 49963"/>
            </a:avLst>
          </a:prstGeom>
          <a:solidFill>
            <a:srgbClr val="FF0000"/>
          </a:solidFill>
          <a:ln w="3175" algn="ctr">
            <a:solidFill>
              <a:srgbClr val="FF0000"/>
            </a:solidFill>
            <a:round/>
            <a:headEnd/>
            <a:tailEnd/>
          </a:ln>
        </p:spPr>
        <p:txBody>
          <a:bodyPr/>
          <a:lstStyle/>
          <a:p>
            <a:pPr algn="ctr" eaLnBrk="1" hangingPunct="1"/>
            <a:endParaRPr lang="pt-BR" altLang="pt-BR"/>
          </a:p>
        </p:txBody>
      </p:sp>
      <p:sp>
        <p:nvSpPr>
          <p:cNvPr id="96260" name="Seta: para a Direita 4"/>
          <p:cNvSpPr>
            <a:spLocks noChangeArrowheads="1"/>
          </p:cNvSpPr>
          <p:nvPr/>
        </p:nvSpPr>
        <p:spPr bwMode="auto">
          <a:xfrm rot="10800000">
            <a:off x="6300788" y="3454400"/>
            <a:ext cx="719137" cy="433388"/>
          </a:xfrm>
          <a:prstGeom prst="rightArrow">
            <a:avLst>
              <a:gd name="adj1" fmla="val 50000"/>
              <a:gd name="adj2" fmla="val 49780"/>
            </a:avLst>
          </a:prstGeom>
          <a:solidFill>
            <a:srgbClr val="FF0000"/>
          </a:solidFill>
          <a:ln w="3175" algn="ctr">
            <a:solidFill>
              <a:srgbClr val="FF0000"/>
            </a:solidFill>
            <a:round/>
            <a:headEnd/>
            <a:tailEnd/>
          </a:ln>
        </p:spPr>
        <p:txBody>
          <a:bodyPr/>
          <a:lstStyle/>
          <a:p>
            <a:pPr algn="ctr" eaLnBrk="1" hangingPunct="1"/>
            <a:endParaRPr lang="pt-BR" altLang="pt-BR"/>
          </a:p>
        </p:txBody>
      </p:sp>
      <p:sp>
        <p:nvSpPr>
          <p:cNvPr id="96261" name="Seta: para a Direita 6"/>
          <p:cNvSpPr>
            <a:spLocks noChangeArrowheads="1"/>
          </p:cNvSpPr>
          <p:nvPr/>
        </p:nvSpPr>
        <p:spPr bwMode="auto">
          <a:xfrm rot="-5400000">
            <a:off x="-178594" y="1631157"/>
            <a:ext cx="649287" cy="355600"/>
          </a:xfrm>
          <a:prstGeom prst="rightArrow">
            <a:avLst>
              <a:gd name="adj1" fmla="val 50000"/>
              <a:gd name="adj2" fmla="val 50153"/>
            </a:avLst>
          </a:prstGeom>
          <a:solidFill>
            <a:srgbClr val="FF0000"/>
          </a:solidFill>
          <a:ln w="3175" algn="ctr">
            <a:solidFill>
              <a:srgbClr val="FF0000"/>
            </a:solidFill>
            <a:round/>
            <a:headEnd/>
            <a:tailEnd/>
          </a:ln>
        </p:spPr>
        <p:txBody>
          <a:bodyPr/>
          <a:lstStyle/>
          <a:p>
            <a:pPr algn="ctr" eaLnBrk="1" hangingPunct="1"/>
            <a:endParaRPr lang="pt-BR" altLang="pt-B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Imagem 1"/>
          <p:cNvPicPr>
            <a:picLocks noChangeAspect="1" noChangeArrowheads="1"/>
          </p:cNvPicPr>
          <p:nvPr/>
        </p:nvPicPr>
        <p:blipFill>
          <a:blip r:embed="rId2"/>
          <a:srcRect/>
          <a:stretch>
            <a:fillRect/>
          </a:stretch>
        </p:blipFill>
        <p:spPr bwMode="auto">
          <a:xfrm>
            <a:off x="0" y="857250"/>
            <a:ext cx="9144000" cy="5143500"/>
          </a:xfrm>
          <a:prstGeom prst="rect">
            <a:avLst/>
          </a:prstGeom>
          <a:noFill/>
          <a:ln w="9525">
            <a:noFill/>
            <a:miter lim="800000"/>
            <a:headEnd/>
            <a:tailEnd/>
          </a:ln>
        </p:spPr>
      </p:pic>
      <p:pic>
        <p:nvPicPr>
          <p:cNvPr id="97283" name="Imagem 2"/>
          <p:cNvPicPr>
            <a:picLocks noChangeAspect="1" noChangeArrowheads="1"/>
          </p:cNvPicPr>
          <p:nvPr/>
        </p:nvPicPr>
        <p:blipFill>
          <a:blip r:embed="rId3"/>
          <a:srcRect/>
          <a:stretch>
            <a:fillRect/>
          </a:stretch>
        </p:blipFill>
        <p:spPr bwMode="auto">
          <a:xfrm>
            <a:off x="2019300" y="1228725"/>
            <a:ext cx="5105400" cy="4400550"/>
          </a:xfrm>
          <a:prstGeom prst="rect">
            <a:avLst/>
          </a:prstGeom>
          <a:noFill/>
          <a:ln w="9525">
            <a:noFill/>
            <a:miter lim="800000"/>
            <a:headEnd/>
            <a:tailEnd/>
          </a:ln>
        </p:spPr>
      </p:pic>
      <p:sp>
        <p:nvSpPr>
          <p:cNvPr id="97284" name="Seta: para a Direita 4"/>
          <p:cNvSpPr>
            <a:spLocks noChangeArrowheads="1"/>
          </p:cNvSpPr>
          <p:nvPr/>
        </p:nvSpPr>
        <p:spPr bwMode="auto">
          <a:xfrm rot="5400000">
            <a:off x="-35719" y="477044"/>
            <a:ext cx="719138" cy="431800"/>
          </a:xfrm>
          <a:prstGeom prst="rightArrow">
            <a:avLst>
              <a:gd name="adj1" fmla="val 50000"/>
              <a:gd name="adj2" fmla="val 49963"/>
            </a:avLst>
          </a:prstGeom>
          <a:solidFill>
            <a:srgbClr val="FF0000"/>
          </a:solidFill>
          <a:ln w="3175" algn="ctr">
            <a:solidFill>
              <a:srgbClr val="FF0000"/>
            </a:solidFill>
            <a:round/>
            <a:headEnd/>
            <a:tailEnd/>
          </a:ln>
        </p:spPr>
        <p:txBody>
          <a:bodyPr/>
          <a:lstStyle/>
          <a:p>
            <a:pPr algn="ctr" eaLnBrk="1" hangingPunct="1"/>
            <a:endParaRPr lang="pt-BR" altLang="pt-BR"/>
          </a:p>
        </p:txBody>
      </p:sp>
      <p:sp>
        <p:nvSpPr>
          <p:cNvPr id="97285" name="Seta: para a Direita 5"/>
          <p:cNvSpPr>
            <a:spLocks noChangeArrowheads="1"/>
          </p:cNvSpPr>
          <p:nvPr/>
        </p:nvSpPr>
        <p:spPr bwMode="auto">
          <a:xfrm rot="10800000">
            <a:off x="7097713" y="1844675"/>
            <a:ext cx="719137" cy="431800"/>
          </a:xfrm>
          <a:prstGeom prst="rightArrow">
            <a:avLst>
              <a:gd name="adj1" fmla="val 50000"/>
              <a:gd name="adj2" fmla="val 49963"/>
            </a:avLst>
          </a:prstGeom>
          <a:solidFill>
            <a:srgbClr val="FF0000"/>
          </a:solidFill>
          <a:ln w="3175" algn="ctr">
            <a:solidFill>
              <a:srgbClr val="FF0000"/>
            </a:solidFill>
            <a:round/>
            <a:headEnd/>
            <a:tailEnd/>
          </a:ln>
        </p:spPr>
        <p:txBody>
          <a:bodyPr/>
          <a:lstStyle/>
          <a:p>
            <a:pPr algn="ctr" eaLnBrk="1" hangingPunct="1"/>
            <a:endParaRPr lang="pt-BR" altLang="pt-BR"/>
          </a:p>
        </p:txBody>
      </p:sp>
      <p:sp>
        <p:nvSpPr>
          <p:cNvPr id="97286" name="Seta: para a Direita 6"/>
          <p:cNvSpPr>
            <a:spLocks noChangeArrowheads="1"/>
          </p:cNvSpPr>
          <p:nvPr/>
        </p:nvSpPr>
        <p:spPr bwMode="auto">
          <a:xfrm rot="10800000">
            <a:off x="3492500" y="5013325"/>
            <a:ext cx="719138" cy="431800"/>
          </a:xfrm>
          <a:prstGeom prst="rightArrow">
            <a:avLst>
              <a:gd name="adj1" fmla="val 50000"/>
              <a:gd name="adj2" fmla="val 49963"/>
            </a:avLst>
          </a:prstGeom>
          <a:solidFill>
            <a:srgbClr val="FF0000"/>
          </a:solidFill>
          <a:ln w="3175" algn="ctr">
            <a:solidFill>
              <a:srgbClr val="FF0000"/>
            </a:solidFill>
            <a:round/>
            <a:headEnd/>
            <a:tailEnd/>
          </a:ln>
        </p:spPr>
        <p:txBody>
          <a:bodyPr/>
          <a:lstStyle/>
          <a:p>
            <a:pPr algn="ctr" eaLnBrk="1" hangingPunct="1"/>
            <a:endParaRPr lang="pt-BR" altLang="pt-B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Imagem 1"/>
          <p:cNvPicPr>
            <a:picLocks noChangeAspect="1" noChangeArrowheads="1"/>
          </p:cNvPicPr>
          <p:nvPr/>
        </p:nvPicPr>
        <p:blipFill>
          <a:blip r:embed="rId2"/>
          <a:srcRect/>
          <a:stretch>
            <a:fillRect/>
          </a:stretch>
        </p:blipFill>
        <p:spPr bwMode="auto">
          <a:xfrm>
            <a:off x="25400" y="1401763"/>
            <a:ext cx="9144000" cy="1801812"/>
          </a:xfrm>
          <a:prstGeom prst="rect">
            <a:avLst/>
          </a:prstGeom>
          <a:noFill/>
          <a:ln w="9525">
            <a:noFill/>
            <a:miter lim="800000"/>
            <a:headEnd/>
            <a:tailEnd/>
          </a:ln>
        </p:spPr>
      </p:pic>
      <p:sp>
        <p:nvSpPr>
          <p:cNvPr id="98307" name="Seta: para a Direita 3"/>
          <p:cNvSpPr>
            <a:spLocks noChangeArrowheads="1"/>
          </p:cNvSpPr>
          <p:nvPr/>
        </p:nvSpPr>
        <p:spPr bwMode="auto">
          <a:xfrm>
            <a:off x="2555875" y="2552700"/>
            <a:ext cx="720725" cy="433388"/>
          </a:xfrm>
          <a:prstGeom prst="rightArrow">
            <a:avLst>
              <a:gd name="adj1" fmla="val 50000"/>
              <a:gd name="adj2" fmla="val 49890"/>
            </a:avLst>
          </a:prstGeom>
          <a:solidFill>
            <a:srgbClr val="FF0000"/>
          </a:solidFill>
          <a:ln w="3175" algn="ctr">
            <a:solidFill>
              <a:srgbClr val="FF0000"/>
            </a:solidFill>
            <a:round/>
            <a:headEnd/>
            <a:tailEnd/>
          </a:ln>
        </p:spPr>
        <p:txBody>
          <a:bodyPr/>
          <a:lstStyle/>
          <a:p>
            <a:pPr algn="ctr" eaLnBrk="1" hangingPunct="1"/>
            <a:endParaRPr lang="pt-BR" altLang="pt-BR"/>
          </a:p>
        </p:txBody>
      </p:sp>
      <p:pic>
        <p:nvPicPr>
          <p:cNvPr id="98308" name="Imagem 4"/>
          <p:cNvPicPr>
            <a:picLocks noChangeAspect="1" noChangeArrowheads="1"/>
          </p:cNvPicPr>
          <p:nvPr/>
        </p:nvPicPr>
        <p:blipFill>
          <a:blip r:embed="rId3"/>
          <a:srcRect/>
          <a:stretch>
            <a:fillRect/>
          </a:stretch>
        </p:blipFill>
        <p:spPr bwMode="auto">
          <a:xfrm>
            <a:off x="2400300" y="3478213"/>
            <a:ext cx="4343400" cy="1895475"/>
          </a:xfrm>
          <a:prstGeom prst="rect">
            <a:avLst/>
          </a:prstGeom>
          <a:noFill/>
          <a:ln w="9525">
            <a:noFill/>
            <a:miter lim="800000"/>
            <a:headEnd/>
            <a:tailEnd/>
          </a:ln>
        </p:spPr>
      </p:pic>
      <p:sp>
        <p:nvSpPr>
          <p:cNvPr id="98309" name="Seta: para a Direita 5"/>
          <p:cNvSpPr>
            <a:spLocks noChangeArrowheads="1"/>
          </p:cNvSpPr>
          <p:nvPr/>
        </p:nvSpPr>
        <p:spPr bwMode="auto">
          <a:xfrm>
            <a:off x="2543175" y="4713288"/>
            <a:ext cx="719138" cy="431800"/>
          </a:xfrm>
          <a:prstGeom prst="rightArrow">
            <a:avLst>
              <a:gd name="adj1" fmla="val 50000"/>
              <a:gd name="adj2" fmla="val 49963"/>
            </a:avLst>
          </a:prstGeom>
          <a:solidFill>
            <a:srgbClr val="FF0000"/>
          </a:solidFill>
          <a:ln w="3175" algn="ctr">
            <a:solidFill>
              <a:srgbClr val="FF0000"/>
            </a:solidFill>
            <a:round/>
            <a:headEnd/>
            <a:tailEnd/>
          </a:ln>
        </p:spPr>
        <p:txBody>
          <a:bodyPr/>
          <a:lstStyle/>
          <a:p>
            <a:pPr algn="ctr" eaLnBrk="1" hangingPunct="1"/>
            <a:endParaRPr lang="pt-BR" altLang="pt-B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Imagem 1"/>
          <p:cNvPicPr>
            <a:picLocks noChangeAspect="1" noChangeArrowheads="1"/>
          </p:cNvPicPr>
          <p:nvPr/>
        </p:nvPicPr>
        <p:blipFill>
          <a:blip r:embed="rId2"/>
          <a:srcRect/>
          <a:stretch>
            <a:fillRect/>
          </a:stretch>
        </p:blipFill>
        <p:spPr bwMode="auto">
          <a:xfrm>
            <a:off x="0" y="857250"/>
            <a:ext cx="9144000" cy="5143500"/>
          </a:xfrm>
          <a:prstGeom prst="rect">
            <a:avLst/>
          </a:prstGeom>
          <a:noFill/>
          <a:ln w="9525">
            <a:noFill/>
            <a:miter lim="800000"/>
            <a:headEnd/>
            <a:tailEnd/>
          </a:ln>
        </p:spPr>
      </p:pic>
      <p:sp>
        <p:nvSpPr>
          <p:cNvPr id="99331" name="CaixaDeTexto 3"/>
          <p:cNvSpPr txBox="1">
            <a:spLocks noChangeArrowheads="1"/>
          </p:cNvSpPr>
          <p:nvPr/>
        </p:nvSpPr>
        <p:spPr bwMode="auto">
          <a:xfrm>
            <a:off x="4284663" y="2349500"/>
            <a:ext cx="2159000" cy="1568450"/>
          </a:xfrm>
          <a:prstGeom prst="rect">
            <a:avLst/>
          </a:prstGeom>
          <a:noFill/>
          <a:ln w="9525">
            <a:solidFill>
              <a:srgbClr val="FF0000"/>
            </a:solidFill>
            <a:miter lim="800000"/>
            <a:headEnd/>
            <a:tailEnd/>
          </a:ln>
        </p:spPr>
        <p:txBody>
          <a:bodyPr>
            <a:spAutoFit/>
          </a:bodyPr>
          <a:lstStyle/>
          <a:p>
            <a:r>
              <a:rPr lang="pt-BR" altLang="pt-BR" b="0">
                <a:latin typeface="Trebuchet MS" pitchFamily="34" charset="0"/>
              </a:rPr>
              <a:t>Clicar em botão direito no cabeçalho da tabela</a:t>
            </a:r>
          </a:p>
        </p:txBody>
      </p:sp>
      <p:sp>
        <p:nvSpPr>
          <p:cNvPr id="99332" name="Seta: para a Direita 4"/>
          <p:cNvSpPr>
            <a:spLocks noChangeArrowheads="1"/>
          </p:cNvSpPr>
          <p:nvPr/>
        </p:nvSpPr>
        <p:spPr bwMode="auto">
          <a:xfrm rot="10800000">
            <a:off x="8101013" y="3284538"/>
            <a:ext cx="719137" cy="431800"/>
          </a:xfrm>
          <a:prstGeom prst="rightArrow">
            <a:avLst>
              <a:gd name="adj1" fmla="val 50000"/>
              <a:gd name="adj2" fmla="val 49963"/>
            </a:avLst>
          </a:prstGeom>
          <a:solidFill>
            <a:srgbClr val="FF0000"/>
          </a:solidFill>
          <a:ln w="3175" algn="ctr">
            <a:solidFill>
              <a:srgbClr val="FF0000"/>
            </a:solidFill>
            <a:round/>
            <a:headEnd/>
            <a:tailEnd/>
          </a:ln>
        </p:spPr>
        <p:txBody>
          <a:bodyPr/>
          <a:lstStyle/>
          <a:p>
            <a:pPr algn="ctr" eaLnBrk="1" hangingPunct="1"/>
            <a:endParaRPr lang="pt-BR" altLang="pt-B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Imagem 1"/>
          <p:cNvPicPr>
            <a:picLocks noChangeAspect="1" noChangeArrowheads="1"/>
          </p:cNvPicPr>
          <p:nvPr/>
        </p:nvPicPr>
        <p:blipFill>
          <a:blip r:embed="rId2"/>
          <a:srcRect/>
          <a:stretch>
            <a:fillRect/>
          </a:stretch>
        </p:blipFill>
        <p:spPr bwMode="auto">
          <a:xfrm>
            <a:off x="323850" y="668338"/>
            <a:ext cx="4352925" cy="3076575"/>
          </a:xfrm>
          <a:prstGeom prst="rect">
            <a:avLst/>
          </a:prstGeom>
          <a:noFill/>
          <a:ln w="9525">
            <a:noFill/>
            <a:miter lim="800000"/>
            <a:headEnd/>
            <a:tailEnd/>
          </a:ln>
        </p:spPr>
      </p:pic>
      <p:pic>
        <p:nvPicPr>
          <p:cNvPr id="100355" name="Imagem 2"/>
          <p:cNvPicPr>
            <a:picLocks noChangeAspect="1" noChangeArrowheads="1"/>
          </p:cNvPicPr>
          <p:nvPr/>
        </p:nvPicPr>
        <p:blipFill>
          <a:blip r:embed="rId3"/>
          <a:srcRect/>
          <a:stretch>
            <a:fillRect/>
          </a:stretch>
        </p:blipFill>
        <p:spPr bwMode="auto">
          <a:xfrm>
            <a:off x="4772025" y="668338"/>
            <a:ext cx="3952875" cy="1847850"/>
          </a:xfrm>
          <a:prstGeom prst="rect">
            <a:avLst/>
          </a:prstGeom>
          <a:noFill/>
          <a:ln w="9525">
            <a:noFill/>
            <a:miter lim="800000"/>
            <a:headEnd/>
            <a:tailEnd/>
          </a:ln>
        </p:spPr>
      </p:pic>
      <p:pic>
        <p:nvPicPr>
          <p:cNvPr id="100356" name="Imagem 3"/>
          <p:cNvPicPr>
            <a:picLocks noChangeAspect="1" noChangeArrowheads="1"/>
          </p:cNvPicPr>
          <p:nvPr/>
        </p:nvPicPr>
        <p:blipFill>
          <a:blip r:embed="rId4"/>
          <a:srcRect/>
          <a:stretch>
            <a:fillRect/>
          </a:stretch>
        </p:blipFill>
        <p:spPr bwMode="auto">
          <a:xfrm>
            <a:off x="323850" y="4508500"/>
            <a:ext cx="8629650" cy="2085975"/>
          </a:xfrm>
          <a:prstGeom prst="rect">
            <a:avLst/>
          </a:prstGeom>
          <a:noFill/>
          <a:ln w="9525">
            <a:noFill/>
            <a:miter lim="800000"/>
            <a:headEnd/>
            <a:tailEnd/>
          </a:ln>
        </p:spPr>
      </p:pic>
      <p:sp>
        <p:nvSpPr>
          <p:cNvPr id="100357" name="CaixaDeTexto 5"/>
          <p:cNvSpPr txBox="1">
            <a:spLocks noChangeArrowheads="1"/>
          </p:cNvSpPr>
          <p:nvPr/>
        </p:nvSpPr>
        <p:spPr bwMode="auto">
          <a:xfrm>
            <a:off x="468313" y="188913"/>
            <a:ext cx="403225" cy="461962"/>
          </a:xfrm>
          <a:prstGeom prst="rect">
            <a:avLst/>
          </a:prstGeom>
          <a:noFill/>
          <a:ln w="9525">
            <a:noFill/>
            <a:miter lim="800000"/>
            <a:headEnd/>
            <a:tailEnd/>
          </a:ln>
        </p:spPr>
        <p:txBody>
          <a:bodyPr wrap="none">
            <a:spAutoFit/>
          </a:bodyPr>
          <a:lstStyle/>
          <a:p>
            <a:r>
              <a:rPr lang="pt-BR" altLang="pt-BR">
                <a:solidFill>
                  <a:srgbClr val="FF0000"/>
                </a:solidFill>
              </a:rPr>
              <a:t>1</a:t>
            </a:r>
          </a:p>
        </p:txBody>
      </p:sp>
      <p:sp>
        <p:nvSpPr>
          <p:cNvPr id="100358" name="CaixaDeTexto 6"/>
          <p:cNvSpPr txBox="1">
            <a:spLocks noChangeArrowheads="1"/>
          </p:cNvSpPr>
          <p:nvPr/>
        </p:nvSpPr>
        <p:spPr bwMode="auto">
          <a:xfrm>
            <a:off x="4772025" y="188913"/>
            <a:ext cx="404813" cy="461962"/>
          </a:xfrm>
          <a:prstGeom prst="rect">
            <a:avLst/>
          </a:prstGeom>
          <a:noFill/>
          <a:ln w="9525">
            <a:noFill/>
            <a:miter lim="800000"/>
            <a:headEnd/>
            <a:tailEnd/>
          </a:ln>
        </p:spPr>
        <p:txBody>
          <a:bodyPr wrap="none">
            <a:spAutoFit/>
          </a:bodyPr>
          <a:lstStyle/>
          <a:p>
            <a:r>
              <a:rPr lang="pt-BR" altLang="pt-BR">
                <a:solidFill>
                  <a:srgbClr val="FF0000"/>
                </a:solidFill>
              </a:rPr>
              <a:t>2</a:t>
            </a:r>
          </a:p>
        </p:txBody>
      </p:sp>
      <p:sp>
        <p:nvSpPr>
          <p:cNvPr id="100359" name="CaixaDeTexto 7"/>
          <p:cNvSpPr txBox="1">
            <a:spLocks noChangeArrowheads="1"/>
          </p:cNvSpPr>
          <p:nvPr/>
        </p:nvSpPr>
        <p:spPr bwMode="auto">
          <a:xfrm>
            <a:off x="4772025" y="2644775"/>
            <a:ext cx="404813" cy="460375"/>
          </a:xfrm>
          <a:prstGeom prst="rect">
            <a:avLst/>
          </a:prstGeom>
          <a:noFill/>
          <a:ln w="9525">
            <a:noFill/>
            <a:miter lim="800000"/>
            <a:headEnd/>
            <a:tailEnd/>
          </a:ln>
        </p:spPr>
        <p:txBody>
          <a:bodyPr wrap="none">
            <a:spAutoFit/>
          </a:bodyPr>
          <a:lstStyle/>
          <a:p>
            <a:r>
              <a:rPr lang="pt-BR" altLang="pt-BR">
                <a:solidFill>
                  <a:srgbClr val="FF0000"/>
                </a:solidFill>
              </a:rPr>
              <a:t>3</a:t>
            </a:r>
          </a:p>
        </p:txBody>
      </p:sp>
      <p:sp>
        <p:nvSpPr>
          <p:cNvPr id="100360" name="CaixaDeTexto 8"/>
          <p:cNvSpPr txBox="1">
            <a:spLocks noChangeArrowheads="1"/>
          </p:cNvSpPr>
          <p:nvPr/>
        </p:nvSpPr>
        <p:spPr bwMode="auto">
          <a:xfrm>
            <a:off x="468313" y="3895725"/>
            <a:ext cx="403225" cy="461963"/>
          </a:xfrm>
          <a:prstGeom prst="rect">
            <a:avLst/>
          </a:prstGeom>
          <a:noFill/>
          <a:ln w="9525">
            <a:noFill/>
            <a:miter lim="800000"/>
            <a:headEnd/>
            <a:tailEnd/>
          </a:ln>
        </p:spPr>
        <p:txBody>
          <a:bodyPr wrap="none">
            <a:spAutoFit/>
          </a:bodyPr>
          <a:lstStyle/>
          <a:p>
            <a:r>
              <a:rPr lang="pt-BR" altLang="pt-BR">
                <a:solidFill>
                  <a:srgbClr val="FF0000"/>
                </a:solidFill>
              </a:rPr>
              <a:t>4</a:t>
            </a:r>
          </a:p>
        </p:txBody>
      </p:sp>
      <p:sp>
        <p:nvSpPr>
          <p:cNvPr id="100361" name="CaixaDeTexto 9"/>
          <p:cNvSpPr txBox="1">
            <a:spLocks noChangeArrowheads="1"/>
          </p:cNvSpPr>
          <p:nvPr/>
        </p:nvSpPr>
        <p:spPr bwMode="auto">
          <a:xfrm>
            <a:off x="4781550" y="3187700"/>
            <a:ext cx="3952875" cy="830263"/>
          </a:xfrm>
          <a:prstGeom prst="rect">
            <a:avLst/>
          </a:prstGeom>
          <a:noFill/>
          <a:ln w="9525">
            <a:solidFill>
              <a:srgbClr val="FF0000"/>
            </a:solidFill>
            <a:miter lim="800000"/>
            <a:headEnd/>
            <a:tailEnd/>
          </a:ln>
        </p:spPr>
        <p:txBody>
          <a:bodyPr>
            <a:spAutoFit/>
          </a:bodyPr>
          <a:lstStyle/>
          <a:p>
            <a:r>
              <a:rPr lang="pt-BR" altLang="pt-BR" b="0">
                <a:latin typeface="Trebuchet MS" pitchFamily="34" charset="0"/>
              </a:rPr>
              <a:t>Fazer para os demais grupos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Imagem 1"/>
          <p:cNvPicPr>
            <a:picLocks noChangeAspect="1" noChangeArrowheads="1"/>
          </p:cNvPicPr>
          <p:nvPr/>
        </p:nvPicPr>
        <p:blipFill>
          <a:blip r:embed="rId2"/>
          <a:srcRect/>
          <a:stretch>
            <a:fillRect/>
          </a:stretch>
        </p:blipFill>
        <p:spPr bwMode="auto">
          <a:xfrm>
            <a:off x="0" y="857250"/>
            <a:ext cx="9144000" cy="5143500"/>
          </a:xfrm>
          <a:prstGeom prst="rect">
            <a:avLst/>
          </a:prstGeom>
          <a:noFill/>
          <a:ln w="9525">
            <a:noFill/>
            <a:miter lim="800000"/>
            <a:headEnd/>
            <a:tailEnd/>
          </a:ln>
        </p:spPr>
      </p:pic>
      <p:sp>
        <p:nvSpPr>
          <p:cNvPr id="101379" name="CaixaDeTexto 3"/>
          <p:cNvSpPr txBox="1">
            <a:spLocks noChangeArrowheads="1"/>
          </p:cNvSpPr>
          <p:nvPr/>
        </p:nvSpPr>
        <p:spPr bwMode="auto">
          <a:xfrm>
            <a:off x="2843213" y="2644775"/>
            <a:ext cx="2159000" cy="1568450"/>
          </a:xfrm>
          <a:prstGeom prst="rect">
            <a:avLst/>
          </a:prstGeom>
          <a:noFill/>
          <a:ln w="9525">
            <a:solidFill>
              <a:srgbClr val="FF0000"/>
            </a:solidFill>
            <a:miter lim="800000"/>
            <a:headEnd/>
            <a:tailEnd/>
          </a:ln>
        </p:spPr>
        <p:txBody>
          <a:bodyPr>
            <a:spAutoFit/>
          </a:bodyPr>
          <a:lstStyle/>
          <a:p>
            <a:r>
              <a:rPr lang="pt-BR" altLang="pt-BR" b="0">
                <a:latin typeface="Trebuchet MS" pitchFamily="34" charset="0"/>
              </a:rPr>
              <a:t>Clicar em botão direito no cabeçalho da tabela</a:t>
            </a:r>
          </a:p>
        </p:txBody>
      </p:sp>
      <p:sp>
        <p:nvSpPr>
          <p:cNvPr id="101380" name="Seta: para a Direita 4"/>
          <p:cNvSpPr>
            <a:spLocks noChangeArrowheads="1"/>
          </p:cNvSpPr>
          <p:nvPr/>
        </p:nvSpPr>
        <p:spPr bwMode="auto">
          <a:xfrm rot="10800000">
            <a:off x="6659563" y="3579813"/>
            <a:ext cx="719137" cy="431800"/>
          </a:xfrm>
          <a:prstGeom prst="rightArrow">
            <a:avLst>
              <a:gd name="adj1" fmla="val 50000"/>
              <a:gd name="adj2" fmla="val 49963"/>
            </a:avLst>
          </a:prstGeom>
          <a:solidFill>
            <a:srgbClr val="FF0000"/>
          </a:solidFill>
          <a:ln w="3175" algn="ctr">
            <a:solidFill>
              <a:srgbClr val="FF0000"/>
            </a:solidFill>
            <a:round/>
            <a:headEnd/>
            <a:tailEnd/>
          </a:ln>
        </p:spPr>
        <p:txBody>
          <a:bodyPr/>
          <a:lstStyle/>
          <a:p>
            <a:pPr algn="ctr" eaLnBrk="1" hangingPunct="1"/>
            <a:endParaRPr lang="pt-BR" altLang="pt-B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ítulo 1"/>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pt-BR" altLang="pt-BR" smtClean="0"/>
              <a:t>Grupos</a:t>
            </a:r>
          </a:p>
        </p:txBody>
      </p:sp>
      <p:graphicFrame>
        <p:nvGraphicFramePr>
          <p:cNvPr id="4" name="Espaço Reservado para Conteúdo 3"/>
          <p:cNvGraphicFramePr>
            <a:graphicFrameLocks noGrp="1"/>
          </p:cNvGraphicFramePr>
          <p:nvPr>
            <p:ph idx="1"/>
          </p:nvPr>
        </p:nvGraphicFramePr>
        <p:xfrm>
          <a:off x="628650" y="1825625"/>
          <a:ext cx="7886700" cy="3979954"/>
        </p:xfrm>
        <a:graphic>
          <a:graphicData uri="http://schemas.openxmlformats.org/drawingml/2006/table">
            <a:tbl>
              <a:tblPr firstRow="1" bandRow="1">
                <a:tableStyleId>{D27102A9-8310-4765-A935-A1911B00CA55}</a:tableStyleId>
              </a:tblPr>
              <a:tblGrid>
                <a:gridCol w="1070941"/>
                <a:gridCol w="4186859"/>
                <a:gridCol w="2628900"/>
              </a:tblGrid>
              <a:tr h="640027">
                <a:tc>
                  <a:txBody>
                    <a:bodyPr/>
                    <a:lstStyle/>
                    <a:p>
                      <a:pPr algn="ctr"/>
                      <a:r>
                        <a:rPr lang="pt-BR" sz="1800" dirty="0"/>
                        <a:t>Grupo</a:t>
                      </a:r>
                    </a:p>
                  </a:txBody>
                  <a:tcPr marT="45716" marB="45716" anchor="ctr"/>
                </a:tc>
                <a:tc>
                  <a:txBody>
                    <a:bodyPr/>
                    <a:lstStyle/>
                    <a:p>
                      <a:pPr algn="ctr"/>
                      <a:r>
                        <a:rPr lang="pt-BR" sz="1800" dirty="0"/>
                        <a:t>Variáveis (escolaridade do responsável pelo domicílio)</a:t>
                      </a:r>
                    </a:p>
                  </a:txBody>
                  <a:tcPr marT="45716" marB="45716" anchor="ctr"/>
                </a:tc>
                <a:tc>
                  <a:txBody>
                    <a:bodyPr/>
                    <a:lstStyle/>
                    <a:p>
                      <a:pPr algn="ctr"/>
                      <a:r>
                        <a:rPr lang="pt-BR" sz="1800" dirty="0"/>
                        <a:t>Código das variáveis Censo 2000</a:t>
                      </a:r>
                    </a:p>
                  </a:txBody>
                  <a:tcPr marT="45716" marB="45716" anchor="ctr"/>
                </a:tc>
              </a:tr>
              <a:tr h="640027">
                <a:tc>
                  <a:txBody>
                    <a:bodyPr/>
                    <a:lstStyle/>
                    <a:p>
                      <a:pPr algn="ctr"/>
                      <a:r>
                        <a:rPr lang="pt-BR" sz="1800" dirty="0"/>
                        <a:t>Grupo 1</a:t>
                      </a:r>
                    </a:p>
                  </a:txBody>
                  <a:tcPr marT="45716" marB="45716" anchor="ctr"/>
                </a:tc>
                <a:tc>
                  <a:txBody>
                    <a:bodyPr/>
                    <a:lstStyle/>
                    <a:p>
                      <a:pPr algn="ctr"/>
                      <a:r>
                        <a:rPr lang="pt-BR" sz="1800" dirty="0"/>
                        <a:t>Sem instrução ou com menos de 1 ano de estudo</a:t>
                      </a:r>
                    </a:p>
                  </a:txBody>
                  <a:tcPr marT="45716" marB="45716" anchor="ctr"/>
                </a:tc>
                <a:tc>
                  <a:txBody>
                    <a:bodyPr/>
                    <a:lstStyle/>
                    <a:p>
                      <a:pPr algn="ctr"/>
                      <a:r>
                        <a:rPr lang="pt-BR" sz="1800" dirty="0"/>
                        <a:t>V0580</a:t>
                      </a:r>
                    </a:p>
                  </a:txBody>
                  <a:tcPr marT="45716" marB="45716" anchor="ctr"/>
                </a:tc>
              </a:tr>
              <a:tr h="539962">
                <a:tc>
                  <a:txBody>
                    <a:bodyPr/>
                    <a:lstStyle/>
                    <a:p>
                      <a:pPr algn="ctr"/>
                      <a:r>
                        <a:rPr lang="pt-BR" sz="1800" dirty="0"/>
                        <a:t>Grupo 2</a:t>
                      </a:r>
                    </a:p>
                  </a:txBody>
                  <a:tcPr marT="45716" marB="45716" anchor="ctr"/>
                </a:tc>
                <a:tc>
                  <a:txBody>
                    <a:bodyPr/>
                    <a:lstStyle/>
                    <a:p>
                      <a:pPr algn="ctr"/>
                      <a:r>
                        <a:rPr lang="pt-BR" sz="1800" dirty="0"/>
                        <a:t>Com 1 a 3 anos de estudo</a:t>
                      </a:r>
                    </a:p>
                  </a:txBody>
                  <a:tcPr marT="45716" marB="45716" anchor="ctr"/>
                </a:tc>
                <a:tc>
                  <a:txBody>
                    <a:bodyPr/>
                    <a:lstStyle/>
                    <a:p>
                      <a:pPr algn="ctr"/>
                      <a:r>
                        <a:rPr lang="pt-BR" sz="1800" dirty="0"/>
                        <a:t>V0581 a V0583</a:t>
                      </a:r>
                    </a:p>
                  </a:txBody>
                  <a:tcPr marT="45716" marB="45716" anchor="ctr"/>
                </a:tc>
              </a:tr>
              <a:tr h="539962">
                <a:tc>
                  <a:txBody>
                    <a:bodyPr/>
                    <a:lstStyle/>
                    <a:p>
                      <a:pPr algn="ctr"/>
                      <a:r>
                        <a:rPr lang="pt-BR" sz="1800" dirty="0"/>
                        <a:t>Grupo 3</a:t>
                      </a:r>
                    </a:p>
                  </a:txBody>
                  <a:tcPr marT="45716" marB="4571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800" dirty="0"/>
                        <a:t>Com 4 a 7 anos de estudo</a:t>
                      </a:r>
                    </a:p>
                  </a:txBody>
                  <a:tcPr marT="45716" marB="45716" anchor="ctr"/>
                </a:tc>
                <a:tc>
                  <a:txBody>
                    <a:bodyPr/>
                    <a:lstStyle/>
                    <a:p>
                      <a:pPr algn="ctr"/>
                      <a:r>
                        <a:rPr lang="pt-BR" sz="1800" dirty="0"/>
                        <a:t>V0584 a V0587</a:t>
                      </a:r>
                    </a:p>
                  </a:txBody>
                  <a:tcPr marT="45716" marB="45716" anchor="ctr"/>
                </a:tc>
              </a:tr>
              <a:tr h="539962">
                <a:tc>
                  <a:txBody>
                    <a:bodyPr/>
                    <a:lstStyle/>
                    <a:p>
                      <a:pPr algn="ctr"/>
                      <a:r>
                        <a:rPr lang="pt-BR" sz="1800" dirty="0"/>
                        <a:t>Grupo 4</a:t>
                      </a:r>
                    </a:p>
                  </a:txBody>
                  <a:tcPr marT="45716" marB="4571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800" dirty="0"/>
                        <a:t>Com 8 a 10 anos de estudo</a:t>
                      </a:r>
                    </a:p>
                  </a:txBody>
                  <a:tcPr marT="45716" marB="45716" anchor="ctr"/>
                </a:tc>
                <a:tc>
                  <a:txBody>
                    <a:bodyPr/>
                    <a:lstStyle/>
                    <a:p>
                      <a:pPr algn="ctr"/>
                      <a:r>
                        <a:rPr lang="pt-BR" sz="1800" dirty="0"/>
                        <a:t>V0588 a V0590</a:t>
                      </a:r>
                    </a:p>
                  </a:txBody>
                  <a:tcPr marT="45716" marB="45716" anchor="ctr"/>
                </a:tc>
              </a:tr>
              <a:tr h="539962">
                <a:tc>
                  <a:txBody>
                    <a:bodyPr/>
                    <a:lstStyle/>
                    <a:p>
                      <a:pPr algn="ctr"/>
                      <a:r>
                        <a:rPr lang="pt-BR" sz="1800" dirty="0"/>
                        <a:t>Grupo 5</a:t>
                      </a:r>
                    </a:p>
                  </a:txBody>
                  <a:tcPr marT="45716" marB="4571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800" dirty="0"/>
                        <a:t>Com 11 a 14 anos de estudo</a:t>
                      </a:r>
                    </a:p>
                  </a:txBody>
                  <a:tcPr marT="45716" marB="45716" anchor="ctr"/>
                </a:tc>
                <a:tc>
                  <a:txBody>
                    <a:bodyPr/>
                    <a:lstStyle/>
                    <a:p>
                      <a:pPr algn="ctr"/>
                      <a:r>
                        <a:rPr lang="pt-BR" sz="1800" dirty="0"/>
                        <a:t>V0591 a V0594</a:t>
                      </a:r>
                    </a:p>
                  </a:txBody>
                  <a:tcPr marT="45716" marB="45716" anchor="ctr"/>
                </a:tc>
              </a:tr>
              <a:tr h="539962">
                <a:tc>
                  <a:txBody>
                    <a:bodyPr/>
                    <a:lstStyle/>
                    <a:p>
                      <a:pPr algn="ctr"/>
                      <a:r>
                        <a:rPr lang="pt-BR" sz="1800" dirty="0"/>
                        <a:t>Grupo 6</a:t>
                      </a:r>
                    </a:p>
                  </a:txBody>
                  <a:tcPr marT="45716" marB="45716" anchor="ctr"/>
                </a:tc>
                <a:tc>
                  <a:txBody>
                    <a:bodyPr/>
                    <a:lstStyle/>
                    <a:p>
                      <a:pPr algn="ctr"/>
                      <a:r>
                        <a:rPr lang="pt-BR" sz="1800" dirty="0"/>
                        <a:t>Com 15 anos e mais de estudo</a:t>
                      </a:r>
                    </a:p>
                  </a:txBody>
                  <a:tcPr marT="45716" marB="45716" anchor="ctr"/>
                </a:tc>
                <a:tc>
                  <a:txBody>
                    <a:bodyPr/>
                    <a:lstStyle/>
                    <a:p>
                      <a:pPr algn="ctr"/>
                      <a:r>
                        <a:rPr lang="pt-BR" sz="1800" dirty="0"/>
                        <a:t>V0595 a V0597</a:t>
                      </a:r>
                    </a:p>
                  </a:txBody>
                  <a:tcPr marT="45716" marB="45716" anchor="ct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Imagem 2"/>
          <p:cNvPicPr>
            <a:picLocks noChangeAspect="1" noChangeArrowheads="1"/>
          </p:cNvPicPr>
          <p:nvPr/>
        </p:nvPicPr>
        <p:blipFill>
          <a:blip r:embed="rId2"/>
          <a:srcRect/>
          <a:stretch>
            <a:fillRect/>
          </a:stretch>
        </p:blipFill>
        <p:spPr bwMode="auto">
          <a:xfrm>
            <a:off x="5076825" y="1484313"/>
            <a:ext cx="3543300" cy="1885950"/>
          </a:xfrm>
          <a:prstGeom prst="rect">
            <a:avLst/>
          </a:prstGeom>
          <a:noFill/>
          <a:ln w="9525">
            <a:noFill/>
            <a:miter lim="800000"/>
            <a:headEnd/>
            <a:tailEnd/>
          </a:ln>
        </p:spPr>
      </p:pic>
      <p:pic>
        <p:nvPicPr>
          <p:cNvPr id="103427" name="Imagem 3"/>
          <p:cNvPicPr>
            <a:picLocks noChangeAspect="1" noChangeArrowheads="1"/>
          </p:cNvPicPr>
          <p:nvPr/>
        </p:nvPicPr>
        <p:blipFill>
          <a:blip r:embed="rId3"/>
          <a:srcRect/>
          <a:stretch>
            <a:fillRect/>
          </a:stretch>
        </p:blipFill>
        <p:spPr bwMode="auto">
          <a:xfrm>
            <a:off x="417513" y="1484313"/>
            <a:ext cx="4248150" cy="4448175"/>
          </a:xfrm>
          <a:prstGeom prst="rect">
            <a:avLst/>
          </a:prstGeom>
          <a:noFill/>
          <a:ln w="9525">
            <a:noFill/>
            <a:miter lim="800000"/>
            <a:headEnd/>
            <a:tailEnd/>
          </a:ln>
        </p:spPr>
      </p:pic>
      <p:sp>
        <p:nvSpPr>
          <p:cNvPr id="103428" name="CaixaDeTexto 3"/>
          <p:cNvSpPr txBox="1">
            <a:spLocks noChangeArrowheads="1"/>
          </p:cNvSpPr>
          <p:nvPr/>
        </p:nvSpPr>
        <p:spPr bwMode="auto">
          <a:xfrm>
            <a:off x="395288" y="476250"/>
            <a:ext cx="7777162" cy="461963"/>
          </a:xfrm>
          <a:prstGeom prst="rect">
            <a:avLst/>
          </a:prstGeom>
          <a:noFill/>
          <a:ln w="9525">
            <a:solidFill>
              <a:srgbClr val="FF0000"/>
            </a:solidFill>
            <a:miter lim="800000"/>
            <a:headEnd/>
            <a:tailEnd/>
          </a:ln>
        </p:spPr>
        <p:txBody>
          <a:bodyPr>
            <a:spAutoFit/>
          </a:bodyPr>
          <a:lstStyle/>
          <a:p>
            <a:r>
              <a:rPr lang="pt-BR" altLang="pt-BR" b="0">
                <a:latin typeface="Trebuchet MS" pitchFamily="34" charset="0"/>
              </a:rPr>
              <a:t>Para alterar dados da Coluna do Grupo 1</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Imagem 2"/>
          <p:cNvPicPr>
            <a:picLocks noChangeAspect="1" noChangeArrowheads="1"/>
          </p:cNvPicPr>
          <p:nvPr/>
        </p:nvPicPr>
        <p:blipFill>
          <a:blip r:embed="rId2"/>
          <a:srcRect/>
          <a:stretch>
            <a:fillRect/>
          </a:stretch>
        </p:blipFill>
        <p:spPr bwMode="auto">
          <a:xfrm>
            <a:off x="-19050" y="404813"/>
            <a:ext cx="4286250" cy="4476750"/>
          </a:xfrm>
          <a:prstGeom prst="rect">
            <a:avLst/>
          </a:prstGeom>
          <a:noFill/>
          <a:ln w="9525">
            <a:noFill/>
            <a:miter lim="800000"/>
            <a:headEnd/>
            <a:tailEnd/>
          </a:ln>
        </p:spPr>
      </p:pic>
      <p:pic>
        <p:nvPicPr>
          <p:cNvPr id="105475" name="Imagem 3"/>
          <p:cNvPicPr>
            <a:picLocks noChangeAspect="1" noChangeArrowheads="1"/>
          </p:cNvPicPr>
          <p:nvPr/>
        </p:nvPicPr>
        <p:blipFill>
          <a:blip r:embed="rId3"/>
          <a:srcRect/>
          <a:stretch>
            <a:fillRect/>
          </a:stretch>
        </p:blipFill>
        <p:spPr bwMode="auto">
          <a:xfrm>
            <a:off x="4852988" y="388938"/>
            <a:ext cx="4276725" cy="4457700"/>
          </a:xfrm>
          <a:prstGeom prst="rect">
            <a:avLst/>
          </a:prstGeom>
          <a:noFill/>
          <a:ln w="9525">
            <a:noFill/>
            <a:miter lim="800000"/>
            <a:headEnd/>
            <a:tailEnd/>
          </a:ln>
        </p:spPr>
      </p:pic>
      <p:pic>
        <p:nvPicPr>
          <p:cNvPr id="105476" name="Imagem 5"/>
          <p:cNvPicPr>
            <a:picLocks noChangeAspect="1" noChangeArrowheads="1"/>
          </p:cNvPicPr>
          <p:nvPr/>
        </p:nvPicPr>
        <p:blipFill>
          <a:blip r:embed="rId4"/>
          <a:srcRect/>
          <a:stretch>
            <a:fillRect/>
          </a:stretch>
        </p:blipFill>
        <p:spPr bwMode="auto">
          <a:xfrm>
            <a:off x="0" y="1716088"/>
            <a:ext cx="4286250" cy="4438650"/>
          </a:xfrm>
          <a:prstGeom prst="rect">
            <a:avLst/>
          </a:prstGeom>
          <a:noFill/>
          <a:ln w="9525">
            <a:noFill/>
            <a:miter lim="800000"/>
            <a:headEnd/>
            <a:tailEnd/>
          </a:ln>
        </p:spPr>
      </p:pic>
      <p:pic>
        <p:nvPicPr>
          <p:cNvPr id="105477" name="Imagem 6"/>
          <p:cNvPicPr>
            <a:picLocks noChangeAspect="1" noChangeArrowheads="1"/>
          </p:cNvPicPr>
          <p:nvPr/>
        </p:nvPicPr>
        <p:blipFill>
          <a:blip r:embed="rId5"/>
          <a:srcRect/>
          <a:stretch>
            <a:fillRect/>
          </a:stretch>
        </p:blipFill>
        <p:spPr bwMode="auto">
          <a:xfrm>
            <a:off x="2114550" y="1716088"/>
            <a:ext cx="4305300" cy="4467225"/>
          </a:xfrm>
          <a:prstGeom prst="rect">
            <a:avLst/>
          </a:prstGeom>
          <a:noFill/>
          <a:ln w="9525">
            <a:noFill/>
            <a:miter lim="800000"/>
            <a:headEnd/>
            <a:tailEnd/>
          </a:ln>
        </p:spPr>
      </p:pic>
      <p:pic>
        <p:nvPicPr>
          <p:cNvPr id="105478" name="Imagem 7"/>
          <p:cNvPicPr>
            <a:picLocks noChangeAspect="1" noChangeArrowheads="1"/>
          </p:cNvPicPr>
          <p:nvPr/>
        </p:nvPicPr>
        <p:blipFill>
          <a:blip r:embed="rId6"/>
          <a:srcRect/>
          <a:stretch>
            <a:fillRect/>
          </a:stretch>
        </p:blipFill>
        <p:spPr bwMode="auto">
          <a:xfrm>
            <a:off x="4857750" y="1725613"/>
            <a:ext cx="4286250" cy="4457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4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54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54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547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54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7"/>
          <p:cNvSpPr txBox="1">
            <a:spLocks noChangeArrowheads="1"/>
          </p:cNvSpPr>
          <p:nvPr/>
        </p:nvSpPr>
        <p:spPr bwMode="auto">
          <a:xfrm>
            <a:off x="250825" y="115888"/>
            <a:ext cx="5473700" cy="528637"/>
          </a:xfrm>
          <a:prstGeom prst="rect">
            <a:avLst/>
          </a:prstGeom>
          <a:solidFill>
            <a:schemeClr val="bg1">
              <a:lumMod val="75000"/>
            </a:schemeClr>
          </a:solidFill>
          <a:ln w="9525">
            <a:solidFill>
              <a:schemeClr val="bg2"/>
            </a:solidFill>
            <a:miter lim="800000"/>
            <a:headEnd/>
            <a:tailEnd/>
          </a:ln>
        </p:spPr>
        <p:txBody>
          <a:bodyPr>
            <a:spAutoFit/>
          </a:bodyPr>
          <a:lstStyle/>
          <a:p>
            <a:pPr eaLnBrk="1" hangingPunct="1">
              <a:defRPr/>
            </a:pPr>
            <a:r>
              <a:rPr lang="pt-BR" sz="2800" dirty="0">
                <a:solidFill>
                  <a:srgbClr val="000099"/>
                </a:solidFill>
                <a:latin typeface="Trebuchet MS" panose="020B0603020202020204" pitchFamily="34" charset="0"/>
              </a:rPr>
              <a:t>Para a construção do indicador:</a:t>
            </a:r>
          </a:p>
        </p:txBody>
      </p:sp>
      <p:sp>
        <p:nvSpPr>
          <p:cNvPr id="68611" name="Retângulo 4"/>
          <p:cNvSpPr>
            <a:spLocks noChangeArrowheads="1"/>
          </p:cNvSpPr>
          <p:nvPr/>
        </p:nvSpPr>
        <p:spPr bwMode="auto">
          <a:xfrm>
            <a:off x="217488" y="981075"/>
            <a:ext cx="8747125" cy="461963"/>
          </a:xfrm>
          <a:prstGeom prst="rect">
            <a:avLst/>
          </a:prstGeom>
          <a:noFill/>
          <a:ln w="9525">
            <a:noFill/>
            <a:miter lim="800000"/>
            <a:headEnd/>
            <a:tailEnd/>
          </a:ln>
        </p:spPr>
        <p:txBody>
          <a:bodyPr>
            <a:spAutoFit/>
          </a:bodyPr>
          <a:lstStyle/>
          <a:p>
            <a:r>
              <a:rPr lang="pt-BR" b="0">
                <a:latin typeface="Trebuchet MS" pitchFamily="34" charset="0"/>
                <a:hlinkClick r:id="rId2"/>
              </a:rPr>
              <a:t>https://ibge.gov.br/</a:t>
            </a:r>
            <a:endParaRPr lang="pt-BR" b="0">
              <a:latin typeface="Trebuchet MS" pitchFamily="34" charset="0"/>
            </a:endParaRPr>
          </a:p>
        </p:txBody>
      </p:sp>
      <p:pic>
        <p:nvPicPr>
          <p:cNvPr id="68612" name="Picture 2"/>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1692275" y="2252663"/>
            <a:ext cx="2028825" cy="1582737"/>
          </a:xfrm>
          <a:prstGeom prst="rect">
            <a:avLst/>
          </a:prstGeom>
          <a:noFill/>
          <a:ln w="9525">
            <a:noFill/>
            <a:miter lim="800000"/>
            <a:headEnd/>
            <a:tailEnd/>
          </a:ln>
        </p:spPr>
      </p:pic>
      <p:pic>
        <p:nvPicPr>
          <p:cNvPr id="68613" name="Picture 2" descr="Resultado de imagem para censo 2000"/>
          <p:cNvPicPr>
            <a:picLocks noChangeAspect="1" noChangeArrowheads="1"/>
          </p:cNvPicPr>
          <p:nvPr/>
        </p:nvPicPr>
        <p:blipFill>
          <a:blip r:embed="rId4" cstate="print"/>
          <a:srcRect/>
          <a:stretch>
            <a:fillRect/>
          </a:stretch>
        </p:blipFill>
        <p:spPr bwMode="auto">
          <a:xfrm>
            <a:off x="5076825" y="2060575"/>
            <a:ext cx="1981200" cy="238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ítulo 1"/>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pt-BR" sz="3200" smtClean="0"/>
              <a:t>2. Calcular proporções de cada grupo em relação ao total de responsáveis pelo domicílio do setor censitário</a:t>
            </a:r>
          </a:p>
        </p:txBody>
      </p:sp>
      <p:graphicFrame>
        <p:nvGraphicFramePr>
          <p:cNvPr id="4" name="Espaço Reservado para Conteúdo 3"/>
          <p:cNvGraphicFramePr>
            <a:graphicFrameLocks noGrp="1"/>
          </p:cNvGraphicFramePr>
          <p:nvPr>
            <p:ph idx="1"/>
          </p:nvPr>
        </p:nvGraphicFramePr>
        <p:xfrm>
          <a:off x="611188" y="2220913"/>
          <a:ext cx="8229600" cy="4380486"/>
        </p:xfrm>
        <a:graphic>
          <a:graphicData uri="http://schemas.openxmlformats.org/drawingml/2006/table">
            <a:tbl>
              <a:tblPr firstRow="1" bandRow="1">
                <a:tableStyleId>{D27102A9-8310-4765-A935-A1911B00CA55}</a:tableStyleId>
              </a:tblPr>
              <a:tblGrid>
                <a:gridCol w="1676255"/>
                <a:gridCol w="6553345"/>
              </a:tblGrid>
              <a:tr h="540006">
                <a:tc>
                  <a:txBody>
                    <a:bodyPr/>
                    <a:lstStyle/>
                    <a:p>
                      <a:pPr algn="ctr"/>
                      <a:r>
                        <a:rPr lang="pt-BR" dirty="0"/>
                        <a:t>Grupo</a:t>
                      </a:r>
                    </a:p>
                  </a:txBody>
                  <a:tcPr anchor="ctr"/>
                </a:tc>
                <a:tc>
                  <a:txBody>
                    <a:bodyPr/>
                    <a:lstStyle/>
                    <a:p>
                      <a:pPr algn="ctr"/>
                      <a:r>
                        <a:rPr lang="pt-BR" dirty="0"/>
                        <a:t>Cálculo</a:t>
                      </a:r>
                    </a:p>
                  </a:txBody>
                  <a:tcPr anchor="ctr"/>
                </a:tc>
              </a:tr>
              <a:tr h="540006">
                <a:tc>
                  <a:txBody>
                    <a:bodyPr/>
                    <a:lstStyle/>
                    <a:p>
                      <a:pPr algn="ctr"/>
                      <a:r>
                        <a:rPr lang="pt-BR" dirty="0"/>
                        <a:t>Grupo 1</a:t>
                      </a:r>
                    </a:p>
                  </a:txBody>
                  <a:tcPr anchor="ctr"/>
                </a:tc>
                <a:tc>
                  <a:txBody>
                    <a:bodyPr/>
                    <a:lstStyle/>
                    <a:p>
                      <a:pPr algn="ctr"/>
                      <a:r>
                        <a:rPr lang="pt-BR" dirty="0"/>
                        <a:t>Sem instrução ou com menos de 1 ano de estudo/Total de Responsáveis pelo domicílio</a:t>
                      </a:r>
                    </a:p>
                  </a:txBody>
                  <a:tcPr anchor="ctr"/>
                </a:tc>
              </a:tr>
              <a:tr h="540006">
                <a:tc>
                  <a:txBody>
                    <a:bodyPr/>
                    <a:lstStyle/>
                    <a:p>
                      <a:pPr algn="ctr"/>
                      <a:r>
                        <a:rPr lang="pt-BR" dirty="0"/>
                        <a:t>Grupo 2</a:t>
                      </a:r>
                    </a:p>
                  </a:txBody>
                  <a:tcPr anchor="ctr"/>
                </a:tc>
                <a:tc>
                  <a:txBody>
                    <a:bodyPr/>
                    <a:lstStyle/>
                    <a:p>
                      <a:pPr algn="ctr"/>
                      <a:r>
                        <a:rPr lang="pt-BR" dirty="0"/>
                        <a:t>Com 1 a 3 anos de estudo/Total de Responsáveis pelo domicílio</a:t>
                      </a:r>
                    </a:p>
                  </a:txBody>
                  <a:tcPr anchor="ctr"/>
                </a:tc>
              </a:tr>
              <a:tr h="540006">
                <a:tc>
                  <a:txBody>
                    <a:bodyPr/>
                    <a:lstStyle/>
                    <a:p>
                      <a:pPr algn="ctr"/>
                      <a:r>
                        <a:rPr lang="pt-BR" dirty="0"/>
                        <a:t>Grupo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dirty="0"/>
                        <a:t>Com 4 a 7 anos de estudo/Total de Responsáveis pelo domicílio</a:t>
                      </a:r>
                    </a:p>
                  </a:txBody>
                  <a:tcPr anchor="ctr"/>
                </a:tc>
              </a:tr>
              <a:tr h="540006">
                <a:tc>
                  <a:txBody>
                    <a:bodyPr/>
                    <a:lstStyle/>
                    <a:p>
                      <a:pPr algn="ctr"/>
                      <a:r>
                        <a:rPr lang="pt-BR" dirty="0"/>
                        <a:t>Grupo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dirty="0"/>
                        <a:t>Com 8 a 10 anos de estudo/Total de Responsáveis pelo domicílio</a:t>
                      </a:r>
                    </a:p>
                  </a:txBody>
                  <a:tcPr anchor="ctr"/>
                </a:tc>
              </a:tr>
              <a:tr h="540006">
                <a:tc>
                  <a:txBody>
                    <a:bodyPr/>
                    <a:lstStyle/>
                    <a:p>
                      <a:pPr algn="ctr"/>
                      <a:r>
                        <a:rPr lang="pt-BR" dirty="0"/>
                        <a:t>Grupo 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dirty="0"/>
                        <a:t>Com 11 a 14 anos de estudo/Total de Responsáveis pelo domicílio</a:t>
                      </a:r>
                    </a:p>
                  </a:txBody>
                  <a:tcPr anchor="ctr"/>
                </a:tc>
              </a:tr>
              <a:tr h="540006">
                <a:tc>
                  <a:txBody>
                    <a:bodyPr/>
                    <a:lstStyle/>
                    <a:p>
                      <a:pPr algn="ctr"/>
                      <a:r>
                        <a:rPr lang="pt-BR" dirty="0"/>
                        <a:t>Grupo 6</a:t>
                      </a:r>
                    </a:p>
                  </a:txBody>
                  <a:tcPr anchor="ctr"/>
                </a:tc>
                <a:tc>
                  <a:txBody>
                    <a:bodyPr/>
                    <a:lstStyle/>
                    <a:p>
                      <a:pPr algn="ctr"/>
                      <a:r>
                        <a:rPr lang="pt-BR" dirty="0"/>
                        <a:t>Com 15 anos e mais de estudo/Total de Responsáveis pelo domicílio</a:t>
                      </a:r>
                    </a:p>
                  </a:txBody>
                  <a:tcPr anchor="ct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Imagem 1"/>
          <p:cNvPicPr>
            <a:picLocks noChangeAspect="1" noChangeArrowheads="1"/>
          </p:cNvPicPr>
          <p:nvPr/>
        </p:nvPicPr>
        <p:blipFill>
          <a:blip r:embed="rId2"/>
          <a:srcRect/>
          <a:stretch>
            <a:fillRect/>
          </a:stretch>
        </p:blipFill>
        <p:spPr bwMode="auto">
          <a:xfrm>
            <a:off x="293688" y="1244600"/>
            <a:ext cx="4362450" cy="3038475"/>
          </a:xfrm>
          <a:prstGeom prst="rect">
            <a:avLst/>
          </a:prstGeom>
          <a:noFill/>
          <a:ln w="9525">
            <a:noFill/>
            <a:miter lim="800000"/>
            <a:headEnd/>
            <a:tailEnd/>
          </a:ln>
        </p:spPr>
      </p:pic>
      <p:pic>
        <p:nvPicPr>
          <p:cNvPr id="106499" name="Imagem 2"/>
          <p:cNvPicPr>
            <a:picLocks noChangeAspect="1" noChangeArrowheads="1"/>
          </p:cNvPicPr>
          <p:nvPr/>
        </p:nvPicPr>
        <p:blipFill>
          <a:blip r:embed="rId3"/>
          <a:srcRect/>
          <a:stretch>
            <a:fillRect/>
          </a:stretch>
        </p:blipFill>
        <p:spPr bwMode="auto">
          <a:xfrm>
            <a:off x="4913313" y="1228725"/>
            <a:ext cx="3962400" cy="1857375"/>
          </a:xfrm>
          <a:prstGeom prst="rect">
            <a:avLst/>
          </a:prstGeom>
          <a:noFill/>
          <a:ln w="9525">
            <a:noFill/>
            <a:miter lim="800000"/>
            <a:headEnd/>
            <a:tailEnd/>
          </a:ln>
        </p:spPr>
      </p:pic>
      <p:sp>
        <p:nvSpPr>
          <p:cNvPr id="106500" name="CaixaDeTexto 3"/>
          <p:cNvSpPr txBox="1">
            <a:spLocks noChangeArrowheads="1"/>
          </p:cNvSpPr>
          <p:nvPr/>
        </p:nvSpPr>
        <p:spPr bwMode="auto">
          <a:xfrm>
            <a:off x="395288" y="476250"/>
            <a:ext cx="7777162" cy="461963"/>
          </a:xfrm>
          <a:prstGeom prst="rect">
            <a:avLst/>
          </a:prstGeom>
          <a:noFill/>
          <a:ln w="9525">
            <a:solidFill>
              <a:srgbClr val="FF0000"/>
            </a:solidFill>
            <a:miter lim="800000"/>
            <a:headEnd/>
            <a:tailEnd/>
          </a:ln>
        </p:spPr>
        <p:txBody>
          <a:bodyPr>
            <a:spAutoFit/>
          </a:bodyPr>
          <a:lstStyle/>
          <a:p>
            <a:r>
              <a:rPr lang="pt-BR" altLang="pt-BR" b="0">
                <a:latin typeface="Trebuchet MS" pitchFamily="34" charset="0"/>
              </a:rPr>
              <a:t>Criar novas colunas para o cálculo das proporções</a:t>
            </a:r>
          </a:p>
        </p:txBody>
      </p:sp>
      <p:pic>
        <p:nvPicPr>
          <p:cNvPr id="106501" name="Imagem 1"/>
          <p:cNvPicPr>
            <a:picLocks noChangeAspect="1" noChangeArrowheads="1"/>
          </p:cNvPicPr>
          <p:nvPr/>
        </p:nvPicPr>
        <p:blipFill>
          <a:blip r:embed="rId4"/>
          <a:srcRect/>
          <a:stretch>
            <a:fillRect/>
          </a:stretch>
        </p:blipFill>
        <p:spPr bwMode="auto">
          <a:xfrm>
            <a:off x="293688" y="4573588"/>
            <a:ext cx="8582025" cy="2019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Imagem 1"/>
          <p:cNvPicPr>
            <a:picLocks noChangeAspect="1" noChangeArrowheads="1"/>
          </p:cNvPicPr>
          <p:nvPr/>
        </p:nvPicPr>
        <p:blipFill>
          <a:blip r:embed="rId2"/>
          <a:srcRect/>
          <a:stretch>
            <a:fillRect/>
          </a:stretch>
        </p:blipFill>
        <p:spPr bwMode="auto">
          <a:xfrm>
            <a:off x="2433638" y="1214438"/>
            <a:ext cx="4276725" cy="4429125"/>
          </a:xfrm>
          <a:prstGeom prst="rect">
            <a:avLst/>
          </a:prstGeom>
          <a:noFill/>
          <a:ln w="9525">
            <a:noFill/>
            <a:miter lim="800000"/>
            <a:headEnd/>
            <a:tailEnd/>
          </a:ln>
        </p:spPr>
      </p:pic>
      <p:sp>
        <p:nvSpPr>
          <p:cNvPr id="107523" name="CaixaDeTexto 3"/>
          <p:cNvSpPr txBox="1">
            <a:spLocks noChangeArrowheads="1"/>
          </p:cNvSpPr>
          <p:nvPr/>
        </p:nvSpPr>
        <p:spPr bwMode="auto">
          <a:xfrm>
            <a:off x="395288" y="333375"/>
            <a:ext cx="8497887" cy="460375"/>
          </a:xfrm>
          <a:prstGeom prst="rect">
            <a:avLst/>
          </a:prstGeom>
          <a:noFill/>
          <a:ln w="9525">
            <a:solidFill>
              <a:srgbClr val="FF0000"/>
            </a:solidFill>
            <a:miter lim="800000"/>
            <a:headEnd/>
            <a:tailEnd/>
          </a:ln>
        </p:spPr>
        <p:txBody>
          <a:bodyPr>
            <a:spAutoFit/>
          </a:bodyPr>
          <a:lstStyle/>
          <a:p>
            <a:r>
              <a:rPr lang="pt-BR" altLang="pt-BR" b="0">
                <a:latin typeface="Trebuchet MS" pitchFamily="34" charset="0"/>
              </a:rPr>
              <a:t>Para alterar dados das Colunas dos cálculos das proporções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ítulo 1"/>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pt-BR" smtClean="0"/>
              <a:t>3. Ponderação</a:t>
            </a:r>
          </a:p>
        </p:txBody>
      </p:sp>
      <p:graphicFrame>
        <p:nvGraphicFramePr>
          <p:cNvPr id="4" name="Espaço Reservado para Conteúdo 3"/>
          <p:cNvGraphicFramePr>
            <a:graphicFrameLocks noGrp="1"/>
          </p:cNvGraphicFramePr>
          <p:nvPr>
            <p:ph idx="1"/>
          </p:nvPr>
        </p:nvGraphicFramePr>
        <p:xfrm>
          <a:off x="1943100" y="1901825"/>
          <a:ext cx="5257800" cy="3605796"/>
        </p:xfrm>
        <a:graphic>
          <a:graphicData uri="http://schemas.openxmlformats.org/drawingml/2006/table">
            <a:tbl>
              <a:tblPr firstRow="1" bandRow="1">
                <a:tableStyleId>{D27102A9-8310-4765-A935-A1911B00CA55}</a:tableStyleId>
              </a:tblPr>
              <a:tblGrid>
                <a:gridCol w="1070941"/>
                <a:gridCol w="4186859"/>
              </a:tblGrid>
              <a:tr h="0">
                <a:tc>
                  <a:txBody>
                    <a:bodyPr/>
                    <a:lstStyle/>
                    <a:p>
                      <a:pPr algn="ctr"/>
                      <a:r>
                        <a:rPr lang="pt-BR" dirty="0"/>
                        <a:t>Grupo</a:t>
                      </a:r>
                    </a:p>
                  </a:txBody>
                  <a:tcPr anchor="ctr"/>
                </a:tc>
                <a:tc>
                  <a:txBody>
                    <a:bodyPr/>
                    <a:lstStyle/>
                    <a:p>
                      <a:pPr algn="ctr"/>
                      <a:r>
                        <a:rPr lang="pt-BR" dirty="0"/>
                        <a:t>Cálculo</a:t>
                      </a:r>
                    </a:p>
                  </a:txBody>
                  <a:tcPr anchor="ctr"/>
                </a:tc>
              </a:tr>
              <a:tr h="540006">
                <a:tc>
                  <a:txBody>
                    <a:bodyPr/>
                    <a:lstStyle/>
                    <a:p>
                      <a:pPr algn="ctr"/>
                      <a:r>
                        <a:rPr lang="pt-BR" dirty="0"/>
                        <a:t>Grupo 1</a:t>
                      </a:r>
                    </a:p>
                  </a:txBody>
                  <a:tcPr anchor="ctr"/>
                </a:tc>
                <a:tc>
                  <a:txBody>
                    <a:bodyPr/>
                    <a:lstStyle/>
                    <a:p>
                      <a:pPr algn="ctr"/>
                      <a:r>
                        <a:rPr lang="pt-BR" dirty="0"/>
                        <a:t>*1</a:t>
                      </a:r>
                    </a:p>
                  </a:txBody>
                  <a:tcPr anchor="ctr"/>
                </a:tc>
              </a:tr>
              <a:tr h="540006">
                <a:tc>
                  <a:txBody>
                    <a:bodyPr/>
                    <a:lstStyle/>
                    <a:p>
                      <a:pPr algn="ctr"/>
                      <a:r>
                        <a:rPr lang="pt-BR" dirty="0"/>
                        <a:t>Grupo 2</a:t>
                      </a:r>
                    </a:p>
                  </a:txBody>
                  <a:tcPr anchor="ctr"/>
                </a:tc>
                <a:tc>
                  <a:txBody>
                    <a:bodyPr/>
                    <a:lstStyle/>
                    <a:p>
                      <a:pPr algn="ctr"/>
                      <a:r>
                        <a:rPr lang="pt-BR" dirty="0"/>
                        <a:t>*2</a:t>
                      </a:r>
                    </a:p>
                  </a:txBody>
                  <a:tcPr anchor="ctr"/>
                </a:tc>
              </a:tr>
              <a:tr h="540006">
                <a:tc>
                  <a:txBody>
                    <a:bodyPr/>
                    <a:lstStyle/>
                    <a:p>
                      <a:pPr algn="ctr"/>
                      <a:r>
                        <a:rPr lang="pt-BR" dirty="0"/>
                        <a:t>Grupo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dirty="0"/>
                        <a:t>*3</a:t>
                      </a:r>
                    </a:p>
                  </a:txBody>
                  <a:tcPr anchor="ctr"/>
                </a:tc>
              </a:tr>
              <a:tr h="540006">
                <a:tc>
                  <a:txBody>
                    <a:bodyPr/>
                    <a:lstStyle/>
                    <a:p>
                      <a:pPr algn="ctr"/>
                      <a:r>
                        <a:rPr lang="pt-BR" dirty="0"/>
                        <a:t>Grupo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dirty="0"/>
                        <a:t>*4</a:t>
                      </a:r>
                    </a:p>
                  </a:txBody>
                  <a:tcPr anchor="ctr"/>
                </a:tc>
              </a:tr>
              <a:tr h="540006">
                <a:tc>
                  <a:txBody>
                    <a:bodyPr/>
                    <a:lstStyle/>
                    <a:p>
                      <a:pPr algn="ctr"/>
                      <a:r>
                        <a:rPr lang="pt-BR" dirty="0"/>
                        <a:t>Grupo 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dirty="0"/>
                        <a:t>*5</a:t>
                      </a:r>
                    </a:p>
                  </a:txBody>
                  <a:tcPr anchor="ctr"/>
                </a:tc>
              </a:tr>
              <a:tr h="540006">
                <a:tc>
                  <a:txBody>
                    <a:bodyPr/>
                    <a:lstStyle/>
                    <a:p>
                      <a:pPr algn="ctr"/>
                      <a:r>
                        <a:rPr lang="pt-BR" dirty="0"/>
                        <a:t>Grupo 6</a:t>
                      </a:r>
                    </a:p>
                  </a:txBody>
                  <a:tcPr anchor="ctr"/>
                </a:tc>
                <a:tc>
                  <a:txBody>
                    <a:bodyPr/>
                    <a:lstStyle/>
                    <a:p>
                      <a:pPr algn="ctr"/>
                      <a:r>
                        <a:rPr lang="pt-BR" dirty="0"/>
                        <a:t>*6</a:t>
                      </a:r>
                    </a:p>
                  </a:txBody>
                  <a:tcPr anchor="ct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Imagem 1"/>
          <p:cNvPicPr>
            <a:picLocks noChangeAspect="1" noChangeArrowheads="1"/>
          </p:cNvPicPr>
          <p:nvPr/>
        </p:nvPicPr>
        <p:blipFill>
          <a:blip r:embed="rId2"/>
          <a:srcRect/>
          <a:stretch>
            <a:fillRect/>
          </a:stretch>
        </p:blipFill>
        <p:spPr bwMode="auto">
          <a:xfrm>
            <a:off x="2414588" y="1268413"/>
            <a:ext cx="4314825" cy="3028950"/>
          </a:xfrm>
          <a:prstGeom prst="rect">
            <a:avLst/>
          </a:prstGeom>
          <a:noFill/>
          <a:ln w="9525">
            <a:noFill/>
            <a:miter lim="800000"/>
            <a:headEnd/>
            <a:tailEnd/>
          </a:ln>
        </p:spPr>
      </p:pic>
      <p:pic>
        <p:nvPicPr>
          <p:cNvPr id="109571" name="Imagem 2"/>
          <p:cNvPicPr>
            <a:picLocks noChangeAspect="1" noChangeArrowheads="1"/>
          </p:cNvPicPr>
          <p:nvPr/>
        </p:nvPicPr>
        <p:blipFill>
          <a:blip r:embed="rId3"/>
          <a:srcRect/>
          <a:stretch>
            <a:fillRect/>
          </a:stretch>
        </p:blipFill>
        <p:spPr bwMode="auto">
          <a:xfrm>
            <a:off x="285750" y="4581525"/>
            <a:ext cx="8572500" cy="2028825"/>
          </a:xfrm>
          <a:prstGeom prst="rect">
            <a:avLst/>
          </a:prstGeom>
          <a:noFill/>
          <a:ln w="9525">
            <a:noFill/>
            <a:miter lim="800000"/>
            <a:headEnd/>
            <a:tailEnd/>
          </a:ln>
        </p:spPr>
      </p:pic>
      <p:sp>
        <p:nvSpPr>
          <p:cNvPr id="109572" name="CaixaDeTexto 3"/>
          <p:cNvSpPr txBox="1">
            <a:spLocks noChangeArrowheads="1"/>
          </p:cNvSpPr>
          <p:nvPr/>
        </p:nvSpPr>
        <p:spPr bwMode="auto">
          <a:xfrm>
            <a:off x="395288" y="476250"/>
            <a:ext cx="7777162" cy="461963"/>
          </a:xfrm>
          <a:prstGeom prst="rect">
            <a:avLst/>
          </a:prstGeom>
          <a:noFill/>
          <a:ln w="9525">
            <a:solidFill>
              <a:srgbClr val="FF0000"/>
            </a:solidFill>
            <a:miter lim="800000"/>
            <a:headEnd/>
            <a:tailEnd/>
          </a:ln>
        </p:spPr>
        <p:txBody>
          <a:bodyPr>
            <a:spAutoFit/>
          </a:bodyPr>
          <a:lstStyle/>
          <a:p>
            <a:r>
              <a:rPr lang="pt-BR" altLang="pt-BR" b="0">
                <a:latin typeface="Trebuchet MS" pitchFamily="34" charset="0"/>
              </a:rPr>
              <a:t>Criar novas colunas para o cálculo da ponderação</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Imagem 1"/>
          <p:cNvPicPr>
            <a:picLocks noChangeAspect="1" noChangeArrowheads="1"/>
          </p:cNvPicPr>
          <p:nvPr/>
        </p:nvPicPr>
        <p:blipFill>
          <a:blip r:embed="rId2"/>
          <a:srcRect/>
          <a:stretch>
            <a:fillRect/>
          </a:stretch>
        </p:blipFill>
        <p:spPr bwMode="auto">
          <a:xfrm>
            <a:off x="1588" y="765175"/>
            <a:ext cx="4305300" cy="4486275"/>
          </a:xfrm>
          <a:prstGeom prst="rect">
            <a:avLst/>
          </a:prstGeom>
          <a:noFill/>
          <a:ln w="9525">
            <a:noFill/>
            <a:miter lim="800000"/>
            <a:headEnd/>
            <a:tailEnd/>
          </a:ln>
        </p:spPr>
      </p:pic>
      <p:pic>
        <p:nvPicPr>
          <p:cNvPr id="110595" name="Imagem 2"/>
          <p:cNvPicPr>
            <a:picLocks noChangeAspect="1" noChangeArrowheads="1"/>
          </p:cNvPicPr>
          <p:nvPr/>
        </p:nvPicPr>
        <p:blipFill>
          <a:blip r:embed="rId3"/>
          <a:srcRect/>
          <a:stretch>
            <a:fillRect/>
          </a:stretch>
        </p:blipFill>
        <p:spPr bwMode="auto">
          <a:xfrm>
            <a:off x="1712913" y="771525"/>
            <a:ext cx="4257675" cy="4448175"/>
          </a:xfrm>
          <a:prstGeom prst="rect">
            <a:avLst/>
          </a:prstGeom>
          <a:noFill/>
          <a:ln w="9525">
            <a:noFill/>
            <a:miter lim="800000"/>
            <a:headEnd/>
            <a:tailEnd/>
          </a:ln>
        </p:spPr>
      </p:pic>
      <p:pic>
        <p:nvPicPr>
          <p:cNvPr id="110596" name="Imagem 3"/>
          <p:cNvPicPr>
            <a:picLocks noChangeAspect="1" noChangeArrowheads="1"/>
          </p:cNvPicPr>
          <p:nvPr/>
        </p:nvPicPr>
        <p:blipFill>
          <a:blip r:embed="rId4"/>
          <a:srcRect/>
          <a:stretch>
            <a:fillRect/>
          </a:stretch>
        </p:blipFill>
        <p:spPr bwMode="auto">
          <a:xfrm>
            <a:off x="3340100" y="752475"/>
            <a:ext cx="4295775" cy="4467225"/>
          </a:xfrm>
          <a:prstGeom prst="rect">
            <a:avLst/>
          </a:prstGeom>
          <a:noFill/>
          <a:ln w="9525">
            <a:noFill/>
            <a:miter lim="800000"/>
            <a:headEnd/>
            <a:tailEnd/>
          </a:ln>
        </p:spPr>
      </p:pic>
      <p:pic>
        <p:nvPicPr>
          <p:cNvPr id="110597" name="Imagem 4"/>
          <p:cNvPicPr>
            <a:picLocks noChangeAspect="1" noChangeArrowheads="1"/>
          </p:cNvPicPr>
          <p:nvPr/>
        </p:nvPicPr>
        <p:blipFill>
          <a:blip r:embed="rId5"/>
          <a:srcRect/>
          <a:stretch>
            <a:fillRect/>
          </a:stretch>
        </p:blipFill>
        <p:spPr bwMode="auto">
          <a:xfrm>
            <a:off x="4894263" y="765175"/>
            <a:ext cx="4286250" cy="4410075"/>
          </a:xfrm>
          <a:prstGeom prst="rect">
            <a:avLst/>
          </a:prstGeom>
          <a:noFill/>
          <a:ln w="9525">
            <a:noFill/>
            <a:miter lim="800000"/>
            <a:headEnd/>
            <a:tailEnd/>
          </a:ln>
        </p:spPr>
      </p:pic>
      <p:pic>
        <p:nvPicPr>
          <p:cNvPr id="110598" name="Imagem 6"/>
          <p:cNvPicPr>
            <a:picLocks noChangeAspect="1" noChangeArrowheads="1"/>
          </p:cNvPicPr>
          <p:nvPr/>
        </p:nvPicPr>
        <p:blipFill>
          <a:blip r:embed="rId6"/>
          <a:srcRect/>
          <a:stretch>
            <a:fillRect/>
          </a:stretch>
        </p:blipFill>
        <p:spPr bwMode="auto">
          <a:xfrm>
            <a:off x="1612900" y="2446338"/>
            <a:ext cx="4257675" cy="4419600"/>
          </a:xfrm>
          <a:prstGeom prst="rect">
            <a:avLst/>
          </a:prstGeom>
          <a:noFill/>
          <a:ln w="9525">
            <a:noFill/>
            <a:miter lim="800000"/>
            <a:headEnd/>
            <a:tailEnd/>
          </a:ln>
        </p:spPr>
      </p:pic>
      <p:pic>
        <p:nvPicPr>
          <p:cNvPr id="110599" name="Imagem 7"/>
          <p:cNvPicPr>
            <a:picLocks noChangeAspect="1" noChangeArrowheads="1"/>
          </p:cNvPicPr>
          <p:nvPr/>
        </p:nvPicPr>
        <p:blipFill>
          <a:blip r:embed="rId7"/>
          <a:srcRect/>
          <a:stretch>
            <a:fillRect/>
          </a:stretch>
        </p:blipFill>
        <p:spPr bwMode="auto">
          <a:xfrm>
            <a:off x="4457700" y="2378075"/>
            <a:ext cx="4286250" cy="4457700"/>
          </a:xfrm>
          <a:prstGeom prst="rect">
            <a:avLst/>
          </a:prstGeom>
          <a:noFill/>
          <a:ln w="9525">
            <a:noFill/>
            <a:miter lim="800000"/>
            <a:headEnd/>
            <a:tailEnd/>
          </a:ln>
        </p:spPr>
      </p:pic>
      <p:sp>
        <p:nvSpPr>
          <p:cNvPr id="110600" name="CaixaDeTexto 3"/>
          <p:cNvSpPr txBox="1">
            <a:spLocks noChangeArrowheads="1"/>
          </p:cNvSpPr>
          <p:nvPr/>
        </p:nvSpPr>
        <p:spPr bwMode="auto">
          <a:xfrm>
            <a:off x="201613" y="82550"/>
            <a:ext cx="8763000" cy="461963"/>
          </a:xfrm>
          <a:prstGeom prst="rect">
            <a:avLst/>
          </a:prstGeom>
          <a:noFill/>
          <a:ln w="9525">
            <a:solidFill>
              <a:srgbClr val="FF0000"/>
            </a:solidFill>
            <a:miter lim="800000"/>
            <a:headEnd/>
            <a:tailEnd/>
          </a:ln>
        </p:spPr>
        <p:txBody>
          <a:bodyPr>
            <a:spAutoFit/>
          </a:bodyPr>
          <a:lstStyle/>
          <a:p>
            <a:r>
              <a:rPr lang="pt-BR" altLang="pt-BR" b="0">
                <a:latin typeface="Trebuchet MS" pitchFamily="34" charset="0"/>
              </a:rPr>
              <a:t>Para alterar dados das Colunas dos cálculos das ponderações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5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05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059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059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05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Imagem 1"/>
          <p:cNvPicPr>
            <a:picLocks noChangeAspect="1" noChangeArrowheads="1"/>
          </p:cNvPicPr>
          <p:nvPr/>
        </p:nvPicPr>
        <p:blipFill>
          <a:blip r:embed="rId2"/>
          <a:srcRect/>
          <a:stretch>
            <a:fillRect/>
          </a:stretch>
        </p:blipFill>
        <p:spPr bwMode="auto">
          <a:xfrm>
            <a:off x="0" y="1844675"/>
            <a:ext cx="9164638" cy="3887788"/>
          </a:xfrm>
          <a:prstGeom prst="rect">
            <a:avLst/>
          </a:prstGeom>
          <a:noFill/>
          <a:ln w="9525">
            <a:noFill/>
            <a:miter lim="800000"/>
            <a:headEnd/>
            <a:tailEnd/>
          </a:ln>
        </p:spPr>
      </p:pic>
      <p:sp>
        <p:nvSpPr>
          <p:cNvPr id="3" name="Título 1"/>
          <p:cNvSpPr txBox="1">
            <a:spLocks/>
          </p:cNvSpPr>
          <p:nvPr/>
        </p:nvSpPr>
        <p:spPr>
          <a:xfrm>
            <a:off x="628650" y="260350"/>
            <a:ext cx="7886700" cy="1325563"/>
          </a:xfrm>
          <a:prstGeom prst="rect">
            <a:avLst/>
          </a:prstGeom>
        </p:spPr>
        <p:txBody>
          <a:bodyPr>
            <a:normAutofit fontScale="75000" lnSpcReduction="200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a:defRPr/>
            </a:pPr>
            <a:r>
              <a:rPr lang="pt-BR" b="0" kern="0"/>
              <a:t>4. Valores ponderados de cada grupo são somados e escalonados entre 0 e 1</a:t>
            </a:r>
            <a:br>
              <a:rPr lang="pt-BR" b="0" kern="0"/>
            </a:br>
            <a:endParaRPr lang="pt-BR" b="0" kern="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Imagem 1"/>
          <p:cNvPicPr>
            <a:picLocks noChangeAspect="1" noChangeArrowheads="1"/>
          </p:cNvPicPr>
          <p:nvPr/>
        </p:nvPicPr>
        <p:blipFill>
          <a:blip r:embed="rId2"/>
          <a:srcRect/>
          <a:stretch>
            <a:fillRect/>
          </a:stretch>
        </p:blipFill>
        <p:spPr bwMode="auto">
          <a:xfrm>
            <a:off x="2409825" y="1905000"/>
            <a:ext cx="4324350" cy="3048000"/>
          </a:xfrm>
          <a:prstGeom prst="rect">
            <a:avLst/>
          </a:prstGeom>
          <a:noFill/>
          <a:ln w="9525">
            <a:noFill/>
            <a:miter lim="800000"/>
            <a:headEnd/>
            <a:tailEnd/>
          </a:ln>
        </p:spPr>
      </p:pic>
      <p:sp>
        <p:nvSpPr>
          <p:cNvPr id="112643" name="CaixaDeTexto 4"/>
          <p:cNvSpPr txBox="1">
            <a:spLocks noChangeArrowheads="1"/>
          </p:cNvSpPr>
          <p:nvPr/>
        </p:nvSpPr>
        <p:spPr bwMode="auto">
          <a:xfrm>
            <a:off x="323850" y="615950"/>
            <a:ext cx="7777163" cy="460375"/>
          </a:xfrm>
          <a:prstGeom prst="rect">
            <a:avLst/>
          </a:prstGeom>
          <a:noFill/>
          <a:ln w="9525">
            <a:solidFill>
              <a:srgbClr val="FF0000"/>
            </a:solidFill>
            <a:miter lim="800000"/>
            <a:headEnd/>
            <a:tailEnd/>
          </a:ln>
        </p:spPr>
        <p:txBody>
          <a:bodyPr>
            <a:spAutoFit/>
          </a:bodyPr>
          <a:lstStyle/>
          <a:p>
            <a:r>
              <a:rPr lang="pt-BR" altLang="pt-BR" b="0">
                <a:latin typeface="Trebuchet MS" pitchFamily="34" charset="0"/>
              </a:rPr>
              <a:t>Criar nova coluna para o cálculo da soma</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Imagem 1"/>
          <p:cNvPicPr>
            <a:picLocks noChangeAspect="1" noChangeArrowheads="1"/>
          </p:cNvPicPr>
          <p:nvPr/>
        </p:nvPicPr>
        <p:blipFill>
          <a:blip r:embed="rId2"/>
          <a:srcRect/>
          <a:stretch>
            <a:fillRect/>
          </a:stretch>
        </p:blipFill>
        <p:spPr bwMode="auto">
          <a:xfrm>
            <a:off x="2438400" y="1195388"/>
            <a:ext cx="4267200" cy="4467225"/>
          </a:xfrm>
          <a:prstGeom prst="rect">
            <a:avLst/>
          </a:prstGeom>
          <a:noFill/>
          <a:ln w="9525">
            <a:noFill/>
            <a:miter lim="800000"/>
            <a:headEnd/>
            <a:tailEnd/>
          </a:ln>
        </p:spPr>
      </p:pic>
      <p:sp>
        <p:nvSpPr>
          <p:cNvPr id="113667" name="CaixaDeTexto 3"/>
          <p:cNvSpPr txBox="1">
            <a:spLocks noChangeArrowheads="1"/>
          </p:cNvSpPr>
          <p:nvPr/>
        </p:nvSpPr>
        <p:spPr bwMode="auto">
          <a:xfrm>
            <a:off x="201613" y="82550"/>
            <a:ext cx="8763000" cy="461963"/>
          </a:xfrm>
          <a:prstGeom prst="rect">
            <a:avLst/>
          </a:prstGeom>
          <a:noFill/>
          <a:ln w="9525">
            <a:solidFill>
              <a:srgbClr val="FF0000"/>
            </a:solidFill>
            <a:miter lim="800000"/>
            <a:headEnd/>
            <a:tailEnd/>
          </a:ln>
        </p:spPr>
        <p:txBody>
          <a:bodyPr>
            <a:spAutoFit/>
          </a:bodyPr>
          <a:lstStyle/>
          <a:p>
            <a:r>
              <a:rPr lang="pt-BR" altLang="pt-BR" b="0">
                <a:latin typeface="Trebuchet MS" pitchFamily="34" charset="0"/>
              </a:rPr>
              <a:t>Para alterar dados da Coluna Soma</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Imagem 1"/>
          <p:cNvPicPr>
            <a:picLocks noChangeAspect="1" noChangeArrowheads="1"/>
          </p:cNvPicPr>
          <p:nvPr/>
        </p:nvPicPr>
        <p:blipFill>
          <a:blip r:embed="rId2"/>
          <a:srcRect/>
          <a:stretch>
            <a:fillRect/>
          </a:stretch>
        </p:blipFill>
        <p:spPr bwMode="auto">
          <a:xfrm>
            <a:off x="2405063" y="1909763"/>
            <a:ext cx="4333875" cy="3038475"/>
          </a:xfrm>
          <a:prstGeom prst="rect">
            <a:avLst/>
          </a:prstGeom>
          <a:noFill/>
          <a:ln w="9525">
            <a:noFill/>
            <a:miter lim="800000"/>
            <a:headEnd/>
            <a:tailEnd/>
          </a:ln>
        </p:spPr>
      </p:pic>
      <p:sp>
        <p:nvSpPr>
          <p:cNvPr id="114691" name="CaixaDeTexto 2"/>
          <p:cNvSpPr txBox="1">
            <a:spLocks noChangeArrowheads="1"/>
          </p:cNvSpPr>
          <p:nvPr/>
        </p:nvSpPr>
        <p:spPr bwMode="auto">
          <a:xfrm>
            <a:off x="179388" y="836613"/>
            <a:ext cx="7777162" cy="461962"/>
          </a:xfrm>
          <a:prstGeom prst="rect">
            <a:avLst/>
          </a:prstGeom>
          <a:noFill/>
          <a:ln w="9525">
            <a:solidFill>
              <a:srgbClr val="FF0000"/>
            </a:solidFill>
            <a:miter lim="800000"/>
            <a:headEnd/>
            <a:tailEnd/>
          </a:ln>
        </p:spPr>
        <p:txBody>
          <a:bodyPr>
            <a:spAutoFit/>
          </a:bodyPr>
          <a:lstStyle/>
          <a:p>
            <a:r>
              <a:rPr lang="pt-BR" altLang="pt-BR" b="0">
                <a:latin typeface="Trebuchet MS" pitchFamily="34" charset="0"/>
              </a:rPr>
              <a:t>Criar nova coluna para o cálculo do numerador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Imagem 1"/>
          <p:cNvPicPr>
            <a:picLocks noChangeAspect="1" noChangeArrowheads="1"/>
          </p:cNvPicPr>
          <p:nvPr/>
        </p:nvPicPr>
        <p:blipFill>
          <a:blip r:embed="rId2"/>
          <a:srcRect b="5992"/>
          <a:stretch>
            <a:fillRect/>
          </a:stretch>
        </p:blipFill>
        <p:spPr bwMode="auto">
          <a:xfrm>
            <a:off x="0" y="857250"/>
            <a:ext cx="9144000" cy="4835525"/>
          </a:xfrm>
          <a:prstGeom prst="rect">
            <a:avLst/>
          </a:prstGeom>
          <a:noFill/>
          <a:ln w="9525">
            <a:noFill/>
            <a:miter lim="800000"/>
            <a:headEnd/>
            <a:tailEnd/>
          </a:ln>
        </p:spPr>
      </p:pic>
      <p:sp>
        <p:nvSpPr>
          <p:cNvPr id="3" name="Text Box 27"/>
          <p:cNvSpPr txBox="1">
            <a:spLocks noChangeArrowheads="1"/>
          </p:cNvSpPr>
          <p:nvPr/>
        </p:nvSpPr>
        <p:spPr bwMode="auto">
          <a:xfrm>
            <a:off x="250825" y="115888"/>
            <a:ext cx="6553200" cy="523875"/>
          </a:xfrm>
          <a:prstGeom prst="rect">
            <a:avLst/>
          </a:prstGeom>
          <a:solidFill>
            <a:schemeClr val="bg1">
              <a:lumMod val="75000"/>
            </a:schemeClr>
          </a:solidFill>
          <a:ln w="9525">
            <a:solidFill>
              <a:schemeClr val="bg2"/>
            </a:solidFill>
            <a:miter lim="800000"/>
            <a:headEnd/>
            <a:tailEnd/>
          </a:ln>
        </p:spPr>
        <p:txBody>
          <a:bodyPr>
            <a:spAutoFit/>
          </a:bodyPr>
          <a:lstStyle/>
          <a:p>
            <a:pPr eaLnBrk="1" hangingPunct="1">
              <a:defRPr/>
            </a:pPr>
            <a:r>
              <a:rPr lang="pt-BR" sz="2800" dirty="0">
                <a:solidFill>
                  <a:srgbClr val="000099"/>
                </a:solidFill>
                <a:latin typeface="Trebuchet MS" panose="020B0603020202020204" pitchFamily="34" charset="0"/>
              </a:rPr>
              <a:t>Dados IBGE – Censo Demográfico 2000 </a:t>
            </a:r>
          </a:p>
        </p:txBody>
      </p:sp>
      <p:sp>
        <p:nvSpPr>
          <p:cNvPr id="69636" name="Elipse 3"/>
          <p:cNvSpPr>
            <a:spLocks noChangeArrowheads="1"/>
          </p:cNvSpPr>
          <p:nvPr/>
        </p:nvSpPr>
        <p:spPr bwMode="auto">
          <a:xfrm>
            <a:off x="1547813" y="1628775"/>
            <a:ext cx="1584325" cy="792163"/>
          </a:xfrm>
          <a:prstGeom prst="ellipse">
            <a:avLst/>
          </a:prstGeom>
          <a:noFill/>
          <a:ln w="57150" algn="ctr">
            <a:solidFill>
              <a:srgbClr val="FF0000"/>
            </a:solidFill>
            <a:round/>
            <a:headEnd/>
            <a:tailEnd/>
          </a:ln>
        </p:spPr>
        <p:txBody>
          <a:bodyPr/>
          <a:lstStyle/>
          <a:p>
            <a:pPr algn="ctr" eaLnBrk="1" hangingPunct="1"/>
            <a:endParaRPr lang="pt-BR" altLang="pt-B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Imagem 1"/>
          <p:cNvPicPr>
            <a:picLocks noChangeAspect="1" noChangeArrowheads="1"/>
          </p:cNvPicPr>
          <p:nvPr/>
        </p:nvPicPr>
        <p:blipFill>
          <a:blip r:embed="rId2"/>
          <a:srcRect/>
          <a:stretch>
            <a:fillRect/>
          </a:stretch>
        </p:blipFill>
        <p:spPr bwMode="auto">
          <a:xfrm>
            <a:off x="2428875" y="1223963"/>
            <a:ext cx="4286250" cy="4410075"/>
          </a:xfrm>
          <a:prstGeom prst="rect">
            <a:avLst/>
          </a:prstGeom>
          <a:noFill/>
          <a:ln w="9525">
            <a:noFill/>
            <a:miter lim="800000"/>
            <a:headEnd/>
            <a:tailEnd/>
          </a:ln>
        </p:spPr>
      </p:pic>
      <p:sp>
        <p:nvSpPr>
          <p:cNvPr id="115715" name="CaixaDeTexto 3"/>
          <p:cNvSpPr txBox="1">
            <a:spLocks noChangeArrowheads="1"/>
          </p:cNvSpPr>
          <p:nvPr/>
        </p:nvSpPr>
        <p:spPr bwMode="auto">
          <a:xfrm>
            <a:off x="190500" y="404813"/>
            <a:ext cx="8763000" cy="461962"/>
          </a:xfrm>
          <a:prstGeom prst="rect">
            <a:avLst/>
          </a:prstGeom>
          <a:noFill/>
          <a:ln w="9525">
            <a:solidFill>
              <a:srgbClr val="FF0000"/>
            </a:solidFill>
            <a:miter lim="800000"/>
            <a:headEnd/>
            <a:tailEnd/>
          </a:ln>
        </p:spPr>
        <p:txBody>
          <a:bodyPr>
            <a:spAutoFit/>
          </a:bodyPr>
          <a:lstStyle/>
          <a:p>
            <a:r>
              <a:rPr lang="pt-BR" altLang="pt-BR" b="0">
                <a:latin typeface="Trebuchet MS" pitchFamily="34" charset="0"/>
              </a:rPr>
              <a:t>Para alterar dados da Coluna Numerador</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Imagem 1"/>
          <p:cNvPicPr>
            <a:picLocks noChangeAspect="1" noChangeArrowheads="1"/>
          </p:cNvPicPr>
          <p:nvPr/>
        </p:nvPicPr>
        <p:blipFill>
          <a:blip r:embed="rId2"/>
          <a:srcRect/>
          <a:stretch>
            <a:fillRect/>
          </a:stretch>
        </p:blipFill>
        <p:spPr bwMode="auto">
          <a:xfrm>
            <a:off x="2428875" y="1909763"/>
            <a:ext cx="4286250" cy="3038475"/>
          </a:xfrm>
          <a:prstGeom prst="rect">
            <a:avLst/>
          </a:prstGeom>
          <a:noFill/>
          <a:ln w="9525">
            <a:noFill/>
            <a:miter lim="800000"/>
            <a:headEnd/>
            <a:tailEnd/>
          </a:ln>
        </p:spPr>
      </p:pic>
      <p:sp>
        <p:nvSpPr>
          <p:cNvPr id="116739" name="CaixaDeTexto 2"/>
          <p:cNvSpPr txBox="1">
            <a:spLocks noChangeArrowheads="1"/>
          </p:cNvSpPr>
          <p:nvPr/>
        </p:nvSpPr>
        <p:spPr bwMode="auto">
          <a:xfrm>
            <a:off x="179388" y="836613"/>
            <a:ext cx="7777162" cy="461962"/>
          </a:xfrm>
          <a:prstGeom prst="rect">
            <a:avLst/>
          </a:prstGeom>
          <a:noFill/>
          <a:ln w="9525">
            <a:solidFill>
              <a:srgbClr val="FF0000"/>
            </a:solidFill>
            <a:miter lim="800000"/>
            <a:headEnd/>
            <a:tailEnd/>
          </a:ln>
        </p:spPr>
        <p:txBody>
          <a:bodyPr>
            <a:spAutoFit/>
          </a:bodyPr>
          <a:lstStyle/>
          <a:p>
            <a:r>
              <a:rPr lang="pt-BR" altLang="pt-BR" b="0">
                <a:latin typeface="Trebuchet MS" pitchFamily="34" charset="0"/>
              </a:rPr>
              <a:t>Criar nova coluna para o cálculo do Indicador</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Imagem 1"/>
          <p:cNvPicPr>
            <a:picLocks noChangeAspect="1" noChangeArrowheads="1"/>
          </p:cNvPicPr>
          <p:nvPr/>
        </p:nvPicPr>
        <p:blipFill>
          <a:blip r:embed="rId2"/>
          <a:srcRect/>
          <a:stretch>
            <a:fillRect/>
          </a:stretch>
        </p:blipFill>
        <p:spPr bwMode="auto">
          <a:xfrm>
            <a:off x="2428875" y="1195388"/>
            <a:ext cx="4286250" cy="4467225"/>
          </a:xfrm>
          <a:prstGeom prst="rect">
            <a:avLst/>
          </a:prstGeom>
          <a:noFill/>
          <a:ln w="9525">
            <a:noFill/>
            <a:miter lim="800000"/>
            <a:headEnd/>
            <a:tailEnd/>
          </a:ln>
        </p:spPr>
      </p:pic>
      <p:sp>
        <p:nvSpPr>
          <p:cNvPr id="117763" name="CaixaDeTexto 3"/>
          <p:cNvSpPr txBox="1">
            <a:spLocks noChangeArrowheads="1"/>
          </p:cNvSpPr>
          <p:nvPr/>
        </p:nvSpPr>
        <p:spPr bwMode="auto">
          <a:xfrm>
            <a:off x="190500" y="404813"/>
            <a:ext cx="8763000" cy="461962"/>
          </a:xfrm>
          <a:prstGeom prst="rect">
            <a:avLst/>
          </a:prstGeom>
          <a:noFill/>
          <a:ln w="9525">
            <a:solidFill>
              <a:srgbClr val="FF0000"/>
            </a:solidFill>
            <a:miter lim="800000"/>
            <a:headEnd/>
            <a:tailEnd/>
          </a:ln>
        </p:spPr>
        <p:txBody>
          <a:bodyPr>
            <a:spAutoFit/>
          </a:bodyPr>
          <a:lstStyle/>
          <a:p>
            <a:r>
              <a:rPr lang="pt-BR" altLang="pt-BR" b="0">
                <a:latin typeface="Trebuchet MS" pitchFamily="34" charset="0"/>
              </a:rPr>
              <a:t>Para alterar dados da Coluna do Indicador</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Imagem 1"/>
          <p:cNvPicPr>
            <a:picLocks noChangeAspect="1" noChangeArrowheads="1"/>
          </p:cNvPicPr>
          <p:nvPr/>
        </p:nvPicPr>
        <p:blipFill>
          <a:blip r:embed="rId2"/>
          <a:srcRect/>
          <a:stretch>
            <a:fillRect/>
          </a:stretch>
        </p:blipFill>
        <p:spPr bwMode="auto">
          <a:xfrm>
            <a:off x="0" y="1196975"/>
            <a:ext cx="9144000" cy="5143500"/>
          </a:xfrm>
          <a:prstGeom prst="rect">
            <a:avLst/>
          </a:prstGeom>
          <a:noFill/>
          <a:ln w="9525">
            <a:noFill/>
            <a:miter lim="800000"/>
            <a:headEnd/>
            <a:tailEnd/>
          </a:ln>
        </p:spPr>
      </p:pic>
      <p:sp>
        <p:nvSpPr>
          <p:cNvPr id="118787" name="CaixaDeTexto 3"/>
          <p:cNvSpPr txBox="1">
            <a:spLocks noChangeArrowheads="1"/>
          </p:cNvSpPr>
          <p:nvPr/>
        </p:nvSpPr>
        <p:spPr bwMode="auto">
          <a:xfrm>
            <a:off x="190500" y="260350"/>
            <a:ext cx="8763000" cy="831850"/>
          </a:xfrm>
          <a:prstGeom prst="rect">
            <a:avLst/>
          </a:prstGeom>
          <a:noFill/>
          <a:ln w="9525">
            <a:solidFill>
              <a:srgbClr val="FF0000"/>
            </a:solidFill>
            <a:miter lim="800000"/>
            <a:headEnd/>
            <a:tailEnd/>
          </a:ln>
        </p:spPr>
        <p:txBody>
          <a:bodyPr>
            <a:spAutoFit/>
          </a:bodyPr>
          <a:lstStyle/>
          <a:p>
            <a:r>
              <a:rPr lang="pt-BR" altLang="pt-BR" b="0">
                <a:latin typeface="Trebuchet MS" pitchFamily="34" charset="0"/>
              </a:rPr>
              <a:t>Estatística do Indicador de Escolaridade do Responsável pelo Domicílio</a:t>
            </a:r>
          </a:p>
        </p:txBody>
      </p:sp>
      <p:sp>
        <p:nvSpPr>
          <p:cNvPr id="118788" name="CaixaDeTexto 3"/>
          <p:cNvSpPr txBox="1">
            <a:spLocks noChangeArrowheads="1"/>
          </p:cNvSpPr>
          <p:nvPr/>
        </p:nvSpPr>
        <p:spPr bwMode="auto">
          <a:xfrm>
            <a:off x="4284663" y="2349500"/>
            <a:ext cx="2159000" cy="1568450"/>
          </a:xfrm>
          <a:prstGeom prst="rect">
            <a:avLst/>
          </a:prstGeom>
          <a:noFill/>
          <a:ln w="9525">
            <a:solidFill>
              <a:srgbClr val="FF0000"/>
            </a:solidFill>
            <a:miter lim="800000"/>
            <a:headEnd/>
            <a:tailEnd/>
          </a:ln>
        </p:spPr>
        <p:txBody>
          <a:bodyPr>
            <a:spAutoFit/>
          </a:bodyPr>
          <a:lstStyle/>
          <a:p>
            <a:r>
              <a:rPr lang="pt-BR" altLang="pt-BR" b="0">
                <a:latin typeface="Trebuchet MS" pitchFamily="34" charset="0"/>
              </a:rPr>
              <a:t>Clicar em botão direito no cabeçalho da tabela</a:t>
            </a:r>
          </a:p>
        </p:txBody>
      </p:sp>
      <p:sp>
        <p:nvSpPr>
          <p:cNvPr id="118789" name="Seta: para a Direita 4"/>
          <p:cNvSpPr>
            <a:spLocks noChangeArrowheads="1"/>
          </p:cNvSpPr>
          <p:nvPr/>
        </p:nvSpPr>
        <p:spPr bwMode="auto">
          <a:xfrm>
            <a:off x="6461125" y="2917825"/>
            <a:ext cx="719138" cy="431800"/>
          </a:xfrm>
          <a:prstGeom prst="rightArrow">
            <a:avLst>
              <a:gd name="adj1" fmla="val 50000"/>
              <a:gd name="adj2" fmla="val 49963"/>
            </a:avLst>
          </a:prstGeom>
          <a:solidFill>
            <a:srgbClr val="FF0000"/>
          </a:solidFill>
          <a:ln w="3175" algn="ctr">
            <a:solidFill>
              <a:srgbClr val="FF0000"/>
            </a:solidFill>
            <a:round/>
            <a:headEnd/>
            <a:tailEnd/>
          </a:ln>
        </p:spPr>
        <p:txBody>
          <a:bodyPr/>
          <a:lstStyle/>
          <a:p>
            <a:pPr algn="ctr" eaLnBrk="1" hangingPunct="1"/>
            <a:endParaRPr lang="pt-BR" altLang="pt-B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Imagem 1"/>
          <p:cNvPicPr>
            <a:picLocks noChangeAspect="1" noChangeArrowheads="1"/>
          </p:cNvPicPr>
          <p:nvPr/>
        </p:nvPicPr>
        <p:blipFill>
          <a:blip r:embed="rId2"/>
          <a:srcRect/>
          <a:stretch>
            <a:fillRect/>
          </a:stretch>
        </p:blipFill>
        <p:spPr bwMode="auto">
          <a:xfrm>
            <a:off x="1528763" y="128588"/>
            <a:ext cx="6086475" cy="6600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Imagem 1"/>
          <p:cNvPicPr>
            <a:picLocks noChangeAspect="1" noChangeArrowheads="1"/>
          </p:cNvPicPr>
          <p:nvPr/>
        </p:nvPicPr>
        <p:blipFill>
          <a:blip r:embed="rId2"/>
          <a:srcRect/>
          <a:stretch>
            <a:fillRect/>
          </a:stretch>
        </p:blipFill>
        <p:spPr bwMode="auto">
          <a:xfrm>
            <a:off x="0" y="857250"/>
            <a:ext cx="9144000" cy="5143500"/>
          </a:xfrm>
          <a:prstGeom prst="rect">
            <a:avLst/>
          </a:prstGeom>
          <a:noFill/>
          <a:ln w="9525">
            <a:noFill/>
            <a:miter lim="800000"/>
            <a:headEnd/>
            <a:tailEnd/>
          </a:ln>
        </p:spPr>
      </p:pic>
      <p:sp>
        <p:nvSpPr>
          <p:cNvPr id="120835" name="CaixaDeTexto 3"/>
          <p:cNvSpPr txBox="1">
            <a:spLocks noChangeArrowheads="1"/>
          </p:cNvSpPr>
          <p:nvPr/>
        </p:nvSpPr>
        <p:spPr bwMode="auto">
          <a:xfrm>
            <a:off x="190500" y="260350"/>
            <a:ext cx="8763000" cy="461963"/>
          </a:xfrm>
          <a:prstGeom prst="rect">
            <a:avLst/>
          </a:prstGeom>
          <a:noFill/>
          <a:ln w="9525">
            <a:solidFill>
              <a:srgbClr val="FF0000"/>
            </a:solidFill>
            <a:miter lim="800000"/>
            <a:headEnd/>
            <a:tailEnd/>
          </a:ln>
        </p:spPr>
        <p:txBody>
          <a:bodyPr>
            <a:spAutoFit/>
          </a:bodyPr>
          <a:lstStyle/>
          <a:p>
            <a:r>
              <a:rPr lang="pt-BR" altLang="pt-BR" b="0">
                <a:latin typeface="Trebuchet MS" pitchFamily="34" charset="0"/>
              </a:rPr>
              <a:t>Espacializar o Indicador</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Imagem 1"/>
          <p:cNvPicPr>
            <a:picLocks noChangeAspect="1" noChangeArrowheads="1"/>
          </p:cNvPicPr>
          <p:nvPr/>
        </p:nvPicPr>
        <p:blipFill>
          <a:blip r:embed="rId2"/>
          <a:srcRect/>
          <a:stretch>
            <a:fillRect/>
          </a:stretch>
        </p:blipFill>
        <p:spPr bwMode="auto">
          <a:xfrm>
            <a:off x="1390650" y="0"/>
            <a:ext cx="63627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Imagem 1"/>
          <p:cNvPicPr>
            <a:picLocks noChangeAspect="1" noChangeArrowheads="1"/>
          </p:cNvPicPr>
          <p:nvPr/>
        </p:nvPicPr>
        <p:blipFill>
          <a:blip r:embed="rId2"/>
          <a:srcRect/>
          <a:stretch>
            <a:fillRect/>
          </a:stretch>
        </p:blipFill>
        <p:spPr bwMode="auto">
          <a:xfrm>
            <a:off x="0" y="857250"/>
            <a:ext cx="9144000" cy="514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Imagem 1"/>
          <p:cNvPicPr>
            <a:picLocks noChangeAspect="1" noChangeArrowheads="1"/>
          </p:cNvPicPr>
          <p:nvPr/>
        </p:nvPicPr>
        <p:blipFill>
          <a:blip r:embed="rId2"/>
          <a:srcRect b="6514"/>
          <a:stretch>
            <a:fillRect/>
          </a:stretch>
        </p:blipFill>
        <p:spPr bwMode="auto">
          <a:xfrm>
            <a:off x="0" y="857250"/>
            <a:ext cx="9144000" cy="4808538"/>
          </a:xfrm>
          <a:prstGeom prst="rect">
            <a:avLst/>
          </a:prstGeom>
          <a:noFill/>
          <a:ln w="9525">
            <a:noFill/>
            <a:miter lim="800000"/>
            <a:headEnd/>
            <a:tailEnd/>
          </a:ln>
        </p:spPr>
      </p:pic>
      <p:sp>
        <p:nvSpPr>
          <p:cNvPr id="3" name="Text Box 27"/>
          <p:cNvSpPr txBox="1">
            <a:spLocks noChangeArrowheads="1"/>
          </p:cNvSpPr>
          <p:nvPr/>
        </p:nvSpPr>
        <p:spPr bwMode="auto">
          <a:xfrm>
            <a:off x="250825" y="115888"/>
            <a:ext cx="6553200" cy="523875"/>
          </a:xfrm>
          <a:prstGeom prst="rect">
            <a:avLst/>
          </a:prstGeom>
          <a:solidFill>
            <a:schemeClr val="bg1">
              <a:lumMod val="75000"/>
            </a:schemeClr>
          </a:solidFill>
          <a:ln w="9525">
            <a:solidFill>
              <a:schemeClr val="bg2"/>
            </a:solidFill>
            <a:miter lim="800000"/>
            <a:headEnd/>
            <a:tailEnd/>
          </a:ln>
        </p:spPr>
        <p:txBody>
          <a:bodyPr>
            <a:spAutoFit/>
          </a:bodyPr>
          <a:lstStyle/>
          <a:p>
            <a:pPr eaLnBrk="1" hangingPunct="1">
              <a:defRPr/>
            </a:pPr>
            <a:r>
              <a:rPr lang="pt-BR" sz="2800" dirty="0">
                <a:solidFill>
                  <a:srgbClr val="000099"/>
                </a:solidFill>
                <a:latin typeface="Trebuchet MS" panose="020B0603020202020204" pitchFamily="34" charset="0"/>
              </a:rPr>
              <a:t>Dados IBGE – Censo Demográfico 2000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Imagem 1"/>
          <p:cNvPicPr>
            <a:picLocks noChangeAspect="1" noChangeArrowheads="1"/>
          </p:cNvPicPr>
          <p:nvPr/>
        </p:nvPicPr>
        <p:blipFill>
          <a:blip r:embed="rId2"/>
          <a:srcRect b="6339"/>
          <a:stretch>
            <a:fillRect/>
          </a:stretch>
        </p:blipFill>
        <p:spPr bwMode="auto">
          <a:xfrm>
            <a:off x="0" y="857250"/>
            <a:ext cx="9144000" cy="4818063"/>
          </a:xfrm>
          <a:prstGeom prst="rect">
            <a:avLst/>
          </a:prstGeom>
          <a:noFill/>
          <a:ln w="9525">
            <a:noFill/>
            <a:miter lim="800000"/>
            <a:headEnd/>
            <a:tailEnd/>
          </a:ln>
        </p:spPr>
      </p:pic>
      <p:sp>
        <p:nvSpPr>
          <p:cNvPr id="3" name="Text Box 27"/>
          <p:cNvSpPr txBox="1">
            <a:spLocks noChangeArrowheads="1"/>
          </p:cNvSpPr>
          <p:nvPr/>
        </p:nvSpPr>
        <p:spPr bwMode="auto">
          <a:xfrm>
            <a:off x="250825" y="115888"/>
            <a:ext cx="6553200" cy="523875"/>
          </a:xfrm>
          <a:prstGeom prst="rect">
            <a:avLst/>
          </a:prstGeom>
          <a:solidFill>
            <a:schemeClr val="bg1">
              <a:lumMod val="75000"/>
            </a:schemeClr>
          </a:solidFill>
          <a:ln w="9525">
            <a:solidFill>
              <a:schemeClr val="bg2"/>
            </a:solidFill>
            <a:miter lim="800000"/>
            <a:headEnd/>
            <a:tailEnd/>
          </a:ln>
        </p:spPr>
        <p:txBody>
          <a:bodyPr>
            <a:spAutoFit/>
          </a:bodyPr>
          <a:lstStyle/>
          <a:p>
            <a:pPr eaLnBrk="1" hangingPunct="1">
              <a:defRPr/>
            </a:pPr>
            <a:r>
              <a:rPr lang="pt-BR" sz="2800" dirty="0">
                <a:solidFill>
                  <a:srgbClr val="000099"/>
                </a:solidFill>
                <a:latin typeface="Trebuchet MS" panose="020B0603020202020204" pitchFamily="34" charset="0"/>
              </a:rPr>
              <a:t>Dados IBGE – Censo Demográfico 2000 </a:t>
            </a:r>
          </a:p>
        </p:txBody>
      </p:sp>
      <p:sp>
        <p:nvSpPr>
          <p:cNvPr id="71684" name="Seta: para a Direita 1"/>
          <p:cNvSpPr>
            <a:spLocks noChangeArrowheads="1"/>
          </p:cNvSpPr>
          <p:nvPr/>
        </p:nvSpPr>
        <p:spPr bwMode="auto">
          <a:xfrm rot="10800000">
            <a:off x="1908175" y="2781300"/>
            <a:ext cx="792163" cy="360363"/>
          </a:xfrm>
          <a:prstGeom prst="rightArrow">
            <a:avLst>
              <a:gd name="adj1" fmla="val 50000"/>
              <a:gd name="adj2" fmla="val 49969"/>
            </a:avLst>
          </a:prstGeom>
          <a:solidFill>
            <a:srgbClr val="FF0000"/>
          </a:solidFill>
          <a:ln w="3175" algn="ctr">
            <a:solidFill>
              <a:srgbClr val="FF0000"/>
            </a:solidFill>
            <a:round/>
            <a:headEnd/>
            <a:tailEnd/>
          </a:ln>
        </p:spPr>
        <p:txBody>
          <a:bodyPr/>
          <a:lstStyle/>
          <a:p>
            <a:pPr algn="ctr" eaLnBrk="1" hangingPunct="1"/>
            <a:endParaRPr lang="pt-BR"/>
          </a:p>
        </p:txBody>
      </p:sp>
      <p:sp>
        <p:nvSpPr>
          <p:cNvPr id="71685" name="Seta: para a Direita 4"/>
          <p:cNvSpPr>
            <a:spLocks noChangeArrowheads="1"/>
          </p:cNvSpPr>
          <p:nvPr/>
        </p:nvSpPr>
        <p:spPr bwMode="auto">
          <a:xfrm rot="10800000">
            <a:off x="1692275" y="3429000"/>
            <a:ext cx="790575" cy="360363"/>
          </a:xfrm>
          <a:prstGeom prst="rightArrow">
            <a:avLst>
              <a:gd name="adj1" fmla="val 50000"/>
              <a:gd name="adj2" fmla="val 49869"/>
            </a:avLst>
          </a:prstGeom>
          <a:solidFill>
            <a:srgbClr val="FF0000"/>
          </a:solidFill>
          <a:ln w="3175" algn="ctr">
            <a:solidFill>
              <a:srgbClr val="FF0000"/>
            </a:solidFill>
            <a:round/>
            <a:headEnd/>
            <a:tailEnd/>
          </a:ln>
        </p:spPr>
        <p:txBody>
          <a:bodyPr/>
          <a:lstStyle/>
          <a:p>
            <a:pPr algn="ctr" eaLnBrk="1" hangingPunct="1"/>
            <a:endParaRPr lang="pt-BR"/>
          </a:p>
        </p:txBody>
      </p:sp>
      <p:sp>
        <p:nvSpPr>
          <p:cNvPr id="71686" name="Seta: para a Direita 5"/>
          <p:cNvSpPr>
            <a:spLocks noChangeArrowheads="1"/>
          </p:cNvSpPr>
          <p:nvPr/>
        </p:nvSpPr>
        <p:spPr bwMode="auto">
          <a:xfrm rot="10800000">
            <a:off x="3708400" y="3608388"/>
            <a:ext cx="792163" cy="360362"/>
          </a:xfrm>
          <a:prstGeom prst="rightArrow">
            <a:avLst>
              <a:gd name="adj1" fmla="val 50000"/>
              <a:gd name="adj2" fmla="val 49969"/>
            </a:avLst>
          </a:prstGeom>
          <a:solidFill>
            <a:srgbClr val="FF0000"/>
          </a:solidFill>
          <a:ln w="3175" algn="ctr">
            <a:solidFill>
              <a:srgbClr val="FF0000"/>
            </a:solidFill>
            <a:round/>
            <a:headEnd/>
            <a:tailEnd/>
          </a:ln>
        </p:spPr>
        <p:txBody>
          <a:bodyPr/>
          <a:lstStyle/>
          <a:p>
            <a:pPr algn="ctr" eaLnBrk="1" hangingPunct="1"/>
            <a:endParaRPr lang="pt-BR"/>
          </a:p>
        </p:txBody>
      </p:sp>
      <p:sp>
        <p:nvSpPr>
          <p:cNvPr id="71687" name="Seta: para a Direita 6"/>
          <p:cNvSpPr>
            <a:spLocks noChangeArrowheads="1"/>
          </p:cNvSpPr>
          <p:nvPr/>
        </p:nvSpPr>
        <p:spPr bwMode="auto">
          <a:xfrm rot="10800000">
            <a:off x="1692275" y="3789363"/>
            <a:ext cx="790575" cy="360362"/>
          </a:xfrm>
          <a:prstGeom prst="rightArrow">
            <a:avLst>
              <a:gd name="adj1" fmla="val 50000"/>
              <a:gd name="adj2" fmla="val 49869"/>
            </a:avLst>
          </a:prstGeom>
          <a:solidFill>
            <a:srgbClr val="FF0000"/>
          </a:solidFill>
          <a:ln w="3175" algn="ctr">
            <a:solidFill>
              <a:srgbClr val="FF0000"/>
            </a:solidFill>
            <a:round/>
            <a:headEnd/>
            <a:tailEnd/>
          </a:ln>
        </p:spPr>
        <p:txBody>
          <a:bodyPr/>
          <a:lstStyle/>
          <a:p>
            <a:pPr algn="ctr" eaLnBrk="1" hangingPunct="1"/>
            <a:endParaRPr lang="pt-BR"/>
          </a:p>
        </p:txBody>
      </p:sp>
      <p:sp>
        <p:nvSpPr>
          <p:cNvPr id="71688" name="Seta: para a Direita 7"/>
          <p:cNvSpPr>
            <a:spLocks noChangeArrowheads="1"/>
          </p:cNvSpPr>
          <p:nvPr/>
        </p:nvSpPr>
        <p:spPr bwMode="auto">
          <a:xfrm rot="10800000">
            <a:off x="1908175" y="4164013"/>
            <a:ext cx="792163" cy="360362"/>
          </a:xfrm>
          <a:prstGeom prst="rightArrow">
            <a:avLst>
              <a:gd name="adj1" fmla="val 50000"/>
              <a:gd name="adj2" fmla="val 49969"/>
            </a:avLst>
          </a:prstGeom>
          <a:solidFill>
            <a:srgbClr val="FF0000"/>
          </a:solidFill>
          <a:ln w="3175" algn="ctr">
            <a:solidFill>
              <a:srgbClr val="FF0000"/>
            </a:solidFill>
            <a:round/>
            <a:headEnd/>
            <a:tailEnd/>
          </a:ln>
        </p:spPr>
        <p:txBody>
          <a:bodyPr/>
          <a:lstStyle/>
          <a:p>
            <a:pPr algn="ctr" eaLnBrk="1" hangingPunct="1"/>
            <a:endParaRPr lang="pt-BR"/>
          </a:p>
        </p:txBody>
      </p:sp>
      <p:sp>
        <p:nvSpPr>
          <p:cNvPr id="71689" name="CaixaDeTexto 3"/>
          <p:cNvSpPr txBox="1">
            <a:spLocks noChangeArrowheads="1"/>
          </p:cNvSpPr>
          <p:nvPr/>
        </p:nvSpPr>
        <p:spPr bwMode="auto">
          <a:xfrm>
            <a:off x="614363" y="5697538"/>
            <a:ext cx="8553450" cy="830262"/>
          </a:xfrm>
          <a:prstGeom prst="rect">
            <a:avLst/>
          </a:prstGeom>
          <a:noFill/>
          <a:ln w="9525">
            <a:noFill/>
            <a:miter lim="800000"/>
            <a:headEnd/>
            <a:tailEnd/>
          </a:ln>
        </p:spPr>
        <p:txBody>
          <a:bodyPr wrap="none">
            <a:spAutoFit/>
          </a:bodyPr>
          <a:lstStyle/>
          <a:p>
            <a:r>
              <a:rPr lang="pt-BR"/>
              <a:t>Procurar UF SP</a:t>
            </a:r>
          </a:p>
          <a:p>
            <a:r>
              <a:rPr lang="pt-BR"/>
              <a:t>Como encontrar o município de Caraguatatuba?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Imagem 1"/>
          <p:cNvPicPr>
            <a:picLocks noChangeAspect="1" noChangeArrowheads="1"/>
          </p:cNvPicPr>
          <p:nvPr/>
        </p:nvPicPr>
        <p:blipFill>
          <a:blip r:embed="rId2"/>
          <a:srcRect b="5992"/>
          <a:stretch>
            <a:fillRect/>
          </a:stretch>
        </p:blipFill>
        <p:spPr bwMode="auto">
          <a:xfrm>
            <a:off x="0" y="857250"/>
            <a:ext cx="9144000" cy="4835525"/>
          </a:xfrm>
          <a:prstGeom prst="rect">
            <a:avLst/>
          </a:prstGeom>
          <a:noFill/>
          <a:ln w="9525">
            <a:noFill/>
            <a:miter lim="800000"/>
            <a:headEnd/>
            <a:tailEnd/>
          </a:ln>
        </p:spPr>
      </p:pic>
      <p:sp>
        <p:nvSpPr>
          <p:cNvPr id="3" name="Text Box 27"/>
          <p:cNvSpPr txBox="1">
            <a:spLocks noChangeArrowheads="1"/>
          </p:cNvSpPr>
          <p:nvPr/>
        </p:nvSpPr>
        <p:spPr bwMode="auto">
          <a:xfrm>
            <a:off x="250825" y="115888"/>
            <a:ext cx="6553200" cy="523875"/>
          </a:xfrm>
          <a:prstGeom prst="rect">
            <a:avLst/>
          </a:prstGeom>
          <a:solidFill>
            <a:schemeClr val="bg1">
              <a:lumMod val="75000"/>
            </a:schemeClr>
          </a:solidFill>
          <a:ln w="9525">
            <a:solidFill>
              <a:schemeClr val="bg2"/>
            </a:solidFill>
            <a:miter lim="800000"/>
            <a:headEnd/>
            <a:tailEnd/>
          </a:ln>
        </p:spPr>
        <p:txBody>
          <a:bodyPr>
            <a:spAutoFit/>
          </a:bodyPr>
          <a:lstStyle/>
          <a:p>
            <a:pPr eaLnBrk="1" hangingPunct="1">
              <a:defRPr/>
            </a:pPr>
            <a:r>
              <a:rPr lang="pt-BR" sz="2800" dirty="0">
                <a:solidFill>
                  <a:srgbClr val="000099"/>
                </a:solidFill>
                <a:latin typeface="Trebuchet MS" panose="020B0603020202020204" pitchFamily="34" charset="0"/>
              </a:rPr>
              <a:t>Dados IBGE – Censo Demográfico 2000 </a:t>
            </a:r>
          </a:p>
        </p:txBody>
      </p:sp>
      <p:sp>
        <p:nvSpPr>
          <p:cNvPr id="72708" name="Seta: para a Direita 3"/>
          <p:cNvSpPr>
            <a:spLocks noChangeArrowheads="1"/>
          </p:cNvSpPr>
          <p:nvPr/>
        </p:nvSpPr>
        <p:spPr bwMode="auto">
          <a:xfrm rot="10800000">
            <a:off x="2051050" y="2492375"/>
            <a:ext cx="792163" cy="360363"/>
          </a:xfrm>
          <a:prstGeom prst="rightArrow">
            <a:avLst>
              <a:gd name="adj1" fmla="val 50000"/>
              <a:gd name="adj2" fmla="val 49969"/>
            </a:avLst>
          </a:prstGeom>
          <a:solidFill>
            <a:srgbClr val="FF0000"/>
          </a:solidFill>
          <a:ln w="3175" algn="ctr">
            <a:solidFill>
              <a:srgbClr val="FF0000"/>
            </a:solidFill>
            <a:round/>
            <a:headEnd/>
            <a:tailEnd/>
          </a:ln>
        </p:spPr>
        <p:txBody>
          <a:bodyPr/>
          <a:lstStyle/>
          <a:p>
            <a:pPr algn="ctr" eaLnBrk="1" hangingPunct="1"/>
            <a:endParaRPr lang="pt-B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Imagem 1"/>
          <p:cNvPicPr>
            <a:picLocks noChangeAspect="1" noChangeArrowheads="1"/>
          </p:cNvPicPr>
          <p:nvPr/>
        </p:nvPicPr>
        <p:blipFill>
          <a:blip r:embed="rId2"/>
          <a:srcRect b="6165"/>
          <a:stretch>
            <a:fillRect/>
          </a:stretch>
        </p:blipFill>
        <p:spPr bwMode="auto">
          <a:xfrm>
            <a:off x="0" y="857250"/>
            <a:ext cx="9144000" cy="4826000"/>
          </a:xfrm>
          <a:prstGeom prst="rect">
            <a:avLst/>
          </a:prstGeom>
          <a:noFill/>
          <a:ln w="9525">
            <a:noFill/>
            <a:miter lim="800000"/>
            <a:headEnd/>
            <a:tailEnd/>
          </a:ln>
        </p:spPr>
      </p:pic>
      <p:sp>
        <p:nvSpPr>
          <p:cNvPr id="3" name="Text Box 27"/>
          <p:cNvSpPr txBox="1">
            <a:spLocks noChangeArrowheads="1"/>
          </p:cNvSpPr>
          <p:nvPr/>
        </p:nvSpPr>
        <p:spPr bwMode="auto">
          <a:xfrm>
            <a:off x="250825" y="115888"/>
            <a:ext cx="6553200" cy="523875"/>
          </a:xfrm>
          <a:prstGeom prst="rect">
            <a:avLst/>
          </a:prstGeom>
          <a:solidFill>
            <a:schemeClr val="bg1">
              <a:lumMod val="75000"/>
            </a:schemeClr>
          </a:solidFill>
          <a:ln w="9525">
            <a:solidFill>
              <a:schemeClr val="bg2"/>
            </a:solidFill>
            <a:miter lim="800000"/>
            <a:headEnd/>
            <a:tailEnd/>
          </a:ln>
        </p:spPr>
        <p:txBody>
          <a:bodyPr>
            <a:spAutoFit/>
          </a:bodyPr>
          <a:lstStyle/>
          <a:p>
            <a:pPr eaLnBrk="1" hangingPunct="1">
              <a:defRPr/>
            </a:pPr>
            <a:r>
              <a:rPr lang="pt-BR" sz="2800" dirty="0">
                <a:solidFill>
                  <a:srgbClr val="000099"/>
                </a:solidFill>
                <a:latin typeface="Trebuchet MS" panose="020B0603020202020204" pitchFamily="34" charset="0"/>
              </a:rPr>
              <a:t>Dados IBGE – Censo Demográfico 2000 </a:t>
            </a:r>
          </a:p>
        </p:txBody>
      </p:sp>
      <p:sp>
        <p:nvSpPr>
          <p:cNvPr id="73732" name="Seta: para a Direita 3"/>
          <p:cNvSpPr>
            <a:spLocks noChangeArrowheads="1"/>
          </p:cNvSpPr>
          <p:nvPr/>
        </p:nvSpPr>
        <p:spPr bwMode="auto">
          <a:xfrm rot="10800000">
            <a:off x="2411413" y="2276475"/>
            <a:ext cx="792162" cy="360363"/>
          </a:xfrm>
          <a:prstGeom prst="rightArrow">
            <a:avLst>
              <a:gd name="adj1" fmla="val 50000"/>
              <a:gd name="adj2" fmla="val 49969"/>
            </a:avLst>
          </a:prstGeom>
          <a:solidFill>
            <a:srgbClr val="FF0000"/>
          </a:solidFill>
          <a:ln w="3175" algn="ctr">
            <a:solidFill>
              <a:srgbClr val="FF0000"/>
            </a:solidFill>
            <a:round/>
            <a:headEnd/>
            <a:tailEnd/>
          </a:ln>
        </p:spPr>
        <p:txBody>
          <a:bodyPr/>
          <a:lstStyle/>
          <a:p>
            <a:pPr algn="ctr" eaLnBrk="1" hangingPunct="1"/>
            <a:endParaRPr lang="pt-B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ersonalizar design">
  <a:themeElements>
    <a:clrScheme name="Personalizar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ersonalizar design">
      <a:majorFont>
        <a:latin typeface="Arial"/>
        <a:ea typeface=""/>
        <a:cs typeface="Arial"/>
      </a:majorFont>
      <a:minorFont>
        <a:latin typeface="Arial"/>
        <a:ea typeface=""/>
        <a:cs typeface="Arial"/>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175" cap="flat" cmpd="sng" algn="ctr">
          <a:solidFill>
            <a:srgbClr val="FFFF6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pt-BR" sz="24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3175" cap="flat" cmpd="sng" algn="ctr">
          <a:solidFill>
            <a:srgbClr val="FFFF6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pt-BR" sz="24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Personalizar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ersonalizar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ersonalizar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ersonalizar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ersonalizar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ersonalizar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ersonalizar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ersonalizar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ersonalizar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ersonalizar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ersonalizar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ersonalizar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Personalizar design">
  <a:themeElements>
    <a:clrScheme name="3_Personalizar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Personalizar design">
      <a:majorFont>
        <a:latin typeface="Arial"/>
        <a:ea typeface=""/>
        <a:cs typeface="Arial"/>
      </a:majorFont>
      <a:minorFont>
        <a:latin typeface="Arial"/>
        <a:ea typeface=""/>
        <a:cs typeface="Arial"/>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175" cap="flat" cmpd="sng" algn="ctr">
          <a:solidFill>
            <a:srgbClr val="FFFF6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pt-BR" sz="24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3175" cap="flat" cmpd="sng" algn="ctr">
          <a:solidFill>
            <a:srgbClr val="FFFF6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pt-BR" sz="24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3_Personalizar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Personalizar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Personalizar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Personalizar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Personalizar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Personalizar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Personalizar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Personalizar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Personalizar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Personalizar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Personalizar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Personalizar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11564</TotalTime>
  <Words>1127</Words>
  <Application>Microsoft PowerPoint</Application>
  <PresentationFormat>Apresentação na tela (4:3)</PresentationFormat>
  <Paragraphs>178</Paragraphs>
  <Slides>57</Slides>
  <Notes>1</Notes>
  <HiddenSlides>0</HiddenSlides>
  <MMClips>0</MMClips>
  <ScaleCrop>false</ScaleCrop>
  <HeadingPairs>
    <vt:vector size="4" baseType="variant">
      <vt:variant>
        <vt:lpstr>Tema</vt:lpstr>
      </vt:variant>
      <vt:variant>
        <vt:i4>2</vt:i4>
      </vt:variant>
      <vt:variant>
        <vt:lpstr>Títulos de slides</vt:lpstr>
      </vt:variant>
      <vt:variant>
        <vt:i4>57</vt:i4>
      </vt:variant>
    </vt:vector>
  </HeadingPairs>
  <TitlesOfParts>
    <vt:vector size="59" baseType="lpstr">
      <vt:lpstr>Personalizar design</vt:lpstr>
      <vt:lpstr>3_Personalizar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1. Formar grupos</vt:lpstr>
      <vt:lpstr>Slide 30</vt:lpstr>
      <vt:lpstr>Slide 31</vt:lpstr>
      <vt:lpstr>Slide 32</vt:lpstr>
      <vt:lpstr>Slide 33</vt:lpstr>
      <vt:lpstr>Slide 34</vt:lpstr>
      <vt:lpstr>Slide 35</vt:lpstr>
      <vt:lpstr>Slide 36</vt:lpstr>
      <vt:lpstr>Grupos</vt:lpstr>
      <vt:lpstr>Slide 38</vt:lpstr>
      <vt:lpstr>Slide 39</vt:lpstr>
      <vt:lpstr>2. Calcular proporções de cada grupo em relação ao total de responsáveis pelo domicílio do setor censitário</vt:lpstr>
      <vt:lpstr>Slide 41</vt:lpstr>
      <vt:lpstr>Slide 42</vt:lpstr>
      <vt:lpstr>3. Ponderação</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vector>
  </TitlesOfParts>
  <Company>INPE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INPE</dc:creator>
  <cp:lastModifiedBy>usuario</cp:lastModifiedBy>
  <cp:revision>1345</cp:revision>
  <dcterms:created xsi:type="dcterms:W3CDTF">2005-10-24T10:38:57Z</dcterms:created>
  <dcterms:modified xsi:type="dcterms:W3CDTF">2019-07-20T21:08:29Z</dcterms:modified>
</cp:coreProperties>
</file>