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42"/>
  </p:notesMasterIdLst>
  <p:sldIdLst>
    <p:sldId id="256" r:id="rId2"/>
    <p:sldId id="335" r:id="rId3"/>
    <p:sldId id="336" r:id="rId4"/>
    <p:sldId id="337" r:id="rId5"/>
    <p:sldId id="338" r:id="rId6"/>
    <p:sldId id="405" r:id="rId7"/>
    <p:sldId id="261" r:id="rId8"/>
    <p:sldId id="334" r:id="rId9"/>
    <p:sldId id="323" r:id="rId10"/>
    <p:sldId id="330" r:id="rId11"/>
    <p:sldId id="401" r:id="rId12"/>
    <p:sldId id="331" r:id="rId13"/>
    <p:sldId id="332" r:id="rId14"/>
    <p:sldId id="333" r:id="rId15"/>
    <p:sldId id="342" r:id="rId16"/>
    <p:sldId id="343" r:id="rId17"/>
    <p:sldId id="402" r:id="rId18"/>
    <p:sldId id="403" r:id="rId19"/>
    <p:sldId id="404" r:id="rId20"/>
    <p:sldId id="399" r:id="rId21"/>
    <p:sldId id="400" r:id="rId22"/>
    <p:sldId id="375" r:id="rId23"/>
    <p:sldId id="376" r:id="rId24"/>
    <p:sldId id="377" r:id="rId25"/>
    <p:sldId id="378" r:id="rId26"/>
    <p:sldId id="383" r:id="rId27"/>
    <p:sldId id="379" r:id="rId28"/>
    <p:sldId id="381" r:id="rId29"/>
    <p:sldId id="382" r:id="rId30"/>
    <p:sldId id="384" r:id="rId31"/>
    <p:sldId id="385" r:id="rId32"/>
    <p:sldId id="407" r:id="rId33"/>
    <p:sldId id="387" r:id="rId34"/>
    <p:sldId id="388" r:id="rId35"/>
    <p:sldId id="389" r:id="rId36"/>
    <p:sldId id="390" r:id="rId37"/>
    <p:sldId id="391" r:id="rId38"/>
    <p:sldId id="393" r:id="rId39"/>
    <p:sldId id="396" r:id="rId40"/>
    <p:sldId id="39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ヒラギノ角ゴ Pro W3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BFCEFD"/>
    <a:srgbClr val="7B91FD"/>
    <a:srgbClr val="A6BAFC"/>
    <a:srgbClr val="AC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2" autoAdjust="0"/>
    <p:restoredTop sz="97846" autoAdjust="0"/>
  </p:normalViewPr>
  <p:slideViewPr>
    <p:cSldViewPr>
      <p:cViewPr>
        <p:scale>
          <a:sx n="66" d="100"/>
          <a:sy n="66" d="100"/>
        </p:scale>
        <p:origin x="-1416" y="-1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82B1C02-1F61-F74E-92BF-32A51F7CFAA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49630C62-70A4-794E-AAE5-E397AABA38B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477457E-B237-E14B-B255-7A9990611AE3}" type="slidenum">
              <a:rPr lang="pt-BR" sz="1200">
                <a:latin typeface="Times New Roman" charset="0"/>
              </a:rPr>
              <a:pPr eaLnBrk="1" hangingPunct="1"/>
              <a:t>28</a:t>
            </a:fld>
            <a:endParaRPr lang="pt-BR" sz="1200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0F3433C-C7A9-1D45-BF88-7027648E5DC5}" type="slidenum">
              <a:rPr lang="pt-BR" sz="1200">
                <a:latin typeface="Times New Roman" charset="0"/>
              </a:rPr>
              <a:pPr eaLnBrk="1" hangingPunct="1"/>
              <a:t>29</a:t>
            </a:fld>
            <a:endParaRPr lang="pt-BR" sz="120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53891AC0-5F4E-5445-9006-5D949CCAB5F6}" type="slidenum">
              <a:rPr lang="pt-BR" sz="1200">
                <a:latin typeface="Times New Roman" charset="0"/>
              </a:rPr>
              <a:pPr eaLnBrk="1" hangingPunct="1"/>
              <a:t>30</a:t>
            </a:fld>
            <a:endParaRPr lang="pt-BR" sz="120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C4D7C703-5AE4-004A-A934-F490C35FE99D}" type="slidenum">
              <a:rPr lang="pt-BR" sz="1200">
                <a:latin typeface="Times New Roman" charset="0"/>
              </a:rPr>
              <a:pPr eaLnBrk="1" hangingPunct="1"/>
              <a:t>31</a:t>
            </a:fld>
            <a:endParaRPr lang="pt-BR" sz="120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95B2FB11-83BE-0F4F-A204-F56CFA04EC9A}" type="slidenum">
              <a:rPr lang="pt-BR" sz="1200">
                <a:latin typeface="Times New Roman" charset="0"/>
              </a:rPr>
              <a:pPr eaLnBrk="1" hangingPunct="1"/>
              <a:t>32</a:t>
            </a:fld>
            <a:endParaRPr lang="pt-BR" sz="120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411D40F6-21B7-2C43-9566-709996DD07D8}" type="slidenum">
              <a:rPr lang="pt-BR" sz="1200">
                <a:latin typeface="Times New Roman" charset="0"/>
              </a:rPr>
              <a:pPr eaLnBrk="1" hangingPunct="1"/>
              <a:t>33</a:t>
            </a:fld>
            <a:endParaRPr lang="pt-BR" sz="120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FFE686DE-5108-134D-8B0A-FCAD730D76E6}" type="slidenum">
              <a:rPr lang="pt-BR" sz="1200">
                <a:latin typeface="Times New Roman" charset="0"/>
              </a:rPr>
              <a:pPr eaLnBrk="1" hangingPunct="1"/>
              <a:t>34</a:t>
            </a:fld>
            <a:endParaRPr lang="pt-BR" sz="12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17FA373E-4ECC-CC4E-A5DF-89E4F5817DCD}" type="slidenum">
              <a:rPr lang="pt-BR" sz="1200">
                <a:latin typeface="Times New Roman" charset="0"/>
              </a:rPr>
              <a:pPr eaLnBrk="1" hangingPunct="1"/>
              <a:t>35</a:t>
            </a:fld>
            <a:endParaRPr lang="pt-BR" sz="120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C002762-4A3D-7D4A-96AA-F8C915DBC532}" type="slidenum">
              <a:rPr lang="pt-BR" sz="1200">
                <a:latin typeface="Times New Roman" charset="0"/>
              </a:rPr>
              <a:pPr eaLnBrk="1" hangingPunct="1"/>
              <a:t>36</a:t>
            </a:fld>
            <a:endParaRPr lang="pt-BR" sz="12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9F4E41E-D3F5-EC48-A2DD-9810229248DD}" type="slidenum">
              <a:rPr lang="pt-BR" sz="1200">
                <a:latin typeface="Times New Roman" charset="0"/>
              </a:rPr>
              <a:pPr eaLnBrk="1" hangingPunct="1"/>
              <a:t>37</a:t>
            </a:fld>
            <a:endParaRPr lang="pt-BR" sz="120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7B699F95-40DE-3243-B615-E57E5032A0EE}" type="slidenum">
              <a:rPr lang="pt-BR" sz="1200"/>
              <a:pPr eaLnBrk="1" hangingPunct="1"/>
              <a:t>6</a:t>
            </a:fld>
            <a:endParaRPr lang="pt-BR" sz="120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B2EF075E-74F6-FF4E-8D36-50E434064F40}" type="slidenum">
              <a:rPr lang="pt-BR" sz="1200">
                <a:latin typeface="Times New Roman" charset="0"/>
              </a:rPr>
              <a:pPr eaLnBrk="1" hangingPunct="1"/>
              <a:t>38</a:t>
            </a:fld>
            <a:endParaRPr lang="pt-BR" sz="120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72F99B39-830A-5443-9E88-5BD0DD423160}" type="slidenum">
              <a:rPr lang="pt-BR" sz="1200">
                <a:latin typeface="Times New Roman" charset="0"/>
              </a:rPr>
              <a:pPr eaLnBrk="1" hangingPunct="1"/>
              <a:t>39</a:t>
            </a:fld>
            <a:endParaRPr lang="pt-BR" sz="1200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884F8F11-0A57-7A4B-881F-3E75B5990C16}" type="slidenum">
              <a:rPr lang="pt-BR" sz="1200">
                <a:latin typeface="Times New Roman" charset="0"/>
              </a:rPr>
              <a:pPr eaLnBrk="1" hangingPunct="1"/>
              <a:t>40</a:t>
            </a:fld>
            <a:endParaRPr lang="pt-BR" sz="120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fld id="{B661789D-05E0-3D45-954E-6699EA85184D}" type="slidenum">
              <a:rPr lang="en-US" sz="1200">
                <a:latin typeface="Times New Roman" charset="0"/>
              </a:rPr>
              <a:pPr/>
              <a:t>7</a:t>
            </a:fld>
            <a:endParaRPr lang="en-US" sz="120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62FAAF57-3800-5241-99F1-1367A25A712C}" type="slidenum">
              <a:rPr lang="pt-BR" sz="1200"/>
              <a:pPr eaLnBrk="1" hangingPunct="1"/>
              <a:t>9</a:t>
            </a:fld>
            <a:endParaRPr lang="pt-BR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8A669A9E-AD4E-514E-85C9-740959A181B0}" type="slidenum">
              <a:rPr lang="pt-BR" sz="1200"/>
              <a:pPr eaLnBrk="1" hangingPunct="1"/>
              <a:t>17</a:t>
            </a:fld>
            <a:endParaRPr lang="pt-BR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596A741-34BD-8E40-AA49-B5E5762122CE}" type="slidenum">
              <a:rPr lang="pt-BR" sz="1200"/>
              <a:pPr eaLnBrk="1" hangingPunct="1"/>
              <a:t>18</a:t>
            </a:fld>
            <a:endParaRPr lang="pt-BR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77D2771-042B-054A-9761-A51C2AAD8659}" type="slidenum">
              <a:rPr lang="pt-BR" sz="1200"/>
              <a:pPr eaLnBrk="1" hangingPunct="1"/>
              <a:t>19</a:t>
            </a:fld>
            <a:endParaRPr lang="pt-BR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B328795E-8930-5542-BF0A-7B8544911E66}" type="slidenum">
              <a:rPr lang="pt-BR" sz="1200">
                <a:latin typeface="Times New Roman" charset="0"/>
              </a:rPr>
              <a:pPr eaLnBrk="1" hangingPunct="1"/>
              <a:t>26</a:t>
            </a:fld>
            <a:endParaRPr lang="pt-BR" sz="120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fld id="{D184AFDD-F55F-5B44-A1F0-549F71A5A518}" type="slidenum">
              <a:rPr lang="pt-BR" sz="1200">
                <a:latin typeface="Times New Roman" charset="0"/>
              </a:rPr>
              <a:pPr eaLnBrk="1" hangingPunct="1"/>
              <a:t>27</a:t>
            </a:fld>
            <a:endParaRPr lang="pt-BR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</a:defRPr>
            </a:lvl1pPr>
          </a:lstStyle>
          <a:p>
            <a:fld id="{7B6C1171-BF0B-5F46-9283-47CFA77D48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0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8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3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67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69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627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732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56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85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2751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latin typeface="Times New Roman" pitchFamily="18" charset="0"/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latin typeface="Calibri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56" r:id="rId12"/>
    <p:sldLayoutId id="214748385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ヒラギノ角ゴ Pro W3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charset="0"/>
          <a:ea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ヒラギノ角ゴ Pro W3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Como </a:t>
            </a:r>
            <a:r>
              <a:rPr lang="en-US" dirty="0" err="1" smtClean="0">
                <a:latin typeface="Calibri" charset="0"/>
              </a:rPr>
              <a:t>preparar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teses</a:t>
            </a:r>
            <a:r>
              <a:rPr lang="en-US" dirty="0" smtClean="0">
                <a:latin typeface="Calibri" charset="0"/>
              </a:rPr>
              <a:t> e </a:t>
            </a:r>
            <a:r>
              <a:rPr lang="en-US" dirty="0" err="1" smtClean="0">
                <a:latin typeface="Calibri" charset="0"/>
              </a:rPr>
              <a:t>artigos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científicos</a:t>
            </a:r>
            <a:r>
              <a:rPr lang="en-US" dirty="0" smtClean="0">
                <a:latin typeface="Calibri" charset="0"/>
              </a:rPr>
              <a:t>?</a:t>
            </a:r>
            <a:endParaRPr lang="en-US" dirty="0">
              <a:latin typeface="Calibri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CAP 242</a:t>
            </a:r>
          </a:p>
          <a:p>
            <a:pPr eaLnBrk="1" hangingPunct="1"/>
            <a:r>
              <a:rPr lang="pt-BR">
                <a:latin typeface="Calibri" charset="0"/>
              </a:rPr>
              <a:t>Pedro R. Andrade</a:t>
            </a:r>
          </a:p>
          <a:p>
            <a:pPr eaLnBrk="1" hangingPunct="1"/>
            <a:r>
              <a:rPr lang="pt-BR">
                <a:latin typeface="Calibri" charset="0"/>
              </a:rPr>
              <a:t>Slides: Gilberto Câmara</a:t>
            </a:r>
            <a:endParaRPr lang="pt-BR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1. Introdução</a:t>
            </a:r>
          </a:p>
        </p:txBody>
      </p:sp>
      <p:sp>
        <p:nvSpPr>
          <p:cNvPr id="26626" name="Rectangle 3"/>
          <p:cNvSpPr txBox="1">
            <a:spLocks noChangeArrowheads="1"/>
          </p:cNvSpPr>
          <p:nvPr/>
        </p:nvSpPr>
        <p:spPr bwMode="auto">
          <a:xfrm>
            <a:off x="990600" y="1143000"/>
            <a:ext cx="6019800" cy="23622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6C0000"/>
                </a:solidFill>
                <a:latin typeface="Calibri" charset="0"/>
              </a:rPr>
              <a:t>Qual é o seu problema científico?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Qual é a motivação da tese?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De onde vem o problema?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Quem tratou disto antes?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O que eu vou fazer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?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Sem </a:t>
            </a:r>
            <a:r>
              <a:rPr lang="pt-BR" sz="2000" i="1">
                <a:solidFill>
                  <a:srgbClr val="000066"/>
                </a:solidFill>
                <a:latin typeface="Calibri" charset="0"/>
              </a:rPr>
              <a:t>spoilers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 sobre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resultados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2000">
              <a:solidFill>
                <a:srgbClr val="000066"/>
              </a:solidFill>
              <a:latin typeface="Calibri" charset="0"/>
            </a:endParaRPr>
          </a:p>
        </p:txBody>
      </p:sp>
      <p:pic>
        <p:nvPicPr>
          <p:cNvPr id="26627" name="Picture 8" descr="http://tvrigs.org.uk/photos/ammonit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9500"/>
            <a:ext cx="41148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0" descr="http://www.sculpturegallery.com/three/fossil_fi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7511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0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6971610" cy="4508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6200" y="6515587"/>
            <a:ext cx="5257800" cy="307777"/>
          </a:xfrm>
          <a:prstGeom prst="rect">
            <a:avLst/>
          </a:prstGeom>
          <a:solidFill>
            <a:srgbClr val="D6D6EB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solidFill>
                  <a:srgbClr val="000090"/>
                </a:solidFill>
              </a:rPr>
              <a:t>fonte</a:t>
            </a:r>
            <a:r>
              <a:rPr lang="en-US" dirty="0" smtClean="0">
                <a:solidFill>
                  <a:srgbClr val="000090"/>
                </a:solidFill>
              </a:rPr>
              <a:t>:  "Scientific Writing: easy </a:t>
            </a:r>
            <a:r>
              <a:rPr lang="en-US" dirty="0">
                <a:solidFill>
                  <a:srgbClr val="000090"/>
                </a:solidFill>
              </a:rPr>
              <a:t>when </a:t>
            </a:r>
            <a:r>
              <a:rPr lang="en-US" dirty="0" smtClean="0">
                <a:solidFill>
                  <a:srgbClr val="000090"/>
                </a:solidFill>
              </a:rPr>
              <a:t>you know how” (Peat et al.)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>
          <a:xfrm>
            <a:off x="685800" y="506760"/>
            <a:ext cx="8458200" cy="762000"/>
          </a:xfrm>
        </p:spPr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2. </a:t>
            </a:r>
            <a:r>
              <a:rPr lang="pt-BR" dirty="0" smtClean="0">
                <a:latin typeface="Calibri" charset="0"/>
              </a:rPr>
              <a:t>Hipótese (Conjectura</a:t>
            </a:r>
            <a:r>
              <a:rPr lang="pt-BR" smtClean="0">
                <a:latin typeface="Calibri" charset="0"/>
              </a:rPr>
              <a:t>) </a:t>
            </a:r>
            <a:r>
              <a:rPr lang="pt-BR" smtClean="0">
                <a:latin typeface="Calibri" charset="0"/>
              </a:rPr>
              <a:t>+ </a:t>
            </a:r>
            <a:r>
              <a:rPr lang="pt-BR" dirty="0" smtClean="0">
                <a:latin typeface="Calibri" charset="0"/>
              </a:rPr>
              <a:t>Resultados Anteriores</a:t>
            </a:r>
            <a:endParaRPr lang="pt-BR" dirty="0">
              <a:latin typeface="Calibri" charset="0"/>
            </a:endParaRPr>
          </a:p>
        </p:txBody>
      </p:sp>
      <p:sp>
        <p:nvSpPr>
          <p:cNvPr id="27650" name="Rectangle 3"/>
          <p:cNvSpPr txBox="1">
            <a:spLocks noChangeArrowheads="1"/>
          </p:cNvSpPr>
          <p:nvPr/>
        </p:nvSpPr>
        <p:spPr bwMode="auto">
          <a:xfrm>
            <a:off x="683568" y="1412776"/>
            <a:ext cx="7848600" cy="237626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Quem já estudou este assunto e o que foi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publicado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? </a:t>
            </a:r>
            <a:endParaRPr lang="pt-BR" sz="2000" dirty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Citar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outros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autores</a:t>
            </a:r>
            <a:endParaRPr lang="pt-BR" sz="2000" smtClean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Quais os principais conceitos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(Cuidado para não parecer que você é um neófito)</a:t>
            </a:r>
            <a:endParaRPr lang="pt-BR" sz="2000" dirty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dirty="0">
                <a:solidFill>
                  <a:srgbClr val="000066"/>
                </a:solidFill>
                <a:latin typeface="Calibri" charset="0"/>
              </a:rPr>
              <a:t>Quais são os temas em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aberto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?</a:t>
            </a:r>
            <a:endParaRPr lang="pt-BR" sz="2000" dirty="0" smtClean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dirty="0" smtClean="0">
                <a:solidFill>
                  <a:srgbClr val="800000"/>
                </a:solidFill>
                <a:latin typeface="Calibri" charset="0"/>
              </a:rPr>
              <a:t>Qual </a:t>
            </a:r>
            <a:r>
              <a:rPr lang="pt-BR" sz="2000" dirty="0">
                <a:solidFill>
                  <a:srgbClr val="800000"/>
                </a:solidFill>
                <a:latin typeface="Calibri" charset="0"/>
              </a:rPr>
              <a:t>será sua </a:t>
            </a:r>
            <a:r>
              <a:rPr lang="pt-BR" sz="2000" dirty="0" smtClean="0">
                <a:solidFill>
                  <a:srgbClr val="800000"/>
                </a:solidFill>
                <a:latin typeface="Calibri" charset="0"/>
              </a:rPr>
              <a:t>contribuição</a:t>
            </a:r>
            <a:r>
              <a:rPr lang="pt-BR" sz="2000" dirty="0">
                <a:solidFill>
                  <a:srgbClr val="800000"/>
                </a:solidFill>
                <a:latin typeface="Calibri" charset="0"/>
              </a:rPr>
              <a:t>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2000" dirty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2000" dirty="0">
              <a:solidFill>
                <a:srgbClr val="000066"/>
              </a:solidFill>
              <a:latin typeface="Calibri" charset="0"/>
            </a:endParaRPr>
          </a:p>
        </p:txBody>
      </p:sp>
      <p:pic>
        <p:nvPicPr>
          <p:cNvPr id="27651" name="Picture 12" descr="http://www.sju.edu/research/bear_gulch/fossils_fish/Caridosuctor_du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46538"/>
            <a:ext cx="46482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2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3. Experimentos (estudos de caso)</a:t>
            </a:r>
          </a:p>
        </p:txBody>
      </p:sp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685800" y="1066800"/>
            <a:ext cx="7334250" cy="2218184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M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ateriais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,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 imagens, ambiente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de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teste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T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odo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experimento deve ser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replicável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D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escrever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em termos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gerais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smtClean="0">
                <a:solidFill>
                  <a:srgbClr val="C00000"/>
                </a:solidFill>
                <a:latin typeface="Calibri" charset="0"/>
              </a:rPr>
              <a:t>Evitar </a:t>
            </a:r>
            <a:r>
              <a:rPr lang="pt-BR" sz="2000">
                <a:solidFill>
                  <a:srgbClr val="C00000"/>
                </a:solidFill>
                <a:latin typeface="Calibri" charset="0"/>
              </a:rPr>
              <a:t>história de </a:t>
            </a:r>
            <a:r>
              <a:rPr lang="pt-BR" sz="2000" smtClean="0">
                <a:solidFill>
                  <a:srgbClr val="C00000"/>
                </a:solidFill>
                <a:latin typeface="Calibri" charset="0"/>
              </a:rPr>
              <a:t>guerra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000066"/>
                </a:solidFill>
                <a:latin typeface="Calibri" charset="0"/>
              </a:rPr>
              <a:t>N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o </a:t>
            </a:r>
            <a:r>
              <a:rPr lang="pt-BR" sz="2000">
                <a:solidFill>
                  <a:srgbClr val="000066"/>
                </a:solidFill>
                <a:latin typeface="Calibri" charset="0"/>
              </a:rPr>
              <a:t>caso de software: descrição de alto </a:t>
            </a: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nível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 smtClean="0">
                <a:solidFill>
                  <a:srgbClr val="000066"/>
                </a:solidFill>
                <a:latin typeface="Calibri" charset="0"/>
              </a:rPr>
              <a:t>Não apresentar conceitos estabelecidos na literatura (fica em 2)</a:t>
            </a:r>
            <a:endParaRPr lang="pt-BR" sz="200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2000">
                <a:solidFill>
                  <a:srgbClr val="C00000"/>
                </a:solidFill>
                <a:latin typeface="Calibri" charset="0"/>
              </a:rPr>
              <a:t>	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2000">
              <a:solidFill>
                <a:srgbClr val="000066"/>
              </a:solidFill>
              <a:latin typeface="Calibri" charset="0"/>
            </a:endParaRPr>
          </a:p>
        </p:txBody>
      </p:sp>
      <p:pic>
        <p:nvPicPr>
          <p:cNvPr id="28675" name="Picture 2" descr="http://science.naturkundemuseum-bw.de/files/images/bechly_2ab_1_lib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775"/>
            <a:ext cx="3810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343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2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>
                <a:latin typeface="Calibri" charset="0"/>
              </a:rPr>
              <a:t>4. </a:t>
            </a:r>
            <a:r>
              <a:rPr lang="pt-BR" dirty="0" smtClean="0">
                <a:latin typeface="Calibri" charset="0"/>
              </a:rPr>
              <a:t>Discussão</a:t>
            </a:r>
            <a:endParaRPr lang="pt-BR" dirty="0">
              <a:latin typeface="Calibri" charset="0"/>
            </a:endParaRPr>
          </a:p>
        </p:txBody>
      </p:sp>
      <p:sp>
        <p:nvSpPr>
          <p:cNvPr id="29698" name="Rectangle 3"/>
          <p:cNvSpPr txBox="1">
            <a:spLocks noChangeArrowheads="1"/>
          </p:cNvSpPr>
          <p:nvPr/>
        </p:nvSpPr>
        <p:spPr bwMode="auto">
          <a:xfrm>
            <a:off x="914400" y="1295400"/>
            <a:ext cx="7772400" cy="2637656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R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ever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o 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problema e dizer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o que você conseguiu 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mostrar</a:t>
            </a:r>
            <a:endParaRPr lang="pt-BR" sz="180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 smtClean="0">
                <a:solidFill>
                  <a:srgbClr val="6C0000"/>
                </a:solidFill>
                <a:latin typeface="Calibri" charset="0"/>
              </a:rPr>
              <a:t>Qual </a:t>
            </a:r>
            <a:r>
              <a:rPr lang="pt-BR" sz="1800">
                <a:solidFill>
                  <a:srgbClr val="6C0000"/>
                </a:solidFill>
                <a:latin typeface="Calibri" charset="0"/>
              </a:rPr>
              <a:t>a contribuição para o avanço do conhecimento?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Qual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o poder de generalidade do resultado?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>
                <a:solidFill>
                  <a:srgbClr val="000066"/>
                </a:solidFill>
                <a:latin typeface="Calibri" charset="0"/>
              </a:rPr>
              <a:t>P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roblemas novos?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Caminhos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abertos pelo seu 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trabalho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>
                <a:solidFill>
                  <a:srgbClr val="000066"/>
                </a:solidFill>
                <a:latin typeface="Calibri" charset="0"/>
              </a:rPr>
              <a:t>S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ugestões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para trabalhos 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futuros</a:t>
            </a:r>
            <a:endParaRPr lang="pt-BR" sz="1800" smtClean="0">
              <a:solidFill>
                <a:srgbClr val="000066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Não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pode conter novas definições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sz="1800">
                <a:solidFill>
                  <a:srgbClr val="000066"/>
                </a:solidFill>
                <a:latin typeface="Calibri" charset="0"/>
              </a:rPr>
              <a:t>Não </a:t>
            </a:r>
            <a:r>
              <a:rPr lang="pt-BR" sz="1800" smtClean="0">
                <a:solidFill>
                  <a:srgbClr val="000066"/>
                </a:solidFill>
                <a:latin typeface="Calibri" charset="0"/>
              </a:rPr>
              <a:t>introduzir trabalhos </a:t>
            </a:r>
            <a:r>
              <a:rPr lang="pt-BR" sz="1800">
                <a:solidFill>
                  <a:srgbClr val="000066"/>
                </a:solidFill>
                <a:latin typeface="Calibri" charset="0"/>
              </a:rPr>
              <a:t>que não foram anteriormente citados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1800" smtClean="0">
              <a:solidFill>
                <a:srgbClr val="C00000"/>
              </a:solidFill>
              <a:latin typeface="Calibri" charset="0"/>
            </a:endParaRP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sz="1800">
              <a:solidFill>
                <a:srgbClr val="000066"/>
              </a:solidFill>
              <a:latin typeface="Calibri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3276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275272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-9477"/>
            <a:ext cx="541376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96270" y="5157192"/>
            <a:ext cx="1944216" cy="954107"/>
          </a:xfrm>
          <a:prstGeom prst="rect">
            <a:avLst/>
          </a:prstGeom>
          <a:solidFill>
            <a:srgbClr val="D6D6EB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fonte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</a:p>
          <a:p>
            <a:r>
              <a:rPr lang="en-US" dirty="0">
                <a:solidFill>
                  <a:srgbClr val="000090"/>
                </a:solidFill>
              </a:rPr>
              <a:t>"</a:t>
            </a:r>
            <a:r>
              <a:rPr lang="en-US" dirty="0" smtClean="0">
                <a:solidFill>
                  <a:srgbClr val="000090"/>
                </a:solidFill>
              </a:rPr>
              <a:t>Scientific Writing: easy </a:t>
            </a:r>
            <a:r>
              <a:rPr lang="en-US" dirty="0">
                <a:solidFill>
                  <a:srgbClr val="000090"/>
                </a:solidFill>
              </a:rPr>
              <a:t>when </a:t>
            </a:r>
            <a:r>
              <a:rPr lang="en-US" dirty="0" smtClean="0">
                <a:solidFill>
                  <a:srgbClr val="000090"/>
                </a:solidFill>
              </a:rPr>
              <a:t>you know how” (Peat et al.)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35220" y="5680424"/>
            <a:ext cx="1608780" cy="1169551"/>
          </a:xfrm>
          <a:prstGeom prst="rect">
            <a:avLst/>
          </a:prstGeom>
          <a:solidFill>
            <a:srgbClr val="D6D6EB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fonte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</a:p>
          <a:p>
            <a:r>
              <a:rPr lang="en-US" dirty="0">
                <a:solidFill>
                  <a:srgbClr val="000090"/>
                </a:solidFill>
              </a:rPr>
              <a:t>"</a:t>
            </a:r>
            <a:r>
              <a:rPr lang="en-US" dirty="0" smtClean="0">
                <a:solidFill>
                  <a:srgbClr val="000090"/>
                </a:solidFill>
              </a:rPr>
              <a:t>Scientific Writing: easy </a:t>
            </a:r>
            <a:r>
              <a:rPr lang="en-US" dirty="0">
                <a:solidFill>
                  <a:srgbClr val="000090"/>
                </a:solidFill>
              </a:rPr>
              <a:t>when </a:t>
            </a:r>
            <a:r>
              <a:rPr lang="en-US" dirty="0" smtClean="0">
                <a:solidFill>
                  <a:srgbClr val="000090"/>
                </a:solidFill>
              </a:rPr>
              <a:t>you know how” (Peat et al.)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7872"/>
            <a:ext cx="6668723" cy="6574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46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Escrever por parágrafos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6388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O parágrafo é a unidade básica do texto científico. Cada parágrafo deve conter uma única idéia.</a:t>
            </a: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609600" y="3352800"/>
            <a:ext cx="4419600" cy="3276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066800" y="3810000"/>
            <a:ext cx="3200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>
                <a:solidFill>
                  <a:srgbClr val="6C0000"/>
                </a:solidFill>
                <a:latin typeface="Calibri" charset="0"/>
                <a:cs typeface="+mn-cs"/>
              </a:rPr>
              <a:t>tópico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066800" y="4838700"/>
            <a:ext cx="3200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material de suporte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1066800" y="5867400"/>
            <a:ext cx="32004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>
                <a:solidFill>
                  <a:srgbClr val="6C0000"/>
                </a:solidFill>
                <a:latin typeface="Calibri" pitchFamily="34" charset="0"/>
                <a:ea typeface="+mn-ea"/>
                <a:cs typeface="+mn-cs"/>
              </a:rPr>
              <a:t>conclusão</a:t>
            </a:r>
          </a:p>
        </p:txBody>
      </p:sp>
      <p:sp>
        <p:nvSpPr>
          <p:cNvPr id="11" name="Seta para baixo 10"/>
          <p:cNvSpPr/>
          <p:nvPr/>
        </p:nvSpPr>
        <p:spPr bwMode="auto">
          <a:xfrm>
            <a:off x="2438400" y="4343400"/>
            <a:ext cx="3810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2438400" y="5334000"/>
            <a:ext cx="3810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63497" name="Retângulo 12"/>
          <p:cNvSpPr>
            <a:spLocks noChangeArrowheads="1"/>
          </p:cNvSpPr>
          <p:nvPr/>
        </p:nvSpPr>
        <p:spPr bwMode="auto">
          <a:xfrm>
            <a:off x="1905000" y="28956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>
                <a:solidFill>
                  <a:srgbClr val="6C0000"/>
                </a:solidFill>
                <a:latin typeface="Calibri" charset="0"/>
              </a:rPr>
              <a:t>Parágrafo</a:t>
            </a:r>
            <a:endParaRPr lang="pt-BR" sz="2000">
              <a:solidFill>
                <a:srgbClr val="6C0000"/>
              </a:solidFill>
              <a:latin typeface="Calibri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257800" y="3810000"/>
            <a:ext cx="3124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000" kern="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apresenta o assunto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257800" y="4876800"/>
            <a:ext cx="3124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000" smtClean="0">
                <a:solidFill>
                  <a:srgbClr val="000066"/>
                </a:solidFill>
                <a:latin typeface="Calibri" charset="0"/>
                <a:cs typeface="+mn-cs"/>
              </a:rPr>
              <a:t>desenvolve as idéias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257800" y="5943600"/>
            <a:ext cx="3124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pt-BR" sz="2000" kern="0">
                <a:solidFill>
                  <a:srgbClr val="000066"/>
                </a:solidFill>
                <a:latin typeface="Calibri" pitchFamily="34" charset="0"/>
                <a:ea typeface="+mn-ea"/>
                <a:cs typeface="+mn-cs"/>
              </a:rPr>
              <a:t>completa o argumento.</a:t>
            </a:r>
          </a:p>
        </p:txBody>
      </p:sp>
      <p:pic>
        <p:nvPicPr>
          <p:cNvPr id="635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201863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2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Parágrafo: o antigo antes do </a:t>
            </a:r>
            <a:r>
              <a:rPr lang="pt-BR" smtClean="0">
                <a:latin typeface="Calibri" charset="0"/>
              </a:rPr>
              <a:t>novo</a:t>
            </a:r>
            <a:endParaRPr lang="pt-BR">
              <a:latin typeface="Calibri" charset="0"/>
            </a:endParaRPr>
          </a:p>
        </p:txBody>
      </p:sp>
      <p:sp>
        <p:nvSpPr>
          <p:cNvPr id="7" name="Retângulo de cantos arredondados 6"/>
          <p:cNvSpPr/>
          <p:nvPr/>
        </p:nvSpPr>
        <p:spPr bwMode="auto">
          <a:xfrm>
            <a:off x="762000" y="1676400"/>
            <a:ext cx="4419600" cy="502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066800" y="2057400"/>
            <a:ext cx="33528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Tópico (antigo)</a:t>
            </a:r>
          </a:p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liga com parágrafos anteriores </a:t>
            </a:r>
          </a:p>
          <a:p>
            <a:pPr algn="ctr">
              <a:defRPr/>
            </a:pPr>
            <a:endParaRPr lang="pt-BR" sz="2000">
              <a:solidFill>
                <a:srgbClr val="6C0000"/>
              </a:solidFill>
              <a:latin typeface="Calibri" charset="0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1143000" y="3581400"/>
            <a:ext cx="3276600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material de suporte</a:t>
            </a:r>
          </a:p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(faz sequência lógica)</a:t>
            </a:r>
          </a:p>
        </p:txBody>
      </p:sp>
      <p:sp>
        <p:nvSpPr>
          <p:cNvPr id="10" name="Retângulo 9"/>
          <p:cNvSpPr/>
          <p:nvPr/>
        </p:nvSpPr>
        <p:spPr bwMode="auto">
          <a:xfrm>
            <a:off x="1143000" y="5334000"/>
            <a:ext cx="3200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conclusão (novo)</a:t>
            </a:r>
          </a:p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contém frase mais importante</a:t>
            </a:r>
          </a:p>
          <a:p>
            <a:pPr algn="ctr">
              <a:defRPr/>
            </a:pPr>
            <a:r>
              <a:rPr lang="pt-BR" sz="2000">
                <a:solidFill>
                  <a:srgbClr val="6C0000"/>
                </a:solidFill>
                <a:latin typeface="Calibri" charset="0"/>
                <a:cs typeface="+mn-cs"/>
              </a:rPr>
              <a:t>liga com próximo parágrafo</a:t>
            </a:r>
          </a:p>
          <a:p>
            <a:pPr algn="ctr">
              <a:defRPr/>
            </a:pPr>
            <a:endParaRPr lang="pt-BR" sz="2000">
              <a:solidFill>
                <a:srgbClr val="6C0000"/>
              </a:solidFill>
              <a:latin typeface="Calibri" charset="0"/>
              <a:cs typeface="+mn-cs"/>
            </a:endParaRPr>
          </a:p>
          <a:p>
            <a:pPr algn="ctr">
              <a:defRPr/>
            </a:pPr>
            <a:endParaRPr lang="pt-BR" sz="2000">
              <a:solidFill>
                <a:srgbClr val="6C0000"/>
              </a:solidFill>
              <a:latin typeface="Calibri" charset="0"/>
              <a:cs typeface="+mn-cs"/>
            </a:endParaRPr>
          </a:p>
          <a:p>
            <a:pPr algn="ctr">
              <a:defRPr/>
            </a:pPr>
            <a:endParaRPr lang="pt-BR" sz="2000">
              <a:solidFill>
                <a:srgbClr val="6C0000"/>
              </a:solidFill>
              <a:latin typeface="Calibri" charset="0"/>
              <a:cs typeface="+mn-cs"/>
            </a:endParaRPr>
          </a:p>
        </p:txBody>
      </p:sp>
      <p:sp>
        <p:nvSpPr>
          <p:cNvPr id="11" name="Seta para baixo 10"/>
          <p:cNvSpPr/>
          <p:nvPr/>
        </p:nvSpPr>
        <p:spPr bwMode="auto">
          <a:xfrm>
            <a:off x="2590800" y="2971800"/>
            <a:ext cx="3810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2590800" y="4724400"/>
            <a:ext cx="3810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65544" name="Retângulo 12"/>
          <p:cNvSpPr>
            <a:spLocks noChangeArrowheads="1"/>
          </p:cNvSpPr>
          <p:nvPr/>
        </p:nvSpPr>
        <p:spPr bwMode="auto">
          <a:xfrm>
            <a:off x="2057400" y="1219200"/>
            <a:ext cx="137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2400">
                <a:solidFill>
                  <a:srgbClr val="6C0000"/>
                </a:solidFill>
                <a:latin typeface="Calibri" charset="0"/>
              </a:rPr>
              <a:t>Parágrafo</a:t>
            </a:r>
            <a:endParaRPr lang="pt-BR" sz="2000">
              <a:solidFill>
                <a:srgbClr val="6C0000"/>
              </a:solidFill>
              <a:latin typeface="Calibri" charset="0"/>
            </a:endParaRPr>
          </a:p>
        </p:txBody>
      </p:sp>
      <p:pic>
        <p:nvPicPr>
          <p:cNvPr id="65545" name="Picture 6" descr="http://ipt.olhares.com/data/big/95/9566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0480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143000"/>
            <a:ext cx="3230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ta para baixo 19"/>
          <p:cNvSpPr/>
          <p:nvPr/>
        </p:nvSpPr>
        <p:spPr bwMode="auto">
          <a:xfrm>
            <a:off x="7010400" y="3657600"/>
            <a:ext cx="381000" cy="457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8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Parágrafo: o antigo antes do novo...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2000" y="3581400"/>
            <a:ext cx="75438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Georgia"/>
                <a:ea typeface="+mn-ea"/>
                <a:cs typeface="Georgia"/>
              </a:rPr>
              <a:t>Nos estudos anteriores, Fulano et al (1999) abordaram o problema de exclusão social sob o ponto de vista de ....Seus resultados não incluem tal visão.... Em nosso trabalho, a abordagem adotada permite....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62000" y="5181600"/>
            <a:ext cx="7620000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marL="0" lvl="1">
              <a:defRPr/>
            </a:pPr>
            <a:r>
              <a:rPr lang="pt-BR" sz="2000">
                <a:solidFill>
                  <a:srgbClr val="000066"/>
                </a:solidFill>
                <a:latin typeface="Georgia"/>
                <a:cs typeface="Georgia"/>
              </a:rPr>
              <a:t>Como vimos anteriormente, a caracterização da ocupação da Amazônia é feita considerando....No entanto, é possível incluir com os dados de sensoriamento remoto uma nova perspectiva...</a:t>
            </a:r>
          </a:p>
        </p:txBody>
      </p:sp>
      <p:pic>
        <p:nvPicPr>
          <p:cNvPr id="6758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7600"/>
            <a:ext cx="2743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http://ipt.olhares.com/data/big/95/95666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Seta para a direita 8"/>
          <p:cNvSpPr>
            <a:spLocks noChangeArrowheads="1"/>
          </p:cNvSpPr>
          <p:nvPr/>
        </p:nvSpPr>
        <p:spPr bwMode="auto">
          <a:xfrm>
            <a:off x="4038600" y="1981200"/>
            <a:ext cx="609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Tudo começa com uma folha em branco...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95400" y="5867400"/>
            <a:ext cx="6553200" cy="83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2400" smtClean="0">
                <a:solidFill>
                  <a:srgbClr val="000066"/>
                </a:solidFill>
                <a:latin typeface="Calibri" charset="0"/>
                <a:cs typeface="+mn-cs"/>
              </a:rPr>
              <a:t>Aprofundamento progressivo: é preciso mergulhar cada vez mais fundo, sem medo!</a:t>
            </a:r>
          </a:p>
        </p:txBody>
      </p:sp>
      <p:pic>
        <p:nvPicPr>
          <p:cNvPr id="7171" name="Picture 8" descr="File:Diving off a deck into the Great South Bay of Long Isla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Uma escultura é um exercício de cortar  </a:t>
            </a:r>
          </a:p>
        </p:txBody>
      </p:sp>
      <p:pic>
        <p:nvPicPr>
          <p:cNvPr id="101378" name="Picture 2" descr="http://claralieu.files.wordpress.com/2008/07/st_matthew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030413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File:Michelangelo's Pieta 5450 cropncleaned ed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40767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3124200" y="3581400"/>
            <a:ext cx="1447800" cy="3810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971800" y="2667000"/>
            <a:ext cx="1752600" cy="7080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Cambria" pitchFamily="18" charset="0"/>
                <a:ea typeface="+mn-ea"/>
                <a:cs typeface="Times New Roman" pitchFamily="18" charset="0"/>
              </a:rPr>
              <a:t>Extrair forma da pedra dura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90600" y="5842000"/>
            <a:ext cx="7543800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66"/>
                </a:solidFill>
                <a:latin typeface="Cambria" charset="0"/>
                <a:cs typeface="Times New Roman" charset="0"/>
              </a:rPr>
              <a:t>“Writing is not like painting where you add. Writing is more like a sculpture where you remove, you eliminate in order to make the work visible.”  (Elie Wiesel)</a:t>
            </a:r>
            <a:endParaRPr lang="pt-BR" sz="2000">
              <a:solidFill>
                <a:srgbClr val="000066"/>
              </a:solidFill>
              <a:latin typeface="Cambri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1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Escultura: coesão e clareza</a:t>
            </a:r>
          </a:p>
        </p:txBody>
      </p:sp>
      <p:pic>
        <p:nvPicPr>
          <p:cNvPr id="102402" name="Picture 4" descr="File:HenryMoore RecliningFigure 19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57638"/>
            <a:ext cx="533400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5" descr="File:Wood Bodhisatt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09600" y="5029200"/>
            <a:ext cx="312420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Cambria" charset="0"/>
                <a:cs typeface="Times New Roman" charset="0"/>
              </a:rPr>
              <a:t>A estátua está escondida em um bloco de mármore ou de madeira; o escultor apenas remove o supérfluo</a:t>
            </a:r>
          </a:p>
        </p:txBody>
      </p:sp>
      <p:pic>
        <p:nvPicPr>
          <p:cNvPr id="102405" name="Picture 6" descr="File:Ife sculpture Inv.A96-1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892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3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+mj-ea"/>
              </a:rPr>
              <a:t>Como convencer seus leitores?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590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81200"/>
            <a:ext cx="5638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25590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7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+mj-ea"/>
              </a:rPr>
              <a:t>Como construir um bom argumento?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685800" y="3810000"/>
            <a:ext cx="83058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pt-BR" sz="2400" b="1" kern="0" dirty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Você trabalhou muito. C</a:t>
            </a:r>
            <a:r>
              <a:rPr lang="pt-BR" sz="2400" b="1" kern="0" dirty="0" err="1">
                <a:solidFill>
                  <a:srgbClr val="003366"/>
                </a:solidFill>
                <a:latin typeface="+mn-lt"/>
                <a:ea typeface="+mj-ea"/>
                <a:cs typeface="+mj-cs"/>
              </a:rPr>
              <a:t>omo</a:t>
            </a:r>
            <a:r>
              <a:rPr lang="pt-BR" sz="2400" b="1" kern="0" dirty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 convencer os leitores?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3147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029075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eta para a direita 14"/>
          <p:cNvSpPr/>
          <p:nvPr/>
        </p:nvSpPr>
        <p:spPr bwMode="auto">
          <a:xfrm>
            <a:off x="3581400" y="2209800"/>
            <a:ext cx="6096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917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dirty="0" smtClean="0">
                <a:ea typeface="+mj-ea"/>
              </a:rPr>
              <a:t>Dos resultados aos argumentos</a:t>
            </a:r>
          </a:p>
        </p:txBody>
      </p:sp>
      <p:pic>
        <p:nvPicPr>
          <p:cNvPr id="6147" name="Imagem 3" descr="Estado_da_Floresta_Demonstrativo_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894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upo 15"/>
          <p:cNvGrpSpPr>
            <a:grpSpLocks/>
          </p:cNvGrpSpPr>
          <p:nvPr/>
        </p:nvGrpSpPr>
        <p:grpSpPr bwMode="auto">
          <a:xfrm>
            <a:off x="533400" y="1219200"/>
            <a:ext cx="3352800" cy="3505200"/>
            <a:chOff x="1447800" y="1066800"/>
            <a:chExt cx="6335713" cy="5091113"/>
          </a:xfrm>
        </p:grpSpPr>
        <p:pic>
          <p:nvPicPr>
            <p:cNvPr id="615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066800"/>
              <a:ext cx="6335713" cy="509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614748" y="2524039"/>
              <a:ext cx="1676923" cy="40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solidFill>
                    <a:schemeClr val="bg2"/>
                  </a:solidFill>
                  <a:latin typeface="+mn-lt"/>
                  <a:ea typeface="+mn-ea"/>
                </a:rPr>
                <a:t>Problema</a:t>
              </a:r>
              <a:endParaRPr lang="en-US" sz="1200" b="1" dirty="0">
                <a:solidFill>
                  <a:schemeClr val="bg2"/>
                </a:solidFill>
                <a:latin typeface="+mn-lt"/>
                <a:ea typeface="+mn-ea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327670" y="2505593"/>
              <a:ext cx="2087905" cy="40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ヒラギノ角ゴ Pro W3" charset="0"/>
                </a:defRPr>
              </a:lvl9pPr>
            </a:lstStyle>
            <a:p>
              <a:pPr algn="ctr"/>
              <a:r>
                <a:rPr lang="de-DE" sz="1200" b="1">
                  <a:solidFill>
                    <a:schemeClr val="bg2"/>
                  </a:solidFill>
                  <a:latin typeface="Humnst777 BT" charset="0"/>
                </a:rPr>
                <a:t>Hipótese</a:t>
              </a:r>
              <a:endParaRPr lang="en-US" sz="1200" b="1">
                <a:solidFill>
                  <a:schemeClr val="bg2"/>
                </a:solidFill>
                <a:latin typeface="Humnst777 BT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543660" y="4059673"/>
              <a:ext cx="2231899" cy="40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solidFill>
                    <a:schemeClr val="bg2"/>
                  </a:solidFill>
                  <a:latin typeface="+mn-lt"/>
                  <a:ea typeface="+mn-ea"/>
                </a:rPr>
                <a:t>Experimento</a:t>
              </a:r>
              <a:endParaRPr lang="en-US" sz="1200" b="1" dirty="0">
                <a:solidFill>
                  <a:schemeClr val="bg2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866737" y="4290249"/>
              <a:ext cx="2195901" cy="66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de-DE" sz="1200" b="1" dirty="0">
                  <a:solidFill>
                    <a:schemeClr val="bg2"/>
                  </a:solidFill>
                  <a:latin typeface="+mn-lt"/>
                  <a:ea typeface="+mn-ea"/>
                </a:rPr>
                <a:t>Resultados e </a:t>
              </a:r>
            </a:p>
            <a:p>
              <a:pPr algn="ctr" eaLnBrk="0" hangingPunct="0">
                <a:defRPr/>
              </a:pPr>
              <a:r>
                <a:rPr lang="de-DE" sz="1200" b="1" dirty="0">
                  <a:solidFill>
                    <a:schemeClr val="bg2"/>
                  </a:solidFill>
                  <a:latin typeface="+mn-lt"/>
                  <a:ea typeface="+mn-ea"/>
                </a:rPr>
                <a:t>Conclusões</a:t>
              </a:r>
            </a:p>
          </p:txBody>
        </p:sp>
        <p:sp>
          <p:nvSpPr>
            <p:cNvPr id="6157" name="Line 10"/>
            <p:cNvSpPr>
              <a:spLocks noChangeShapeType="1"/>
            </p:cNvSpPr>
            <p:nvPr/>
          </p:nvSpPr>
          <p:spPr bwMode="auto">
            <a:xfrm>
              <a:off x="3578225" y="2073275"/>
              <a:ext cx="1382713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6294438" y="2706688"/>
              <a:ext cx="1587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3551238" y="5313363"/>
              <a:ext cx="1382712" cy="158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 flipV="1">
              <a:off x="2398713" y="3587750"/>
              <a:ext cx="3175" cy="1168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eta para a direita 16"/>
          <p:cNvSpPr/>
          <p:nvPr/>
        </p:nvSpPr>
        <p:spPr bwMode="auto">
          <a:xfrm>
            <a:off x="3962400" y="2667000"/>
            <a:ext cx="6096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 bwMode="auto">
          <a:xfrm>
            <a:off x="609600" y="5334000"/>
            <a:ext cx="83058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3366"/>
                </a:solidFill>
                <a:latin typeface="Humnst777 BT" charset="0"/>
              </a:rPr>
              <a:t>Uma vez produzidos os resultados, é preciso convencer os leitores de sua validade</a:t>
            </a:r>
          </a:p>
        </p:txBody>
      </p:sp>
      <p:sp>
        <p:nvSpPr>
          <p:cNvPr id="19" name="Seta para baixo 18"/>
          <p:cNvSpPr/>
          <p:nvPr/>
        </p:nvSpPr>
        <p:spPr bwMode="auto">
          <a:xfrm>
            <a:off x="6477000" y="4572000"/>
            <a:ext cx="381000" cy="6096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37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julgado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argumentos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4398010" cy="5532088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93" y="2743200"/>
            <a:ext cx="3824207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44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O argumento é o que desejamos que o leitor concorde/aceite (decorre da hipótese)</a:t>
            </a:r>
          </a:p>
          <a:p>
            <a:pPr eaLnBrk="1" hangingPunct="1"/>
            <a:r>
              <a:rPr lang="pt-BR">
                <a:latin typeface="Calibri" charset="0"/>
              </a:rPr>
              <a:t>As evidências são todos os experimentos e resultados obtidos pelo aluno ao longo da tese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A: Este procedimento de interpretação de imagens conseguiu discriminar diferentes estágios de produção de soja</a:t>
            </a:r>
          </a:p>
          <a:p>
            <a:pPr eaLnBrk="1" hangingPunct="1"/>
            <a:r>
              <a:rPr lang="pt-BR">
                <a:latin typeface="Calibri" charset="0"/>
              </a:rPr>
              <a:t>E: Isto foi verificado com levantamento de campo com amostragem bem-construída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A: Este software fornece uma interface amigável para construção de modelos espaciais dinâmicos</a:t>
            </a:r>
          </a:p>
          <a:p>
            <a:pPr eaLnBrk="1" hangingPunct="1"/>
            <a:r>
              <a:rPr lang="pt-BR">
                <a:latin typeface="Calibri" charset="0"/>
              </a:rPr>
              <a:t>E: Isto foi verificado com comparação entre o ambiente visual e o ambiente de programação, comparação com outros ambientes visuais, e com pesquisa com usuários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A: Este algoritmo consegue fazer a colocação de rótulos em mapas de forma eficiente</a:t>
            </a:r>
          </a:p>
          <a:p>
            <a:pPr eaLnBrk="1" hangingPunct="1"/>
            <a:r>
              <a:rPr lang="pt-BR">
                <a:latin typeface="Calibri" charset="0"/>
              </a:rPr>
              <a:t>E: Isto foi verificado ao comparar o desempenho do algoritmo com outros da literatura usando um conjunto de testes padronizado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As evidências são preocupantes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5800" y="2286000"/>
            <a:ext cx="434340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>
                <a:solidFill>
                  <a:srgbClr val="000066"/>
                </a:solidFill>
                <a:latin typeface="Calibri" charset="0"/>
                <a:cs typeface="+mn-cs"/>
              </a:rPr>
              <a:t>A barreira do idioma</a:t>
            </a:r>
          </a:p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Calibri" charset="0"/>
                <a:cs typeface="+mn-cs"/>
              </a:rPr>
              <a:t>Estudo sugere correlação entre produtividade dos pesquisadores e sua competência em escrever em inglês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371600"/>
            <a:ext cx="3810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790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85800" y="3962400"/>
            <a:ext cx="4343400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“</a:t>
            </a: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É difícil encontrar boa ciência em artigos mal escritos</a:t>
            </a:r>
            <a:r>
              <a:rPr lang="ja-JP" alt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”</a:t>
            </a: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 </a:t>
            </a:r>
          </a:p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Joan W. Bennett (editora, </a:t>
            </a:r>
            <a:r>
              <a:rPr lang="pt-BR" sz="2000" i="1">
                <a:solidFill>
                  <a:srgbClr val="000066"/>
                </a:solidFill>
                <a:latin typeface="Calibri" charset="0"/>
                <a:cs typeface="Times New Roman" charset="0"/>
              </a:rPr>
              <a:t>Mycology )</a:t>
            </a:r>
            <a:endParaRPr lang="pt-BR" sz="2000">
              <a:solidFill>
                <a:srgbClr val="000066"/>
              </a:solidFill>
              <a:latin typeface="Calibri" charset="0"/>
              <a:cs typeface="Times New Roman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85800" y="5181600"/>
            <a:ext cx="784860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“</a:t>
            </a: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Todos os artigos escritos em inglês ruim são rejeitados no processo de </a:t>
            </a:r>
            <a:r>
              <a:rPr lang="pt-BR" sz="2000" i="1">
                <a:solidFill>
                  <a:srgbClr val="000066"/>
                </a:solidFill>
                <a:latin typeface="Calibri" charset="0"/>
                <a:cs typeface="Times New Roman" charset="0"/>
              </a:rPr>
              <a:t>peer review</a:t>
            </a: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 porque o conhecimento não pode ser compreendido no nível requerido para a publicação.</a:t>
            </a:r>
            <a:r>
              <a:rPr lang="ja-JP" alt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”</a:t>
            </a:r>
            <a:endParaRPr lang="pt-BR" sz="2000">
              <a:solidFill>
                <a:srgbClr val="000066"/>
              </a:solidFill>
              <a:latin typeface="Calibri" charset="0"/>
              <a:cs typeface="Times New Roman" charset="0"/>
            </a:endParaRPr>
          </a:p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Robert McMeeking (editor, </a:t>
            </a:r>
            <a:r>
              <a:rPr lang="pt-BR" sz="2000" i="1">
                <a:solidFill>
                  <a:srgbClr val="000066"/>
                </a:solidFill>
                <a:latin typeface="Calibri" charset="0"/>
                <a:cs typeface="Times New Roman" charset="0"/>
              </a:rPr>
              <a:t>Journal of Applied Mechanics</a:t>
            </a:r>
            <a:r>
              <a:rPr lang="pt-BR" sz="2000">
                <a:solidFill>
                  <a:srgbClr val="000066"/>
                </a:solidFill>
                <a:latin typeface="Calibri" charset="0"/>
                <a:cs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169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 construção da evidência deve ser feita de maneira independente da construção do argumento (evitar dependência) </a:t>
            </a:r>
          </a:p>
          <a:p>
            <a:pPr eaLnBrk="1" hangingPunct="1"/>
            <a:r>
              <a:rPr lang="pt-BR">
                <a:latin typeface="Calibri" charset="0"/>
              </a:rPr>
              <a:t>As evidências devem ser capazes de comprovação independente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 e Evidências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25146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Em muitos casos (ciência experimental ou sintética), é muito importante construir evidências que permitam comparação entre diferentes argumentos (e.g., medidas de desempenho de algoritmos, ocorrências de campo)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002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953000" y="4724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886200" y="51054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Evidências: Características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Acurácia dos experimentos (e afirmações)</a:t>
            </a:r>
          </a:p>
          <a:p>
            <a:pPr lvl="1" eaLnBrk="1" hangingPunct="1"/>
            <a:r>
              <a:rPr lang="pt-BR">
                <a:latin typeface="Calibri" charset="0"/>
              </a:rPr>
              <a:t>Dados devem ser bem checados e validados</a:t>
            </a:r>
          </a:p>
          <a:p>
            <a:pPr eaLnBrk="1" hangingPunct="1"/>
            <a:r>
              <a:rPr lang="pt-BR" smtClean="0">
                <a:latin typeface="Calibri" charset="0"/>
              </a:rPr>
              <a:t>Suficiência</a:t>
            </a:r>
            <a:endParaRPr lang="pt-BR">
              <a:latin typeface="Calibri" charset="0"/>
            </a:endParaRPr>
          </a:p>
          <a:p>
            <a:pPr lvl="1" eaLnBrk="1" hangingPunct="1"/>
            <a:r>
              <a:rPr lang="pt-BR">
                <a:latin typeface="Calibri" charset="0"/>
              </a:rPr>
              <a:t>Mostrar a relevância do argumento como um todo, e não apenas de parte dele</a:t>
            </a:r>
          </a:p>
          <a:p>
            <a:pPr lvl="1" eaLnBrk="1" hangingPunct="1"/>
            <a:r>
              <a:rPr lang="pt-BR" smtClean="0">
                <a:latin typeface="Calibri" charset="0"/>
              </a:rPr>
              <a:t>Suporte </a:t>
            </a:r>
            <a:r>
              <a:rPr lang="pt-BR">
                <a:latin typeface="Calibri" charset="0"/>
              </a:rPr>
              <a:t>muito adequado de estatística (</a:t>
            </a:r>
            <a:r>
              <a:rPr lang="pt-BR" smtClean="0">
                <a:latin typeface="Calibri" charset="0"/>
              </a:rPr>
              <a:t>amostragem)</a:t>
            </a:r>
            <a:endParaRPr lang="pt-BR">
              <a:latin typeface="Calibri" charset="0"/>
            </a:endParaRPr>
          </a:p>
          <a:p>
            <a:pPr eaLnBrk="1" hangingPunct="1"/>
            <a:r>
              <a:rPr lang="pt-BR">
                <a:latin typeface="Calibri" charset="0"/>
              </a:rPr>
              <a:t>Autoridade</a:t>
            </a:r>
          </a:p>
          <a:p>
            <a:pPr lvl="1" eaLnBrk="1" hangingPunct="1"/>
            <a:r>
              <a:rPr lang="pt-BR">
                <a:latin typeface="Calibri" charset="0"/>
              </a:rPr>
              <a:t>Fontes de referência </a:t>
            </a:r>
          </a:p>
          <a:p>
            <a:pPr lvl="1" eaLnBrk="1" hangingPunct="1"/>
            <a:r>
              <a:rPr lang="pt-BR">
                <a:latin typeface="Calibri" charset="0"/>
              </a:rPr>
              <a:t>Caso multidisciplinar: prestar muita atenção à transposição de conceitos das áreas exatas para outros </a:t>
            </a:r>
            <a:r>
              <a:rPr lang="pt-BR" smtClean="0">
                <a:latin typeface="Calibri" charset="0"/>
              </a:rPr>
              <a:t>domínios</a:t>
            </a:r>
          </a:p>
          <a:p>
            <a:pPr eaLnBrk="1" hangingPunct="1"/>
            <a:r>
              <a:rPr lang="pt-BR">
                <a:latin typeface="Calibri" charset="0"/>
              </a:rPr>
              <a:t>Precisão dos resultados</a:t>
            </a:r>
          </a:p>
          <a:p>
            <a:pPr lvl="1" eaLnBrk="1" hangingPunct="1"/>
            <a:r>
              <a:rPr lang="pt-BR" smtClean="0">
                <a:latin typeface="Calibri" charset="0"/>
              </a:rPr>
              <a:t>Evitar </a:t>
            </a:r>
            <a:r>
              <a:rPr lang="pt-BR">
                <a:latin typeface="Calibri" charset="0"/>
              </a:rPr>
              <a:t>palavras vazias (ou aproximadas)</a:t>
            </a:r>
          </a:p>
          <a:p>
            <a:pPr lvl="1" eaLnBrk="1" hangingPunct="1"/>
            <a:endParaRPr lang="pt-BR">
              <a:latin typeface="Calibri" charset="0"/>
            </a:endParaRPr>
          </a:p>
          <a:p>
            <a:pPr lvl="1" eaLnBrk="1" hangingPunct="1"/>
            <a:endParaRPr lang="pt-BR">
              <a:latin typeface="Calibri" charset="0"/>
            </a:endParaRPr>
          </a:p>
          <a:p>
            <a:pPr lvl="1" eaLnBrk="1" hangingPunct="1"/>
            <a:endParaRPr lang="pt-BR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Garantias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Uma garantia é um princípio geral</a:t>
            </a:r>
          </a:p>
          <a:p>
            <a:pPr lvl="1" eaLnBrk="1" hangingPunct="1"/>
            <a:r>
              <a:rPr lang="pt-BR">
                <a:latin typeface="Calibri" charset="0"/>
              </a:rPr>
              <a:t>Premissa que conecta os argumentos e as evidências</a:t>
            </a:r>
          </a:p>
          <a:p>
            <a:pPr lvl="1" eaLnBrk="1" hangingPunct="1"/>
            <a:r>
              <a:rPr lang="pt-BR">
                <a:latin typeface="Calibri" charset="0"/>
              </a:rPr>
              <a:t>Mostra que a evidência é relevante para o argumento</a:t>
            </a:r>
          </a:p>
          <a:p>
            <a:pPr lvl="1" eaLnBrk="1" hangingPunct="1"/>
            <a:r>
              <a:rPr lang="pt-BR">
                <a:latin typeface="Calibri" charset="0"/>
              </a:rPr>
              <a:t>Não se preocupa com a acurácia da evidência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47800" y="4876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00600" y="4876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733800" y="5257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124200" y="3581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15368" name="AutoShape 8"/>
          <p:cNvCxnSpPr>
            <a:cxnSpLocks noChangeShapeType="1"/>
            <a:stCxn id="15364" idx="0"/>
            <a:endCxn id="15367" idx="1"/>
          </p:cNvCxnSpPr>
          <p:nvPr/>
        </p:nvCxnSpPr>
        <p:spPr bwMode="auto">
          <a:xfrm rot="-5400000">
            <a:off x="2381250" y="41338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9"/>
          <p:cNvCxnSpPr>
            <a:cxnSpLocks noChangeShapeType="1"/>
            <a:stCxn id="15367" idx="3"/>
            <a:endCxn id="15365" idx="0"/>
          </p:cNvCxnSpPr>
          <p:nvPr/>
        </p:nvCxnSpPr>
        <p:spPr bwMode="auto">
          <a:xfrm>
            <a:off x="5257800" y="40005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848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Garantias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A: Este procedimento de interpretação de imagens conseguiu discriminar diferentes estágios de produção de soja</a:t>
            </a:r>
          </a:p>
          <a:p>
            <a:pPr eaLnBrk="1" hangingPunct="1">
              <a:lnSpc>
                <a:spcPct val="80000"/>
              </a:lnSpc>
            </a:pPr>
            <a:endParaRPr lang="pt-BR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E: Isto foi verificado com levantamento de campo com amostragem bem-construída</a:t>
            </a:r>
          </a:p>
          <a:p>
            <a:pPr eaLnBrk="1" hangingPunct="1">
              <a:lnSpc>
                <a:spcPct val="80000"/>
              </a:lnSpc>
            </a:pPr>
            <a:endParaRPr lang="pt-BR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G: Os levantamentos de campo, feitos na época da aquisição de imagens, são uma maneira aceita de verificar os procedimentos de interpretação, porque usamos técnicas estatísticas estabelecidas e temos um histórico de comportamento espectral de alvos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600200" y="5638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953000" y="5638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962400" y="6019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76600" y="43434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16392" name="AutoShape 8"/>
          <p:cNvCxnSpPr>
            <a:cxnSpLocks noChangeShapeType="1"/>
            <a:stCxn id="16388" idx="0"/>
            <a:endCxn id="16391" idx="1"/>
          </p:cNvCxnSpPr>
          <p:nvPr/>
        </p:nvCxnSpPr>
        <p:spPr bwMode="auto">
          <a:xfrm rot="-5400000">
            <a:off x="2533650" y="48958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AutoShape 9"/>
          <p:cNvCxnSpPr>
            <a:cxnSpLocks noChangeShapeType="1"/>
            <a:stCxn id="16391" idx="3"/>
            <a:endCxn id="16389" idx="0"/>
          </p:cNvCxnSpPr>
          <p:nvPr/>
        </p:nvCxnSpPr>
        <p:spPr bwMode="auto">
          <a:xfrm>
            <a:off x="5410200" y="47625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82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Garantias (outro exemplo)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05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A: Este procedimento de processamento de imagens de sensoriamento remoto produziu um mapa geológico mais acurado desta região</a:t>
            </a:r>
          </a:p>
          <a:p>
            <a:pPr eaLnBrk="1" hangingPunct="1">
              <a:lnSpc>
                <a:spcPct val="80000"/>
              </a:lnSpc>
            </a:pPr>
            <a:endParaRPr lang="pt-BR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E: Isto foi evidenciado por comparação com um mapa geológico pré-existente</a:t>
            </a:r>
          </a:p>
          <a:p>
            <a:pPr eaLnBrk="1" hangingPunct="1">
              <a:lnSpc>
                <a:spcPct val="80000"/>
              </a:lnSpc>
            </a:pPr>
            <a:endParaRPr lang="pt-BR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>
                <a:latin typeface="Calibri" charset="0"/>
              </a:rPr>
              <a:t>G: Trabalhos aceitos na literatura mostram que as respostas espectrais nas bandas permitem medir características dos minerais pesquisados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81200" y="5715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0" y="5715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4267200" y="6096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657600" y="44196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17416" name="AutoShape 8"/>
          <p:cNvCxnSpPr>
            <a:cxnSpLocks noChangeShapeType="1"/>
            <a:stCxn id="17412" idx="0"/>
            <a:endCxn id="17415" idx="1"/>
          </p:cNvCxnSpPr>
          <p:nvPr/>
        </p:nvCxnSpPr>
        <p:spPr bwMode="auto">
          <a:xfrm rot="-5400000">
            <a:off x="2914650" y="49720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9"/>
          <p:cNvCxnSpPr>
            <a:cxnSpLocks noChangeShapeType="1"/>
            <a:stCxn id="17415" idx="3"/>
            <a:endCxn id="17413" idx="0"/>
          </p:cNvCxnSpPr>
          <p:nvPr/>
        </p:nvCxnSpPr>
        <p:spPr bwMode="auto">
          <a:xfrm>
            <a:off x="5791200" y="48387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77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Qualificações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3489176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Limitações da certeza de suas conclusões</a:t>
            </a:r>
          </a:p>
          <a:p>
            <a:pPr eaLnBrk="1" hangingPunct="1"/>
            <a:endParaRPr lang="pt-BR">
              <a:latin typeface="Calibri" charset="0"/>
            </a:endParaRPr>
          </a:p>
          <a:p>
            <a:pPr eaLnBrk="1" hangingPunct="1"/>
            <a:r>
              <a:rPr lang="pt-BR">
                <a:latin typeface="Calibri" charset="0"/>
              </a:rPr>
              <a:t>Estipulam as condições nas quais os argumentos são válidos</a:t>
            </a:r>
          </a:p>
          <a:p>
            <a:pPr eaLnBrk="1" hangingPunct="1"/>
            <a:endParaRPr lang="pt-BR">
              <a:latin typeface="Calibri" charset="0"/>
            </a:endParaRPr>
          </a:p>
          <a:p>
            <a:pPr eaLnBrk="1" hangingPunct="1"/>
            <a:r>
              <a:rPr lang="pt-BR">
                <a:latin typeface="Calibri" charset="0"/>
              </a:rPr>
              <a:t>Respondem a objeções potenciais dos leitores</a:t>
            </a:r>
          </a:p>
          <a:p>
            <a:pPr eaLnBrk="1" hangingPunct="1"/>
            <a:endParaRPr lang="pt-BR">
              <a:latin typeface="Calibri" charset="0"/>
            </a:endParaRPr>
          </a:p>
          <a:p>
            <a:pPr eaLnBrk="1" hangingPunct="1"/>
            <a:r>
              <a:rPr lang="pt-BR">
                <a:latin typeface="Calibri" charset="0"/>
              </a:rPr>
              <a:t>Mostram que você é um autor preciso e cuidadoso</a:t>
            </a:r>
          </a:p>
        </p:txBody>
      </p:sp>
    </p:spTree>
    <p:extLst>
      <p:ext uri="{BB962C8B-B14F-4D97-AF65-F5344CB8AC3E}">
        <p14:creationId xmlns:p14="http://schemas.microsoft.com/office/powerpoint/2010/main" val="24444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O Papel das Qualificações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1219200"/>
          </a:xfrm>
        </p:spPr>
        <p:txBody>
          <a:bodyPr/>
          <a:lstStyle/>
          <a:p>
            <a:pPr eaLnBrk="1" hangingPunct="1"/>
            <a:r>
              <a:rPr lang="pt-BR" sz="2000">
                <a:latin typeface="Calibri" charset="0"/>
              </a:rPr>
              <a:t>Q: Para esta variedade de soja, o instrumento X na época Y pode medir sua fenologia; para outras variedades, será necessário .... Por falta de instrumentação, tal aspecto não pode ser verificado...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00200" y="46482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53000" y="46482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3886200" y="5029200"/>
            <a:ext cx="762000" cy="15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276600" y="3352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19464" name="AutoShape 8"/>
          <p:cNvCxnSpPr>
            <a:cxnSpLocks noChangeShapeType="1"/>
            <a:stCxn id="19460" idx="0"/>
            <a:endCxn id="19463" idx="1"/>
          </p:cNvCxnSpPr>
          <p:nvPr/>
        </p:nvCxnSpPr>
        <p:spPr bwMode="auto">
          <a:xfrm rot="-5400000">
            <a:off x="2533650" y="39052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3" idx="3"/>
            <a:endCxn id="19461" idx="0"/>
          </p:cNvCxnSpPr>
          <p:nvPr/>
        </p:nvCxnSpPr>
        <p:spPr bwMode="auto">
          <a:xfrm>
            <a:off x="5410200" y="37719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276600" y="5715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Qualificações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2672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Argumentos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É importante ter argumentos precisos e fortes</a:t>
            </a:r>
          </a:p>
          <a:p>
            <a:pPr eaLnBrk="1" hangingPunct="1"/>
            <a:r>
              <a:rPr lang="pt-BR" smtClean="0">
                <a:latin typeface="Calibri" charset="0"/>
              </a:rPr>
              <a:t>Seus </a:t>
            </a:r>
            <a:r>
              <a:rPr lang="pt-BR">
                <a:latin typeface="Calibri" charset="0"/>
              </a:rPr>
              <a:t>argumentos devem ser contestáveis e específicos</a:t>
            </a:r>
          </a:p>
          <a:p>
            <a:pPr eaLnBrk="1" hangingPunct="1"/>
            <a:r>
              <a:rPr lang="pt-BR">
                <a:latin typeface="Calibri" charset="0"/>
              </a:rPr>
              <a:t>Caso 1: experimentos quantitativos</a:t>
            </a:r>
          </a:p>
          <a:p>
            <a:pPr lvl="1" eaLnBrk="1" hangingPunct="1"/>
            <a:r>
              <a:rPr lang="pt-BR">
                <a:latin typeface="Calibri" charset="0"/>
              </a:rPr>
              <a:t>(Popper) devem poder ser refutáveis</a:t>
            </a:r>
          </a:p>
          <a:p>
            <a:pPr eaLnBrk="1" hangingPunct="1"/>
            <a:r>
              <a:rPr lang="pt-BR">
                <a:latin typeface="Calibri" charset="0"/>
              </a:rPr>
              <a:t>Caso 2: dispositivos sintéticos (computação)</a:t>
            </a:r>
          </a:p>
          <a:p>
            <a:pPr lvl="1" eaLnBrk="1" hangingPunct="1"/>
            <a:r>
              <a:rPr lang="pt-BR">
                <a:latin typeface="Calibri" charset="0"/>
              </a:rPr>
              <a:t>Deve poder comparar com resultados anteriores</a:t>
            </a:r>
          </a:p>
          <a:p>
            <a:pPr eaLnBrk="1" hangingPunct="1"/>
            <a:r>
              <a:rPr lang="pt-BR">
                <a:latin typeface="Calibri" charset="0"/>
              </a:rPr>
              <a:t>Caso 3: afirmações qualitativas</a:t>
            </a:r>
          </a:p>
          <a:p>
            <a:pPr lvl="1" eaLnBrk="1" hangingPunct="1"/>
            <a:r>
              <a:rPr lang="pt-BR">
                <a:latin typeface="Calibri" charset="0"/>
              </a:rPr>
              <a:t>Não afirme um truísmo (algo que todos concordam)</a:t>
            </a:r>
          </a:p>
          <a:p>
            <a:pPr lvl="1" eaLnBrk="1" hangingPunct="1"/>
            <a:r>
              <a:rPr lang="pt-BR">
                <a:latin typeface="Calibri" charset="0"/>
              </a:rPr>
              <a:t>Ideal: conteste conhecimento estabelecido</a:t>
            </a:r>
          </a:p>
          <a:p>
            <a:pPr eaLnBrk="1" hangingPunct="1"/>
            <a:r>
              <a:rPr lang="pt-BR">
                <a:latin typeface="Calibri" charset="0"/>
              </a:rPr>
              <a:t>Exemplo:</a:t>
            </a:r>
          </a:p>
          <a:p>
            <a:pPr lvl="1" eaLnBrk="1" hangingPunct="1"/>
            <a:r>
              <a:rPr lang="pt-BR">
                <a:latin typeface="Calibri" charset="0"/>
              </a:rPr>
              <a:t>As evidências colhidas neste trabalho mostram que a Teoria dos Refúgios de Vanzolini não se sustenta nesta área da Amazônia </a:t>
            </a:r>
          </a:p>
        </p:txBody>
      </p:sp>
    </p:spTree>
    <p:extLst>
      <p:ext uri="{BB962C8B-B14F-4D97-AF65-F5344CB8AC3E}">
        <p14:creationId xmlns:p14="http://schemas.microsoft.com/office/powerpoint/2010/main" val="32233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Argumentos, evidências, garantias e qualificações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122" y="1287816"/>
            <a:ext cx="8553128" cy="2362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>
                <a:latin typeface="Calibri" charset="0"/>
              </a:rPr>
              <a:t>Todo bom trabalho científico tem estes componentes</a:t>
            </a:r>
          </a:p>
          <a:p>
            <a:pPr eaLnBrk="1" hangingPunct="1"/>
            <a:r>
              <a:rPr lang="pt-BR" smtClean="0">
                <a:latin typeface="Calibri" charset="0"/>
              </a:rPr>
              <a:t>Argumento: contribuição </a:t>
            </a:r>
            <a:r>
              <a:rPr lang="pt-BR">
                <a:latin typeface="Calibri" charset="0"/>
              </a:rPr>
              <a:t>para responder </a:t>
            </a:r>
            <a:r>
              <a:rPr lang="pt-BR" smtClean="0">
                <a:latin typeface="Calibri" charset="0"/>
              </a:rPr>
              <a:t>uma </a:t>
            </a:r>
            <a:r>
              <a:rPr lang="pt-BR">
                <a:latin typeface="Calibri" charset="0"/>
              </a:rPr>
              <a:t>questão científica</a:t>
            </a:r>
          </a:p>
          <a:p>
            <a:pPr eaLnBrk="1" hangingPunct="1"/>
            <a:r>
              <a:rPr lang="pt-BR" smtClean="0">
                <a:latin typeface="Calibri" charset="0"/>
              </a:rPr>
              <a:t>Evidência: </a:t>
            </a:r>
            <a:r>
              <a:rPr lang="pt-BR">
                <a:latin typeface="Calibri" charset="0"/>
              </a:rPr>
              <a:t>comprovação de sua contribuição</a:t>
            </a:r>
          </a:p>
          <a:p>
            <a:pPr eaLnBrk="1" hangingPunct="1"/>
            <a:r>
              <a:rPr lang="pt-BR" smtClean="0">
                <a:latin typeface="Calibri" charset="0"/>
              </a:rPr>
              <a:t>Garantia: </a:t>
            </a:r>
            <a:r>
              <a:rPr lang="pt-BR">
                <a:latin typeface="Calibri" charset="0"/>
              </a:rPr>
              <a:t>bases do seu trabalho</a:t>
            </a:r>
          </a:p>
          <a:p>
            <a:pPr eaLnBrk="1" hangingPunct="1"/>
            <a:r>
              <a:rPr lang="pt-BR" smtClean="0">
                <a:latin typeface="Calibri" charset="0"/>
              </a:rPr>
              <a:t>Qualificações: </a:t>
            </a:r>
            <a:r>
              <a:rPr lang="pt-BR">
                <a:latin typeface="Calibri" charset="0"/>
              </a:rPr>
              <a:t>limites do seu trabalho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600200" y="4953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953000" y="4953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886200" y="5334000"/>
            <a:ext cx="762000" cy="15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276600" y="36576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24584" name="AutoShape 8"/>
          <p:cNvCxnSpPr>
            <a:cxnSpLocks noChangeShapeType="1"/>
            <a:stCxn id="24580" idx="0"/>
            <a:endCxn id="24583" idx="1"/>
          </p:cNvCxnSpPr>
          <p:nvPr/>
        </p:nvCxnSpPr>
        <p:spPr bwMode="auto">
          <a:xfrm rot="-5400000">
            <a:off x="2533650" y="42100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9"/>
          <p:cNvCxnSpPr>
            <a:cxnSpLocks noChangeShapeType="1"/>
            <a:stCxn id="24583" idx="3"/>
            <a:endCxn id="24581" idx="0"/>
          </p:cNvCxnSpPr>
          <p:nvPr/>
        </p:nvCxnSpPr>
        <p:spPr bwMode="auto">
          <a:xfrm>
            <a:off x="5410200" y="40767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276600" y="6019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Qualificações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4267200" y="5486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Escrever bem em Inglês não basta...</a:t>
            </a:r>
          </a:p>
        </p:txBody>
      </p:sp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790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09600" y="2438400"/>
            <a:ext cx="5029200" cy="31702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Sou editor de revista científica. É comum receber artigos escritos por pesquisadores que não souberam planejar suas pesquisas nem executar os experimentos e pecaram na adoção de uma metodologia. O fato de não saberem também escrever em inglês é um detalhe numa cadeia de problemas.</a:t>
            </a: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defRPr/>
            </a:pPr>
            <a:endParaRPr lang="pt-BR" sz="2000">
              <a:solidFill>
                <a:srgbClr val="000066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Benedito Barraviera (Ass Bras Edit </a:t>
            </a:r>
            <a:r>
              <a:rPr lang="pt-BR" sz="2000" smtClean="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Científicos)</a:t>
            </a:r>
            <a:endParaRPr lang="pt-BR" sz="2000">
              <a:latin typeface="Times New Roman" charset="0"/>
              <a:cs typeface="Times New Roman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171825" cy="425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800">
                <a:latin typeface="Calibri" charset="0"/>
              </a:rPr>
              <a:t>Argumentos, evidências, garantias e qualificações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2057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>
                <a:latin typeface="Calibri" charset="0"/>
              </a:rPr>
              <a:t>Todo bom trabalho científico tem estes componentes</a:t>
            </a:r>
          </a:p>
          <a:p>
            <a:pPr eaLnBrk="1" hangingPunct="1"/>
            <a:r>
              <a:rPr lang="pt-BR" smtClean="0">
                <a:latin typeface="Calibri" charset="0"/>
              </a:rPr>
              <a:t>Argumento: </a:t>
            </a:r>
            <a:r>
              <a:rPr lang="pt-BR">
                <a:latin typeface="Calibri" charset="0"/>
              </a:rPr>
              <a:t>introdução, metodologia, conclusões</a:t>
            </a:r>
          </a:p>
          <a:p>
            <a:pPr eaLnBrk="1" hangingPunct="1"/>
            <a:r>
              <a:rPr lang="pt-BR" smtClean="0">
                <a:latin typeface="Calibri" charset="0"/>
              </a:rPr>
              <a:t>Evidência: </a:t>
            </a:r>
            <a:r>
              <a:rPr lang="pt-BR">
                <a:latin typeface="Calibri" charset="0"/>
              </a:rPr>
              <a:t>resultados</a:t>
            </a:r>
          </a:p>
          <a:p>
            <a:pPr eaLnBrk="1" hangingPunct="1"/>
            <a:r>
              <a:rPr lang="pt-BR" smtClean="0">
                <a:latin typeface="Calibri" charset="0"/>
              </a:rPr>
              <a:t>Garantia: </a:t>
            </a:r>
            <a:r>
              <a:rPr lang="pt-BR">
                <a:latin typeface="Calibri" charset="0"/>
              </a:rPr>
              <a:t>revisão da literatura e metodologia</a:t>
            </a:r>
          </a:p>
          <a:p>
            <a:pPr eaLnBrk="1" hangingPunct="1"/>
            <a:r>
              <a:rPr lang="pt-BR" smtClean="0">
                <a:latin typeface="Calibri" charset="0"/>
              </a:rPr>
              <a:t>Qualificações: </a:t>
            </a:r>
            <a:r>
              <a:rPr lang="pt-BR">
                <a:latin typeface="Calibri" charset="0"/>
              </a:rPr>
              <a:t>resultados e conclusões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600200" y="4953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Argumento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953000" y="49530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Evidência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86200" y="5334000"/>
            <a:ext cx="762000" cy="158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276600" y="36576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Garantia</a:t>
            </a:r>
          </a:p>
        </p:txBody>
      </p:sp>
      <p:cxnSp>
        <p:nvCxnSpPr>
          <p:cNvPr id="25608" name="AutoShape 8"/>
          <p:cNvCxnSpPr>
            <a:cxnSpLocks noChangeShapeType="1"/>
            <a:stCxn id="25604" idx="0"/>
            <a:endCxn id="25607" idx="1"/>
          </p:cNvCxnSpPr>
          <p:nvPr/>
        </p:nvCxnSpPr>
        <p:spPr bwMode="auto">
          <a:xfrm rot="-5400000">
            <a:off x="2533650" y="4210050"/>
            <a:ext cx="876300" cy="6096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AutoShape 9"/>
          <p:cNvCxnSpPr>
            <a:cxnSpLocks noChangeShapeType="1"/>
            <a:stCxn id="25607" idx="3"/>
            <a:endCxn id="25605" idx="0"/>
          </p:cNvCxnSpPr>
          <p:nvPr/>
        </p:nvCxnSpPr>
        <p:spPr bwMode="auto">
          <a:xfrm>
            <a:off x="5410200" y="4076700"/>
            <a:ext cx="609600" cy="87630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276600" y="6019800"/>
            <a:ext cx="2133600" cy="838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000">
                <a:latin typeface="Tahoma" charset="0"/>
              </a:rPr>
              <a:t>Qualificações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4267200" y="54864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Qual o problema dos artigos ruins?</a:t>
            </a:r>
          </a:p>
        </p:txBody>
      </p:sp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790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09600" y="2286000"/>
            <a:ext cx="5029200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Um exercício que sempre proponho aos meus alunos é </a:t>
            </a:r>
            <a:r>
              <a:rPr lang="pt-BR" sz="2000">
                <a:solidFill>
                  <a:srgbClr val="6C0000"/>
                </a:solidFill>
                <a:latin typeface="Times New Roman" charset="0"/>
                <a:cs typeface="Times New Roman" charset="0"/>
              </a:rPr>
              <a:t>detectar a pergunta do artigo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. Muitos não conseguem fazer isso. O problema, com certa frequência, é que o trabalho científico está apenas repetindo algo que já foi feito.  Falta domínio da linguagem científica</a:t>
            </a: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”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9600" y="5105400"/>
            <a:ext cx="784860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Faltam conhecimento e treinamento nos pesquisadores brasileiros para </a:t>
            </a:r>
            <a:r>
              <a:rPr lang="pt-BR" sz="2000">
                <a:solidFill>
                  <a:srgbClr val="6C0000"/>
                </a:solidFill>
                <a:latin typeface="Times New Roman" charset="0"/>
                <a:cs typeface="Times New Roman" charset="0"/>
              </a:rPr>
              <a:t>compreender o que é um artigo científico</a:t>
            </a: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 e o tipo de abordagem talhado para publicação em revistas internacionais</a:t>
            </a:r>
            <a:r>
              <a:rPr lang="ja-JP" alt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”</a:t>
            </a:r>
            <a:endParaRPr lang="pt-BR" sz="2000">
              <a:solidFill>
                <a:srgbClr val="000066"/>
              </a:solidFill>
              <a:latin typeface="Times New Roman" charset="0"/>
              <a:cs typeface="Times New Roman" charset="0"/>
            </a:endParaRPr>
          </a:p>
          <a:p>
            <a:pPr>
              <a:defRPr/>
            </a:pPr>
            <a:r>
              <a:rPr lang="pt-BR" sz="2000">
                <a:solidFill>
                  <a:srgbClr val="000066"/>
                </a:solidFill>
                <a:latin typeface="Times New Roman" charset="0"/>
                <a:cs typeface="Times New Roman" charset="0"/>
              </a:rPr>
              <a:t>Márcia Triunfol (ex-editora assistente da Science)</a:t>
            </a:r>
          </a:p>
        </p:txBody>
      </p:sp>
      <p:pic>
        <p:nvPicPr>
          <p:cNvPr id="10245" name="Picture 5" descr="http://infosthetics.com/archives/docuburst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097213" cy="3810000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Escrever tem de ser difícil?</a:t>
            </a:r>
            <a:endParaRPr lang="en-US">
              <a:latin typeface="Calibri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5257800" cy="2514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ja-JP" altLang="pt-BR" sz="2200">
                <a:solidFill>
                  <a:srgbClr val="000066"/>
                </a:solidFill>
                <a:latin typeface="Georgia"/>
                <a:cs typeface="Georgia"/>
              </a:rPr>
              <a:t>“</a:t>
            </a: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Para mim, o ato de escrever é muito difícil e penoso, tenho sempre de corrigir e reescrever várias vezes. Basta dizer, como exemplo, que escrevi 1100 páginas datilografadas para fazer um romance no qual aproveitei pouco mais de 300</a:t>
            </a:r>
            <a:r>
              <a:rPr lang="ja-JP" altLang="pt-BR" sz="2200">
                <a:solidFill>
                  <a:srgbClr val="000066"/>
                </a:solidFill>
                <a:latin typeface="Georgia"/>
                <a:cs typeface="Georgia"/>
              </a:rPr>
              <a:t>”</a:t>
            </a: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. (Fernando Sabino)</a:t>
            </a:r>
          </a:p>
          <a:p>
            <a:pPr marL="0" indent="0" eaLnBrk="1" hangingPunct="1">
              <a:defRPr/>
            </a:pPr>
            <a:endParaRPr lang="pt-BR" sz="2200">
              <a:solidFill>
                <a:srgbClr val="000066"/>
              </a:solidFill>
              <a:latin typeface="Georgia"/>
              <a:cs typeface="Georgia"/>
            </a:endParaRPr>
          </a:p>
        </p:txBody>
      </p:sp>
      <p:pic>
        <p:nvPicPr>
          <p:cNvPr id="104451" name="Picture 5" descr="http://viniciussanfelice.files.wordpress.com/2008/08/claric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0988"/>
            <a:ext cx="2065338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85800" y="5029200"/>
            <a:ext cx="5257800" cy="144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"Que ninguém se engane, só consigo a simplicidade através de muito  trabalho</a:t>
            </a:r>
            <a:r>
              <a:rPr lang="ja-JP" altLang="pt-BR" sz="2200">
                <a:solidFill>
                  <a:srgbClr val="000066"/>
                </a:solidFill>
                <a:latin typeface="Georgia"/>
                <a:cs typeface="Georgia"/>
              </a:rPr>
              <a:t>”</a:t>
            </a: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.</a:t>
            </a:r>
          </a:p>
          <a:p>
            <a:pPr>
              <a:defRPr/>
            </a:pP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 </a:t>
            </a:r>
          </a:p>
          <a:p>
            <a:pPr>
              <a:defRPr/>
            </a:pPr>
            <a:r>
              <a:rPr lang="pt-BR" sz="2200">
                <a:solidFill>
                  <a:srgbClr val="000066"/>
                </a:solidFill>
                <a:latin typeface="Georgia"/>
                <a:cs typeface="Georgia"/>
              </a:rPr>
              <a:t>(Clarisse Lispector)</a:t>
            </a:r>
            <a:endParaRPr lang="en-US" sz="2200">
              <a:solidFill>
                <a:srgbClr val="000066"/>
              </a:solidFill>
              <a:latin typeface="Georgia"/>
              <a:cs typeface="Georgia"/>
            </a:endParaRPr>
          </a:p>
        </p:txBody>
      </p:sp>
      <p:pic>
        <p:nvPicPr>
          <p:cNvPr id="104453" name="Picture 7" descr="http://www.falaserio.site50.net/sabin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6241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Desenvolvimento da Tese 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190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m 6" descr="natur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26019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eta para a direita 7"/>
          <p:cNvSpPr>
            <a:spLocks noChangeArrowheads="1"/>
          </p:cNvSpPr>
          <p:nvPr/>
        </p:nvSpPr>
        <p:spPr bwMode="auto">
          <a:xfrm>
            <a:off x="4214813" y="2357438"/>
            <a:ext cx="1857375" cy="5000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BFCE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sp>
        <p:nvSpPr>
          <p:cNvPr id="27654" name="Retângulo 3"/>
          <p:cNvSpPr>
            <a:spLocks noChangeArrowheads="1"/>
          </p:cNvSpPr>
          <p:nvPr/>
        </p:nvSpPr>
        <p:spPr bwMode="auto">
          <a:xfrm>
            <a:off x="4000500" y="2857500"/>
            <a:ext cx="2428875" cy="13239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5E"/>
                </a:solidFill>
                <a:latin typeface="Humnst777 BT" charset="0"/>
              </a:rPr>
              <a:t>Submeta artigos científicos com resultados o mais rápido possível</a:t>
            </a:r>
          </a:p>
        </p:txBody>
      </p:sp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643438"/>
            <a:ext cx="32861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ta dobrada 15"/>
          <p:cNvSpPr/>
          <p:nvPr/>
        </p:nvSpPr>
        <p:spPr bwMode="auto">
          <a:xfrm rot="10800000">
            <a:off x="5786438" y="4572000"/>
            <a:ext cx="785812" cy="1714500"/>
          </a:xfrm>
          <a:prstGeom prst="bentArrow">
            <a:avLst/>
          </a:prstGeom>
          <a:solidFill>
            <a:srgbClr val="BFCEFD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latin typeface="Arial" pitchFamily="34" charset="0"/>
              <a:ea typeface="+mn-ea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6715125" y="4929188"/>
            <a:ext cx="2428875" cy="70802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Componha a tese a</a:t>
            </a:r>
          </a:p>
          <a:p>
            <a:pPr>
              <a:defRPr/>
            </a:pPr>
            <a:r>
              <a:rPr lang="pt-BR" sz="2000">
                <a:solidFill>
                  <a:schemeClr val="bg2">
                    <a:lumMod val="75000"/>
                  </a:schemeClr>
                </a:solidFill>
                <a:latin typeface="Humnst777 BT" pitchFamily="34" charset="0"/>
                <a:ea typeface="+mn-ea"/>
              </a:rPr>
              <a:t>partir dos artigos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335713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Use o método científico para escrever a tese</a:t>
            </a:r>
            <a:endParaRPr lang="pt-BR">
              <a:latin typeface="Calibri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2651125" y="265430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1800" b="1">
                <a:solidFill>
                  <a:schemeClr val="bg2"/>
                </a:solidFill>
                <a:latin typeface="Calibri" charset="0"/>
              </a:rPr>
              <a:t>Problema</a:t>
            </a:r>
            <a:endParaRPr lang="en-US" sz="1800" b="1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714875" y="272891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1800" b="1">
                <a:solidFill>
                  <a:schemeClr val="bg2"/>
                </a:solidFill>
                <a:latin typeface="Calibri" charset="0"/>
              </a:rPr>
              <a:t>Hipótese</a:t>
            </a:r>
            <a:endParaRPr lang="en-US" sz="1800" b="1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4572000" y="4191000"/>
            <a:ext cx="194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1800" b="1">
                <a:solidFill>
                  <a:schemeClr val="bg2"/>
                </a:solidFill>
                <a:latin typeface="Calibri" charset="0"/>
              </a:rPr>
              <a:t>Experimento</a:t>
            </a:r>
            <a:endParaRPr lang="en-US" sz="1800" b="1">
              <a:solidFill>
                <a:schemeClr val="bg2"/>
              </a:solidFill>
              <a:latin typeface="Calibri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2914650" y="4419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1800" b="1">
                <a:solidFill>
                  <a:schemeClr val="bg2"/>
                </a:solidFill>
                <a:latin typeface="Calibri" charset="0"/>
              </a:rPr>
              <a:t>Resultados e </a:t>
            </a:r>
          </a:p>
          <a:p>
            <a:pPr algn="ctr"/>
            <a:r>
              <a:rPr lang="de-DE" sz="1800" b="1">
                <a:solidFill>
                  <a:schemeClr val="bg2"/>
                </a:solidFill>
                <a:latin typeface="Calibri" charset="0"/>
              </a:rPr>
              <a:t>Conclusões</a:t>
            </a:r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>
            <a:off x="3606800" y="2203450"/>
            <a:ext cx="1382713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2"/>
          <p:cNvSpPr>
            <a:spLocks noChangeShapeType="1"/>
          </p:cNvSpPr>
          <p:nvPr/>
        </p:nvSpPr>
        <p:spPr bwMode="auto">
          <a:xfrm>
            <a:off x="6323013" y="2836863"/>
            <a:ext cx="1587" cy="116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5"/>
          <p:cNvSpPr>
            <a:spLocks noChangeShapeType="1"/>
          </p:cNvSpPr>
          <p:nvPr/>
        </p:nvSpPr>
        <p:spPr bwMode="auto">
          <a:xfrm>
            <a:off x="3579813" y="5443538"/>
            <a:ext cx="138271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6"/>
          <p:cNvSpPr>
            <a:spLocks noChangeShapeType="1"/>
          </p:cNvSpPr>
          <p:nvPr/>
        </p:nvSpPr>
        <p:spPr bwMode="auto">
          <a:xfrm flipV="1">
            <a:off x="2427288" y="3717925"/>
            <a:ext cx="3175" cy="116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Escrita em espiral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3962400" cy="4876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Planejamento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Geração da primeira versão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Revisões técnicas (conteúdo)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Revisões de estilo (clareza e legibilidade)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r>
              <a:rPr lang="pt-BR" sz="2400">
                <a:solidFill>
                  <a:srgbClr val="000066"/>
                </a:solidFill>
                <a:latin typeface="Calibri" charset="0"/>
                <a:cs typeface="+mn-cs"/>
              </a:rPr>
              <a:t>Revisões por colegas e orientador</a:t>
            </a:r>
          </a:p>
          <a:p>
            <a:pPr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pt-BR" sz="2400">
              <a:solidFill>
                <a:srgbClr val="000066"/>
              </a:solidFill>
              <a:latin typeface="Calibri" charset="0"/>
              <a:cs typeface="+mn-cs"/>
            </a:endParaRPr>
          </a:p>
        </p:txBody>
      </p:sp>
      <p:pic>
        <p:nvPicPr>
          <p:cNvPr id="95235" name="Picture 5" descr="http://photos.3scape.net/photo/1866/Famous_spiral_staircase_-_Vatican_Muse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 bwMode="auto">
          <a:xfrm>
            <a:off x="2362200" y="1981200"/>
            <a:ext cx="381000" cy="4572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6" name="Seta para baixo 5"/>
          <p:cNvSpPr/>
          <p:nvPr/>
        </p:nvSpPr>
        <p:spPr bwMode="auto">
          <a:xfrm>
            <a:off x="2362200" y="2819400"/>
            <a:ext cx="381000" cy="4572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7" name="Seta para baixo 6"/>
          <p:cNvSpPr/>
          <p:nvPr/>
        </p:nvSpPr>
        <p:spPr bwMode="auto">
          <a:xfrm>
            <a:off x="2362200" y="3810000"/>
            <a:ext cx="381000" cy="4572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2362200" y="4953000"/>
            <a:ext cx="381000" cy="457200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pt-BR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9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6834</TotalTime>
  <Words>1597</Words>
  <Application>Microsoft Office PowerPoint</Application>
  <PresentationFormat>Apresentação na tela (4:3)</PresentationFormat>
  <Paragraphs>256</Paragraphs>
  <Slides>40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2_Pixel</vt:lpstr>
      <vt:lpstr>Como preparar teses e artigos científicos?</vt:lpstr>
      <vt:lpstr>Tudo começa com uma folha em branco...</vt:lpstr>
      <vt:lpstr>As evidências são preocupantes</vt:lpstr>
      <vt:lpstr>Escrever bem em Inglês não basta...</vt:lpstr>
      <vt:lpstr>Qual o problema dos artigos ruins?</vt:lpstr>
      <vt:lpstr>Escrever tem de ser difícil?</vt:lpstr>
      <vt:lpstr>Desenvolvimento da Tese </vt:lpstr>
      <vt:lpstr>Use o método científico para escrever a tese</vt:lpstr>
      <vt:lpstr>Escrita em espiral</vt:lpstr>
      <vt:lpstr>1. Introdução</vt:lpstr>
      <vt:lpstr>Introdução</vt:lpstr>
      <vt:lpstr>2. Hipótese (Conjectura) + Resultados Anteriores</vt:lpstr>
      <vt:lpstr>3. Experimentos (estudos de caso)</vt:lpstr>
      <vt:lpstr>4. Discussão</vt:lpstr>
      <vt:lpstr>Apresentação do PowerPoint</vt:lpstr>
      <vt:lpstr>Apresentação do PowerPoint</vt:lpstr>
      <vt:lpstr>Escrever por parágrafos</vt:lpstr>
      <vt:lpstr>Parágrafo: o antigo antes do novo</vt:lpstr>
      <vt:lpstr>Parágrafo: o antigo antes do novo...</vt:lpstr>
      <vt:lpstr>Uma escultura é um exercício de cortar  </vt:lpstr>
      <vt:lpstr>Escultura: coesão e clareza</vt:lpstr>
      <vt:lpstr>Como convencer seus leitores?</vt:lpstr>
      <vt:lpstr>Como construir um bom argumento?</vt:lpstr>
      <vt:lpstr>Dos resultados aos argumentos</vt:lpstr>
      <vt:lpstr>Você será julgado por seus argumentos</vt:lpstr>
      <vt:lpstr>Argumentos e Evidências</vt:lpstr>
      <vt:lpstr>Argumentos e Evidências</vt:lpstr>
      <vt:lpstr>Argumentos e Evidências</vt:lpstr>
      <vt:lpstr>Argumentos e Evidências</vt:lpstr>
      <vt:lpstr>Argumentos e Evidências</vt:lpstr>
      <vt:lpstr>Argumentos e Evidências</vt:lpstr>
      <vt:lpstr>Evidências: Características</vt:lpstr>
      <vt:lpstr>Garantias</vt:lpstr>
      <vt:lpstr>Garantias</vt:lpstr>
      <vt:lpstr>Garantias (outro exemplo)</vt:lpstr>
      <vt:lpstr>Qualificações</vt:lpstr>
      <vt:lpstr>O Papel das Qualificações</vt:lpstr>
      <vt:lpstr>Argumentos</vt:lpstr>
      <vt:lpstr>Argumentos, evidências, garantias e qualificações</vt:lpstr>
      <vt:lpstr>Argumentos, evidências, garantias e qualificações</vt:lpstr>
    </vt:vector>
  </TitlesOfParts>
  <Company>INPE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Metodologia de Pesquisa</dc:title>
  <dc:creator>Gilberto Camara</dc:creator>
  <cp:lastModifiedBy>pedrorib81 pedrorib81</cp:lastModifiedBy>
  <cp:revision>294</cp:revision>
  <dcterms:created xsi:type="dcterms:W3CDTF">2001-04-03T17:07:46Z</dcterms:created>
  <dcterms:modified xsi:type="dcterms:W3CDTF">2019-05-14T19:02:14Z</dcterms:modified>
</cp:coreProperties>
</file>