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73"/>
  </p:notesMasterIdLst>
  <p:sldIdLst>
    <p:sldId id="256" r:id="rId2"/>
    <p:sldId id="457" r:id="rId3"/>
    <p:sldId id="458" r:id="rId4"/>
    <p:sldId id="459" r:id="rId5"/>
    <p:sldId id="460" r:id="rId6"/>
    <p:sldId id="461" r:id="rId7"/>
    <p:sldId id="462" r:id="rId8"/>
    <p:sldId id="463" r:id="rId9"/>
    <p:sldId id="438" r:id="rId10"/>
    <p:sldId id="440" r:id="rId11"/>
    <p:sldId id="587" r:id="rId12"/>
    <p:sldId id="588" r:id="rId13"/>
    <p:sldId id="589" r:id="rId14"/>
    <p:sldId id="257" r:id="rId15"/>
    <p:sldId id="261" r:id="rId16"/>
    <p:sldId id="393" r:id="rId17"/>
    <p:sldId id="367" r:id="rId18"/>
    <p:sldId id="539" r:id="rId19"/>
    <p:sldId id="368" r:id="rId20"/>
    <p:sldId id="369" r:id="rId21"/>
    <p:sldId id="370" r:id="rId22"/>
    <p:sldId id="371" r:id="rId23"/>
    <p:sldId id="373" r:id="rId24"/>
    <p:sldId id="372" r:id="rId25"/>
    <p:sldId id="466" r:id="rId26"/>
    <p:sldId id="439" r:id="rId27"/>
    <p:sldId id="394" r:id="rId28"/>
    <p:sldId id="442" r:id="rId29"/>
    <p:sldId id="260" r:id="rId30"/>
    <p:sldId id="263" r:id="rId31"/>
    <p:sldId id="437" r:id="rId32"/>
    <p:sldId id="540" r:id="rId33"/>
    <p:sldId id="542" r:id="rId34"/>
    <p:sldId id="543" r:id="rId35"/>
    <p:sldId id="443" r:id="rId36"/>
    <p:sldId id="445" r:id="rId37"/>
    <p:sldId id="446" r:id="rId38"/>
    <p:sldId id="465" r:id="rId39"/>
    <p:sldId id="395" r:id="rId40"/>
    <p:sldId id="298" r:id="rId41"/>
    <p:sldId id="264" r:id="rId42"/>
    <p:sldId id="537" r:id="rId43"/>
    <p:sldId id="396" r:id="rId44"/>
    <p:sldId id="331" r:id="rId45"/>
    <p:sldId id="283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397" r:id="rId57"/>
    <p:sldId id="297" r:id="rId58"/>
    <p:sldId id="467" r:id="rId59"/>
    <p:sldId id="546" r:id="rId60"/>
    <p:sldId id="468" r:id="rId61"/>
    <p:sldId id="469" r:id="rId62"/>
    <p:sldId id="470" r:id="rId63"/>
    <p:sldId id="471" r:id="rId64"/>
    <p:sldId id="472" r:id="rId65"/>
    <p:sldId id="473" r:id="rId66"/>
    <p:sldId id="474" r:id="rId67"/>
    <p:sldId id="475" r:id="rId68"/>
    <p:sldId id="477" r:id="rId69"/>
    <p:sldId id="478" r:id="rId70"/>
    <p:sldId id="479" r:id="rId71"/>
    <p:sldId id="480" r:id="rId7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" initials="i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9999FF"/>
    <a:srgbClr val="7F7F7F"/>
    <a:srgbClr val="31F4EF"/>
    <a:srgbClr val="008A3E"/>
    <a:srgbClr val="FFFF00"/>
    <a:srgbClr val="000066"/>
    <a:srgbClr val="5661B6"/>
    <a:srgbClr val="6666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21529" autoAdjust="0"/>
    <p:restoredTop sz="94103" autoAdjust="0"/>
  </p:normalViewPr>
  <p:slideViewPr>
    <p:cSldViewPr>
      <p:cViewPr varScale="1">
        <p:scale>
          <a:sx n="76" d="100"/>
          <a:sy n="76" d="100"/>
        </p:scale>
        <p:origin x="136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ed\Documents\FRED_FILES\METRICAS\compacidad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\artigos\2010\felipe\trajetoria_delta7_vbel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pt-BR"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000" b="1" i="0" u="none" strike="noStrike" kern="1200" baseline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Marabá - Classes de expansão </a:t>
            </a:r>
            <a:endParaRPr lang="pt-BR" sz="2000" b="1" i="0" u="none" strike="noStrike" kern="1200" baseline="0" dirty="0" smtClean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algn="ctr" rtl="0">
              <a:defRPr lang="pt-BR"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000" b="1" i="0" u="none" strike="noStrike" kern="1200" baseline="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urbana</a:t>
            </a:r>
            <a:endParaRPr lang="pt-BR" sz="2000" b="1" i="0" u="none" strike="noStrike" kern="1200" baseline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40655576503641272"/>
          <c:y val="1.157886954271561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1514943741209567"/>
          <c:y val="0.13496413068069657"/>
          <c:w val="0.66029008438818992"/>
          <c:h val="0.527633298350563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Plan4!$A$2</c:f>
              <c:strCache>
                <c:ptCount val="1"/>
                <c:pt idx="0">
                  <c:v>Preenchimento 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Plan4!$B$1:$C$1</c:f>
              <c:strCache>
                <c:ptCount val="2"/>
                <c:pt idx="0">
                  <c:v>1988 - 2000 </c:v>
                </c:pt>
                <c:pt idx="1">
                  <c:v>2000 - 2009 </c:v>
                </c:pt>
              </c:strCache>
            </c:strRef>
          </c:cat>
          <c:val>
            <c:numRef>
              <c:f>Plan4!$B$2:$C$2</c:f>
              <c:numCache>
                <c:formatCode>General</c:formatCode>
                <c:ptCount val="2"/>
                <c:pt idx="0">
                  <c:v>187.4</c:v>
                </c:pt>
                <c:pt idx="1">
                  <c:v>200.3</c:v>
                </c:pt>
              </c:numCache>
            </c:numRef>
          </c:val>
        </c:ser>
        <c:ser>
          <c:idx val="1"/>
          <c:order val="1"/>
          <c:tx>
            <c:strRef>
              <c:f>Plan4!$A$3</c:f>
              <c:strCache>
                <c:ptCount val="1"/>
                <c:pt idx="0">
                  <c:v>Extensão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Plan4!$B$1:$C$1</c:f>
              <c:strCache>
                <c:ptCount val="2"/>
                <c:pt idx="0">
                  <c:v>1988 - 2000 </c:v>
                </c:pt>
                <c:pt idx="1">
                  <c:v>2000 - 2009 </c:v>
                </c:pt>
              </c:strCache>
            </c:strRef>
          </c:cat>
          <c:val>
            <c:numRef>
              <c:f>Plan4!$B$3:$C$3</c:f>
              <c:numCache>
                <c:formatCode>General</c:formatCode>
                <c:ptCount val="2"/>
                <c:pt idx="0">
                  <c:v>670.4</c:v>
                </c:pt>
                <c:pt idx="1">
                  <c:v>1474.6</c:v>
                </c:pt>
              </c:numCache>
            </c:numRef>
          </c:val>
        </c:ser>
        <c:ser>
          <c:idx val="2"/>
          <c:order val="2"/>
          <c:tx>
            <c:strRef>
              <c:f>Plan4!$A$4</c:f>
              <c:strCache>
                <c:ptCount val="1"/>
                <c:pt idx="0">
                  <c:v>Leapfrog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Plan4!$B$1:$C$1</c:f>
              <c:strCache>
                <c:ptCount val="2"/>
                <c:pt idx="0">
                  <c:v>1988 - 2000 </c:v>
                </c:pt>
                <c:pt idx="1">
                  <c:v>2000 - 2009 </c:v>
                </c:pt>
              </c:strCache>
            </c:strRef>
          </c:cat>
          <c:val>
            <c:numRef>
              <c:f>Plan4!$B$4:$C$4</c:f>
              <c:numCache>
                <c:formatCode>General</c:formatCode>
                <c:ptCount val="2"/>
                <c:pt idx="0">
                  <c:v>944.3</c:v>
                </c:pt>
                <c:pt idx="1">
                  <c:v>1261.0999999999999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318711328"/>
        <c:axId val="1318708064"/>
      </c:barChart>
      <c:catAx>
        <c:axId val="13187113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1318708064"/>
        <c:crosses val="autoZero"/>
        <c:auto val="1"/>
        <c:lblAlgn val="ctr"/>
        <c:lblOffset val="100"/>
        <c:noMultiLvlLbl val="0"/>
      </c:catAx>
      <c:valAx>
        <c:axId val="13187080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 algn="ctr" rtl="0">
                  <a:defRPr lang="pt-BR" sz="16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6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Área (hectares)</a:t>
                </a:r>
              </a:p>
            </c:rich>
          </c:tx>
          <c:layout>
            <c:manualLayout>
              <c:xMode val="edge"/>
              <c:yMode val="edge"/>
              <c:x val="3.3902074542897336E-2"/>
              <c:y val="0.2618991960409254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pt-BR"/>
            </a:pPr>
            <a:endParaRPr lang="pt-BR"/>
          </a:p>
        </c:txPr>
        <c:crossAx val="131871132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lang="pt-BR" sz="1400" b="1"/>
            </a:pPr>
            <a:endParaRPr lang="pt-BR"/>
          </a:p>
        </c:txPr>
      </c:dTable>
      <c:spPr>
        <a:noFill/>
      </c:spPr>
    </c:plotArea>
    <c:plotVisOnly val="1"/>
    <c:dispBlanksAs val="gap"/>
    <c:showDLblsOverMax val="0"/>
  </c:chart>
  <c:spPr>
    <a:solidFill>
      <a:schemeClr val="bg1"/>
    </a:solidFill>
    <a:ln w="19050" cap="rnd">
      <a:solidFill>
        <a:schemeClr val="tx2">
          <a:lumMod val="50000"/>
        </a:schemeClr>
      </a:solidFill>
    </a:ln>
    <a:effectLst>
      <a:outerShdw blurRad="508000" dist="254000" dir="3000000" algn="ctr" rotWithShape="0">
        <a:schemeClr val="bg1"/>
      </a:outerShdw>
    </a:effectLst>
  </c:spPr>
  <c:txPr>
    <a:bodyPr/>
    <a:lstStyle/>
    <a:p>
      <a:pPr algn="ctr" rtl="0">
        <a:defRPr lang="pt-BR" sz="1600" b="0" i="0" u="none" strike="noStrike" kern="1200" baseline="0">
          <a:solidFill>
            <a:prstClr val="black"/>
          </a:solidFill>
          <a:latin typeface="+mn-lt"/>
          <a:ea typeface="+mn-ea"/>
          <a:cs typeface="+mn-cs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114464858559364"/>
          <c:y val="0.17728545295474429"/>
          <c:w val="0.84873189462428511"/>
          <c:h val="0.6582510140777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trajetoria3!$P$14</c:f>
              <c:strCache>
                <c:ptCount val="1"/>
                <c:pt idx="0">
                  <c:v>Expansion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trajetoria3!$R$14</c:f>
              <c:numCache>
                <c:formatCode>0.00</c:formatCode>
                <c:ptCount val="1"/>
                <c:pt idx="0">
                  <c:v>0.28602150537634463</c:v>
                </c:pt>
              </c:numCache>
            </c:numRef>
          </c:val>
        </c:ser>
        <c:ser>
          <c:idx val="1"/>
          <c:order val="1"/>
          <c:tx>
            <c:strRef>
              <c:f>trajetoria3!$P$13</c:f>
              <c:strCache>
                <c:ptCount val="1"/>
                <c:pt idx="0">
                  <c:v>Consolidation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trajetoria3!$R$13</c:f>
              <c:numCache>
                <c:formatCode>0.00</c:formatCode>
                <c:ptCount val="1"/>
                <c:pt idx="0">
                  <c:v>0.14480286738351233</c:v>
                </c:pt>
              </c:numCache>
            </c:numRef>
          </c:val>
        </c:ser>
        <c:ser>
          <c:idx val="2"/>
          <c:order val="2"/>
          <c:tx>
            <c:strRef>
              <c:f>trajetoria3!$P$12</c:f>
              <c:strCache>
                <c:ptCount val="1"/>
                <c:pt idx="0">
                  <c:v>No change</c:v>
                </c:pt>
              </c:strCache>
            </c:strRef>
          </c:tx>
          <c:spPr>
            <a:ln w="6350"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trajetoria3!$R$12</c:f>
              <c:numCache>
                <c:formatCode>0.00</c:formatCode>
                <c:ptCount val="1"/>
                <c:pt idx="0">
                  <c:v>0.5691756272401447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100801840"/>
        <c:axId val="1323868512"/>
      </c:barChart>
      <c:catAx>
        <c:axId val="11008018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323868512"/>
        <c:crosses val="autoZero"/>
        <c:auto val="1"/>
        <c:lblAlgn val="ctr"/>
        <c:lblOffset val="100"/>
        <c:noMultiLvlLbl val="0"/>
      </c:catAx>
      <c:valAx>
        <c:axId val="132386851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crossAx val="1100801840"/>
        <c:crosses val="autoZero"/>
        <c:crossBetween val="between"/>
      </c:valAx>
      <c:spPr>
        <a:noFill/>
      </c:spPr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2"/>
      </a:solidFill>
    </a:ln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03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C814881-764C-48BD-9B90-B2FC5A25790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559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2D9A2A-E9C0-464E-9F70-98FA6FA6CBF3}" type="slidenum">
              <a:rPr lang="pt-BR" altLang="pt-BR" smtClean="0">
                <a:cs typeface="Arial" charset="0"/>
              </a:rPr>
              <a:pPr/>
              <a:t>1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653329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643C01-8BE0-4A2D-A7BC-82CACD9B467C}" type="slidenum">
              <a:rPr lang="pt-BR" altLang="pt-BR" smtClean="0">
                <a:cs typeface="Arial" charset="0"/>
              </a:rPr>
              <a:pPr/>
              <a:t>29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29847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750607-0171-419A-B73A-FD1D11C883F3}" type="slidenum">
              <a:rPr lang="pt-BR" altLang="pt-BR" smtClean="0">
                <a:cs typeface="Arial" charset="0"/>
              </a:rPr>
              <a:pPr/>
              <a:t>30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654755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D90BA4-51E8-4E5C-86A5-472753DD736A}" type="slidenum">
              <a:rPr lang="pt-BR" altLang="pt-BR" smtClean="0">
                <a:cs typeface="Arial" charset="0"/>
              </a:rPr>
              <a:pPr/>
              <a:t>40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69598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F7E9F7-351D-455D-98A2-93AB27B2AC7B}" type="slidenum">
              <a:rPr lang="pt-BR" altLang="pt-BR" smtClean="0">
                <a:cs typeface="Arial" charset="0"/>
              </a:rPr>
              <a:pPr/>
              <a:t>41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207395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73385F-FF07-4572-8641-D5053ADCBC0D}" type="slidenum">
              <a:rPr lang="pt-BR" altLang="pt-BR" smtClean="0">
                <a:cs typeface="Arial" charset="0"/>
              </a:rPr>
              <a:pPr/>
              <a:t>43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391674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49B73-626E-4364-84E2-954246371E6D}" type="slidenum">
              <a:rPr lang="pt-BR" altLang="pt-BR" smtClean="0">
                <a:cs typeface="Arial" charset="0"/>
              </a:rPr>
              <a:pPr/>
              <a:t>44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647986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CB9E2D-65C4-4182-B666-1640735BCFFA}" type="slidenum">
              <a:rPr lang="pt-BR" altLang="pt-BR" smtClean="0">
                <a:cs typeface="Arial" charset="0"/>
              </a:rPr>
              <a:pPr/>
              <a:t>45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752967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6746CA-8251-478E-B6E3-C71FA5C6E00E}" type="slidenum">
              <a:rPr lang="pt-BR" altLang="pt-BR" smtClean="0">
                <a:cs typeface="Arial" charset="0"/>
              </a:rPr>
              <a:pPr/>
              <a:t>46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870023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9C978-E65F-493B-9374-303D1A9D2242}" type="slidenum">
              <a:rPr lang="pt-BR" altLang="pt-BR" smtClean="0">
                <a:cs typeface="Arial" charset="0"/>
              </a:rPr>
              <a:pPr/>
              <a:t>47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649783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6FF2CA-6714-40CA-AC0E-7B85FFDB0B6A}" type="slidenum">
              <a:rPr lang="pt-BR" altLang="pt-BR" smtClean="0">
                <a:cs typeface="Arial" charset="0"/>
              </a:rPr>
              <a:pPr/>
              <a:t>48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156532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907E9BE-58DA-4263-9F51-71FD6A19CB8F}" type="slidenum">
              <a:rPr lang="pt-BR" altLang="pt-BR" sz="1200"/>
              <a:pPr>
                <a:spcBef>
                  <a:spcPct val="0"/>
                </a:spcBef>
              </a:pPr>
              <a:t>3</a:t>
            </a:fld>
            <a:endParaRPr lang="pt-BR" altLang="pt-B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880996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0832C1-7E2F-486E-9A65-B0D02BA16E2D}" type="slidenum">
              <a:rPr lang="pt-BR" altLang="pt-BR" smtClean="0">
                <a:cs typeface="Arial" charset="0"/>
              </a:rPr>
              <a:pPr/>
              <a:t>49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238687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692BE8-2131-4254-B88D-6320DC77B628}" type="slidenum">
              <a:rPr lang="pt-BR" altLang="pt-BR" smtClean="0">
                <a:cs typeface="Arial" charset="0"/>
              </a:rPr>
              <a:pPr/>
              <a:t>50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727176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B51966-024E-4528-919F-E42BE1261FE7}" type="slidenum">
              <a:rPr lang="pt-BR" altLang="pt-BR" smtClean="0">
                <a:cs typeface="Arial" charset="0"/>
              </a:rPr>
              <a:pPr/>
              <a:t>51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864447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ABDF0-A745-4E96-A7D9-225ABD7A995C}" type="slidenum">
              <a:rPr lang="pt-BR" altLang="pt-BR" smtClean="0">
                <a:cs typeface="Arial" charset="0"/>
              </a:rPr>
              <a:pPr/>
              <a:t>52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395809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845B78-825F-4A64-B74C-77563B4D85CB}" type="slidenum">
              <a:rPr lang="pt-BR" altLang="pt-BR" smtClean="0">
                <a:cs typeface="Arial" charset="0"/>
              </a:rPr>
              <a:pPr/>
              <a:t>53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246429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2F474-9C2F-48C5-8059-11E05DA1AAAE}" type="slidenum">
              <a:rPr lang="pt-BR" altLang="pt-BR" smtClean="0">
                <a:cs typeface="Arial" charset="0"/>
              </a:rPr>
              <a:pPr/>
              <a:t>54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594894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490D32-3D68-4897-A86B-E19FB9C261CE}" type="slidenum">
              <a:rPr lang="pt-BR" altLang="pt-BR" smtClean="0">
                <a:cs typeface="Arial" charset="0"/>
              </a:rPr>
              <a:pPr/>
              <a:t>55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8929341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633EE-548B-4630-B5A8-0AB143A607CC}" type="slidenum">
              <a:rPr lang="pt-BR" altLang="pt-BR" smtClean="0">
                <a:cs typeface="Arial" charset="0"/>
              </a:rPr>
              <a:pPr/>
              <a:t>56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695325"/>
            <a:ext cx="0" cy="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9900" y="4441825"/>
            <a:ext cx="5449888" cy="4173538"/>
          </a:xfrm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493006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7D075-2917-4488-AD3F-539DEC050073}" type="slidenum">
              <a:rPr lang="pt-BR" altLang="pt-BR" smtClean="0">
                <a:cs typeface="Arial" charset="0"/>
              </a:rPr>
              <a:pPr/>
              <a:t>57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2363" y="711200"/>
            <a:ext cx="4541837" cy="3406775"/>
          </a:xfrm>
          <a:ln w="12700" cap="flat"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332288"/>
            <a:ext cx="4972050" cy="4119562"/>
          </a:xfrm>
          <a:noFill/>
          <a:ln/>
        </p:spPr>
        <p:txBody>
          <a:bodyPr lIns="92075" tIns="46038" rIns="92075" bIns="46038"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14986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5800"/>
            <a:ext cx="4567238" cy="3427413"/>
          </a:xfrm>
          <a:ln/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C2C5B99-FFFF-4B9D-9AA6-C22B4A01D056}" type="slidenum">
              <a:rPr lang="pt-BR" altLang="pt-BR"/>
              <a:pPr/>
              <a:t>59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9402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0E7FA26-82E2-49DA-B868-F064B2B1DC94}" type="slidenum">
              <a:rPr lang="pt-BR" altLang="pt-BR" sz="1200"/>
              <a:pPr>
                <a:spcBef>
                  <a:spcPct val="0"/>
                </a:spcBef>
              </a:pPr>
              <a:t>4</a:t>
            </a:fld>
            <a:endParaRPr lang="pt-BR" altLang="pt-BR" sz="12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40198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A3705-23D9-4E73-A822-581E0703C3DA}" type="slidenum">
              <a:rPr lang="pt-BR" altLang="pt-BR" smtClean="0">
                <a:cs typeface="Arial" charset="0"/>
              </a:rPr>
              <a:pPr/>
              <a:t>60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089905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F3846-53B3-413C-909F-D01D2C3F964E}" type="slidenum">
              <a:rPr lang="pt-BR" altLang="pt-BR" smtClean="0">
                <a:cs typeface="Arial" charset="0"/>
              </a:rPr>
              <a:pPr/>
              <a:t>61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643247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  <p:sp>
        <p:nvSpPr>
          <p:cNvPr id="12800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43F565-9747-4501-844C-69E35A6B15A9}" type="slidenum">
              <a:rPr lang="pt-BR" altLang="pt-BR" smtClean="0">
                <a:cs typeface="Arial" charset="0"/>
              </a:rPr>
              <a:pPr/>
              <a:t>63</a:t>
            </a:fld>
            <a:endParaRPr lang="pt-BR" altLang="pt-B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3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  <p:sp>
        <p:nvSpPr>
          <p:cNvPr id="129028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F14FDA-1A67-4BF7-B0CB-58EEB1C15BBE}" type="slidenum">
              <a:rPr lang="pt-BR" altLang="pt-BR" smtClean="0">
                <a:cs typeface="Arial" charset="0"/>
              </a:rPr>
              <a:pPr/>
              <a:t>66</a:t>
            </a:fld>
            <a:endParaRPr lang="pt-BR" altLang="pt-B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82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05FE5FE-799C-4465-BB0E-BE9B60ED6992}" type="slidenum">
              <a:rPr lang="pt-BR" altLang="pt-BR" sz="1200"/>
              <a:pPr>
                <a:spcBef>
                  <a:spcPct val="0"/>
                </a:spcBef>
              </a:pPr>
              <a:t>5</a:t>
            </a:fld>
            <a:endParaRPr lang="pt-BR" altLang="pt-BR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56567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3756BB53-284F-4688-BA9C-C4B8EB4FDEAE}" type="slidenum">
              <a:rPr lang="pt-BR" altLang="pt-BR" sz="1200"/>
              <a:pPr>
                <a:spcBef>
                  <a:spcPct val="0"/>
                </a:spcBef>
              </a:pPr>
              <a:t>6</a:t>
            </a:fld>
            <a:endParaRPr lang="pt-BR" altLang="pt-BR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374325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FEB5ED-FC8D-45C9-801C-BBF6EF5CD461}" type="slidenum">
              <a:rPr lang="pt-BR" altLang="pt-BR" smtClean="0">
                <a:cs typeface="Arial" charset="0"/>
              </a:rPr>
              <a:pPr/>
              <a:t>14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52559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EF1158-F164-4F1B-92CF-C909FFAFA92F}" type="slidenum">
              <a:rPr lang="pt-BR" altLang="pt-BR" smtClean="0">
                <a:cs typeface="Arial" charset="0"/>
              </a:rPr>
              <a:pPr/>
              <a:t>15</a:t>
            </a:fld>
            <a:endParaRPr lang="pt-BR" altLang="pt-BR" smtClean="0">
              <a:cs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718356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defTabSz="914423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907E9BE-58DA-4263-9F51-71FD6A19CB8F}" type="slidenum">
              <a:rPr lang="pt-BR" altLang="pt-BR" sz="1200"/>
              <a:pPr>
                <a:spcBef>
                  <a:spcPct val="0"/>
                </a:spcBef>
              </a:pPr>
              <a:t>18</a:t>
            </a:fld>
            <a:endParaRPr lang="pt-BR" altLang="pt-BR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67384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pt-BR" smtClean="0"/>
          </a:p>
        </p:txBody>
      </p:sp>
      <p:sp>
        <p:nvSpPr>
          <p:cNvPr id="10445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EE8F4A-8B5E-4A35-8D7C-77FE544C7E5F}" type="slidenum">
              <a:rPr lang="pt-BR" altLang="pt-BR" smtClean="0">
                <a:cs typeface="Arial" charset="0"/>
              </a:rPr>
              <a:pPr/>
              <a:t>27</a:t>
            </a:fld>
            <a:endParaRPr lang="pt-BR" altLang="pt-BR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454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2"/>
          <p:cNvGrpSpPr>
            <a:grpSpLocks/>
          </p:cNvGrpSpPr>
          <p:nvPr userDrawn="1"/>
        </p:nvGrpSpPr>
        <p:grpSpPr bwMode="auto">
          <a:xfrm>
            <a:off x="457200" y="0"/>
            <a:ext cx="2667000" cy="617538"/>
            <a:chOff x="0" y="346"/>
            <a:chExt cx="1892" cy="322"/>
          </a:xfrm>
        </p:grpSpPr>
        <p:pic>
          <p:nvPicPr>
            <p:cNvPr id="7" name="Picture 13" descr="INPElogocompleto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46"/>
              <a:ext cx="1892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14"/>
            <p:cNvSpPr txBox="1">
              <a:spLocks noChangeArrowheads="1"/>
            </p:cNvSpPr>
            <p:nvPr userDrawn="1"/>
          </p:nvSpPr>
          <p:spPr bwMode="auto">
            <a:xfrm>
              <a:off x="295" y="572"/>
              <a:ext cx="158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1000" b="1" smtClean="0">
                <a:solidFill>
                  <a:schemeClr val="tx2"/>
                </a:solidFill>
                <a:cs typeface="Arial" charset="0"/>
              </a:endParaRPr>
            </a:p>
          </p:txBody>
        </p:sp>
      </p:grpSp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 b="1">
                <a:solidFill>
                  <a:srgbClr val="0033CC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200">
                <a:solidFill>
                  <a:srgbClr val="0033CC"/>
                </a:solidFill>
              </a:defRPr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245225"/>
            <a:ext cx="518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en-US"/>
              <a:t>Associando padrões a processos </a:t>
            </a:r>
          </a:p>
          <a:p>
            <a:pPr>
              <a:defRPr/>
            </a:pPr>
            <a:r>
              <a:rPr lang="en-US"/>
              <a:t>de mudança de cobertura da terra</a:t>
            </a:r>
            <a:endParaRPr lang="pt-BR"/>
          </a:p>
        </p:txBody>
      </p:sp>
      <p:sp>
        <p:nvSpPr>
          <p:cNvPr id="1351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r>
              <a:rPr lang="pt-BR"/>
              <a:t>Aula 1</a:t>
            </a:r>
          </a:p>
        </p:txBody>
      </p:sp>
      <p:pic>
        <p:nvPicPr>
          <p:cNvPr id="1032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38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33" name="Group 10"/>
          <p:cNvGrpSpPr>
            <a:grpSpLocks/>
          </p:cNvGrpSpPr>
          <p:nvPr userDrawn="1"/>
        </p:nvGrpSpPr>
        <p:grpSpPr bwMode="auto">
          <a:xfrm>
            <a:off x="457200" y="0"/>
            <a:ext cx="2667000" cy="617538"/>
            <a:chOff x="0" y="346"/>
            <a:chExt cx="1892" cy="322"/>
          </a:xfrm>
        </p:grpSpPr>
        <p:pic>
          <p:nvPicPr>
            <p:cNvPr id="1034" name="Picture 11" descr="INPElogocompleto"/>
            <p:cNvPicPr>
              <a:picLocks noChangeAspect="1" noChangeArrowheads="1"/>
            </p:cNvPicPr>
            <p:nvPr userDrawn="1"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0" y="346"/>
              <a:ext cx="1892" cy="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5" name="Text Box 12"/>
            <p:cNvSpPr txBox="1">
              <a:spLocks noChangeArrowheads="1"/>
            </p:cNvSpPr>
            <p:nvPr userDrawn="1"/>
          </p:nvSpPr>
          <p:spPr bwMode="auto">
            <a:xfrm>
              <a:off x="295" y="572"/>
              <a:ext cx="158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r" eaLnBrk="1" hangingPunct="1"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1000" b="1" smtClean="0">
                <a:solidFill>
                  <a:schemeClr val="tx2"/>
                </a:solidFill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SzPct val="80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rgbClr val="3366FF"/>
        </a:buClr>
        <a:buSzPct val="80000"/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rgbClr val="9999FF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rgbClr val="666699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rgbClr val="666699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rgbClr val="666699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rgbClr val="666699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rgbClr val="666699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emf"/><Relationship Id="rId4" Type="http://schemas.openxmlformats.org/officeDocument/2006/relationships/image" Target="../media/image65.png"/><Relationship Id="rId9" Type="http://schemas.openxmlformats.org/officeDocument/2006/relationships/image" Target="../media/image70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emf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emf"/><Relationship Id="rId5" Type="http://schemas.openxmlformats.org/officeDocument/2006/relationships/image" Target="../media/image75.png"/><Relationship Id="rId10" Type="http://schemas.openxmlformats.org/officeDocument/2006/relationships/image" Target="../media/image80.emf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9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emf"/><Relationship Id="rId4" Type="http://schemas.openxmlformats.org/officeDocument/2006/relationships/image" Target="../media/image92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5.png"/><Relationship Id="rId7" Type="http://schemas.openxmlformats.org/officeDocument/2006/relationships/image" Target="../media/image100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openxmlformats.org/officeDocument/2006/relationships/image" Target="../media/image126.jpeg"/><Relationship Id="rId10" Type="http://schemas.openxmlformats.org/officeDocument/2006/relationships/slide" Target="slide39.xml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18" Type="http://schemas.openxmlformats.org/officeDocument/2006/relationships/image" Target="../media/image163.png"/><Relationship Id="rId26" Type="http://schemas.openxmlformats.org/officeDocument/2006/relationships/image" Target="../media/image171.png"/><Relationship Id="rId3" Type="http://schemas.openxmlformats.org/officeDocument/2006/relationships/image" Target="../media/image148.png"/><Relationship Id="rId21" Type="http://schemas.openxmlformats.org/officeDocument/2006/relationships/image" Target="../media/image166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17" Type="http://schemas.openxmlformats.org/officeDocument/2006/relationships/image" Target="../media/image162.png"/><Relationship Id="rId25" Type="http://schemas.openxmlformats.org/officeDocument/2006/relationships/image" Target="../media/image170.png"/><Relationship Id="rId2" Type="http://schemas.openxmlformats.org/officeDocument/2006/relationships/image" Target="../media/image147.png"/><Relationship Id="rId16" Type="http://schemas.openxmlformats.org/officeDocument/2006/relationships/image" Target="../media/image161.png"/><Relationship Id="rId20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24" Type="http://schemas.openxmlformats.org/officeDocument/2006/relationships/image" Target="../media/image169.png"/><Relationship Id="rId5" Type="http://schemas.openxmlformats.org/officeDocument/2006/relationships/image" Target="../media/image150.png"/><Relationship Id="rId15" Type="http://schemas.openxmlformats.org/officeDocument/2006/relationships/image" Target="../media/image160.png"/><Relationship Id="rId23" Type="http://schemas.openxmlformats.org/officeDocument/2006/relationships/image" Target="../media/image168.png"/><Relationship Id="rId28" Type="http://schemas.openxmlformats.org/officeDocument/2006/relationships/image" Target="../media/image173.png"/><Relationship Id="rId10" Type="http://schemas.openxmlformats.org/officeDocument/2006/relationships/image" Target="../media/image155.png"/><Relationship Id="rId19" Type="http://schemas.openxmlformats.org/officeDocument/2006/relationships/image" Target="../media/image164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Relationship Id="rId22" Type="http://schemas.openxmlformats.org/officeDocument/2006/relationships/image" Target="../media/image167.png"/><Relationship Id="rId27" Type="http://schemas.openxmlformats.org/officeDocument/2006/relationships/image" Target="../media/image172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2.xml"/><Relationship Id="rId4" Type="http://schemas.openxmlformats.org/officeDocument/2006/relationships/image" Target="../media/image175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altLang="pt-BR" b="0" smtClean="0"/>
              <a:t>Padrões e Processos em Dinâmica de Uso e Cobertura da Terra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>
              <a:lnSpc>
                <a:spcPct val="115000"/>
              </a:lnSpc>
              <a:spcBef>
                <a:spcPct val="40000"/>
              </a:spcBef>
              <a:spcAft>
                <a:spcPct val="40000"/>
              </a:spcAft>
            </a:pPr>
            <a:r>
              <a:rPr lang="pt-BR" altLang="pt-BR" sz="2000" smtClean="0"/>
              <a:t>Associando padrões de uso e cobertura da terra a processos</a:t>
            </a:r>
          </a:p>
          <a:p>
            <a:pPr algn="ctr" eaLnBrk="1" hangingPunct="1">
              <a:lnSpc>
                <a:spcPct val="115000"/>
              </a:lnSpc>
              <a:spcBef>
                <a:spcPct val="40000"/>
              </a:spcBef>
              <a:spcAft>
                <a:spcPct val="40000"/>
              </a:spcAft>
            </a:pPr>
            <a:endParaRPr lang="pt-BR" altLang="pt-BR" sz="2000" b="0" smtClean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Sequência contínua</a:t>
            </a:r>
            <a:r>
              <a:rPr lang="pt-BR" sz="2000" dirty="0" smtClean="0"/>
              <a:t> de fatos que apresentam certa unidade, ou que se reproduzem com certa regularidade; andamento, desenvolvimento</a:t>
            </a:r>
            <a:r>
              <a:rPr lang="pt-BR" dirty="0" smtClean="0"/>
              <a:t>. </a:t>
            </a:r>
          </a:p>
          <a:p>
            <a:endParaRPr lang="pt-BR" dirty="0" smtClean="0"/>
          </a:p>
          <a:p>
            <a:r>
              <a:rPr lang="pt-BR" sz="2000" dirty="0" smtClean="0"/>
              <a:t>Conjunto de manipulações para </a:t>
            </a:r>
            <a:r>
              <a:rPr lang="pt-BR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obter um resultado (padrão) </a:t>
            </a:r>
            <a:r>
              <a:rPr lang="pt-BR" sz="2000" dirty="0" smtClean="0"/>
              <a:t>(Dicionário - Aurélio)</a:t>
            </a:r>
          </a:p>
          <a:p>
            <a:endParaRPr lang="pt-BR" sz="2000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Padrões de Paisagem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Paisagens</a:t>
            </a:r>
            <a:r>
              <a:rPr lang="en-US" sz="2400" dirty="0" smtClean="0"/>
              <a:t> – </a:t>
            </a:r>
            <a:r>
              <a:rPr lang="en-US" sz="2400" dirty="0" err="1" smtClean="0"/>
              <a:t>Padrões</a:t>
            </a:r>
            <a:r>
              <a:rPr lang="en-US" sz="2400" dirty="0" smtClean="0"/>
              <a:t> de </a:t>
            </a:r>
            <a:r>
              <a:rPr lang="en-US" sz="2400" dirty="0" err="1" smtClean="0"/>
              <a:t>uso</a:t>
            </a:r>
            <a:r>
              <a:rPr lang="en-US" sz="2400" dirty="0" smtClean="0"/>
              <a:t> e </a:t>
            </a:r>
            <a:r>
              <a:rPr lang="en-US" sz="2400" dirty="0" err="1" smtClean="0"/>
              <a:t>cobertura</a:t>
            </a:r>
            <a:r>
              <a:rPr lang="en-US" sz="2400" dirty="0" smtClean="0"/>
              <a:t> da terra</a:t>
            </a:r>
          </a:p>
          <a:p>
            <a:pPr lvl="1"/>
            <a:r>
              <a:rPr lang="en-US" sz="2000" dirty="0" err="1" smtClean="0"/>
              <a:t>Composição</a:t>
            </a:r>
            <a:r>
              <a:rPr lang="en-US" sz="2000" dirty="0" smtClean="0"/>
              <a:t> (</a:t>
            </a:r>
            <a:r>
              <a:rPr lang="en-US" sz="2000" dirty="0" err="1" smtClean="0"/>
              <a:t>Quais</a:t>
            </a:r>
            <a:r>
              <a:rPr lang="en-US" sz="2000" dirty="0" smtClean="0"/>
              <a:t> </a:t>
            </a:r>
            <a:r>
              <a:rPr lang="en-US" sz="2000" dirty="0"/>
              <a:t>e </a:t>
            </a:r>
            <a:r>
              <a:rPr lang="en-US" sz="2000" dirty="0" err="1"/>
              <a:t>quantos</a:t>
            </a:r>
            <a:r>
              <a:rPr lang="en-US" sz="2000" dirty="0"/>
              <a:t> </a:t>
            </a:r>
            <a:r>
              <a:rPr lang="en-US" sz="2000" dirty="0" err="1"/>
              <a:t>elementos</a:t>
            </a:r>
            <a:r>
              <a:rPr lang="en-US" sz="2000" dirty="0" smtClean="0"/>
              <a:t>?) e </a:t>
            </a:r>
            <a:r>
              <a:rPr lang="en-US" sz="2000" dirty="0" err="1" smtClean="0"/>
              <a:t>Configuração</a:t>
            </a:r>
            <a:r>
              <a:rPr lang="en-US" sz="2000" dirty="0" smtClean="0"/>
              <a:t> </a:t>
            </a:r>
            <a:r>
              <a:rPr lang="en-US" sz="2000" dirty="0" err="1" smtClean="0"/>
              <a:t>espacial</a:t>
            </a:r>
            <a:r>
              <a:rPr lang="en-US" sz="2000" dirty="0" smtClean="0"/>
              <a:t>  (Como </a:t>
            </a:r>
            <a:r>
              <a:rPr lang="en-US" sz="2000" dirty="0" err="1" smtClean="0"/>
              <a:t>os</a:t>
            </a:r>
            <a:r>
              <a:rPr lang="en-US" sz="2000" dirty="0" smtClean="0"/>
              <a:t> </a:t>
            </a:r>
            <a:r>
              <a:rPr lang="en-US" sz="2000" dirty="0" err="1" smtClean="0"/>
              <a:t>elementos</a:t>
            </a:r>
            <a:r>
              <a:rPr lang="en-US" sz="2000" dirty="0" smtClean="0"/>
              <a:t> se </a:t>
            </a:r>
            <a:r>
              <a:rPr lang="en-US" sz="2000" dirty="0" err="1" smtClean="0"/>
              <a:t>organizam</a:t>
            </a:r>
            <a:r>
              <a:rPr lang="en-US" sz="2000" dirty="0" smtClean="0"/>
              <a:t> no </a:t>
            </a:r>
            <a:r>
              <a:rPr lang="en-US" sz="2000" dirty="0" err="1" smtClean="0"/>
              <a:t>espaço</a:t>
            </a:r>
            <a:r>
              <a:rPr lang="en-US" sz="2000" dirty="0" smtClean="0"/>
              <a:t>? Como se </a:t>
            </a:r>
            <a:r>
              <a:rPr lang="en-US" sz="2000" dirty="0" err="1" smtClean="0"/>
              <a:t>caracterizam</a:t>
            </a:r>
            <a:r>
              <a:rPr lang="en-US" sz="2000" dirty="0" smtClean="0"/>
              <a:t>?)</a:t>
            </a:r>
          </a:p>
          <a:p>
            <a:pPr marL="471487" lvl="1" indent="0">
              <a:buNone/>
            </a:pPr>
            <a:endParaRPr lang="en-US" sz="20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26" y="3646487"/>
            <a:ext cx="3276600" cy="245745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619328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Padrões de Paisagem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err="1" smtClean="0"/>
              <a:t>Paisagens</a:t>
            </a:r>
            <a:r>
              <a:rPr lang="en-US" sz="2400" dirty="0" smtClean="0"/>
              <a:t> – </a:t>
            </a:r>
            <a:r>
              <a:rPr lang="en-US" sz="2400" dirty="0" err="1" smtClean="0"/>
              <a:t>Padrões</a:t>
            </a:r>
            <a:r>
              <a:rPr lang="en-US" sz="2400" dirty="0" smtClean="0"/>
              <a:t> de </a:t>
            </a:r>
            <a:r>
              <a:rPr lang="en-US" sz="2400" dirty="0" err="1" smtClean="0"/>
              <a:t>uso</a:t>
            </a:r>
            <a:r>
              <a:rPr lang="en-US" sz="2400" dirty="0" smtClean="0"/>
              <a:t> e </a:t>
            </a:r>
            <a:r>
              <a:rPr lang="en-US" sz="2400" dirty="0" err="1" smtClean="0"/>
              <a:t>cobertura</a:t>
            </a:r>
            <a:r>
              <a:rPr lang="en-US" sz="2400" dirty="0" smtClean="0"/>
              <a:t> da terra</a:t>
            </a:r>
          </a:p>
          <a:p>
            <a:pPr lvl="1"/>
            <a:endParaRPr lang="en-US" sz="20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Como </a:t>
            </a:r>
            <a:r>
              <a:rPr lang="en-US" sz="1800" dirty="0" err="1" smtClean="0"/>
              <a:t>os</a:t>
            </a:r>
            <a:r>
              <a:rPr lang="en-US" sz="1800" dirty="0" smtClean="0"/>
              <a:t> </a:t>
            </a:r>
            <a:r>
              <a:rPr lang="en-US" sz="1800" dirty="0" err="1" smtClean="0"/>
              <a:t>padrões</a:t>
            </a:r>
            <a:r>
              <a:rPr lang="en-US" sz="1800" dirty="0" smtClean="0"/>
              <a:t> se </a:t>
            </a:r>
            <a:r>
              <a:rPr lang="en-US" sz="1800" dirty="0" err="1" smtClean="0"/>
              <a:t>desenvolvem</a:t>
            </a:r>
            <a:r>
              <a:rPr lang="en-US" sz="1800" dirty="0" smtClean="0"/>
              <a:t>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/>
              <a:t>Padrões</a:t>
            </a:r>
            <a:r>
              <a:rPr lang="en-US" sz="1800" dirty="0" smtClean="0"/>
              <a:t> </a:t>
            </a:r>
            <a:r>
              <a:rPr lang="en-US" sz="1800" dirty="0" err="1" smtClean="0"/>
              <a:t>similares</a:t>
            </a:r>
            <a:r>
              <a:rPr lang="en-US" sz="1800" dirty="0" smtClean="0"/>
              <a:t> </a:t>
            </a:r>
            <a:r>
              <a:rPr lang="en-US" sz="1800" dirty="0" err="1" smtClean="0"/>
              <a:t>emergem</a:t>
            </a:r>
            <a:r>
              <a:rPr lang="en-US" sz="1800" dirty="0" smtClean="0"/>
              <a:t> de </a:t>
            </a:r>
            <a:r>
              <a:rPr lang="en-US" sz="1800" dirty="0" err="1" smtClean="0"/>
              <a:t>diferentes</a:t>
            </a:r>
            <a:r>
              <a:rPr lang="en-US" sz="1800" dirty="0" smtClean="0"/>
              <a:t> </a:t>
            </a:r>
            <a:r>
              <a:rPr lang="en-US" sz="1800" dirty="0" err="1" smtClean="0"/>
              <a:t>processos</a:t>
            </a:r>
            <a:r>
              <a:rPr lang="en-US" sz="1800" dirty="0" smtClean="0"/>
              <a:t>?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smtClean="0"/>
              <a:t>Como </a:t>
            </a:r>
            <a:r>
              <a:rPr lang="en-US" sz="1800" dirty="0" err="1" smtClean="0"/>
              <a:t>os</a:t>
            </a:r>
            <a:r>
              <a:rPr lang="en-US" sz="1800" dirty="0" smtClean="0"/>
              <a:t> </a:t>
            </a:r>
            <a:r>
              <a:rPr lang="en-US" sz="1800" dirty="0" err="1" smtClean="0"/>
              <a:t>padrões</a:t>
            </a:r>
            <a:r>
              <a:rPr lang="en-US" sz="1800" dirty="0" smtClean="0"/>
              <a:t> se </a:t>
            </a:r>
            <a:r>
              <a:rPr lang="en-US" sz="1800" dirty="0" err="1" smtClean="0"/>
              <a:t>modificam</a:t>
            </a:r>
            <a:r>
              <a:rPr lang="en-US" sz="1800" dirty="0" smtClean="0"/>
              <a:t> </a:t>
            </a:r>
            <a:r>
              <a:rPr lang="en-US" sz="1800" dirty="0" err="1" smtClean="0"/>
              <a:t>ao</a:t>
            </a:r>
            <a:r>
              <a:rPr lang="en-US" sz="1800" dirty="0" smtClean="0"/>
              <a:t> </a:t>
            </a:r>
            <a:r>
              <a:rPr lang="en-US" sz="1800" dirty="0" err="1" smtClean="0"/>
              <a:t>longo</a:t>
            </a:r>
            <a:r>
              <a:rPr lang="en-US" sz="1800" dirty="0" smtClean="0"/>
              <a:t> do tempo?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/>
              <a:t>Quais</a:t>
            </a:r>
            <a:r>
              <a:rPr lang="en-US" sz="1800" dirty="0" smtClean="0"/>
              <a:t> </a:t>
            </a:r>
            <a:r>
              <a:rPr lang="en-US" sz="1800" dirty="0" err="1" smtClean="0"/>
              <a:t>condições</a:t>
            </a:r>
            <a:r>
              <a:rPr lang="en-US" sz="1800" dirty="0" smtClean="0"/>
              <a:t> </a:t>
            </a:r>
            <a:r>
              <a:rPr lang="en-US" sz="1800" dirty="0" err="1" smtClean="0"/>
              <a:t>produzem</a:t>
            </a:r>
            <a:r>
              <a:rPr lang="en-US" sz="1800" dirty="0" smtClean="0"/>
              <a:t> </a:t>
            </a:r>
            <a:r>
              <a:rPr lang="en-US" sz="1800" dirty="0" err="1" smtClean="0"/>
              <a:t>mudanças</a:t>
            </a:r>
            <a:r>
              <a:rPr lang="en-US" sz="1800" dirty="0" smtClean="0"/>
              <a:t> </a:t>
            </a:r>
            <a:r>
              <a:rPr lang="en-US" sz="1800" dirty="0" err="1" smtClean="0"/>
              <a:t>graduais</a:t>
            </a:r>
            <a:r>
              <a:rPr lang="en-US" sz="1800" dirty="0" smtClean="0"/>
              <a:t> e </a:t>
            </a:r>
            <a:r>
              <a:rPr lang="en-US" sz="1800" dirty="0" err="1" smtClean="0"/>
              <a:t>abruptas</a:t>
            </a:r>
            <a:r>
              <a:rPr lang="en-US" sz="1800" dirty="0" smtClean="0"/>
              <a:t> </a:t>
            </a:r>
            <a:r>
              <a:rPr lang="en-US" sz="1800" dirty="0" err="1" smtClean="0"/>
              <a:t>nos</a:t>
            </a:r>
            <a:r>
              <a:rPr lang="en-US" sz="1800" dirty="0" smtClean="0"/>
              <a:t> </a:t>
            </a:r>
            <a:r>
              <a:rPr lang="en-US" sz="1800" dirty="0" err="1" smtClean="0"/>
              <a:t>padrões</a:t>
            </a:r>
            <a:r>
              <a:rPr lang="en-US" sz="1800" dirty="0" smtClean="0"/>
              <a:t> de </a:t>
            </a:r>
            <a:r>
              <a:rPr lang="en-US" sz="1800" dirty="0" err="1" smtClean="0"/>
              <a:t>paisagem</a:t>
            </a:r>
            <a:r>
              <a:rPr lang="en-US" sz="1800" dirty="0" smtClean="0"/>
              <a:t>?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 smtClean="0"/>
              <a:t>Padrões</a:t>
            </a:r>
            <a:r>
              <a:rPr lang="en-US" sz="1800" dirty="0" smtClean="0"/>
              <a:t> </a:t>
            </a:r>
            <a:r>
              <a:rPr lang="en-US" sz="1800" dirty="0" err="1" smtClean="0"/>
              <a:t>podem</a:t>
            </a:r>
            <a:r>
              <a:rPr lang="en-US" sz="1800" dirty="0" smtClean="0"/>
              <a:t> </a:t>
            </a:r>
            <a:r>
              <a:rPr lang="en-US" sz="1800" dirty="0" err="1" smtClean="0"/>
              <a:t>ser</a:t>
            </a:r>
            <a:r>
              <a:rPr lang="en-US" sz="1800" dirty="0" smtClean="0"/>
              <a:t> </a:t>
            </a:r>
            <a:r>
              <a:rPr lang="en-US" sz="1800" dirty="0" err="1" smtClean="0"/>
              <a:t>previstos</a:t>
            </a:r>
            <a:r>
              <a:rPr lang="en-US" sz="1800" dirty="0" smtClean="0"/>
              <a:t>? </a:t>
            </a:r>
            <a:endParaRPr lang="pt-BR" sz="180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53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Fatores que modificam a Paisagem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Relevo</a:t>
            </a:r>
          </a:p>
          <a:p>
            <a:r>
              <a:rPr lang="pt-BR" dirty="0" smtClean="0"/>
              <a:t>Clima</a:t>
            </a:r>
          </a:p>
          <a:p>
            <a:r>
              <a:rPr lang="pt-BR" dirty="0" smtClean="0"/>
              <a:t>Solo</a:t>
            </a:r>
          </a:p>
          <a:p>
            <a:r>
              <a:rPr lang="pt-BR" dirty="0" smtClean="0"/>
              <a:t>Interações bióticas </a:t>
            </a:r>
          </a:p>
          <a:p>
            <a:r>
              <a:rPr lang="pt-BR" b="1" dirty="0" smtClean="0">
                <a:solidFill>
                  <a:schemeClr val="accent2"/>
                </a:solidFill>
              </a:rPr>
              <a:t>Uso da terra</a:t>
            </a:r>
            <a:endParaRPr lang="pt-BR" b="1" dirty="0">
              <a:solidFill>
                <a:schemeClr val="accent2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371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Padrões de Mudança da Cobertura da Terra </a:t>
            </a:r>
          </a:p>
        </p:txBody>
      </p:sp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944563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altLang="pt-BR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823913" y="1954213"/>
            <a:ext cx="77724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en-US" altLang="pt-BR" sz="2000" b="1">
                <a:solidFill>
                  <a:srgbClr val="4015A1"/>
                </a:solidFill>
                <a:latin typeface="Arial" charset="0"/>
              </a:rPr>
              <a:t>A ocupação humana ocorre de forma diferenciada </a:t>
            </a:r>
            <a:r>
              <a:rPr lang="en-US" altLang="pt-BR" sz="1600" b="1">
                <a:solidFill>
                  <a:srgbClr val="4015A1"/>
                </a:solidFill>
                <a:latin typeface="Arial" charset="0"/>
              </a:rPr>
              <a:t>(Godfrey e Browder, 1996, Becker, 1997; Machado, 1998; Alves, 2002): 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</a:pPr>
            <a:r>
              <a:rPr lang="en-US" altLang="pt-BR" b="1">
                <a:solidFill>
                  <a:srgbClr val="4015A1"/>
                </a:solidFill>
                <a:latin typeface="Arial" charset="0"/>
              </a:rPr>
              <a:t>Diferentes históricos;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</a:pPr>
            <a:r>
              <a:rPr lang="en-US" altLang="pt-BR" b="1">
                <a:solidFill>
                  <a:srgbClr val="4015A1"/>
                </a:solidFill>
                <a:latin typeface="Arial" charset="0"/>
              </a:rPr>
              <a:t>Diferentes atores, produtores rurais, etc..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l"/>
            </a:pPr>
            <a:r>
              <a:rPr lang="en-US" altLang="pt-BR" b="1">
                <a:solidFill>
                  <a:srgbClr val="4015A1"/>
                </a:solidFill>
                <a:latin typeface="Arial" charset="0"/>
              </a:rPr>
              <a:t>Diferentes condições ambientais, sócio-econômicas e de 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pt-BR" b="1">
                <a:solidFill>
                  <a:srgbClr val="4015A1"/>
                </a:solidFill>
                <a:latin typeface="Arial" charset="0"/>
              </a:rPr>
              <a:t>     infra-estrutura;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2720975"/>
            <a:ext cx="8439150" cy="3057525"/>
            <a:chOff x="130" y="2090"/>
            <a:chExt cx="5316" cy="1926"/>
          </a:xfrm>
        </p:grpSpPr>
        <p:sp>
          <p:nvSpPr>
            <p:cNvPr id="192522" name="Text Box 10"/>
            <p:cNvSpPr txBox="1">
              <a:spLocks noChangeArrowheads="1"/>
            </p:cNvSpPr>
            <p:nvPr/>
          </p:nvSpPr>
          <p:spPr bwMode="auto">
            <a:xfrm>
              <a:off x="937" y="3130"/>
              <a:ext cx="4509" cy="886"/>
            </a:xfrm>
            <a:prstGeom prst="rect">
              <a:avLst/>
            </a:prstGeom>
            <a:gradFill rotWithShape="0">
              <a:gsLst>
                <a:gs pos="0">
                  <a:srgbClr val="FFE579"/>
                </a:gs>
                <a:gs pos="100000">
                  <a:srgbClr val="FFE579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  <a:tabLst>
                  <a:tab pos="5049838" algn="l"/>
                </a:tabLst>
                <a:defRPr/>
              </a:pPr>
              <a:r>
                <a:rPr lang="en-US" sz="2800">
                  <a:solidFill>
                    <a:srgbClr val="99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Diferentes padrões espaço-temporais</a:t>
              </a:r>
            </a:p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itchFamily="2" charset="2"/>
                <a:buNone/>
                <a:tabLst>
                  <a:tab pos="5049838" algn="l"/>
                </a:tabLst>
                <a:defRPr/>
              </a:pPr>
              <a:r>
                <a:rPr lang="en-US" sz="2800">
                  <a:solidFill>
                    <a:srgbClr val="9966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de uso e cobertura da terra</a:t>
              </a:r>
            </a:p>
            <a:p>
              <a:pPr algn="r">
                <a:tabLst>
                  <a:tab pos="5049838" algn="l"/>
                </a:tabLst>
                <a:defRPr/>
              </a:pPr>
              <a:endParaRPr lang="pt-BR" sz="1200">
                <a:latin typeface="Tahoma" pitchFamily="34" charset="0"/>
              </a:endParaRPr>
            </a:p>
            <a:p>
              <a:pPr algn="r">
                <a:tabLst>
                  <a:tab pos="5049838" algn="l"/>
                </a:tabLst>
                <a:defRPr/>
              </a:pPr>
              <a:r>
                <a:rPr lang="pt-BR" sz="1200">
                  <a:latin typeface="Tahoma" pitchFamily="34" charset="0"/>
                </a:rPr>
                <a:t>(Lambin, 1994; Mertens e Lambin, 1999; Geist e Lambin, 2001)</a:t>
              </a:r>
            </a:p>
          </p:txBody>
        </p:sp>
        <p:sp>
          <p:nvSpPr>
            <p:cNvPr id="5128" name="AutoShape 11"/>
            <p:cNvSpPr>
              <a:spLocks noChangeArrowheads="1"/>
            </p:cNvSpPr>
            <p:nvPr/>
          </p:nvSpPr>
          <p:spPr bwMode="auto">
            <a:xfrm rot="5541843">
              <a:off x="-369" y="2589"/>
              <a:ext cx="1723" cy="725"/>
            </a:xfrm>
            <a:prstGeom prst="curvedUpArrow">
              <a:avLst>
                <a:gd name="adj1" fmla="val 22379"/>
                <a:gd name="adj2" fmla="val 114625"/>
                <a:gd name="adj3" fmla="val 33333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alt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1143000" y="304800"/>
            <a:ext cx="7183437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defRPr/>
            </a:pPr>
            <a:r>
              <a:rPr lang="en-US" sz="2000" dirty="0">
                <a:solidFill>
                  <a:srgbClr val="8C8A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Times New Roman" pitchFamily="18" charset="0"/>
              </a:rPr>
              <a:t/>
            </a:r>
            <a:br>
              <a:rPr lang="en-US" sz="2000" dirty="0">
                <a:solidFill>
                  <a:srgbClr val="8C8A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Times New Roman" pitchFamily="18" charset="0"/>
              </a:rPr>
            </a:br>
            <a:r>
              <a:rPr lang="en-US" sz="2000" dirty="0">
                <a:solidFill>
                  <a:srgbClr val="8C8A2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Amazônia</a:t>
            </a:r>
            <a:r>
              <a:rPr lang="en-US" sz="2400" dirty="0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Diversidade</a:t>
            </a:r>
            <a:r>
              <a:rPr lang="en-US" sz="2400" dirty="0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 de </a:t>
            </a:r>
            <a:r>
              <a:rPr lang="en-US" sz="2400" dirty="0" err="1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Ambientes</a:t>
            </a:r>
            <a:r>
              <a:rPr lang="en-US" sz="2400" dirty="0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Fatores</a:t>
            </a:r>
            <a:r>
              <a:rPr lang="en-US" sz="2400" dirty="0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Atores</a:t>
            </a:r>
            <a:r>
              <a:rPr lang="en-US" sz="2400" dirty="0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 e </a:t>
            </a:r>
            <a:r>
              <a:rPr lang="en-US" sz="2400" dirty="0" err="1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História</a:t>
            </a:r>
            <a:r>
              <a:rPr lang="en-US" sz="2400" dirty="0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 de </a:t>
            </a:r>
            <a:r>
              <a:rPr lang="en-US" sz="2400" dirty="0" err="1">
                <a:solidFill>
                  <a:srgbClr val="182A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cs typeface="Times New Roman" pitchFamily="18" charset="0"/>
              </a:rPr>
              <a:t>Ocupação</a:t>
            </a:r>
            <a:endParaRPr lang="pt-BR" sz="2400" dirty="0">
              <a:solidFill>
                <a:srgbClr val="182A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  <a:cs typeface="Times New Roman" pitchFamily="18" charset="0"/>
            </a:endParaRP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" y="1492250"/>
            <a:ext cx="81534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2" name="Oval 6"/>
          <p:cNvSpPr>
            <a:spLocks noChangeArrowheads="1"/>
          </p:cNvSpPr>
          <p:nvPr/>
        </p:nvSpPr>
        <p:spPr bwMode="auto">
          <a:xfrm>
            <a:off x="2586038" y="3178175"/>
            <a:ext cx="1143000" cy="1219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98663" name="Oval 7"/>
          <p:cNvSpPr>
            <a:spLocks noChangeArrowheads="1"/>
          </p:cNvSpPr>
          <p:nvPr/>
        </p:nvSpPr>
        <p:spPr bwMode="auto">
          <a:xfrm>
            <a:off x="1671638" y="4778375"/>
            <a:ext cx="762000" cy="7620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98664" name="Oval 8"/>
          <p:cNvSpPr>
            <a:spLocks noChangeArrowheads="1"/>
          </p:cNvSpPr>
          <p:nvPr/>
        </p:nvSpPr>
        <p:spPr bwMode="auto">
          <a:xfrm>
            <a:off x="5481638" y="4549775"/>
            <a:ext cx="838200" cy="8382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98665" name="Oval 9"/>
          <p:cNvSpPr>
            <a:spLocks noChangeArrowheads="1"/>
          </p:cNvSpPr>
          <p:nvPr/>
        </p:nvSpPr>
        <p:spPr bwMode="auto">
          <a:xfrm>
            <a:off x="4186238" y="3406775"/>
            <a:ext cx="762000" cy="76200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3657600" y="2590800"/>
            <a:ext cx="1457325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pt-BR" sz="1600" b="1">
                <a:solidFill>
                  <a:srgbClr val="FFFFCC"/>
                </a:solidFill>
                <a:latin typeface="Tahoma" pitchFamily="34" charset="0"/>
              </a:rPr>
              <a:t>Mato Grosso</a:t>
            </a:r>
            <a:endParaRPr lang="pt-BR" altLang="pt-BR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1447800" y="5867400"/>
            <a:ext cx="1155700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pt-BR" sz="1600" b="1">
                <a:solidFill>
                  <a:srgbClr val="FFFFCC"/>
                </a:solidFill>
                <a:latin typeface="Tahoma" pitchFamily="34" charset="0"/>
              </a:rPr>
              <a:t>Rondônia</a:t>
            </a:r>
            <a:endParaRPr lang="pt-BR" altLang="pt-BR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6155" name="Text Box 12"/>
          <p:cNvSpPr txBox="1">
            <a:spLocks noChangeArrowheads="1"/>
          </p:cNvSpPr>
          <p:nvPr/>
        </p:nvSpPr>
        <p:spPr bwMode="auto">
          <a:xfrm>
            <a:off x="6705600" y="2133600"/>
            <a:ext cx="650875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pt-BR" sz="1600" b="1">
                <a:solidFill>
                  <a:srgbClr val="FFFFCC"/>
                </a:solidFill>
                <a:latin typeface="Tahoma" pitchFamily="34" charset="0"/>
              </a:rPr>
              <a:t>Pará</a:t>
            </a:r>
            <a:endParaRPr lang="pt-BR" altLang="pt-BR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6156" name="Rectangle 13"/>
          <p:cNvSpPr>
            <a:spLocks noChangeArrowheads="1"/>
          </p:cNvSpPr>
          <p:nvPr/>
        </p:nvSpPr>
        <p:spPr bwMode="auto">
          <a:xfrm>
            <a:off x="3733800" y="1905000"/>
            <a:ext cx="1228725" cy="33655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pt-BR" sz="1600" b="1">
                <a:solidFill>
                  <a:srgbClr val="FFFFCC"/>
                </a:solidFill>
                <a:latin typeface="Tahoma" pitchFamily="34" charset="0"/>
              </a:rPr>
              <a:t>Amazonas</a:t>
            </a:r>
            <a:endParaRPr lang="pt-BR" altLang="pt-BR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98670" name="Rectangle 14"/>
          <p:cNvSpPr>
            <a:spLocks noChangeArrowheads="1"/>
          </p:cNvSpPr>
          <p:nvPr/>
        </p:nvSpPr>
        <p:spPr bwMode="auto">
          <a:xfrm>
            <a:off x="1524000" y="3276600"/>
            <a:ext cx="685800" cy="609600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524000" y="2600325"/>
            <a:ext cx="7620000" cy="4257675"/>
            <a:chOff x="960" y="1638"/>
            <a:chExt cx="4800" cy="2682"/>
          </a:xfrm>
        </p:grpSpPr>
        <p:pic>
          <p:nvPicPr>
            <p:cNvPr id="6159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1638"/>
              <a:ext cx="2784" cy="2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160" name="Group 17"/>
            <p:cNvGrpSpPr>
              <a:grpSpLocks/>
            </p:cNvGrpSpPr>
            <p:nvPr/>
          </p:nvGrpSpPr>
          <p:grpSpPr bwMode="auto">
            <a:xfrm>
              <a:off x="960" y="1776"/>
              <a:ext cx="2256" cy="2256"/>
              <a:chOff x="960" y="1776"/>
              <a:chExt cx="2256" cy="2256"/>
            </a:xfrm>
          </p:grpSpPr>
          <p:sp>
            <p:nvSpPr>
              <p:cNvPr id="6161" name="Line 18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2256" cy="1584"/>
              </a:xfrm>
              <a:prstGeom prst="line">
                <a:avLst/>
              </a:prstGeom>
              <a:noFill/>
              <a:ln w="28575">
                <a:solidFill>
                  <a:srgbClr val="03050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162" name="Line 19"/>
              <p:cNvSpPr>
                <a:spLocks noChangeShapeType="1"/>
              </p:cNvSpPr>
              <p:nvPr/>
            </p:nvSpPr>
            <p:spPr bwMode="auto">
              <a:xfrm flipV="1">
                <a:off x="960" y="1776"/>
                <a:ext cx="2256" cy="288"/>
              </a:xfrm>
              <a:prstGeom prst="line">
                <a:avLst/>
              </a:prstGeom>
              <a:noFill/>
              <a:ln w="28575">
                <a:solidFill>
                  <a:srgbClr val="03050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8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8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62" grpId="0" animBg="1"/>
      <p:bldP spid="198663" grpId="0" animBg="1"/>
      <p:bldP spid="198664" grpId="0" animBg="1"/>
      <p:bldP spid="198665" grpId="0" animBg="1"/>
      <p:bldP spid="1986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        Urbis Meso </a:t>
            </a:r>
          </a:p>
          <a:p>
            <a:r>
              <a:rPr lang="en-US" altLang="pt-BR" smtClean="0"/>
              <a:t>Belém 15 a 16 de maio 2013</a:t>
            </a:r>
            <a:endParaRPr lang="pt-BR" altLang="pt-BR" smtClean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685800" y="76200"/>
            <a:ext cx="81534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pt-BR" kern="0" dirty="0" smtClean="0"/>
              <a:t/>
            </a:r>
            <a:br>
              <a:rPr lang="pt-BR" kern="0" dirty="0" smtClean="0"/>
            </a:br>
            <a:r>
              <a:rPr lang="pt-BR" kern="0" dirty="0" smtClean="0"/>
              <a:t>Padrões espaciais de desmatamento </a:t>
            </a:r>
            <a:br>
              <a:rPr lang="pt-BR" kern="0" dirty="0" smtClean="0"/>
            </a:br>
            <a:r>
              <a:rPr lang="pt-BR" sz="1600" kern="0" dirty="0" smtClean="0">
                <a:solidFill>
                  <a:schemeClr val="accent1">
                    <a:lumMod val="90000"/>
                  </a:schemeClr>
                </a:solidFill>
              </a:rPr>
              <a:t>(Adaptado de </a:t>
            </a:r>
            <a:r>
              <a:rPr lang="pt-BR" sz="1600" kern="0" dirty="0" err="1" smtClean="0">
                <a:solidFill>
                  <a:schemeClr val="accent1">
                    <a:lumMod val="90000"/>
                  </a:schemeClr>
                </a:solidFill>
              </a:rPr>
              <a:t>Lambim</a:t>
            </a:r>
            <a:r>
              <a:rPr lang="pt-BR" sz="1600" kern="0" dirty="0" smtClean="0">
                <a:solidFill>
                  <a:schemeClr val="accent1">
                    <a:lumMod val="90000"/>
                  </a:schemeClr>
                </a:solidFill>
              </a:rPr>
              <a:t>, 1994; </a:t>
            </a:r>
            <a:r>
              <a:rPr lang="pt-BR" sz="1600" kern="0" dirty="0" err="1" smtClean="0">
                <a:solidFill>
                  <a:schemeClr val="accent1">
                    <a:lumMod val="90000"/>
                  </a:schemeClr>
                </a:solidFill>
              </a:rPr>
              <a:t>Mertens</a:t>
            </a:r>
            <a:r>
              <a:rPr lang="pt-BR" sz="1600" kern="0" dirty="0" smtClean="0">
                <a:solidFill>
                  <a:schemeClr val="accent1">
                    <a:lumMod val="90000"/>
                  </a:schemeClr>
                </a:solidFill>
              </a:rPr>
              <a:t> e </a:t>
            </a:r>
            <a:r>
              <a:rPr lang="pt-BR" sz="1600" kern="0" dirty="0" err="1" smtClean="0">
                <a:solidFill>
                  <a:schemeClr val="accent1">
                    <a:lumMod val="90000"/>
                  </a:schemeClr>
                </a:solidFill>
              </a:rPr>
              <a:t>Lambim</a:t>
            </a:r>
            <a:r>
              <a:rPr lang="pt-BR" sz="1600" kern="0" dirty="0" smtClean="0">
                <a:solidFill>
                  <a:schemeClr val="accent1">
                    <a:lumMod val="90000"/>
                  </a:schemeClr>
                </a:solidFill>
              </a:rPr>
              <a:t>, 1999; </a:t>
            </a:r>
            <a:r>
              <a:rPr lang="pt-BR" sz="1600" kern="0" dirty="0" err="1" smtClean="0">
                <a:solidFill>
                  <a:schemeClr val="accent1">
                    <a:lumMod val="90000"/>
                  </a:schemeClr>
                </a:solidFill>
              </a:rPr>
              <a:t>Geist</a:t>
            </a:r>
            <a:r>
              <a:rPr lang="pt-BR" sz="1600" kern="0" dirty="0" smtClean="0">
                <a:solidFill>
                  <a:schemeClr val="accent1">
                    <a:lumMod val="90000"/>
                  </a:schemeClr>
                </a:solidFill>
              </a:rPr>
              <a:t>  e </a:t>
            </a:r>
            <a:r>
              <a:rPr lang="pt-BR" sz="1600" kern="0" dirty="0" err="1" smtClean="0">
                <a:solidFill>
                  <a:schemeClr val="accent1">
                    <a:lumMod val="90000"/>
                  </a:schemeClr>
                </a:solidFill>
              </a:rPr>
              <a:t>Lambim</a:t>
            </a:r>
            <a:r>
              <a:rPr lang="pt-BR" sz="1600" kern="0" dirty="0" smtClean="0">
                <a:solidFill>
                  <a:schemeClr val="accent1">
                    <a:lumMod val="90000"/>
                  </a:schemeClr>
                </a:solidFill>
              </a:rPr>
              <a:t>, 2001)</a:t>
            </a:r>
            <a:r>
              <a:rPr lang="pt-BR" sz="1600" kern="0" dirty="0" smtClean="0"/>
              <a:t/>
            </a:r>
            <a:br>
              <a:rPr lang="pt-BR" sz="1600" kern="0" dirty="0" smtClean="0"/>
            </a:br>
            <a:endParaRPr lang="en-US" sz="1600" kern="0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6364288" y="1808163"/>
            <a:ext cx="2541587" cy="411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4015A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>
              <a:buFontTx/>
              <a:buAutoNum type="arabicParenR"/>
              <a:defRPr/>
            </a:pP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Geométrica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– Áreas de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fazendas com finalidade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Comercial – Expansão agrícola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2)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Corredor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– Colonização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Espontânea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3) </a:t>
            </a:r>
            <a:r>
              <a:rPr lang="pt-BR" sz="1400" b="1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Espinha-de-peixe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–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Assentamento planejado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4)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Difusa 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– agricultura tradicional,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Subsistência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5)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Manchas/Fragmentos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– Áreas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com Manchas residuais de </a:t>
            </a: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Floresta</a:t>
            </a:r>
          </a:p>
          <a:p>
            <a:pPr marL="457200" indent="-457200">
              <a:defRPr/>
            </a:pP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  <a:p>
            <a:pPr marL="457200" indent="-457200">
              <a:defRPr/>
            </a:pP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6) </a:t>
            </a:r>
            <a:r>
              <a:rPr lang="pt-BR" sz="1400" b="1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Ilhas</a:t>
            </a:r>
            <a:r>
              <a:rPr lang="pt-BR" sz="1400" dirty="0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 – Áreas  </a:t>
            </a:r>
            <a:r>
              <a:rPr lang="pt-BR" sz="1400" dirty="0" err="1">
                <a:solidFill>
                  <a:schemeClr val="accent1">
                    <a:lumMod val="25000"/>
                  </a:schemeClr>
                </a:solidFill>
                <a:latin typeface="Times New Roman" pitchFamily="18" charset="0"/>
              </a:rPr>
              <a:t>peri-urbanas</a:t>
            </a:r>
            <a:endParaRPr lang="pt-BR" sz="1400" dirty="0">
              <a:solidFill>
                <a:schemeClr val="accent1">
                  <a:lumMod val="2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1795463"/>
            <a:ext cx="583247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Rectangle 4"/>
          <p:cNvSpPr>
            <a:spLocks noChangeArrowheads="1"/>
          </p:cNvSpPr>
          <p:nvPr/>
        </p:nvSpPr>
        <p:spPr bwMode="auto">
          <a:xfrm>
            <a:off x="703263" y="5284788"/>
            <a:ext cx="190500" cy="1698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712788" y="5580063"/>
            <a:ext cx="160337" cy="169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7176" name="Text Box 6"/>
          <p:cNvSpPr txBox="1">
            <a:spLocks noChangeArrowheads="1"/>
          </p:cNvSpPr>
          <p:nvPr/>
        </p:nvSpPr>
        <p:spPr bwMode="auto">
          <a:xfrm>
            <a:off x="992188" y="5241925"/>
            <a:ext cx="1800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1200">
                <a:latin typeface="Arial" charset="0"/>
                <a:cs typeface="Arial" charset="0"/>
              </a:rPr>
              <a:t>Desmatamento</a:t>
            </a:r>
          </a:p>
          <a:p>
            <a:pPr>
              <a:spcBef>
                <a:spcPct val="50000"/>
              </a:spcBef>
            </a:pPr>
            <a:r>
              <a:rPr lang="en-US" altLang="pt-BR" sz="1200">
                <a:latin typeface="Arial" charset="0"/>
                <a:cs typeface="Arial" charset="0"/>
              </a:rPr>
              <a:t>Floresta</a:t>
            </a:r>
            <a:endParaRPr lang="pt-BR" altLang="pt-BR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Padrões espaciais de desmatamento</a:t>
            </a:r>
            <a:endParaRPr lang="en-US" altLang="pt-BR" smtClean="0"/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pt-BR" smtClean="0"/>
          </a:p>
          <a:p>
            <a:pPr eaLnBrk="1" hangingPunct="1"/>
            <a:r>
              <a:rPr lang="en-US" altLang="pt-BR" sz="2400" smtClean="0"/>
              <a:t>Padrões difuso, fragmentado (patchy) e geométrico são mais frequentes do que padrões corredor e ilha.</a:t>
            </a:r>
          </a:p>
          <a:p>
            <a:pPr eaLnBrk="1" hangingPunct="1"/>
            <a:endParaRPr lang="en-US" altLang="pt-BR" sz="2400" smtClean="0"/>
          </a:p>
          <a:p>
            <a:pPr eaLnBrk="1" hangingPunct="1"/>
            <a:r>
              <a:rPr lang="en-US" altLang="pt-BR" sz="2400" smtClean="0"/>
              <a:t>Padrão espinha de peixe se limita a Amazônia Brasileira</a:t>
            </a:r>
          </a:p>
        </p:txBody>
      </p:sp>
      <p:sp>
        <p:nvSpPr>
          <p:cNvPr id="8196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8197" name="Retângulo 4"/>
          <p:cNvSpPr>
            <a:spLocks noChangeArrowheads="1"/>
          </p:cNvSpPr>
          <p:nvPr/>
        </p:nvSpPr>
        <p:spPr bwMode="auto">
          <a:xfrm>
            <a:off x="6096000" y="5715000"/>
            <a:ext cx="2397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4015A1"/>
                </a:solidFill>
                <a:latin typeface="Times New Roman" pitchFamily="18" charset="0"/>
              </a:rPr>
              <a:t>Geist  e Lambim, 2001</a:t>
            </a:r>
            <a:endParaRPr lang="en-US" alt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 b="47185"/>
          <a:stretch>
            <a:fillRect/>
          </a:stretch>
        </p:blipFill>
        <p:spPr bwMode="auto">
          <a:xfrm>
            <a:off x="685800" y="1676400"/>
            <a:ext cx="79978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 smtClean="0">
                <a:solidFill>
                  <a:schemeClr val="hlink"/>
                </a:solidFill>
              </a:rPr>
              <a:t>Bases conceituais e teóricas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400" smtClean="0"/>
              <a:t>Relações entre Atividades Humanas e Mudanças no Uso e Cobertura da terra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7239000" y="6400800"/>
            <a:ext cx="1670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/>
              <a:t>Geist e Lambin  (2001)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6931025" y="4800600"/>
            <a:ext cx="1908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Fatores subjacentes</a:t>
            </a: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400050" y="3657600"/>
            <a:ext cx="176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Fatores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Imediatos</a:t>
            </a:r>
            <a:r>
              <a:rPr lang="pt-BR" altLang="pt-BR" sz="1200"/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/>
              <a:t>Atividades Humanas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/>
              <a:t>Escala : Local</a:t>
            </a:r>
          </a:p>
        </p:txBody>
      </p:sp>
      <p:sp>
        <p:nvSpPr>
          <p:cNvPr id="28680" name="Retângulo 7"/>
          <p:cNvSpPr>
            <a:spLocks noChangeArrowheads="1"/>
          </p:cNvSpPr>
          <p:nvPr/>
        </p:nvSpPr>
        <p:spPr bwMode="auto">
          <a:xfrm>
            <a:off x="6629400" y="5138738"/>
            <a:ext cx="2438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200"/>
              <a:t>Social, político, econômico,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200"/>
              <a:t>tecnológico, e cultural</a:t>
            </a:r>
          </a:p>
        </p:txBody>
      </p:sp>
    </p:spTree>
    <p:extLst>
      <p:ext uri="{BB962C8B-B14F-4D97-AF65-F5344CB8AC3E}">
        <p14:creationId xmlns:p14="http://schemas.microsoft.com/office/powerpoint/2010/main" val="261905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 eaLnBrk="1" hangingPunct="1"/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smtClean="0"/>
              <a:t/>
            </a:r>
            <a:br>
              <a:rPr lang="en-US" altLang="pt-BR" sz="2400" dirty="0" smtClean="0"/>
            </a:br>
            <a:r>
              <a:rPr lang="en-US" altLang="pt-BR" sz="2400" dirty="0" err="1" smtClean="0"/>
              <a:t>Geométrico</a:t>
            </a:r>
            <a:endParaRPr lang="en-US" altLang="pt-BR" sz="2400" dirty="0" smtClean="0"/>
          </a:p>
        </p:txBody>
      </p:sp>
      <p:sp>
        <p:nvSpPr>
          <p:cNvPr id="41987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47700" y="1828800"/>
            <a:ext cx="3924300" cy="609600"/>
          </a:xfrm>
        </p:spPr>
        <p:txBody>
          <a:bodyPr/>
          <a:lstStyle/>
          <a:p>
            <a:pPr eaLnBrk="1" hangingPunct="1"/>
            <a:r>
              <a:rPr lang="pt-BR" altLang="pt-BR" sz="2400" dirty="0" smtClean="0"/>
              <a:t>Fatores imediatos</a:t>
            </a:r>
          </a:p>
        </p:txBody>
      </p:sp>
      <p:sp>
        <p:nvSpPr>
          <p:cNvPr id="41988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29210" y="2517775"/>
            <a:ext cx="3924300" cy="3505200"/>
          </a:xfrm>
        </p:spPr>
        <p:txBody>
          <a:bodyPr/>
          <a:lstStyle/>
          <a:p>
            <a:pPr lvl="1" eaLnBrk="1" hangingPunct="1"/>
            <a:r>
              <a:rPr lang="pt-BR" altLang="pt-BR" sz="2000" dirty="0" smtClean="0"/>
              <a:t>Fatores econômicos: </a:t>
            </a:r>
          </a:p>
          <a:p>
            <a:pPr lvl="2" eaLnBrk="1" hangingPunct="1"/>
            <a:r>
              <a:rPr lang="pt-BR" altLang="pt-BR" sz="1600" dirty="0" smtClean="0"/>
              <a:t>Demandas do mercado (exportação)</a:t>
            </a:r>
          </a:p>
          <a:p>
            <a:pPr lvl="2" eaLnBrk="1" hangingPunct="1"/>
            <a:r>
              <a:rPr lang="pt-BR" altLang="pt-BR" sz="1600" dirty="0" smtClean="0"/>
              <a:t>Aumento do preço da terra e especulação</a:t>
            </a:r>
          </a:p>
          <a:p>
            <a:pPr lvl="1" eaLnBrk="1" hangingPunct="1"/>
            <a:r>
              <a:rPr lang="pt-BR" altLang="pt-BR" sz="2000" dirty="0" smtClean="0"/>
              <a:t>Fatores tecnológicos - intensificação;</a:t>
            </a:r>
          </a:p>
          <a:p>
            <a:pPr lvl="1" eaLnBrk="1" hangingPunct="1"/>
            <a:r>
              <a:rPr lang="pt-BR" altLang="pt-BR" sz="2000" dirty="0" smtClean="0"/>
              <a:t>Político/Institucional</a:t>
            </a:r>
          </a:p>
          <a:p>
            <a:pPr lvl="2" eaLnBrk="1" hangingPunct="1"/>
            <a:r>
              <a:rPr lang="pt-BR" altLang="pt-BR" sz="1600" dirty="0" smtClean="0"/>
              <a:t>Política de subsídio e crédito</a:t>
            </a:r>
          </a:p>
          <a:p>
            <a:pPr lvl="1" eaLnBrk="1" hangingPunct="1"/>
            <a:endParaRPr lang="en-US" altLang="pt-BR" sz="2000" dirty="0" smtClean="0"/>
          </a:p>
        </p:txBody>
      </p:sp>
      <p:sp>
        <p:nvSpPr>
          <p:cNvPr id="9221" name="Espaço Reservado para Rodapé 4"/>
          <p:cNvSpPr>
            <a:spLocks noGrp="1"/>
          </p:cNvSpPr>
          <p:nvPr>
            <p:ph type="ftr" sz="quarter" idx="10"/>
          </p:nvPr>
        </p:nvSpPr>
        <p:spPr>
          <a:xfrm>
            <a:off x="685800" y="6245225"/>
            <a:ext cx="5181600" cy="476250"/>
          </a:xfrm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9222" name="Imagem 12" descr="grande_escal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9075" y="0"/>
            <a:ext cx="38449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Imagem 10" descr="agr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3413" y="5486400"/>
            <a:ext cx="16017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5486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tângulo 12"/>
          <p:cNvSpPr>
            <a:spLocks noChangeArrowheads="1"/>
          </p:cNvSpPr>
          <p:nvPr/>
        </p:nvSpPr>
        <p:spPr bwMode="auto">
          <a:xfrm>
            <a:off x="304800" y="5148263"/>
            <a:ext cx="3249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rgbClr val="4015A1"/>
                </a:solidFill>
                <a:latin typeface="Times New Roman" pitchFamily="18" charset="0"/>
              </a:rPr>
              <a:t>Baseado em Geist  e Lambim, 2001</a:t>
            </a:r>
            <a:endParaRPr lang="en-US" altLang="pt-BR" sz="1600"/>
          </a:p>
        </p:txBody>
      </p:sp>
      <p:sp>
        <p:nvSpPr>
          <p:cNvPr id="13" name="CaixaDeTexto 12"/>
          <p:cNvSpPr txBox="1"/>
          <p:nvPr/>
        </p:nvSpPr>
        <p:spPr>
          <a:xfrm>
            <a:off x="228600" y="2514600"/>
            <a:ext cx="4318746" cy="235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05256" indent="-438912">
              <a:spcBef>
                <a:spcPts val="480"/>
              </a:spcBef>
              <a:spcAft>
                <a:spcPts val="0"/>
              </a:spcAft>
              <a:buClr>
                <a:srgbClr val="6699FF"/>
              </a:buClr>
              <a:buSzPct val="80000"/>
              <a:buFont typeface="Wingdings"/>
              <a:buChar char="n"/>
            </a:pPr>
            <a:r>
              <a:rPr lang="pt-BR" dirty="0">
                <a:latin typeface="Verdana"/>
              </a:rPr>
              <a:t>Mercado de Terras</a:t>
            </a:r>
          </a:p>
          <a:p>
            <a:pPr marL="905256" indent="-438912">
              <a:spcBef>
                <a:spcPts val="480"/>
              </a:spcBef>
              <a:spcAft>
                <a:spcPts val="0"/>
              </a:spcAft>
              <a:buClr>
                <a:srgbClr val="6699FF"/>
              </a:buClr>
              <a:buSzPct val="80000"/>
              <a:buFont typeface="Wingdings"/>
              <a:buChar char="n"/>
            </a:pPr>
            <a:r>
              <a:rPr lang="pt-BR" dirty="0">
                <a:latin typeface="Verdana"/>
              </a:rPr>
              <a:t>Expansão de infraestrutura </a:t>
            </a:r>
          </a:p>
          <a:p>
            <a:pPr marL="905256" indent="-438912">
              <a:spcBef>
                <a:spcPts val="480"/>
              </a:spcBef>
              <a:spcAft>
                <a:spcPts val="0"/>
              </a:spcAft>
              <a:buClr>
                <a:srgbClr val="6699FF"/>
              </a:buClr>
              <a:buSzPct val="80000"/>
              <a:buFont typeface="Wingdings"/>
              <a:buChar char="n"/>
            </a:pPr>
            <a:r>
              <a:rPr lang="pt-BR" dirty="0">
                <a:latin typeface="Verdana"/>
              </a:rPr>
              <a:t>(rodovias)</a:t>
            </a:r>
          </a:p>
          <a:p>
            <a:pPr marL="905256" indent="-438912">
              <a:spcBef>
                <a:spcPts val="480"/>
              </a:spcBef>
              <a:spcAft>
                <a:spcPts val="0"/>
              </a:spcAft>
              <a:buClr>
                <a:srgbClr val="6699FF"/>
              </a:buClr>
              <a:buSzPct val="80000"/>
              <a:buFont typeface="Wingdings"/>
              <a:buChar char="n"/>
            </a:pPr>
            <a:r>
              <a:rPr lang="pt-BR" dirty="0" smtClean="0">
                <a:solidFill>
                  <a:schemeClr val="tx1"/>
                </a:solidFill>
                <a:latin typeface="Verdana"/>
              </a:rPr>
              <a:t>Agricultura - larga escala</a:t>
            </a:r>
          </a:p>
          <a:p>
            <a:pPr marL="905256" indent="-438912">
              <a:spcBef>
                <a:spcPts val="480"/>
              </a:spcBef>
              <a:spcAft>
                <a:spcPts val="0"/>
              </a:spcAft>
              <a:buClr>
                <a:srgbClr val="6699FF"/>
              </a:buClr>
              <a:buSzPct val="80000"/>
              <a:buFont typeface="Wingdings"/>
              <a:buChar char="n"/>
            </a:pPr>
            <a:r>
              <a:rPr lang="pt-BR" dirty="0" smtClean="0">
                <a:solidFill>
                  <a:schemeClr val="tx1"/>
                </a:solidFill>
                <a:latin typeface="Verdana"/>
              </a:rPr>
              <a:t>Pecuária</a:t>
            </a:r>
          </a:p>
          <a:p>
            <a:pPr marL="905256" indent="-438912">
              <a:spcBef>
                <a:spcPts val="480"/>
              </a:spcBef>
              <a:spcAft>
                <a:spcPts val="0"/>
              </a:spcAft>
              <a:buClr>
                <a:srgbClr val="6699FF"/>
              </a:buClr>
              <a:buSzPct val="80000"/>
              <a:buFont typeface="Wingdings"/>
              <a:buChar char="n"/>
            </a:pPr>
            <a:r>
              <a:rPr lang="pt-BR" dirty="0" smtClean="0">
                <a:solidFill>
                  <a:schemeClr val="tx1"/>
                </a:solidFill>
                <a:latin typeface="Verdana"/>
              </a:rPr>
              <a:t>silvicultura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105400" y="2057400"/>
            <a:ext cx="3739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r>
              <a:rPr lang="pt-BR" altLang="pt-BR" sz="2400" dirty="0">
                <a:latin typeface="+mn-lt"/>
              </a:rPr>
              <a:t>Fatores subjacentes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9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9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build="p"/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Sumário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Atividades Humanas e as mudanças no uso e cobertura da terra</a:t>
            </a:r>
          </a:p>
          <a:p>
            <a:pPr lvl="1"/>
            <a:r>
              <a:rPr lang="pt-BR" sz="2000" dirty="0"/>
              <a:t>Fatores Condicionantes: Fatores imediatos e subjacentes</a:t>
            </a:r>
          </a:p>
          <a:p>
            <a:pPr lvl="1"/>
            <a:r>
              <a:rPr lang="pt-BR" sz="2000" dirty="0"/>
              <a:t>Exemplos: Modelos LUCC</a:t>
            </a:r>
          </a:p>
          <a:p>
            <a:endParaRPr lang="pt-BR" sz="2400" dirty="0" smtClean="0"/>
          </a:p>
          <a:p>
            <a:r>
              <a:rPr lang="pt-BR" sz="2400" dirty="0" smtClean="0"/>
              <a:t>Padrões e Processos</a:t>
            </a:r>
          </a:p>
          <a:p>
            <a:pPr lvl="1"/>
            <a:r>
              <a:rPr lang="pt-BR" sz="2200" dirty="0" smtClean="0"/>
              <a:t>Exemplos: Fatores imediatos e subjacentes que condicionam padrões de desmatamento e usos da terra</a:t>
            </a:r>
          </a:p>
          <a:p>
            <a:pPr lvl="1"/>
            <a:r>
              <a:rPr lang="pt-BR" sz="2200" dirty="0" smtClean="0"/>
              <a:t>Outros padrões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4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 eaLnBrk="1" hangingPunct="1"/>
            <a:r>
              <a:rPr lang="en-US" altLang="pt-BR" sz="2400" smtClean="0"/>
              <a:t>Espinha-de-peixe</a:t>
            </a:r>
          </a:p>
        </p:txBody>
      </p:sp>
      <p:sp>
        <p:nvSpPr>
          <p:cNvPr id="43011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endParaRPr lang="pt-BR" altLang="pt-BR" sz="1800" dirty="0" smtClean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altLang="pt-BR" sz="1800" dirty="0" smtClean="0"/>
              <a:t>Agricultura e pecuária de pequena escala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altLang="pt-BR" sz="1800" dirty="0" smtClean="0"/>
              <a:t>Extração de madeira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altLang="pt-BR" sz="1800" dirty="0" smtClean="0"/>
              <a:t>Configuração espacial: expansão da infraestrutura, fatores biofísicos</a:t>
            </a:r>
          </a:p>
        </p:txBody>
      </p:sp>
      <p:sp>
        <p:nvSpPr>
          <p:cNvPr id="43012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0" y="1752600"/>
            <a:ext cx="3924300" cy="4724400"/>
          </a:xfrm>
        </p:spPr>
        <p:txBody>
          <a:bodyPr/>
          <a:lstStyle/>
          <a:p>
            <a:pPr eaLnBrk="1" hangingPunct="1"/>
            <a:endParaRPr lang="pt-BR" altLang="pt-BR" sz="2400" dirty="0" smtClean="0"/>
          </a:p>
          <a:p>
            <a:pPr eaLnBrk="1" hangingPunct="1"/>
            <a:endParaRPr lang="pt-BR" altLang="pt-BR" sz="2400" dirty="0" smtClean="0"/>
          </a:p>
          <a:p>
            <a:pPr lvl="1" eaLnBrk="1" hangingPunct="1"/>
            <a:endParaRPr lang="pt-BR" altLang="pt-BR" sz="1800" dirty="0" smtClean="0"/>
          </a:p>
          <a:p>
            <a:pPr lvl="1" eaLnBrk="1" hangingPunct="1"/>
            <a:r>
              <a:rPr lang="pt-BR" altLang="pt-BR" sz="1800" dirty="0" smtClean="0"/>
              <a:t>Política Institucional (INCRA)</a:t>
            </a:r>
          </a:p>
          <a:p>
            <a:pPr lvl="1" eaLnBrk="1" hangingPunct="1"/>
            <a:r>
              <a:rPr lang="pt-BR" altLang="pt-BR" sz="1800" dirty="0" smtClean="0"/>
              <a:t>Política de ocupação de fronteiras</a:t>
            </a:r>
          </a:p>
          <a:p>
            <a:pPr lvl="1" eaLnBrk="1" hangingPunct="1"/>
            <a:r>
              <a:rPr lang="pt-BR" altLang="pt-BR" sz="1800" dirty="0" smtClean="0"/>
              <a:t>Fatores econômicos: demanda por madeira </a:t>
            </a:r>
          </a:p>
          <a:p>
            <a:pPr lvl="1" eaLnBrk="1" hangingPunct="1"/>
            <a:r>
              <a:rPr lang="pt-BR" altLang="pt-BR" sz="1800" dirty="0" smtClean="0"/>
              <a:t>Dinâmica populacional: Migração (reforma agrária)</a:t>
            </a:r>
            <a:endParaRPr lang="en-US" altLang="pt-BR" sz="1800" dirty="0" smtClean="0"/>
          </a:p>
        </p:txBody>
      </p:sp>
      <p:sp>
        <p:nvSpPr>
          <p:cNvPr id="10245" name="Espaço Reservado para Rodapé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10246" name="Imagem 12" descr="esp_peixe_escala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5738" y="0"/>
            <a:ext cx="38782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578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52578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52578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Retângulo 9"/>
          <p:cNvSpPr>
            <a:spLocks noChangeArrowheads="1"/>
          </p:cNvSpPr>
          <p:nvPr/>
        </p:nvSpPr>
        <p:spPr bwMode="auto">
          <a:xfrm>
            <a:off x="5715000" y="6324600"/>
            <a:ext cx="3249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rgbClr val="4015A1"/>
                </a:solidFill>
                <a:latin typeface="Times New Roman" pitchFamily="18" charset="0"/>
              </a:rPr>
              <a:t>Baseado em Geist  e Lambim, 2001</a:t>
            </a:r>
            <a:endParaRPr lang="en-US" altLang="pt-BR" sz="1600"/>
          </a:p>
        </p:txBody>
      </p:sp>
      <p:sp>
        <p:nvSpPr>
          <p:cNvPr id="12" name="CaixaDeTexto 11"/>
          <p:cNvSpPr txBox="1"/>
          <p:nvPr/>
        </p:nvSpPr>
        <p:spPr>
          <a:xfrm>
            <a:off x="5105400" y="2514600"/>
            <a:ext cx="3739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r>
              <a:rPr lang="pt-BR" altLang="pt-BR" sz="2400" dirty="0">
                <a:latin typeface="+mn-lt"/>
              </a:rPr>
              <a:t>Fatores subjacentes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4401800" y="-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4" name="Espaço Reservado para Conteúdo 2"/>
          <p:cNvSpPr txBox="1">
            <a:spLocks/>
          </p:cNvSpPr>
          <p:nvPr/>
        </p:nvSpPr>
        <p:spPr bwMode="auto">
          <a:xfrm>
            <a:off x="647700" y="1676400"/>
            <a:ext cx="3924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Fatores imediatos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0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  <p:bldP spid="4301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 eaLnBrk="1" hangingPunct="1"/>
            <a:r>
              <a:rPr lang="en-US" altLang="pt-BR" sz="2400" smtClean="0"/>
              <a:t>Corredor</a:t>
            </a:r>
          </a:p>
        </p:txBody>
      </p:sp>
      <p:sp>
        <p:nvSpPr>
          <p:cNvPr id="44035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3924300" cy="4267200"/>
          </a:xfrm>
        </p:spPr>
        <p:txBody>
          <a:bodyPr/>
          <a:lstStyle/>
          <a:p>
            <a:pPr eaLnBrk="1" hangingPunct="1"/>
            <a:endParaRPr lang="pt-BR" altLang="pt-BR" sz="2400" dirty="0" smtClean="0"/>
          </a:p>
          <a:p>
            <a:pPr lvl="1" eaLnBrk="1" hangingPunct="1"/>
            <a:endParaRPr lang="pt-BR" altLang="pt-BR" sz="2000" dirty="0" smtClean="0"/>
          </a:p>
          <a:p>
            <a:pPr lvl="1" eaLnBrk="1" hangingPunct="1"/>
            <a:r>
              <a:rPr lang="pt-BR" altLang="pt-BR" sz="2000" dirty="0"/>
              <a:t>Ocupação </a:t>
            </a:r>
            <a:r>
              <a:rPr lang="pt-BR" altLang="pt-BR" sz="2000" dirty="0" smtClean="0"/>
              <a:t>espontânea</a:t>
            </a:r>
          </a:p>
          <a:p>
            <a:pPr lvl="1" eaLnBrk="1" hangingPunct="1"/>
            <a:r>
              <a:rPr lang="pt-BR" altLang="pt-BR" sz="2000" dirty="0" smtClean="0"/>
              <a:t>Agricultura de subsistência (e cultura itinerante)</a:t>
            </a:r>
          </a:p>
          <a:p>
            <a:pPr lvl="1" eaLnBrk="1" hangingPunct="1"/>
            <a:r>
              <a:rPr lang="pt-BR" altLang="pt-BR" sz="2000" dirty="0" smtClean="0"/>
              <a:t>Abertura e Expansão de estrada</a:t>
            </a:r>
          </a:p>
          <a:p>
            <a:pPr lvl="1" eaLnBrk="1" hangingPunct="1"/>
            <a:r>
              <a:rPr lang="pt-BR" altLang="pt-BR" sz="2000" dirty="0" smtClean="0"/>
              <a:t>Configuração espacial: fatores biofísicos</a:t>
            </a:r>
          </a:p>
          <a:p>
            <a:pPr lvl="1" eaLnBrk="1" hangingPunct="1"/>
            <a:endParaRPr lang="pt-BR" altLang="pt-BR" sz="2000" dirty="0" smtClean="0"/>
          </a:p>
        </p:txBody>
      </p:sp>
      <p:sp>
        <p:nvSpPr>
          <p:cNvPr id="44036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924300" cy="4267200"/>
          </a:xfrm>
        </p:spPr>
        <p:txBody>
          <a:bodyPr/>
          <a:lstStyle/>
          <a:p>
            <a:pPr eaLnBrk="1" hangingPunct="1"/>
            <a:endParaRPr lang="pt-BR" altLang="pt-BR" sz="2400" dirty="0" smtClean="0"/>
          </a:p>
          <a:p>
            <a:pPr eaLnBrk="1" hangingPunct="1"/>
            <a:endParaRPr lang="pt-BR" altLang="pt-BR" sz="2400" dirty="0" smtClean="0"/>
          </a:p>
          <a:p>
            <a:pPr lvl="1" eaLnBrk="1" hangingPunct="1"/>
            <a:endParaRPr lang="pt-BR" altLang="pt-BR" sz="2000" dirty="0" smtClean="0"/>
          </a:p>
          <a:p>
            <a:pPr lvl="1" eaLnBrk="1" hangingPunct="1"/>
            <a:r>
              <a:rPr lang="pt-BR" altLang="pt-BR" sz="2000" dirty="0" smtClean="0"/>
              <a:t>Demográficos: Migração</a:t>
            </a:r>
            <a:endParaRPr lang="pt-BR" altLang="pt-BR" sz="1600" dirty="0" smtClean="0"/>
          </a:p>
          <a:p>
            <a:pPr lvl="1" eaLnBrk="1" hangingPunct="1"/>
            <a:r>
              <a:rPr lang="pt-BR" altLang="pt-BR" sz="2000" dirty="0" smtClean="0"/>
              <a:t>Política de ocupação: distribuição de terras, construção de novos eixos de circulação </a:t>
            </a:r>
          </a:p>
          <a:p>
            <a:pPr lvl="1" eaLnBrk="1" hangingPunct="1"/>
            <a:r>
              <a:rPr lang="pt-BR" altLang="pt-BR" sz="2000" dirty="0" smtClean="0"/>
              <a:t>Fatores econômicos (local, nacional, global)</a:t>
            </a:r>
          </a:p>
        </p:txBody>
      </p:sp>
      <p:sp>
        <p:nvSpPr>
          <p:cNvPr id="11269" name="Espaço Reservado para Rodapé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11270" name="Imagem 7" descr="along_road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0"/>
            <a:ext cx="34290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Retângulo 6"/>
          <p:cNvSpPr>
            <a:spLocks noChangeArrowheads="1"/>
          </p:cNvSpPr>
          <p:nvPr/>
        </p:nvSpPr>
        <p:spPr bwMode="auto">
          <a:xfrm>
            <a:off x="5486400" y="6400800"/>
            <a:ext cx="3249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rgbClr val="4015A1"/>
                </a:solidFill>
                <a:latin typeface="Times New Roman" pitchFamily="18" charset="0"/>
              </a:rPr>
              <a:t>Baseado em Geist  e Lambim, 2001</a:t>
            </a:r>
            <a:endParaRPr lang="en-US" altLang="pt-BR" sz="1600"/>
          </a:p>
        </p:txBody>
      </p:sp>
      <p:sp>
        <p:nvSpPr>
          <p:cNvPr id="8" name="CaixaDeTexto 7"/>
          <p:cNvSpPr txBox="1"/>
          <p:nvPr/>
        </p:nvSpPr>
        <p:spPr>
          <a:xfrm>
            <a:off x="5105400" y="2362200"/>
            <a:ext cx="3739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r>
              <a:rPr lang="pt-BR" altLang="pt-BR" sz="2400" dirty="0">
                <a:latin typeface="+mn-lt"/>
              </a:rPr>
              <a:t>Fatores subjacentes</a:t>
            </a:r>
          </a:p>
          <a:p>
            <a:endParaRPr lang="pt-BR" dirty="0"/>
          </a:p>
        </p:txBody>
      </p:sp>
      <p:sp>
        <p:nvSpPr>
          <p:cNvPr id="9" name="Espaço Reservado para Conteúdo 2"/>
          <p:cNvSpPr txBox="1">
            <a:spLocks/>
          </p:cNvSpPr>
          <p:nvPr/>
        </p:nvSpPr>
        <p:spPr bwMode="auto">
          <a:xfrm>
            <a:off x="609600" y="1828800"/>
            <a:ext cx="3924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Fatores imediatos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0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  <p:bldP spid="4403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 eaLnBrk="1" hangingPunct="1"/>
            <a:r>
              <a:rPr lang="en-US" altLang="pt-BR" sz="2400" smtClean="0"/>
              <a:t>Difuso</a:t>
            </a:r>
          </a:p>
        </p:txBody>
      </p:sp>
      <p:sp>
        <p:nvSpPr>
          <p:cNvPr id="45059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 eaLnBrk="1" hangingPunct="1"/>
            <a:endParaRPr lang="pt-BR" altLang="pt-BR" sz="2000" dirty="0" smtClean="0"/>
          </a:p>
          <a:p>
            <a:pPr lvl="1" eaLnBrk="1" hangingPunct="1"/>
            <a:r>
              <a:rPr lang="pt-BR" altLang="pt-BR" sz="2000" dirty="0" smtClean="0"/>
              <a:t>Agricultura e pecuária de  subsistência - pequena escala (</a:t>
            </a:r>
            <a:r>
              <a:rPr lang="pt-BR" altLang="pt-BR" sz="2000" dirty="0" err="1" smtClean="0"/>
              <a:t>Am</a:t>
            </a:r>
            <a:r>
              <a:rPr lang="pt-BR" altLang="pt-BR" sz="2000" dirty="0" smtClean="0"/>
              <a:t>)</a:t>
            </a:r>
          </a:p>
          <a:p>
            <a:pPr lvl="1" eaLnBrk="1" hangingPunct="1"/>
            <a:r>
              <a:rPr lang="pt-BR" altLang="pt-BR" sz="2000" dirty="0" smtClean="0"/>
              <a:t>Expansão de estrada</a:t>
            </a:r>
          </a:p>
          <a:p>
            <a:pPr lvl="1" eaLnBrk="1" hangingPunct="1"/>
            <a:r>
              <a:rPr lang="en-US" altLang="pt-BR" sz="2000" dirty="0" err="1" smtClean="0"/>
              <a:t>Extração</a:t>
            </a:r>
            <a:r>
              <a:rPr lang="en-US" altLang="pt-BR" sz="2000" dirty="0" smtClean="0"/>
              <a:t> de </a:t>
            </a:r>
            <a:r>
              <a:rPr lang="en-US" altLang="pt-BR" sz="2000" dirty="0" err="1" smtClean="0"/>
              <a:t>madeira</a:t>
            </a:r>
            <a:endParaRPr lang="en-US" altLang="pt-BR" sz="2000" dirty="0" smtClean="0"/>
          </a:p>
          <a:p>
            <a:pPr lvl="1" eaLnBrk="1" hangingPunct="1"/>
            <a:r>
              <a:rPr lang="en-US" altLang="pt-BR" sz="2000" dirty="0" err="1" smtClean="0"/>
              <a:t>Ocupação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espontânea</a:t>
            </a:r>
            <a:endParaRPr lang="pt-BR" altLang="pt-BR" sz="2000" dirty="0" smtClean="0"/>
          </a:p>
        </p:txBody>
      </p:sp>
      <p:sp>
        <p:nvSpPr>
          <p:cNvPr id="45060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3924300" cy="4267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BR" altLang="pt-BR" sz="2400" dirty="0" smtClean="0"/>
          </a:p>
          <a:p>
            <a:pPr lvl="1" eaLnBrk="1" hangingPunct="1"/>
            <a:endParaRPr lang="pt-BR" altLang="pt-BR" sz="2000" dirty="0" smtClean="0"/>
          </a:p>
          <a:p>
            <a:pPr lvl="1" eaLnBrk="1" hangingPunct="1"/>
            <a:r>
              <a:rPr lang="pt-BR" altLang="pt-BR" sz="2000" dirty="0" smtClean="0"/>
              <a:t>Demográficos: Migração </a:t>
            </a:r>
            <a:r>
              <a:rPr lang="pt-BR" altLang="pt-BR" sz="1600" dirty="0" smtClean="0"/>
              <a:t>(alto crescimento populacional + baixas densidades)</a:t>
            </a:r>
          </a:p>
          <a:p>
            <a:pPr lvl="1" eaLnBrk="1" hangingPunct="1"/>
            <a:r>
              <a:rPr lang="pt-BR" altLang="pt-BR" sz="2000" dirty="0" smtClean="0"/>
              <a:t>Baixa tecnologia X uso extensivo</a:t>
            </a:r>
          </a:p>
          <a:p>
            <a:pPr lvl="1" eaLnBrk="1" hangingPunct="1"/>
            <a:r>
              <a:rPr lang="pt-BR" altLang="pt-BR" sz="2000" dirty="0" smtClean="0"/>
              <a:t>Fatores políticos Institucional – </a:t>
            </a:r>
            <a:r>
              <a:rPr lang="pt-BR" altLang="pt-BR" sz="1600" dirty="0" smtClean="0"/>
              <a:t>pouco controle, políticas institucionais conflitantes</a:t>
            </a:r>
          </a:p>
        </p:txBody>
      </p:sp>
      <p:sp>
        <p:nvSpPr>
          <p:cNvPr id="12293" name="Espaço Reservado para Rodapé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12294" name="Imagem 8" descr="difus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1" y="0"/>
            <a:ext cx="3962400" cy="200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Imagem 8" descr="ti_gad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100" y="4800600"/>
            <a:ext cx="1841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Imagem 10" descr="banana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00600"/>
            <a:ext cx="18176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Imagem 11" descr="tratorgif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791228"/>
            <a:ext cx="1656784" cy="135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tângulo 12"/>
          <p:cNvSpPr>
            <a:spLocks noChangeArrowheads="1"/>
          </p:cNvSpPr>
          <p:nvPr/>
        </p:nvSpPr>
        <p:spPr bwMode="auto">
          <a:xfrm>
            <a:off x="5334000" y="6324600"/>
            <a:ext cx="3249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rgbClr val="4015A1"/>
                </a:solidFill>
                <a:latin typeface="Times New Roman" pitchFamily="18" charset="0"/>
              </a:rPr>
              <a:t>Baseado em Geist  e Lambim, 2001</a:t>
            </a:r>
            <a:endParaRPr lang="en-US" altLang="pt-BR" sz="1600"/>
          </a:p>
        </p:txBody>
      </p:sp>
      <p:sp>
        <p:nvSpPr>
          <p:cNvPr id="11" name="CaixaDeTexto 10"/>
          <p:cNvSpPr txBox="1"/>
          <p:nvPr/>
        </p:nvSpPr>
        <p:spPr>
          <a:xfrm>
            <a:off x="5029200" y="2209800"/>
            <a:ext cx="3739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r>
              <a:rPr lang="pt-BR" altLang="pt-BR" sz="2400" dirty="0">
                <a:latin typeface="+mn-lt"/>
              </a:rPr>
              <a:t>Fatores subjacentes</a:t>
            </a:r>
          </a:p>
          <a:p>
            <a:endParaRPr lang="pt-BR" dirty="0"/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 bwMode="auto">
          <a:xfrm>
            <a:off x="838200" y="1676400"/>
            <a:ext cx="3924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Fatores imediatos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  <p:bldP spid="4506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 eaLnBrk="1" hangingPunct="1"/>
            <a:r>
              <a:rPr lang="en-US" altLang="pt-BR" sz="2400" dirty="0" err="1" smtClean="0"/>
              <a:t>Ilha</a:t>
            </a:r>
            <a:endParaRPr lang="en-US" altLang="pt-BR" sz="2400" dirty="0" smtClean="0"/>
          </a:p>
        </p:txBody>
      </p:sp>
      <p:sp>
        <p:nvSpPr>
          <p:cNvPr id="4608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4038600" cy="3505200"/>
          </a:xfrm>
        </p:spPr>
        <p:txBody>
          <a:bodyPr/>
          <a:lstStyle/>
          <a:p>
            <a:pPr lvl="1" eaLnBrk="1" hangingPunct="1"/>
            <a:endParaRPr lang="pt-BR" altLang="pt-BR" sz="1800" dirty="0" smtClean="0"/>
          </a:p>
          <a:p>
            <a:pPr lvl="1" eaLnBrk="1" hangingPunct="1"/>
            <a:r>
              <a:rPr lang="pt-BR" altLang="pt-BR" sz="1800" dirty="0" smtClean="0"/>
              <a:t>Ocupação no entorno de área urbana</a:t>
            </a:r>
          </a:p>
          <a:p>
            <a:pPr lvl="1" eaLnBrk="1" hangingPunct="1"/>
            <a:r>
              <a:rPr lang="pt-BR" altLang="pt-BR" sz="1800" dirty="0" smtClean="0"/>
              <a:t>Cultivo de alimentos</a:t>
            </a:r>
          </a:p>
          <a:p>
            <a:pPr lvl="1" eaLnBrk="1" hangingPunct="1"/>
            <a:r>
              <a:rPr lang="pt-BR" altLang="pt-BR" sz="1800" dirty="0" smtClean="0"/>
              <a:t>Pecuária</a:t>
            </a:r>
          </a:p>
          <a:p>
            <a:pPr lvl="1" eaLnBrk="1" hangingPunct="1"/>
            <a:r>
              <a:rPr lang="pt-BR" altLang="pt-BR" sz="1800" dirty="0" smtClean="0"/>
              <a:t>Expansão de estrada</a:t>
            </a:r>
          </a:p>
          <a:p>
            <a:pPr lvl="1" eaLnBrk="1" hangingPunct="1"/>
            <a:r>
              <a:rPr lang="en-US" altLang="pt-BR" sz="1800" dirty="0" err="1" smtClean="0"/>
              <a:t>Extração</a:t>
            </a:r>
            <a:r>
              <a:rPr lang="en-US" altLang="pt-BR" sz="1800" dirty="0" smtClean="0"/>
              <a:t> de </a:t>
            </a:r>
            <a:r>
              <a:rPr lang="en-US" altLang="pt-BR" sz="1800" dirty="0" err="1" smtClean="0"/>
              <a:t>madeira</a:t>
            </a:r>
            <a:endParaRPr lang="pt-BR" altLang="pt-BR" sz="1800" dirty="0" smtClean="0"/>
          </a:p>
        </p:txBody>
      </p:sp>
      <p:sp>
        <p:nvSpPr>
          <p:cNvPr id="4608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419600" y="2133600"/>
            <a:ext cx="4572000" cy="3810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BR" altLang="pt-BR" sz="2400" smtClean="0"/>
          </a:p>
          <a:p>
            <a:pPr eaLnBrk="1" hangingPunct="1"/>
            <a:r>
              <a:rPr lang="pt-BR" altLang="pt-BR" sz="2400" smtClean="0"/>
              <a:t>Fatores subjacentes</a:t>
            </a:r>
          </a:p>
          <a:p>
            <a:pPr lvl="1" eaLnBrk="1" hangingPunct="1"/>
            <a:r>
              <a:rPr lang="pt-BR" altLang="pt-BR" sz="2000" smtClean="0">
                <a:solidFill>
                  <a:srgbClr val="FF0000"/>
                </a:solidFill>
              </a:rPr>
              <a:t>Demográficos:</a:t>
            </a:r>
            <a:r>
              <a:rPr lang="pt-BR" altLang="pt-BR" sz="2000" smtClean="0"/>
              <a:t> </a:t>
            </a:r>
            <a:r>
              <a:rPr lang="pt-BR" altLang="pt-BR" sz="1600" smtClean="0"/>
              <a:t>Densidade populacional, migração</a:t>
            </a:r>
          </a:p>
          <a:p>
            <a:pPr lvl="1" eaLnBrk="1" hangingPunct="1"/>
            <a:r>
              <a:rPr lang="pt-BR" altLang="pt-BR" sz="2000" smtClean="0"/>
              <a:t>Loteamento e esgotamento dos recursos  </a:t>
            </a:r>
          </a:p>
          <a:p>
            <a:pPr lvl="1" eaLnBrk="1" hangingPunct="1"/>
            <a:r>
              <a:rPr lang="pt-BR" altLang="pt-BR" sz="2000" smtClean="0"/>
              <a:t>Fatores econômicos: </a:t>
            </a:r>
            <a:r>
              <a:rPr lang="en-US" altLang="pt-BR" sz="2000" smtClean="0"/>
              <a:t> Mercado de madeira, demanda produtos agrícola, agricultura comercial. Intensificação</a:t>
            </a:r>
          </a:p>
          <a:p>
            <a:pPr lvl="1" eaLnBrk="1" hangingPunct="1"/>
            <a:r>
              <a:rPr lang="en-US" altLang="pt-BR" sz="2000" smtClean="0"/>
              <a:t>Agricultura comercial</a:t>
            </a:r>
            <a:endParaRPr lang="pt-BR" altLang="pt-BR" sz="2000" smtClean="0"/>
          </a:p>
        </p:txBody>
      </p:sp>
      <p:sp>
        <p:nvSpPr>
          <p:cNvPr id="13317" name="Espaço Reservado para Rodapé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13318" name="Imagem 8" descr="ilha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101" y="4092575"/>
            <a:ext cx="3119438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CaixaDeTexto 9"/>
          <p:cNvSpPr txBox="1">
            <a:spLocks noChangeArrowheads="1"/>
          </p:cNvSpPr>
          <p:nvPr/>
        </p:nvSpPr>
        <p:spPr bwMode="auto">
          <a:xfrm>
            <a:off x="2676525" y="4092575"/>
            <a:ext cx="1212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dirty="0"/>
              <a:t>Apuí, AM</a:t>
            </a:r>
            <a:endParaRPr lang="en-US" altLang="pt-BR" dirty="0"/>
          </a:p>
        </p:txBody>
      </p:sp>
      <p:pic>
        <p:nvPicPr>
          <p:cNvPr id="13320" name="Imagem 13" descr="ilha4.gif"/>
          <p:cNvPicPr>
            <a:picLocks noChangeAspect="1"/>
          </p:cNvPicPr>
          <p:nvPr/>
        </p:nvPicPr>
        <p:blipFill>
          <a:blip r:embed="rId3" cstate="print"/>
          <a:srcRect r="12666"/>
          <a:stretch>
            <a:fillRect/>
          </a:stretch>
        </p:blipFill>
        <p:spPr bwMode="auto">
          <a:xfrm>
            <a:off x="5638800" y="0"/>
            <a:ext cx="3505200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CaixaDeTexto 14"/>
          <p:cNvSpPr txBox="1">
            <a:spLocks noChangeArrowheads="1"/>
          </p:cNvSpPr>
          <p:nvPr/>
        </p:nvSpPr>
        <p:spPr bwMode="auto">
          <a:xfrm>
            <a:off x="7010400" y="0"/>
            <a:ext cx="212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/>
              <a:t>Paragominas, PA</a:t>
            </a:r>
            <a:endParaRPr lang="en-US" altLang="pt-BR"/>
          </a:p>
        </p:txBody>
      </p:sp>
      <p:sp>
        <p:nvSpPr>
          <p:cNvPr id="13322" name="Retângulo 9"/>
          <p:cNvSpPr>
            <a:spLocks noChangeArrowheads="1"/>
          </p:cNvSpPr>
          <p:nvPr/>
        </p:nvSpPr>
        <p:spPr bwMode="auto">
          <a:xfrm>
            <a:off x="5638800" y="6324600"/>
            <a:ext cx="3249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rgbClr val="4015A1"/>
                </a:solidFill>
                <a:latin typeface="Times New Roman" pitchFamily="18" charset="0"/>
              </a:rPr>
              <a:t>Baseado em Geist  e Lambim, 2001</a:t>
            </a:r>
            <a:endParaRPr lang="en-US" altLang="pt-BR" sz="1600"/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 bwMode="auto">
          <a:xfrm>
            <a:off x="457200" y="1676400"/>
            <a:ext cx="3924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Fatores imediatos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  <p:bldP spid="4608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 eaLnBrk="1" hangingPunct="1"/>
            <a:r>
              <a:rPr lang="en-US" altLang="pt-BR" sz="2400" smtClean="0"/>
              <a:t>Fragmentado</a:t>
            </a:r>
          </a:p>
        </p:txBody>
      </p:sp>
      <p:sp>
        <p:nvSpPr>
          <p:cNvPr id="47107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24300" cy="3505200"/>
          </a:xfrm>
        </p:spPr>
        <p:txBody>
          <a:bodyPr/>
          <a:lstStyle/>
          <a:p>
            <a:pPr eaLnBrk="1" hangingPunct="1"/>
            <a:endParaRPr lang="pt-BR" altLang="pt-BR" sz="2400" dirty="0" smtClean="0"/>
          </a:p>
          <a:p>
            <a:pPr lvl="1" eaLnBrk="1" hangingPunct="1"/>
            <a:endParaRPr lang="pt-BR" altLang="pt-BR" sz="2000" dirty="0" smtClean="0"/>
          </a:p>
          <a:p>
            <a:pPr lvl="1" eaLnBrk="1" hangingPunct="1"/>
            <a:r>
              <a:rPr lang="pt-BR" altLang="pt-BR" sz="2000" dirty="0" smtClean="0"/>
              <a:t>Cultivo de alimentos</a:t>
            </a:r>
          </a:p>
          <a:p>
            <a:pPr lvl="1" eaLnBrk="1" hangingPunct="1"/>
            <a:r>
              <a:rPr lang="pt-BR" altLang="pt-BR" sz="2000" dirty="0" smtClean="0"/>
              <a:t>(Pecuária extensiva)</a:t>
            </a:r>
          </a:p>
          <a:p>
            <a:pPr lvl="1" eaLnBrk="1" hangingPunct="1"/>
            <a:r>
              <a:rPr lang="pt-BR" altLang="pt-BR" sz="2000" dirty="0" smtClean="0"/>
              <a:t>Expansão de estrada</a:t>
            </a:r>
          </a:p>
          <a:p>
            <a:pPr lvl="1" eaLnBrk="1" hangingPunct="1"/>
            <a:r>
              <a:rPr lang="en-US" altLang="pt-BR" sz="2000" dirty="0" err="1" smtClean="0"/>
              <a:t>Extração</a:t>
            </a:r>
            <a:r>
              <a:rPr lang="en-US" altLang="pt-BR" sz="2000" dirty="0" smtClean="0"/>
              <a:t> de </a:t>
            </a:r>
            <a:r>
              <a:rPr lang="en-US" altLang="pt-BR" sz="2000" dirty="0" err="1" smtClean="0"/>
              <a:t>madeira</a:t>
            </a:r>
            <a:endParaRPr lang="pt-BR" altLang="pt-BR" sz="2000" dirty="0" smtClean="0"/>
          </a:p>
        </p:txBody>
      </p:sp>
      <p:sp>
        <p:nvSpPr>
          <p:cNvPr id="47108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362200"/>
            <a:ext cx="4572000" cy="3810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pt-BR" altLang="pt-BR" sz="2400" dirty="0" smtClean="0"/>
          </a:p>
          <a:p>
            <a:pPr lvl="1" eaLnBrk="1" hangingPunct="1"/>
            <a:endParaRPr lang="pt-BR" altLang="pt-BR" sz="2000" dirty="0" smtClean="0"/>
          </a:p>
          <a:p>
            <a:pPr lvl="1" eaLnBrk="1" hangingPunct="1"/>
            <a:r>
              <a:rPr lang="pt-BR" altLang="pt-BR" sz="2000" dirty="0" smtClean="0"/>
              <a:t>Demográficos: </a:t>
            </a:r>
            <a:r>
              <a:rPr lang="pt-BR" altLang="pt-BR" sz="1600" dirty="0" smtClean="0"/>
              <a:t>Densidade populacional, pressão</a:t>
            </a:r>
          </a:p>
          <a:p>
            <a:pPr lvl="1" eaLnBrk="1" hangingPunct="1"/>
            <a:r>
              <a:rPr lang="pt-BR" altLang="pt-BR" sz="2000" dirty="0" smtClean="0"/>
              <a:t>Loteamento e esgotamento dos recursos  </a:t>
            </a:r>
          </a:p>
          <a:p>
            <a:pPr lvl="1" eaLnBrk="1" hangingPunct="1"/>
            <a:r>
              <a:rPr lang="pt-BR" altLang="pt-BR" sz="2000" dirty="0" smtClean="0"/>
              <a:t>Fatores econômicos: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crescimento</a:t>
            </a:r>
            <a:r>
              <a:rPr lang="en-US" altLang="pt-BR" sz="2000" dirty="0" smtClean="0"/>
              <a:t> do </a:t>
            </a:r>
            <a:r>
              <a:rPr lang="en-US" altLang="pt-BR" sz="2000" dirty="0" err="1" smtClean="0"/>
              <a:t>mercado</a:t>
            </a:r>
            <a:r>
              <a:rPr lang="en-US" altLang="pt-BR" sz="2000" dirty="0" smtClean="0"/>
              <a:t>, </a:t>
            </a:r>
            <a:r>
              <a:rPr lang="en-US" altLang="pt-BR" sz="2000" dirty="0" err="1" smtClean="0"/>
              <a:t>demanda</a:t>
            </a:r>
            <a:r>
              <a:rPr lang="en-US" altLang="pt-BR" sz="2000" dirty="0" smtClean="0"/>
              <a:t> </a:t>
            </a:r>
            <a:r>
              <a:rPr lang="en-US" altLang="pt-BR" sz="2000" dirty="0" err="1" smtClean="0"/>
              <a:t>agricultura</a:t>
            </a:r>
            <a:r>
              <a:rPr lang="en-US" altLang="pt-BR" sz="2000" dirty="0" smtClean="0"/>
              <a:t>, </a:t>
            </a:r>
            <a:r>
              <a:rPr lang="en-US" altLang="pt-BR" sz="2000" dirty="0" err="1" smtClean="0"/>
              <a:t>urbanização</a:t>
            </a:r>
            <a:r>
              <a:rPr lang="en-US" altLang="pt-BR" sz="2000" dirty="0" smtClean="0"/>
              <a:t> e </a:t>
            </a:r>
            <a:r>
              <a:rPr lang="en-US" altLang="pt-BR" sz="2000" dirty="0" err="1" smtClean="0"/>
              <a:t>industrialização</a:t>
            </a:r>
            <a:endParaRPr lang="pt-BR" altLang="pt-BR" sz="2000" dirty="0" smtClean="0"/>
          </a:p>
        </p:txBody>
      </p:sp>
      <p:sp>
        <p:nvSpPr>
          <p:cNvPr id="14341" name="Espaço Reservado para Rodapé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14342" name="Imagem 7" descr="fragmentado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0"/>
            <a:ext cx="40386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0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800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8006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Retângulo 10"/>
          <p:cNvSpPr>
            <a:spLocks noChangeArrowheads="1"/>
          </p:cNvSpPr>
          <p:nvPr/>
        </p:nvSpPr>
        <p:spPr bwMode="auto">
          <a:xfrm>
            <a:off x="5638800" y="6324600"/>
            <a:ext cx="3249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>
                <a:solidFill>
                  <a:srgbClr val="4015A1"/>
                </a:solidFill>
                <a:latin typeface="Times New Roman" pitchFamily="18" charset="0"/>
              </a:rPr>
              <a:t>Baseado em Geist  e Lambim, 2001</a:t>
            </a:r>
            <a:endParaRPr lang="en-US" altLang="pt-BR" sz="1600"/>
          </a:p>
        </p:txBody>
      </p:sp>
      <p:sp>
        <p:nvSpPr>
          <p:cNvPr id="11" name="CaixaDeTexto 10"/>
          <p:cNvSpPr txBox="1"/>
          <p:nvPr/>
        </p:nvSpPr>
        <p:spPr>
          <a:xfrm>
            <a:off x="4800600" y="2667000"/>
            <a:ext cx="37395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r>
              <a:rPr lang="pt-BR" altLang="pt-BR" sz="2400" dirty="0">
                <a:latin typeface="+mn-lt"/>
              </a:rPr>
              <a:t>Fatores subjacentes</a:t>
            </a:r>
          </a:p>
          <a:p>
            <a:endParaRPr lang="pt-BR" dirty="0"/>
          </a:p>
        </p:txBody>
      </p:sp>
      <p:sp>
        <p:nvSpPr>
          <p:cNvPr id="12" name="Espaço Reservado para Conteúdo 2"/>
          <p:cNvSpPr txBox="1">
            <a:spLocks/>
          </p:cNvSpPr>
          <p:nvPr/>
        </p:nvSpPr>
        <p:spPr bwMode="auto">
          <a:xfrm>
            <a:off x="685800" y="1905000"/>
            <a:ext cx="3924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tabLst/>
              <a:defRPr/>
            </a:pPr>
            <a:r>
              <a:rPr kumimoji="0" lang="pt-BR" alt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Fatores imediatos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  <p:bldP spid="4710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sp>
        <p:nvSpPr>
          <p:cNvPr id="3" name="Espaço Reservado para Rodapé 1"/>
          <p:cNvSpPr txBox="1">
            <a:spLocks/>
          </p:cNvSpPr>
          <p:nvPr/>
        </p:nvSpPr>
        <p:spPr bwMode="auto">
          <a:xfrm>
            <a:off x="533400" y="6245225"/>
            <a:ext cx="518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hlink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1076617"/>
            <a:ext cx="9144000" cy="4741049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39057" y="6165502"/>
            <a:ext cx="8763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sz="1200" dirty="0" smtClean="0"/>
              <a:t>Eugenio </a:t>
            </a:r>
            <a:r>
              <a:rPr lang="pt-BR" sz="1200" dirty="0"/>
              <a:t>Y. </a:t>
            </a:r>
            <a:r>
              <a:rPr lang="pt-BR" sz="1200" dirty="0" err="1"/>
              <a:t>Arimaa</a:t>
            </a:r>
            <a:r>
              <a:rPr lang="pt-BR" sz="1200" dirty="0"/>
              <a:t>, Robert T. </a:t>
            </a:r>
            <a:r>
              <a:rPr lang="pt-BR" sz="1200" dirty="0" err="1"/>
              <a:t>Walkerb</a:t>
            </a:r>
            <a:r>
              <a:rPr lang="pt-BR" sz="1200" dirty="0"/>
              <a:t>, Stephen </a:t>
            </a:r>
            <a:r>
              <a:rPr lang="pt-BR" sz="1200" dirty="0" err="1"/>
              <a:t>Perzc</a:t>
            </a:r>
            <a:r>
              <a:rPr lang="pt-BR" sz="1200" dirty="0"/>
              <a:t> &amp; </a:t>
            </a:r>
            <a:r>
              <a:rPr lang="pt-BR" sz="1200" dirty="0" smtClean="0"/>
              <a:t>Carlos Souza Jr.</a:t>
            </a:r>
            <a:r>
              <a:rPr lang="en-US" sz="1200" dirty="0" smtClean="0"/>
              <a:t> Journal of Land Use Science.</a:t>
            </a:r>
            <a:r>
              <a:rPr lang="pt-BR" sz="1200" dirty="0" smtClean="0"/>
              <a:t> </a:t>
            </a:r>
            <a:r>
              <a:rPr lang="en-US" sz="1200" b="1" dirty="0" smtClean="0"/>
              <a:t>Explaining the fragmentation in the </a:t>
            </a:r>
            <a:r>
              <a:rPr lang="pt-BR" sz="1200" b="1" dirty="0" err="1" smtClean="0"/>
              <a:t>Brazilian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Amazonian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forest</a:t>
            </a:r>
            <a:r>
              <a:rPr lang="pt-BR" sz="1200" b="1" dirty="0" smtClean="0"/>
              <a:t>, 2015</a:t>
            </a:r>
            <a:endParaRPr lang="pt-BR" sz="1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14400" y="685800"/>
            <a:ext cx="6470041" cy="36933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 smtClean="0"/>
              <a:t>Outras Tipologias de Padrões de Desmatamento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93375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95923"/>
            <a:ext cx="8153400" cy="616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381000" y="6396335"/>
            <a:ext cx="8763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sz="1200" dirty="0" smtClean="0"/>
              <a:t>Eugenio </a:t>
            </a:r>
            <a:r>
              <a:rPr lang="pt-BR" sz="1200" dirty="0"/>
              <a:t>Y. </a:t>
            </a:r>
            <a:r>
              <a:rPr lang="pt-BR" sz="1200" dirty="0" err="1"/>
              <a:t>Arimaa</a:t>
            </a:r>
            <a:r>
              <a:rPr lang="pt-BR" sz="1200" dirty="0"/>
              <a:t>, Robert T. </a:t>
            </a:r>
            <a:r>
              <a:rPr lang="pt-BR" sz="1200" dirty="0" err="1"/>
              <a:t>Walkerb</a:t>
            </a:r>
            <a:r>
              <a:rPr lang="pt-BR" sz="1200" dirty="0"/>
              <a:t>, Stephen </a:t>
            </a:r>
            <a:r>
              <a:rPr lang="pt-BR" sz="1200" dirty="0" err="1"/>
              <a:t>Perzc</a:t>
            </a:r>
            <a:r>
              <a:rPr lang="pt-BR" sz="1200" dirty="0"/>
              <a:t> &amp; </a:t>
            </a:r>
            <a:r>
              <a:rPr lang="pt-BR" sz="1200" dirty="0" smtClean="0"/>
              <a:t>Carlos Souza Jr.</a:t>
            </a:r>
            <a:r>
              <a:rPr lang="en-US" sz="1200" dirty="0" smtClean="0"/>
              <a:t> Journal of Land Use Science.</a:t>
            </a:r>
            <a:r>
              <a:rPr lang="pt-BR" sz="1200" dirty="0" smtClean="0"/>
              <a:t> </a:t>
            </a:r>
            <a:r>
              <a:rPr lang="en-US" sz="1200" b="1" dirty="0" smtClean="0"/>
              <a:t>Explaining the fragmentation in the </a:t>
            </a:r>
            <a:r>
              <a:rPr lang="pt-BR" sz="1200" b="1" dirty="0" err="1" smtClean="0"/>
              <a:t>Brazilian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Amazonian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forest</a:t>
            </a:r>
            <a:r>
              <a:rPr lang="pt-BR" sz="1200" b="1" dirty="0" smtClean="0"/>
              <a:t>, 2015</a:t>
            </a:r>
            <a:endParaRPr lang="pt-BR" sz="120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66800" y="228600"/>
            <a:ext cx="735650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 smtClean="0"/>
              <a:t>Redes de Estradas e Padrões de fragmentação florestal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457200" y="762000"/>
            <a:ext cx="128592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Padrão Radial</a:t>
            </a:r>
          </a:p>
          <a:p>
            <a:pPr algn="ctr"/>
            <a:r>
              <a:rPr lang="pt-BR" sz="1100" b="1" dirty="0" smtClean="0"/>
              <a:t>Itaituba - PA</a:t>
            </a:r>
            <a:endParaRPr lang="pt-BR" sz="11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67200" y="762000"/>
            <a:ext cx="2130711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Padrão Espinha de Peixe</a:t>
            </a:r>
          </a:p>
          <a:p>
            <a:pPr algn="ctr"/>
            <a:r>
              <a:rPr lang="pt-BR" sz="1100" b="1" dirty="0" err="1" smtClean="0"/>
              <a:t>Trnasamazônica</a:t>
            </a:r>
            <a:r>
              <a:rPr lang="pt-BR" sz="1100" b="1" dirty="0" smtClean="0"/>
              <a:t> - PA</a:t>
            </a:r>
            <a:endParaRPr lang="pt-BR" sz="11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04800" y="3505200"/>
            <a:ext cx="1371599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1100" b="1" dirty="0" err="1" smtClean="0"/>
              <a:t>Stem</a:t>
            </a:r>
            <a:r>
              <a:rPr lang="pt-BR" sz="1100" b="1" dirty="0" smtClean="0"/>
              <a:t> </a:t>
            </a:r>
            <a:r>
              <a:rPr lang="pt-BR" sz="1100" b="1" dirty="0" err="1" smtClean="0"/>
              <a:t>of</a:t>
            </a:r>
            <a:r>
              <a:rPr lang="pt-BR" sz="1100" b="1" dirty="0" smtClean="0"/>
              <a:t> </a:t>
            </a:r>
            <a:r>
              <a:rPr lang="pt-BR" sz="1100" b="1" dirty="0" err="1" smtClean="0"/>
              <a:t>the</a:t>
            </a:r>
            <a:r>
              <a:rPr lang="pt-BR" sz="1100" b="1" dirty="0" smtClean="0"/>
              <a:t> Rose Novo Progresso- PA</a:t>
            </a:r>
            <a:endParaRPr lang="pt-BR" sz="11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572000" y="5562600"/>
            <a:ext cx="1676399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Padrão </a:t>
            </a:r>
            <a:r>
              <a:rPr lang="pt-BR" sz="1100" b="1" dirty="0" err="1" smtClean="0"/>
              <a:t>Dendrítico</a:t>
            </a:r>
            <a:r>
              <a:rPr lang="pt-BR" sz="1100" b="1" dirty="0" smtClean="0"/>
              <a:t> São Felix Xingu- PA</a:t>
            </a:r>
            <a:endParaRPr lang="pt-BR" sz="11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4648200"/>
            <a:ext cx="167639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Padrão Regular - MT</a:t>
            </a:r>
            <a:endParaRPr lang="pt-BR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/>
          <a:srcRect t="21155"/>
          <a:stretch>
            <a:fillRect/>
          </a:stretch>
        </p:blipFill>
        <p:spPr bwMode="auto">
          <a:xfrm>
            <a:off x="4427538" y="1793875"/>
            <a:ext cx="4598987" cy="360045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-317500" y="4730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altLang="pt-BR" sz="2400" b="1">
              <a:solidFill>
                <a:srgbClr val="3333CC"/>
              </a:solidFill>
            </a:endParaRPr>
          </a:p>
        </p:txBody>
      </p:sp>
      <p:pic>
        <p:nvPicPr>
          <p:cNvPr id="15364" name="Picture 524" descr="tamanho_cel"/>
          <p:cNvPicPr>
            <a:picLocks noChangeAspect="1" noChangeArrowheads="1"/>
          </p:cNvPicPr>
          <p:nvPr/>
        </p:nvPicPr>
        <p:blipFill>
          <a:blip r:embed="rId4" cstate="print"/>
          <a:srcRect l="180" t="1476" r="2493" b="1804"/>
          <a:stretch>
            <a:fillRect/>
          </a:stretch>
        </p:blipFill>
        <p:spPr bwMode="auto">
          <a:xfrm>
            <a:off x="0" y="1828800"/>
            <a:ext cx="4291013" cy="3560763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5365" name="Text Box 526"/>
          <p:cNvSpPr txBox="1">
            <a:spLocks noChangeArrowheads="1"/>
          </p:cNvSpPr>
          <p:nvPr/>
        </p:nvSpPr>
        <p:spPr bwMode="auto">
          <a:xfrm>
            <a:off x="1905000" y="6488113"/>
            <a:ext cx="1688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 dirty="0" err="1"/>
              <a:t>Saito</a:t>
            </a:r>
            <a:r>
              <a:rPr lang="pt-BR" altLang="pt-BR" sz="1400" dirty="0"/>
              <a:t> </a:t>
            </a:r>
            <a:r>
              <a:rPr lang="pt-BR" altLang="pt-BR" sz="1400" dirty="0" err="1"/>
              <a:t>et</a:t>
            </a:r>
            <a:r>
              <a:rPr lang="pt-BR" altLang="pt-BR" sz="1400" dirty="0"/>
              <a:t> </a:t>
            </a:r>
            <a:r>
              <a:rPr lang="pt-BR" altLang="pt-BR" sz="1400" dirty="0" err="1"/>
              <a:t>al</a:t>
            </a:r>
            <a:r>
              <a:rPr lang="pt-BR" altLang="pt-BR" sz="1400" dirty="0"/>
              <a:t>, </a:t>
            </a:r>
            <a:r>
              <a:rPr lang="pt-BR" altLang="pt-BR" sz="1400" dirty="0" smtClean="0"/>
              <a:t>2011</a:t>
            </a:r>
            <a:endParaRPr lang="pt-BR" altLang="pt-BR" sz="1400" dirty="0"/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2488" y="6418263"/>
            <a:ext cx="104775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1150938" y="762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pt-BR" altLang="pt-BR" sz="280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Padrão Espacial de </a:t>
            </a:r>
          </a:p>
          <a:p>
            <a:pPr algn="ctr"/>
            <a:r>
              <a:rPr lang="pt-BR" altLang="pt-BR" sz="280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Desflorestamento da Amazônia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685800" y="838200"/>
            <a:ext cx="405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Região Centro Norte de Rondônia</a:t>
            </a:r>
            <a:endParaRPr lang="pt-BR" dirty="0"/>
          </a:p>
        </p:txBody>
      </p:sp>
      <p:sp>
        <p:nvSpPr>
          <p:cNvPr id="11" name="Espaço Reservado para Rodapé 1"/>
          <p:cNvSpPr>
            <a:spLocks noGrp="1"/>
          </p:cNvSpPr>
          <p:nvPr>
            <p:ph type="ftr" sz="quarter" idx="10"/>
          </p:nvPr>
        </p:nvSpPr>
        <p:spPr>
          <a:xfrm>
            <a:off x="533400" y="6245225"/>
            <a:ext cx="5181600" cy="476250"/>
          </a:xfrm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9110"/>
            <a:ext cx="9220200" cy="491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68988" y="6548438"/>
            <a:ext cx="2301875" cy="3048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pt-BR" sz="1400" i="1">
                <a:latin typeface="Tahoma" pitchFamily="34" charset="0"/>
              </a:rPr>
              <a:t>TM/Landsat, 5, 4, 3 (2000)</a:t>
            </a:r>
            <a:endParaRPr lang="pt-BR" altLang="pt-BR" sz="1400" i="1">
              <a:latin typeface="Tahoma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1000" y="1676400"/>
            <a:ext cx="1639888" cy="4572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pt-BR" sz="2400" b="1">
                <a:solidFill>
                  <a:schemeClr val="hlink"/>
                </a:solidFill>
                <a:latin typeface="Tahoma" pitchFamily="34" charset="0"/>
              </a:rPr>
              <a:t>Rondônia</a:t>
            </a:r>
            <a:endParaRPr lang="pt-BR" altLang="pt-BR" sz="2400" b="1">
              <a:solidFill>
                <a:schemeClr val="hlink"/>
              </a:solidFill>
              <a:latin typeface="Tahoma" pitchFamily="34" charset="0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52500" y="6548438"/>
            <a:ext cx="2171700" cy="304800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pt-BR" sz="1400" i="1">
                <a:latin typeface="Tahoma" pitchFamily="34" charset="0"/>
              </a:rPr>
              <a:t>Prodes (INPE, 2000)</a:t>
            </a:r>
            <a:endParaRPr lang="pt-BR" altLang="pt-BR" sz="1400" i="1">
              <a:latin typeface="Tahoma" pitchFamily="34" charset="0"/>
            </a:endParaRP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181600" y="0"/>
            <a:ext cx="3962400" cy="2012950"/>
            <a:chOff x="3264" y="0"/>
            <a:chExt cx="2496" cy="1268"/>
          </a:xfrm>
        </p:grpSpPr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>
              <a:off x="3322" y="0"/>
              <a:ext cx="2438" cy="1152"/>
            </a:xfrm>
            <a:prstGeom prst="wedgeRectCallout">
              <a:avLst>
                <a:gd name="adj1" fmla="val -86303"/>
                <a:gd name="adj2" fmla="val 134497"/>
              </a:avLst>
            </a:prstGeom>
            <a:solidFill>
              <a:srgbClr val="87E010"/>
            </a:solidFill>
            <a:ln w="38100" cmpd="dbl">
              <a:solidFill>
                <a:srgbClr val="0033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 altLang="pt-BR">
                <a:solidFill>
                  <a:schemeClr val="hlink"/>
                </a:solidFill>
                <a:latin typeface="Tahoma" pitchFamily="34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3264" y="0"/>
              <a:ext cx="2496" cy="1268"/>
            </a:xfrm>
            <a:prstGeom prst="rect">
              <a:avLst/>
            </a:prstGeom>
            <a:noFill/>
            <a:ln w="38100" cmpd="dbl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en-US" altLang="pt-BR" sz="1200" b="1">
                  <a:latin typeface="Tahoma" pitchFamily="34" charset="0"/>
                </a:rPr>
                <a:t>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Área de Colonização do INCRA.</a:t>
              </a:r>
              <a:endParaRPr lang="en-US" altLang="pt-BR" sz="1200" b="1">
                <a:solidFill>
                  <a:srgbClr val="000066"/>
                </a:solidFill>
                <a:latin typeface="Tahoma" pitchFamily="34" charset="0"/>
              </a:endParaRPr>
            </a:p>
            <a:p>
              <a:pPr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Pequenos, médios e grandes </a:t>
              </a: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popriedades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rurais.</a:t>
              </a:r>
              <a:endParaRPr lang="en-US" altLang="pt-BR" sz="1200" b="1">
                <a:solidFill>
                  <a:srgbClr val="000066"/>
                </a:solidFill>
                <a:latin typeface="Tahoma" pitchFamily="34" charset="0"/>
              </a:endParaRPr>
            </a:p>
            <a:p>
              <a:pPr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Década</a:t>
              </a: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s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 de 70, 80 e 90.</a:t>
              </a:r>
            </a:p>
            <a:p>
              <a:pPr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Diferentes configurações espaciais </a:t>
              </a:r>
              <a:endParaRPr lang="en-US" altLang="pt-BR" sz="1200" b="1">
                <a:solidFill>
                  <a:srgbClr val="000066"/>
                </a:solidFill>
                <a:latin typeface="Tahoma" pitchFamily="34" charset="0"/>
              </a:endParaRPr>
            </a:p>
            <a:p>
              <a:pPr>
                <a:spcBef>
                  <a:spcPct val="50000"/>
                </a:spcBef>
                <a:buFontTx/>
                <a:buBlip>
                  <a:blip r:embed="rId3"/>
                </a:buBlip>
              </a:pP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Lotes </a:t>
              </a: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de ~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25, 50 e 100 h</a:t>
              </a: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a - Fazendas de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500</a:t>
              </a: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,    </a:t>
              </a:r>
              <a:r>
                <a:rPr lang="pt-BR" altLang="pt-BR" sz="1200" b="1">
                  <a:solidFill>
                    <a:srgbClr val="000066"/>
                  </a:solidFill>
                  <a:latin typeface="Tahoma" pitchFamily="34" charset="0"/>
                </a:rPr>
                <a:t>1000</a:t>
              </a:r>
              <a:r>
                <a:rPr lang="en-US" altLang="pt-BR" sz="1200" b="1">
                  <a:solidFill>
                    <a:srgbClr val="000066"/>
                  </a:solidFill>
                  <a:latin typeface="Tahoma" pitchFamily="34" charset="0"/>
                </a:rPr>
                <a:t> ha  e Maiores.</a:t>
              </a:r>
            </a:p>
            <a:p>
              <a:pPr>
                <a:spcBef>
                  <a:spcPct val="50000"/>
                </a:spcBef>
                <a:buFontTx/>
                <a:buBlip>
                  <a:blip r:embed="rId3"/>
                </a:buBlip>
              </a:pPr>
              <a:endParaRPr lang="pt-BR" altLang="pt-BR" sz="1200" b="1">
                <a:solidFill>
                  <a:srgbClr val="000066"/>
                </a:solidFill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17411" name="Rectangle 5"/>
          <p:cNvSpPr>
            <a:spLocks noChangeAspect="1" noChangeArrowheads="1"/>
          </p:cNvSpPr>
          <p:nvPr/>
        </p:nvSpPr>
        <p:spPr bwMode="auto">
          <a:xfrm>
            <a:off x="1143000" y="1752600"/>
            <a:ext cx="6934200" cy="4876800"/>
          </a:xfrm>
          <a:prstGeom prst="rect">
            <a:avLst/>
          </a:prstGeom>
          <a:solidFill>
            <a:srgbClr val="CECED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pic>
        <p:nvPicPr>
          <p:cNvPr id="17412" name="Picture 6" descr="primav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4850" y="1973263"/>
            <a:ext cx="1146175" cy="1879600"/>
          </a:xfrm>
          <a:prstGeom prst="rect">
            <a:avLst/>
          </a:prstGeom>
          <a:noFill/>
          <a:ln w="28575">
            <a:solidFill>
              <a:srgbClr val="7171A1"/>
            </a:solidFill>
            <a:miter lim="800000"/>
            <a:headEnd/>
            <a:tailEnd/>
          </a:ln>
        </p:spPr>
      </p:pic>
      <p:pic>
        <p:nvPicPr>
          <p:cNvPr id="17413" name="Picture 7" descr="Vanari-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2588" y="1946275"/>
            <a:ext cx="2266950" cy="1890713"/>
          </a:xfrm>
          <a:prstGeom prst="rect">
            <a:avLst/>
          </a:prstGeom>
          <a:noFill/>
          <a:ln w="28575">
            <a:solidFill>
              <a:srgbClr val="7171A1"/>
            </a:solidFill>
            <a:miter lim="800000"/>
            <a:headEnd/>
            <a:tailEnd/>
          </a:ln>
        </p:spPr>
      </p:pic>
      <p:sp>
        <p:nvSpPr>
          <p:cNvPr id="17414" name="Text Box 8"/>
          <p:cNvSpPr txBox="1">
            <a:spLocks noChangeAspect="1" noChangeArrowheads="1"/>
          </p:cNvSpPr>
          <p:nvPr/>
        </p:nvSpPr>
        <p:spPr bwMode="auto">
          <a:xfrm>
            <a:off x="2449513" y="3857625"/>
            <a:ext cx="1290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1. Bidirecional</a:t>
            </a:r>
          </a:p>
        </p:txBody>
      </p:sp>
      <p:pic>
        <p:nvPicPr>
          <p:cNvPr id="17415" name="Picture 9" descr="dend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6163" y="1963738"/>
            <a:ext cx="1392237" cy="1878012"/>
          </a:xfrm>
          <a:prstGeom prst="rect">
            <a:avLst/>
          </a:prstGeom>
          <a:noFill/>
          <a:ln w="12700">
            <a:solidFill>
              <a:srgbClr val="2D2D45"/>
            </a:solidFill>
            <a:miter lim="800000"/>
            <a:headEnd/>
            <a:tailEnd/>
          </a:ln>
        </p:spPr>
      </p:pic>
      <p:sp>
        <p:nvSpPr>
          <p:cNvPr id="17416" name="Text Box 10"/>
          <p:cNvSpPr txBox="1">
            <a:spLocks noChangeAspect="1" noChangeArrowheads="1"/>
          </p:cNvSpPr>
          <p:nvPr/>
        </p:nvSpPr>
        <p:spPr bwMode="auto">
          <a:xfrm>
            <a:off x="4343400" y="3836988"/>
            <a:ext cx="1546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2. Multidirecional</a:t>
            </a:r>
          </a:p>
          <a:p>
            <a:pPr algn="ctr"/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ordenado</a:t>
            </a:r>
          </a:p>
        </p:txBody>
      </p:sp>
      <p:pic>
        <p:nvPicPr>
          <p:cNvPr id="17417" name="Picture 11" descr="ge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9150" y="4737100"/>
            <a:ext cx="2254250" cy="1289050"/>
          </a:xfrm>
          <a:prstGeom prst="rect">
            <a:avLst/>
          </a:prstGeom>
          <a:noFill/>
          <a:ln w="3175">
            <a:solidFill>
              <a:srgbClr val="2D2D45"/>
            </a:solidFill>
            <a:miter lim="800000"/>
            <a:headEnd/>
            <a:tailEnd/>
          </a:ln>
        </p:spPr>
      </p:pic>
      <p:pic>
        <p:nvPicPr>
          <p:cNvPr id="17418" name="Picture 12" descr="inde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2550" y="4235450"/>
            <a:ext cx="1281113" cy="1776413"/>
          </a:xfrm>
          <a:prstGeom prst="rect">
            <a:avLst/>
          </a:prstGeom>
          <a:noFill/>
          <a:ln w="9525">
            <a:solidFill>
              <a:srgbClr val="2D2D45"/>
            </a:solidFill>
            <a:miter lim="800000"/>
            <a:headEnd/>
            <a:tailEnd/>
          </a:ln>
        </p:spPr>
      </p:pic>
      <p:sp>
        <p:nvSpPr>
          <p:cNvPr id="17419" name="Text Box 13"/>
          <p:cNvSpPr txBox="1">
            <a:spLocks noChangeAspect="1" noChangeArrowheads="1"/>
          </p:cNvSpPr>
          <p:nvPr/>
        </p:nvSpPr>
        <p:spPr bwMode="auto">
          <a:xfrm>
            <a:off x="3886200" y="6096000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5. Geométrica</a:t>
            </a:r>
          </a:p>
        </p:txBody>
      </p:sp>
      <p:sp>
        <p:nvSpPr>
          <p:cNvPr id="17420" name="Text Box 14"/>
          <p:cNvSpPr txBox="1">
            <a:spLocks noChangeAspect="1" noChangeArrowheads="1"/>
          </p:cNvSpPr>
          <p:nvPr/>
        </p:nvSpPr>
        <p:spPr bwMode="auto">
          <a:xfrm>
            <a:off x="6400800" y="5943600"/>
            <a:ext cx="15462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6. Multidirecional</a:t>
            </a:r>
          </a:p>
          <a:p>
            <a:pPr algn="ctr"/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desordenado</a:t>
            </a:r>
          </a:p>
        </p:txBody>
      </p:sp>
      <p:pic>
        <p:nvPicPr>
          <p:cNvPr id="17421" name="Picture 15" descr="alo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9725" y="3998913"/>
            <a:ext cx="715963" cy="2065337"/>
          </a:xfrm>
          <a:prstGeom prst="rect">
            <a:avLst/>
          </a:prstGeom>
          <a:noFill/>
          <a:ln w="9525">
            <a:solidFill>
              <a:srgbClr val="2D2D45"/>
            </a:solidFill>
            <a:miter lim="800000"/>
            <a:headEnd/>
            <a:tailEnd/>
          </a:ln>
        </p:spPr>
      </p:pic>
      <p:sp>
        <p:nvSpPr>
          <p:cNvPr id="17422" name="Text Box 16"/>
          <p:cNvSpPr txBox="1">
            <a:spLocks noChangeAspect="1" noChangeArrowheads="1"/>
          </p:cNvSpPr>
          <p:nvPr/>
        </p:nvSpPr>
        <p:spPr bwMode="auto">
          <a:xfrm>
            <a:off x="6332538" y="3803650"/>
            <a:ext cx="1171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3. Dendrítica</a:t>
            </a:r>
          </a:p>
        </p:txBody>
      </p:sp>
      <p:sp>
        <p:nvSpPr>
          <p:cNvPr id="17423" name="Text Box 17"/>
          <p:cNvSpPr txBox="1">
            <a:spLocks noChangeAspect="1" noChangeArrowheads="1"/>
          </p:cNvSpPr>
          <p:nvPr/>
        </p:nvSpPr>
        <p:spPr bwMode="auto">
          <a:xfrm>
            <a:off x="1371600" y="6126163"/>
            <a:ext cx="1398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 b="1">
                <a:solidFill>
                  <a:srgbClr val="4136D0"/>
                </a:solidFill>
                <a:latin typeface="Times New Roman" pitchFamily="18" charset="0"/>
              </a:rPr>
              <a:t>4. Unidirecional</a:t>
            </a:r>
          </a:p>
        </p:txBody>
      </p:sp>
      <p:sp>
        <p:nvSpPr>
          <p:cNvPr id="17424" name="Text Box 18"/>
          <p:cNvSpPr txBox="1">
            <a:spLocks noChangeArrowheads="1"/>
          </p:cNvSpPr>
          <p:nvPr/>
        </p:nvSpPr>
        <p:spPr bwMode="auto">
          <a:xfrm>
            <a:off x="1438275" y="762000"/>
            <a:ext cx="6791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pt-BR" sz="2400" b="1">
                <a:solidFill>
                  <a:schemeClr val="tx2"/>
                </a:solidFill>
                <a:latin typeface="Times New Roman" pitchFamily="18" charset="0"/>
              </a:rPr>
              <a:t>Configurações espaciais: Região Centro-Norte de Rondônia</a:t>
            </a:r>
            <a:endParaRPr lang="pt-BR" altLang="pt-BR" sz="2400" b="1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97651" name="Oval 19"/>
          <p:cNvSpPr>
            <a:spLocks noChangeArrowheads="1"/>
          </p:cNvSpPr>
          <p:nvPr/>
        </p:nvSpPr>
        <p:spPr bwMode="auto">
          <a:xfrm>
            <a:off x="4114800" y="1600200"/>
            <a:ext cx="1985963" cy="2614613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97652" name="Oval 20"/>
          <p:cNvSpPr>
            <a:spLocks noChangeArrowheads="1"/>
          </p:cNvSpPr>
          <p:nvPr/>
        </p:nvSpPr>
        <p:spPr bwMode="auto">
          <a:xfrm>
            <a:off x="5776913" y="1647825"/>
            <a:ext cx="2103437" cy="2530475"/>
          </a:xfrm>
          <a:prstGeom prst="ellips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97653" name="Oval 21"/>
          <p:cNvSpPr>
            <a:spLocks noChangeArrowheads="1"/>
          </p:cNvSpPr>
          <p:nvPr/>
        </p:nvSpPr>
        <p:spPr bwMode="auto">
          <a:xfrm>
            <a:off x="1206500" y="3808413"/>
            <a:ext cx="1476375" cy="2352675"/>
          </a:xfrm>
          <a:prstGeom prst="ellipse">
            <a:avLst/>
          </a:prstGeom>
          <a:noFill/>
          <a:ln w="38100">
            <a:solidFill>
              <a:srgbClr val="E925E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97654" name="Oval 22"/>
          <p:cNvSpPr>
            <a:spLocks noChangeArrowheads="1"/>
          </p:cNvSpPr>
          <p:nvPr/>
        </p:nvSpPr>
        <p:spPr bwMode="auto">
          <a:xfrm>
            <a:off x="4114800" y="1600200"/>
            <a:ext cx="1985963" cy="2614613"/>
          </a:xfrm>
          <a:prstGeom prst="ellipse">
            <a:avLst/>
          </a:prstGeom>
          <a:noFill/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51" grpId="0" animBg="1"/>
      <p:bldP spid="197652" grpId="0" animBg="1"/>
      <p:bldP spid="197653" grpId="0" animBg="1"/>
      <p:bldP spid="1976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 b="47185"/>
          <a:stretch>
            <a:fillRect/>
          </a:stretch>
        </p:blipFill>
        <p:spPr bwMode="auto">
          <a:xfrm>
            <a:off x="685800" y="1676400"/>
            <a:ext cx="79978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 smtClean="0">
                <a:solidFill>
                  <a:schemeClr val="hlink"/>
                </a:solidFill>
              </a:rPr>
              <a:t>Bases conceituais e teóricas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400" smtClean="0"/>
              <a:t>Relações entre Atividades Humanas e Mudanças no Uso e Cobertura da terra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7239000" y="6400800"/>
            <a:ext cx="1670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/>
              <a:t>Geist e Lambin  (2001)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6931025" y="4800600"/>
            <a:ext cx="19081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Fatores subjacentes</a:t>
            </a: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400050" y="3657600"/>
            <a:ext cx="17621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Fatores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Imediatos</a:t>
            </a:r>
            <a:r>
              <a:rPr lang="pt-BR" altLang="pt-BR" sz="1200"/>
              <a:t>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/>
              <a:t>Atividades Humanas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/>
              <a:t>Escala : Local</a:t>
            </a:r>
          </a:p>
        </p:txBody>
      </p:sp>
      <p:sp>
        <p:nvSpPr>
          <p:cNvPr id="28680" name="Retângulo 7"/>
          <p:cNvSpPr>
            <a:spLocks noChangeArrowheads="1"/>
          </p:cNvSpPr>
          <p:nvPr/>
        </p:nvSpPr>
        <p:spPr bwMode="auto">
          <a:xfrm>
            <a:off x="6629400" y="5138738"/>
            <a:ext cx="2438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200"/>
              <a:t>Social, político, econômico,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1200"/>
              <a:t>tecnológico, e cultural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4624388" y="4014788"/>
            <a:ext cx="4454525" cy="2740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534988" y="4268788"/>
            <a:ext cx="3578225" cy="2435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5259388" y="1296988"/>
            <a:ext cx="3273425" cy="26638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458788" y="1373188"/>
            <a:ext cx="3883025" cy="28162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1150938" y="76200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ctr"/>
            <a:r>
              <a:rPr lang="pt-BR" altLang="pt-BR" sz="2800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Padrão Espacial de </a:t>
            </a:r>
          </a:p>
          <a:p>
            <a:pPr algn="ctr"/>
            <a:r>
              <a:rPr lang="pt-BR" altLang="pt-BR" sz="2800" dirty="0">
                <a:solidFill>
                  <a:schemeClr val="tx2"/>
                </a:solidFill>
                <a:latin typeface="Times New Roman" pitchFamily="18" charset="0"/>
                <a:cs typeface="Arial" charset="0"/>
              </a:rPr>
              <a:t>Desflorestamento da Amazônia</a:t>
            </a:r>
          </a:p>
        </p:txBody>
      </p:sp>
      <p:pic>
        <p:nvPicPr>
          <p:cNvPr id="16392" name="Picture 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752600"/>
            <a:ext cx="9398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422400"/>
            <a:ext cx="2679700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1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10969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524000"/>
            <a:ext cx="12128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2895600"/>
            <a:ext cx="12319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1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4267200"/>
            <a:ext cx="42799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1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0600" y="5257800"/>
            <a:ext cx="7159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Picture 1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200" y="5638800"/>
            <a:ext cx="6223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17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62200" y="4800600"/>
            <a:ext cx="5461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1" name="Rectangle 18"/>
          <p:cNvSpPr>
            <a:spLocks noChangeArrowheads="1"/>
          </p:cNvSpPr>
          <p:nvPr/>
        </p:nvSpPr>
        <p:spPr bwMode="auto">
          <a:xfrm>
            <a:off x="838200" y="4433888"/>
            <a:ext cx="1143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>
                <a:latin typeface="Tahoma" pitchFamily="34" charset="0"/>
                <a:cs typeface="Arial" charset="0"/>
              </a:rPr>
              <a:t>Difuso</a:t>
            </a:r>
          </a:p>
        </p:txBody>
      </p:sp>
      <p:sp>
        <p:nvSpPr>
          <p:cNvPr id="16402" name="Rectangle 19"/>
          <p:cNvSpPr>
            <a:spLocks noChangeArrowheads="1"/>
          </p:cNvSpPr>
          <p:nvPr/>
        </p:nvSpPr>
        <p:spPr bwMode="auto">
          <a:xfrm>
            <a:off x="2286000" y="37338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>
                <a:latin typeface="Tahoma" pitchFamily="34" charset="0"/>
                <a:cs typeface="Arial" charset="0"/>
              </a:rPr>
              <a:t>Corredor</a:t>
            </a:r>
          </a:p>
        </p:txBody>
      </p:sp>
      <p:sp>
        <p:nvSpPr>
          <p:cNvPr id="16403" name="Rectangle 20"/>
          <p:cNvSpPr>
            <a:spLocks noChangeArrowheads="1"/>
          </p:cNvSpPr>
          <p:nvPr/>
        </p:nvSpPr>
        <p:spPr bwMode="auto">
          <a:xfrm>
            <a:off x="5257800" y="1371600"/>
            <a:ext cx="2286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600">
                <a:latin typeface="Tahoma" pitchFamily="34" charset="0"/>
                <a:cs typeface="Arial" charset="0"/>
              </a:rPr>
              <a:t>Geométrico</a:t>
            </a:r>
          </a:p>
          <a:p>
            <a:pPr algn="ctr">
              <a:spcBef>
                <a:spcPct val="50000"/>
              </a:spcBef>
            </a:pPr>
            <a:endParaRPr lang="pt-BR" altLang="pt-BR" sz="1600">
              <a:latin typeface="Tahoma" pitchFamily="34" charset="0"/>
              <a:cs typeface="Arial" charset="0"/>
            </a:endParaRPr>
          </a:p>
        </p:txBody>
      </p:sp>
      <p:sp>
        <p:nvSpPr>
          <p:cNvPr id="16404" name="Rectangle 21"/>
          <p:cNvSpPr>
            <a:spLocks noChangeArrowheads="1"/>
          </p:cNvSpPr>
          <p:nvPr/>
        </p:nvSpPr>
        <p:spPr bwMode="auto">
          <a:xfrm>
            <a:off x="5791200" y="39624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>
                <a:latin typeface="Tahoma" pitchFamily="34" charset="0"/>
                <a:cs typeface="Arial" charset="0"/>
              </a:rPr>
              <a:t>Espinha de peixe</a:t>
            </a:r>
          </a:p>
        </p:txBody>
      </p:sp>
      <p:sp>
        <p:nvSpPr>
          <p:cNvPr id="16405" name="Text Box 22"/>
          <p:cNvSpPr txBox="1">
            <a:spLocks noChangeArrowheads="1"/>
          </p:cNvSpPr>
          <p:nvPr/>
        </p:nvSpPr>
        <p:spPr bwMode="auto">
          <a:xfrm>
            <a:off x="0" y="6583363"/>
            <a:ext cx="3278188" cy="274637"/>
          </a:xfrm>
          <a:prstGeom prst="rect">
            <a:avLst/>
          </a:prstGeom>
          <a:solidFill>
            <a:schemeClr val="bg1"/>
          </a:solidFill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200" b="1">
                <a:cs typeface="Arial" charset="0"/>
              </a:rPr>
              <a:t>Silva et al, 2005; Lambin et al,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52450" y="533400"/>
            <a:ext cx="80010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pt-BR" kern="0" dirty="0" smtClean="0"/>
              <a:t>Outros Padrões</a:t>
            </a:r>
            <a:endParaRPr lang="en-US" kern="0" dirty="0"/>
          </a:p>
        </p:txBody>
      </p:sp>
      <p:sp>
        <p:nvSpPr>
          <p:cNvPr id="18436" name="Espaço Reservado para Rodapé 3"/>
          <p:cNvSpPr txBox="1">
            <a:spLocks/>
          </p:cNvSpPr>
          <p:nvPr/>
        </p:nvSpPr>
        <p:spPr bwMode="auto">
          <a:xfrm>
            <a:off x="533400" y="6245225"/>
            <a:ext cx="518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pt-BR" sz="1000" b="1">
                <a:solidFill>
                  <a:schemeClr val="hlink"/>
                </a:solidFill>
              </a:rPr>
              <a:t>Associando padrões a processos </a:t>
            </a:r>
          </a:p>
          <a:p>
            <a:r>
              <a:rPr lang="en-US" altLang="pt-BR" sz="1000" b="1">
                <a:solidFill>
                  <a:schemeClr val="hlink"/>
                </a:solidFill>
              </a:rPr>
              <a:t>de mudança de cobertura da terra</a:t>
            </a:r>
            <a:endParaRPr lang="pt-BR" altLang="pt-BR" sz="1000" b="1">
              <a:solidFill>
                <a:schemeClr val="hlink"/>
              </a:solidFill>
            </a:endParaRPr>
          </a:p>
        </p:txBody>
      </p:sp>
      <p:pic>
        <p:nvPicPr>
          <p:cNvPr id="18437" name="Picture 2" descr="C:\user\CST\cst_312\curso_2011\padrao\gado_confinado_22770_TM_fev_2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3276600" cy="2617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2971800" y="1676400"/>
            <a:ext cx="5546725" cy="2590800"/>
            <a:chOff x="2971800" y="1676400"/>
            <a:chExt cx="5545949" cy="2590800"/>
          </a:xfrm>
        </p:grpSpPr>
        <p:pic>
          <p:nvPicPr>
            <p:cNvPr id="18444" name="Picture 3" descr="C:\user\CST\cst_312\curso_2011\padrao\gado_confinado_detalhe_googl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53000" y="1676400"/>
              <a:ext cx="3564749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45" name="Grupo 7"/>
            <p:cNvGrpSpPr>
              <a:grpSpLocks/>
            </p:cNvGrpSpPr>
            <p:nvPr/>
          </p:nvGrpSpPr>
          <p:grpSpPr bwMode="auto">
            <a:xfrm>
              <a:off x="2971800" y="1676400"/>
              <a:ext cx="1981200" cy="2590800"/>
              <a:chOff x="2971800" y="1676400"/>
              <a:chExt cx="1981200" cy="2590800"/>
            </a:xfrm>
          </p:grpSpPr>
          <p:sp>
            <p:nvSpPr>
              <p:cNvPr id="9" name="Retângulo 8"/>
              <p:cNvSpPr/>
              <p:nvPr/>
            </p:nvSpPr>
            <p:spPr>
              <a:xfrm>
                <a:off x="2971800" y="3276600"/>
                <a:ext cx="457136" cy="38100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accent2"/>
                  </a:solidFill>
                </a:endParaRPr>
              </a:p>
            </p:txBody>
          </p:sp>
          <p:cxnSp>
            <p:nvCxnSpPr>
              <p:cNvPr id="10" name="Conector de seta reta 9"/>
              <p:cNvCxnSpPr/>
              <p:nvPr/>
            </p:nvCxnSpPr>
            <p:spPr>
              <a:xfrm flipV="1">
                <a:off x="2971800" y="1676400"/>
                <a:ext cx="1980923" cy="16002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de seta reta 10"/>
              <p:cNvCxnSpPr/>
              <p:nvPr/>
            </p:nvCxnSpPr>
            <p:spPr>
              <a:xfrm>
                <a:off x="2971800" y="3657600"/>
                <a:ext cx="1980923" cy="6096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Grupo 11"/>
          <p:cNvGrpSpPr>
            <a:grpSpLocks/>
          </p:cNvGrpSpPr>
          <p:nvPr/>
        </p:nvGrpSpPr>
        <p:grpSpPr bwMode="auto">
          <a:xfrm>
            <a:off x="3352800" y="4398963"/>
            <a:ext cx="4503738" cy="2459037"/>
            <a:chOff x="3352800" y="4398233"/>
            <a:chExt cx="4503962" cy="2459767"/>
          </a:xfrm>
        </p:grpSpPr>
        <p:pic>
          <p:nvPicPr>
            <p:cNvPr id="18442" name="Imagem 12" descr="esp_peixe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2800" y="4398233"/>
              <a:ext cx="2667000" cy="2459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3" name="CaixaDeTexto 13"/>
            <p:cNvSpPr txBox="1">
              <a:spLocks noChangeArrowheads="1"/>
            </p:cNvSpPr>
            <p:nvPr/>
          </p:nvSpPr>
          <p:spPr bwMode="auto">
            <a:xfrm>
              <a:off x="6553200" y="4724400"/>
              <a:ext cx="130356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8000">
                  <a:solidFill>
                    <a:schemeClr val="accent2"/>
                  </a:solidFill>
                </a:rPr>
                <a:t>??</a:t>
              </a:r>
              <a:endParaRPr lang="en-US" altLang="pt-BR" sz="8000">
                <a:solidFill>
                  <a:schemeClr val="accent2"/>
                </a:solidFill>
              </a:endParaRPr>
            </a:p>
          </p:txBody>
        </p:sp>
      </p:grpSp>
      <p:sp>
        <p:nvSpPr>
          <p:cNvPr id="18440" name="CaixaDeTexto 1"/>
          <p:cNvSpPr txBox="1">
            <a:spLocks noChangeArrowheads="1"/>
          </p:cNvSpPr>
          <p:nvPr/>
        </p:nvSpPr>
        <p:spPr bwMode="auto">
          <a:xfrm>
            <a:off x="381000" y="2133600"/>
            <a:ext cx="560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/>
              <a:t>MT</a:t>
            </a:r>
          </a:p>
        </p:txBody>
      </p:sp>
      <p:sp>
        <p:nvSpPr>
          <p:cNvPr id="18441" name="CaixaDeTexto 15"/>
          <p:cNvSpPr txBox="1">
            <a:spLocks noChangeArrowheads="1"/>
          </p:cNvSpPr>
          <p:nvPr/>
        </p:nvSpPr>
        <p:spPr bwMode="auto">
          <a:xfrm>
            <a:off x="1347788" y="5202238"/>
            <a:ext cx="2014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/>
              <a:t>Porto Velho, 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675" y="-228600"/>
            <a:ext cx="8001000" cy="1216025"/>
          </a:xfrm>
        </p:spPr>
        <p:txBody>
          <a:bodyPr/>
          <a:lstStyle/>
          <a:p>
            <a:r>
              <a:rPr lang="pt-BR" dirty="0" err="1" smtClean="0"/>
              <a:t>Deforestation</a:t>
            </a:r>
            <a:r>
              <a:rPr lang="pt-BR" dirty="0" smtClean="0"/>
              <a:t> </a:t>
            </a:r>
            <a:r>
              <a:rPr lang="pt-BR" dirty="0" err="1" smtClean="0"/>
              <a:t>Patterns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Drivers</a:t>
            </a:r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>
          <a:xfrm>
            <a:off x="533400" y="6245225"/>
            <a:ext cx="2667000" cy="47625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Associando</a:t>
            </a:r>
            <a:r>
              <a:rPr lang="en-US" dirty="0" smtClean="0"/>
              <a:t> </a:t>
            </a:r>
            <a:r>
              <a:rPr lang="en-US" dirty="0" err="1" smtClean="0"/>
              <a:t>padrões</a:t>
            </a:r>
            <a:r>
              <a:rPr lang="en-US" dirty="0" smtClean="0"/>
              <a:t> a </a:t>
            </a:r>
            <a:r>
              <a:rPr lang="en-US" dirty="0" err="1" smtClean="0"/>
              <a:t>processos</a:t>
            </a: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de </a:t>
            </a:r>
            <a:r>
              <a:rPr lang="en-US" dirty="0" err="1" smtClean="0"/>
              <a:t>mudança</a:t>
            </a:r>
            <a:r>
              <a:rPr lang="en-US" dirty="0" smtClean="0"/>
              <a:t> de </a:t>
            </a:r>
            <a:r>
              <a:rPr lang="en-US" dirty="0" err="1" smtClean="0"/>
              <a:t>cobertura</a:t>
            </a:r>
            <a:r>
              <a:rPr lang="en-US" dirty="0" smtClean="0"/>
              <a:t> da terra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19200"/>
            <a:ext cx="9144000" cy="470429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00400" y="6183868"/>
            <a:ext cx="5925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Finer</a:t>
            </a:r>
            <a:r>
              <a:rPr lang="pt-BR" sz="1200" dirty="0" smtClean="0"/>
              <a:t>, M. et al., </a:t>
            </a:r>
            <a:r>
              <a:rPr lang="pt-BR" sz="1200" dirty="0" err="1" smtClean="0"/>
              <a:t>Combating</a:t>
            </a:r>
            <a:r>
              <a:rPr lang="pt-BR" sz="1200" dirty="0" smtClean="0"/>
              <a:t> </a:t>
            </a:r>
            <a:r>
              <a:rPr lang="pt-BR" sz="1200" dirty="0" err="1" smtClean="0"/>
              <a:t>deforestation</a:t>
            </a:r>
            <a:r>
              <a:rPr lang="pt-BR" sz="1200" dirty="0" smtClean="0"/>
              <a:t>: </a:t>
            </a:r>
            <a:r>
              <a:rPr lang="pt-BR" sz="1200" dirty="0" err="1" smtClean="0"/>
              <a:t>From</a:t>
            </a:r>
            <a:r>
              <a:rPr lang="pt-BR" sz="1200" dirty="0" smtClean="0"/>
              <a:t> </a:t>
            </a:r>
          </a:p>
          <a:p>
            <a:r>
              <a:rPr lang="pt-BR" sz="1200" dirty="0" err="1" smtClean="0"/>
              <a:t>satellite</a:t>
            </a:r>
            <a:r>
              <a:rPr lang="pt-BR" sz="1200" dirty="0" smtClean="0"/>
              <a:t> </a:t>
            </a:r>
            <a:r>
              <a:rPr lang="pt-BR" sz="1200" dirty="0" err="1" smtClean="0"/>
              <a:t>to</a:t>
            </a:r>
            <a:r>
              <a:rPr lang="pt-BR" sz="1200" dirty="0" smtClean="0"/>
              <a:t> </a:t>
            </a:r>
            <a:r>
              <a:rPr lang="pt-BR" sz="1200" dirty="0" err="1" smtClean="0"/>
              <a:t>intervention</a:t>
            </a:r>
            <a:r>
              <a:rPr lang="pt-BR" sz="1200" dirty="0" smtClean="0"/>
              <a:t> – </a:t>
            </a:r>
            <a:r>
              <a:rPr lang="pt-BR" sz="1200" dirty="0" err="1" smtClean="0"/>
              <a:t>polyce</a:t>
            </a:r>
            <a:r>
              <a:rPr lang="pt-BR" sz="1200" dirty="0" smtClean="0"/>
              <a:t> </a:t>
            </a:r>
            <a:r>
              <a:rPr lang="pt-BR" sz="1200" dirty="0" err="1" smtClean="0"/>
              <a:t>Forum</a:t>
            </a:r>
            <a:r>
              <a:rPr lang="pt-BR" sz="1200" dirty="0" smtClean="0"/>
              <a:t>. </a:t>
            </a:r>
            <a:r>
              <a:rPr lang="pt-BR" sz="1200" dirty="0" err="1" smtClean="0"/>
              <a:t>Vol</a:t>
            </a:r>
            <a:r>
              <a:rPr lang="pt-BR" sz="1200" dirty="0" smtClean="0"/>
              <a:t> 360; </a:t>
            </a:r>
            <a:r>
              <a:rPr lang="pt-BR" sz="1200" dirty="0" err="1" smtClean="0"/>
              <a:t>issue</a:t>
            </a:r>
            <a:r>
              <a:rPr lang="pt-BR" sz="1200" dirty="0" smtClean="0"/>
              <a:t> 6395; 22/06/2018</a:t>
            </a:r>
          </a:p>
          <a:p>
            <a:r>
              <a:rPr lang="pt-BR" sz="1200" dirty="0" smtClean="0"/>
              <a:t>Science; 1303-1305</a:t>
            </a:r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81000" y="5923492"/>
            <a:ext cx="5277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GLAD - Global Land </a:t>
            </a:r>
            <a:r>
              <a:rPr lang="pt-BR" sz="1200" dirty="0" err="1" smtClean="0"/>
              <a:t>Analysis</a:t>
            </a:r>
            <a:r>
              <a:rPr lang="pt-BR" sz="1200" dirty="0" smtClean="0"/>
              <a:t> </a:t>
            </a:r>
            <a:r>
              <a:rPr lang="pt-BR" sz="1200" dirty="0" err="1" smtClean="0"/>
              <a:t>and</a:t>
            </a:r>
            <a:r>
              <a:rPr lang="pt-BR" sz="1200" dirty="0" smtClean="0"/>
              <a:t> Discovery – Maryland </a:t>
            </a:r>
            <a:r>
              <a:rPr lang="pt-BR" sz="1200" dirty="0" err="1" smtClean="0"/>
              <a:t>University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424515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9223"/>
              </p:ext>
            </p:extLst>
          </p:nvPr>
        </p:nvGraphicFramePr>
        <p:xfrm>
          <a:off x="323533" y="1770595"/>
          <a:ext cx="8785872" cy="4858805"/>
        </p:xfrm>
        <a:graphic>
          <a:graphicData uri="http://schemas.openxmlformats.org/drawingml/2006/table">
            <a:tbl>
              <a:tblPr firstRow="1" bandRow="1"/>
              <a:tblGrid>
                <a:gridCol w="1800200"/>
                <a:gridCol w="1728192"/>
                <a:gridCol w="1728192"/>
                <a:gridCol w="1979829"/>
                <a:gridCol w="1549459"/>
              </a:tblGrid>
              <a:tr h="7337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Nível 1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dirty="0" smtClean="0"/>
                        <a:t>Classes (nível 2)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Imagem de</a:t>
                      </a:r>
                      <a:r>
                        <a:rPr lang="pt-BR" baseline="0" dirty="0" smtClean="0"/>
                        <a:t> satélite</a:t>
                      </a:r>
                      <a:endParaRPr lang="pt-BR" dirty="0"/>
                    </a:p>
                    <a:p>
                      <a:pPr algn="ctr"/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fração solo</a:t>
                      </a:r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de campo</a:t>
                      </a:r>
                    </a:p>
                    <a:p>
                      <a:pPr algn="ctr"/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42312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000" dirty="0" smtClean="0"/>
                        <a:t>Desmatamento</a:t>
                      </a:r>
                    </a:p>
                    <a:p>
                      <a:pPr algn="ctr"/>
                      <a:r>
                        <a:rPr lang="pt-BR" sz="2000" dirty="0" smtClean="0"/>
                        <a:t>(ALERTA)</a:t>
                      </a:r>
                      <a:endParaRPr lang="pt-BR" sz="2000" dirty="0"/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Desmatamento </a:t>
                      </a:r>
                    </a:p>
                    <a:p>
                      <a:r>
                        <a:rPr lang="pt-BR" sz="1800" dirty="0" smtClean="0"/>
                        <a:t>com solo exposto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0081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Desmatamento </a:t>
                      </a:r>
                    </a:p>
                    <a:p>
                      <a:r>
                        <a:rPr lang="pt-BR" sz="1800" dirty="0" smtClean="0"/>
                        <a:t>com vegetação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35519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Mineração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9553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0080" y="2738394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75332" y="3899315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8488" y="5123451"/>
            <a:ext cx="1476000" cy="1054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096" y="2747187"/>
            <a:ext cx="1476000" cy="105344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447" y="3899315"/>
            <a:ext cx="1493649" cy="1054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468" y="5123451"/>
            <a:ext cx="1476000" cy="10548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88" y="5123451"/>
            <a:ext cx="14760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99315"/>
            <a:ext cx="1476000" cy="10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631" y="2747187"/>
            <a:ext cx="1476000" cy="10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/>
          <p:cNvSpPr txBox="1">
            <a:spLocks/>
          </p:cNvSpPr>
          <p:nvPr/>
        </p:nvSpPr>
        <p:spPr>
          <a:xfrm>
            <a:off x="714348" y="609600"/>
            <a:ext cx="7772400" cy="81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DETER-B – Classes de desmatamento e alteração na cobertura florestal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563137"/>
              </p:ext>
            </p:extLst>
          </p:nvPr>
        </p:nvGraphicFramePr>
        <p:xfrm>
          <a:off x="685800" y="1371600"/>
          <a:ext cx="8107834" cy="5276073"/>
        </p:xfrm>
        <a:graphic>
          <a:graphicData uri="http://schemas.openxmlformats.org/drawingml/2006/table">
            <a:tbl>
              <a:tblPr firstRow="1" bandRow="1"/>
              <a:tblGrid>
                <a:gridCol w="1783099"/>
                <a:gridCol w="1691687"/>
                <a:gridCol w="1510567"/>
                <a:gridCol w="1578132"/>
                <a:gridCol w="1544349"/>
              </a:tblGrid>
              <a:tr h="6268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Nível 1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Classes (nível 2)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dirty="0" smtClean="0"/>
                        <a:t>Imagem de satélite</a:t>
                      </a:r>
                      <a:endParaRPr lang="pt-BR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fração solo</a:t>
                      </a:r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latin typeface="Calibri" panose="020F0502020204030204" pitchFamily="34" charset="0"/>
                        </a:rPr>
                        <a:t>Imagem de campo</a:t>
                      </a:r>
                      <a:endParaRPr lang="pt-BR" b="1" dirty="0">
                        <a:latin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09723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pt-BR" sz="2600" dirty="0" smtClean="0"/>
                        <a:t>Degradação</a:t>
                      </a:r>
                      <a:endParaRPr lang="pt-BR" sz="2600" dirty="0"/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t-BR" sz="1800" dirty="0" smtClean="0"/>
                        <a:t>Degradação 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9823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Cicatriz de </a:t>
                      </a:r>
                    </a:p>
                    <a:p>
                      <a:r>
                        <a:rPr lang="pt-BR" sz="1800" dirty="0" smtClean="0"/>
                        <a:t>incêndio florestal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226647">
                <a:tc rowSpan="2">
                  <a:txBody>
                    <a:bodyPr/>
                    <a:lstStyle/>
                    <a:p>
                      <a:r>
                        <a:rPr lang="pt-BR" sz="2600" dirty="0" smtClean="0">
                          <a:latin typeface="Calibri" pitchFamily="34" charset="0"/>
                        </a:rPr>
                        <a:t>Exploração Madeireira</a:t>
                      </a:r>
                      <a:endParaRPr lang="pt-BR" sz="2600" dirty="0">
                        <a:latin typeface="Calibri" pitchFamily="34" charset="0"/>
                      </a:endParaRPr>
                    </a:p>
                  </a:txBody>
                  <a:tcPr anchor="ctr" anchorCtr="1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Corte seletivo Tipo 1 (desordenado)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13879"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pt-BR" sz="1800" dirty="0" smtClean="0"/>
                        <a:t>Corte seletivo Tipo</a:t>
                      </a:r>
                      <a:r>
                        <a:rPr lang="pt-BR" sz="1800" baseline="0" dirty="0" smtClean="0"/>
                        <a:t> 2 (geométrico)</a:t>
                      </a:r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" name="Imagem 5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5798" y="2027162"/>
            <a:ext cx="1476000" cy="1054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59002" y="3183683"/>
            <a:ext cx="1476000" cy="1054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5046" y="5606437"/>
            <a:ext cx="1476000" cy="1054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8013" y="4410807"/>
            <a:ext cx="1476000" cy="10548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8897" y="2040259"/>
            <a:ext cx="1475700" cy="10559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696" y="3174890"/>
            <a:ext cx="1476000" cy="1054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2696" y="5606437"/>
            <a:ext cx="1476000" cy="1054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m 10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938897" y="4400458"/>
            <a:ext cx="1476000" cy="1054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agem 12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63" y="2035338"/>
            <a:ext cx="1474917" cy="10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22" y="3174890"/>
            <a:ext cx="1476000" cy="10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" name="Imagem 14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552" y="4406410"/>
            <a:ext cx="1476000" cy="10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Imagem 15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80" y="5608551"/>
            <a:ext cx="1476000" cy="1054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714348" y="533400"/>
            <a:ext cx="7772400" cy="81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Calibri" pitchFamily="34" charset="0"/>
              </a:rPr>
              <a:t>DETER-B – Classes de desmatamento e alteração na cobertura florestal</a:t>
            </a:r>
            <a:endParaRPr kumimoji="0" lang="pt-BR" sz="3400" b="1" i="0" u="none" strike="noStrike" kern="1200" cap="none" spc="0" normalizeH="0" baseline="0" noProof="0" dirty="0">
              <a:ln>
                <a:noFill/>
              </a:ln>
              <a:solidFill>
                <a:srgbClr val="005C2A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97086"/>
            <a:ext cx="3067018" cy="23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3433" y="1294422"/>
            <a:ext cx="30705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61800"/>
            <a:ext cx="3059832" cy="22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563780"/>
            <a:ext cx="3067770" cy="230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16398" y="4555843"/>
            <a:ext cx="3067770" cy="230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Evolução da  mancha urbana e da cobertura da terra em seu entorno </a:t>
            </a:r>
            <a:endParaRPr lang="pt-BR" sz="2400" b="1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22311" y="1287958"/>
            <a:ext cx="3078944" cy="231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457200" y="914400"/>
            <a:ext cx="275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Marabá – 1988, 2000, 2009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57200" y="4114800"/>
            <a:ext cx="3725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Santarém – 1988, 1999, 2010</a:t>
            </a:r>
            <a:endParaRPr lang="pt-BR" dirty="0"/>
          </a:p>
        </p:txBody>
      </p:sp>
      <p:sp>
        <p:nvSpPr>
          <p:cNvPr id="12" name="Elipse 11"/>
          <p:cNvSpPr/>
          <p:nvPr/>
        </p:nvSpPr>
        <p:spPr>
          <a:xfrm>
            <a:off x="899592" y="1844824"/>
            <a:ext cx="1152128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3923928" y="1844824"/>
            <a:ext cx="1152128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6948264" y="1844824"/>
            <a:ext cx="1152128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1331640" y="4797152"/>
            <a:ext cx="1152128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4283968" y="4797152"/>
            <a:ext cx="1152128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7380312" y="4869160"/>
            <a:ext cx="1152128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4572000" y="3581400"/>
            <a:ext cx="4572000" cy="9951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320540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pt-BR" sz="1400" b="1" dirty="0">
                <a:ea typeface="Verdana" pitchFamily="34" charset="0"/>
                <a:cs typeface="Verdana" pitchFamily="34" charset="0"/>
              </a:rPr>
              <a:t>Frederico Roman </a:t>
            </a:r>
            <a:r>
              <a:rPr lang="pt-BR" sz="1400" b="1" dirty="0" smtClean="0">
                <a:ea typeface="Verdana" pitchFamily="34" charset="0"/>
                <a:cs typeface="Verdana" pitchFamily="34" charset="0"/>
              </a:rPr>
              <a:t>Ramos, 2015</a:t>
            </a:r>
            <a:endParaRPr lang="pt-BR" sz="1400" b="1" dirty="0">
              <a:ea typeface="Verdana" pitchFamily="34" charset="0"/>
              <a:cs typeface="Verdana" pitchFamily="34" charset="0"/>
            </a:endParaRPr>
          </a:p>
          <a:p>
            <a:pPr algn="ctr" defTabSz="4320540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pt-BR" sz="1400" b="1" dirty="0" smtClean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FGV </a:t>
            </a:r>
            <a:r>
              <a:rPr lang="pt-BR" sz="1400" b="1" dirty="0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– SP Fundação Getúlio Vargas </a:t>
            </a:r>
            <a:r>
              <a:rPr lang="pt-BR" sz="1400" b="1" dirty="0">
                <a:ea typeface="Verdana" pitchFamily="34" charset="0"/>
                <a:cs typeface="Verdana" pitchFamily="34" charset="0"/>
              </a:rPr>
              <a:t> </a:t>
            </a:r>
          </a:p>
          <a:p>
            <a:pPr algn="ctr" defTabSz="432054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/>
              <a:t>fred.r.ramos@gmail.com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>
          <a:xfrm>
            <a:off x="533400" y="6534150"/>
            <a:ext cx="5181600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pt-BR" sz="1600" b="1" dirty="0" smtClean="0"/>
              <a:t>Objetivo: </a:t>
            </a:r>
            <a:r>
              <a:rPr lang="pt-BR" sz="1600" dirty="0" smtClean="0"/>
              <a:t>compreender </a:t>
            </a:r>
            <a:r>
              <a:rPr lang="pt-BR" sz="1600" dirty="0"/>
              <a:t>de que forma a estrutura espacial de cidades em rápido processo de crescimento na Amazônia vem se desenvolvendo sob o enfoque de suas características de expansão urbana. </a:t>
            </a:r>
            <a:r>
              <a:rPr lang="pt-BR" sz="1600" dirty="0" smtClean="0"/>
              <a:t>Uso de MÉTRICAS DE EXPANSÃO URBANA (Angel </a:t>
            </a:r>
            <a:r>
              <a:rPr lang="pt-BR" sz="1600" dirty="0" err="1" smtClean="0"/>
              <a:t>et</a:t>
            </a:r>
            <a:r>
              <a:rPr lang="pt-BR" sz="1600" dirty="0" smtClean="0"/>
              <a:t> al. 2011). </a:t>
            </a:r>
            <a:r>
              <a:rPr lang="pt-BR" sz="1400" dirty="0" err="1" smtClean="0"/>
              <a:t>ArcView</a:t>
            </a:r>
            <a:r>
              <a:rPr lang="pt-BR" sz="1400" dirty="0" smtClean="0"/>
              <a:t> 9.3 – Script </a:t>
            </a:r>
            <a:r>
              <a:rPr lang="pt-BR" sz="1400" dirty="0" err="1" smtClean="0"/>
              <a:t>UrbanLandscapeAnalysis</a:t>
            </a:r>
            <a:r>
              <a:rPr lang="pt-BR" sz="1400" dirty="0" smtClean="0"/>
              <a:t> (ULA)</a:t>
            </a:r>
            <a:endParaRPr lang="pt-BR" sz="1400" dirty="0"/>
          </a:p>
        </p:txBody>
      </p:sp>
      <p:pic>
        <p:nvPicPr>
          <p:cNvPr id="6" name="Imagem 5" descr="t0_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503347"/>
            <a:ext cx="3470104" cy="2643206"/>
          </a:xfrm>
          <a:prstGeom prst="rect">
            <a:avLst/>
          </a:prstGeom>
        </p:spPr>
      </p:pic>
      <p:pic>
        <p:nvPicPr>
          <p:cNvPr id="7" name="Imagem 6" descr="t1_t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7991"/>
            <a:ext cx="3470103" cy="264320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79" y="6174707"/>
            <a:ext cx="1209616" cy="68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567207"/>
              </p:ext>
            </p:extLst>
          </p:nvPr>
        </p:nvGraphicFramePr>
        <p:xfrm>
          <a:off x="3733800" y="1447800"/>
          <a:ext cx="5410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1924081" y="1503347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1988 - 2000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143009" y="1146157"/>
            <a:ext cx="1028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MARABÁ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924081" y="4217991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2000 - 2009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7162175" y="914400"/>
            <a:ext cx="19818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Ramos, F. 2015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895600" y="1066800"/>
            <a:ext cx="4269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Classes Urbano, </a:t>
            </a:r>
            <a:r>
              <a:rPr lang="pt-BR" dirty="0" err="1"/>
              <a:t>P</a:t>
            </a:r>
            <a:r>
              <a:rPr lang="pt-BR" dirty="0" err="1" smtClean="0"/>
              <a:t>eriurbano</a:t>
            </a:r>
            <a:r>
              <a:rPr lang="pt-BR" dirty="0" smtClean="0"/>
              <a:t> e Rural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0" y="785794"/>
            <a:ext cx="9144000" cy="7143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1428728" y="857232"/>
            <a:ext cx="123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SANTARÉM</a:t>
            </a:r>
            <a:endParaRPr lang="pt-BR" dirty="0"/>
          </a:p>
        </p:txBody>
      </p:sp>
      <p:pic>
        <p:nvPicPr>
          <p:cNvPr id="5" name="Imagem 4" descr="T0T1.jpg"/>
          <p:cNvPicPr>
            <a:picLocks noChangeAspect="1"/>
          </p:cNvPicPr>
          <p:nvPr/>
        </p:nvPicPr>
        <p:blipFill>
          <a:blip r:embed="rId2" cstate="print"/>
          <a:srcRect t="3254"/>
          <a:stretch>
            <a:fillRect/>
          </a:stretch>
        </p:blipFill>
        <p:spPr>
          <a:xfrm>
            <a:off x="214282" y="1214422"/>
            <a:ext cx="3586827" cy="2643206"/>
          </a:xfrm>
          <a:prstGeom prst="rect">
            <a:avLst/>
          </a:prstGeom>
        </p:spPr>
      </p:pic>
      <p:pic>
        <p:nvPicPr>
          <p:cNvPr id="6" name="Imagem 5" descr="T1T2.jpg"/>
          <p:cNvPicPr>
            <a:picLocks noChangeAspect="1"/>
          </p:cNvPicPr>
          <p:nvPr/>
        </p:nvPicPr>
        <p:blipFill>
          <a:blip r:embed="rId3" cstate="print"/>
          <a:srcRect t="3254"/>
          <a:stretch>
            <a:fillRect/>
          </a:stretch>
        </p:blipFill>
        <p:spPr>
          <a:xfrm>
            <a:off x="214283" y="4000504"/>
            <a:ext cx="3586793" cy="26431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5885782"/>
            <a:ext cx="1209616" cy="68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8"/>
          <p:cNvSpPr txBox="1"/>
          <p:nvPr/>
        </p:nvSpPr>
        <p:spPr>
          <a:xfrm>
            <a:off x="285720" y="3429000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1988 - 1999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85720" y="6143644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1999 - 2010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7162175" y="685800"/>
            <a:ext cx="1981825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dirty="0" smtClean="0"/>
              <a:t>Ramos, F. 2015</a:t>
            </a:r>
            <a:endParaRPr lang="pt-BR" dirty="0"/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914400"/>
            <a:ext cx="57531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1"/>
          <p:cNvSpPr>
            <a:spLocks noGrp="1"/>
          </p:cNvSpPr>
          <p:nvPr>
            <p:ph type="ftr" sz="quarter" idx="10"/>
          </p:nvPr>
        </p:nvSpPr>
        <p:spPr>
          <a:xfrm>
            <a:off x="953177" y="6160405"/>
            <a:ext cx="5181600" cy="476250"/>
          </a:xfrm>
        </p:spPr>
        <p:txBody>
          <a:bodyPr/>
          <a:lstStyle/>
          <a:p>
            <a:pPr>
              <a:defRPr/>
            </a:pPr>
            <a:r>
              <a:rPr lang="en-US" smtClean="0"/>
              <a:t>Associando padrões a processos </a:t>
            </a:r>
          </a:p>
          <a:p>
            <a:pPr>
              <a:defRPr/>
            </a:pPr>
            <a:r>
              <a:rPr lang="en-US" smtClean="0"/>
              <a:t>de mudança de cobertura da terra</a:t>
            </a:r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600639" y="5084817"/>
            <a:ext cx="2190599" cy="99876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C00000"/>
                </a:solidFill>
              </a:rPr>
              <a:t>Gradientes e </a:t>
            </a:r>
            <a:endParaRPr lang="pt-BR" sz="1600" dirty="0" smtClean="0">
              <a:solidFill>
                <a:srgbClr val="C00000"/>
              </a:solidFill>
            </a:endParaRPr>
          </a:p>
          <a:p>
            <a:r>
              <a:rPr lang="pt-BR" sz="1600" dirty="0" smtClean="0">
                <a:solidFill>
                  <a:srgbClr val="C00000"/>
                </a:solidFill>
              </a:rPr>
              <a:t>Classificação de</a:t>
            </a:r>
          </a:p>
          <a:p>
            <a:r>
              <a:rPr lang="pt-BR" sz="1600" dirty="0" smtClean="0">
                <a:solidFill>
                  <a:srgbClr val="C00000"/>
                </a:solidFill>
              </a:rPr>
              <a:t>padrões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842760" y="1728350"/>
            <a:ext cx="2167817" cy="135051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rgbClr val="C00000"/>
                </a:solidFill>
              </a:rPr>
              <a:t>Dados </a:t>
            </a:r>
            <a:r>
              <a:rPr lang="pt-BR" sz="1600" dirty="0" err="1" smtClean="0">
                <a:solidFill>
                  <a:srgbClr val="C00000"/>
                </a:solidFill>
              </a:rPr>
              <a:t>multi</a:t>
            </a:r>
            <a:r>
              <a:rPr lang="pt-BR" sz="1600" dirty="0" smtClean="0">
                <a:solidFill>
                  <a:srgbClr val="C00000"/>
                </a:solidFill>
              </a:rPr>
              <a:t> temporais de S. Remoto</a:t>
            </a:r>
          </a:p>
          <a:p>
            <a:pPr algn="ctr"/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6753338" y="2201180"/>
            <a:ext cx="1695552" cy="1030989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C00000"/>
                </a:solidFill>
              </a:rPr>
              <a:t>Dados de campo</a:t>
            </a:r>
          </a:p>
        </p:txBody>
      </p:sp>
      <p:sp>
        <p:nvSpPr>
          <p:cNvPr id="6" name="Elipse 5"/>
          <p:cNvSpPr/>
          <p:nvPr/>
        </p:nvSpPr>
        <p:spPr>
          <a:xfrm>
            <a:off x="6803661" y="3550908"/>
            <a:ext cx="1922937" cy="1317272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</a:rPr>
              <a:t>Métricas da </a:t>
            </a:r>
            <a:r>
              <a:rPr lang="pt-BR" sz="1600" dirty="0" smtClean="0">
                <a:solidFill>
                  <a:srgbClr val="C00000"/>
                </a:solidFill>
              </a:rPr>
              <a:t>paisagem</a:t>
            </a:r>
            <a:endParaRPr lang="pt-BR" sz="1600" dirty="0">
              <a:solidFill>
                <a:srgbClr val="C00000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599289" y="3463676"/>
            <a:ext cx="2333690" cy="1482629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C00000"/>
                </a:solidFill>
              </a:rPr>
              <a:t>Técnicas de </a:t>
            </a:r>
            <a:r>
              <a:rPr lang="pt-BR" sz="1600" dirty="0" smtClean="0">
                <a:solidFill>
                  <a:srgbClr val="C00000"/>
                </a:solidFill>
              </a:rPr>
              <a:t>análise espacial</a:t>
            </a:r>
            <a:r>
              <a:rPr lang="pt-BR" sz="1600" dirty="0">
                <a:solidFill>
                  <a:srgbClr val="C00000"/>
                </a:solidFill>
              </a:rPr>
              <a:t>, mineração de dados</a:t>
            </a:r>
          </a:p>
        </p:txBody>
      </p:sp>
      <p:cxnSp>
        <p:nvCxnSpPr>
          <p:cNvPr id="8" name="Conector de seta reta 7"/>
          <p:cNvCxnSpPr>
            <a:stCxn id="4" idx="6"/>
            <a:endCxn id="15" idx="1"/>
          </p:cNvCxnSpPr>
          <p:nvPr/>
        </p:nvCxnSpPr>
        <p:spPr>
          <a:xfrm>
            <a:off x="3010577" y="2403609"/>
            <a:ext cx="620421" cy="342024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 flipH="1">
            <a:off x="4805868" y="4699069"/>
            <a:ext cx="4311" cy="38890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de cantos arredondados 9"/>
          <p:cNvSpPr/>
          <p:nvPr/>
        </p:nvSpPr>
        <p:spPr>
          <a:xfrm>
            <a:off x="3604601" y="3725996"/>
            <a:ext cx="2398045" cy="973073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C00000"/>
                </a:solidFill>
              </a:rPr>
              <a:t>Representação  </a:t>
            </a:r>
            <a:r>
              <a:rPr lang="pt-BR" sz="1600" dirty="0" smtClean="0">
                <a:solidFill>
                  <a:srgbClr val="C00000"/>
                </a:solidFill>
              </a:rPr>
              <a:t>(Células, grades, objetos)</a:t>
            </a:r>
            <a:endParaRPr lang="pt-BR" sz="1600" dirty="0">
              <a:solidFill>
                <a:srgbClr val="C00000"/>
              </a:solidFill>
            </a:endParaRPr>
          </a:p>
        </p:txBody>
      </p:sp>
      <p:cxnSp>
        <p:nvCxnSpPr>
          <p:cNvPr id="11" name="Conector de seta reta 10"/>
          <p:cNvCxnSpPr>
            <a:stCxn id="6" idx="2"/>
            <a:endCxn id="10" idx="3"/>
          </p:cNvCxnSpPr>
          <p:nvPr/>
        </p:nvCxnSpPr>
        <p:spPr>
          <a:xfrm flipH="1">
            <a:off x="6002646" y="4209544"/>
            <a:ext cx="801015" cy="2989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6822" y="12652"/>
            <a:ext cx="9101682" cy="707886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2">
                    <a:lumMod val="90000"/>
                  </a:schemeClr>
                </a:solidFill>
              </a:rPr>
              <a:t>A paisagem como elemento mediador articulando diferentes escalas de análise.</a:t>
            </a:r>
            <a:endParaRPr lang="pt-BR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H="1">
            <a:off x="5953069" y="2674011"/>
            <a:ext cx="789354" cy="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stCxn id="7" idx="6"/>
            <a:endCxn id="10" idx="1"/>
          </p:cNvCxnSpPr>
          <p:nvPr/>
        </p:nvCxnSpPr>
        <p:spPr>
          <a:xfrm>
            <a:off x="2932979" y="4204991"/>
            <a:ext cx="671622" cy="7542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de cantos arredondados 14"/>
          <p:cNvSpPr/>
          <p:nvPr/>
        </p:nvSpPr>
        <p:spPr>
          <a:xfrm>
            <a:off x="3630998" y="2259096"/>
            <a:ext cx="2353333" cy="97307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Tipologia de uso e cobertura da terra </a:t>
            </a:r>
          </a:p>
        </p:txBody>
      </p:sp>
      <p:cxnSp>
        <p:nvCxnSpPr>
          <p:cNvPr id="16" name="Conector de seta reta 15"/>
          <p:cNvCxnSpPr/>
          <p:nvPr/>
        </p:nvCxnSpPr>
        <p:spPr>
          <a:xfrm>
            <a:off x="4808023" y="3232169"/>
            <a:ext cx="0" cy="493827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ângulo de cantos arredondados 16"/>
          <p:cNvSpPr/>
          <p:nvPr/>
        </p:nvSpPr>
        <p:spPr>
          <a:xfrm>
            <a:off x="3600290" y="914400"/>
            <a:ext cx="2398045" cy="100585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>
                <a:solidFill>
                  <a:srgbClr val="C00000"/>
                </a:solidFill>
              </a:rPr>
              <a:t>Padrões e Processos</a:t>
            </a:r>
            <a:endParaRPr lang="pt-BR" dirty="0">
              <a:solidFill>
                <a:srgbClr val="C00000"/>
              </a:solidFill>
            </a:endParaRPr>
          </a:p>
          <a:p>
            <a:pPr algn="ctr"/>
            <a:endParaRPr lang="pt-BR" dirty="0">
              <a:solidFill>
                <a:srgbClr val="C00000"/>
              </a:solidFill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 flipH="1">
            <a:off x="4806277" y="1936906"/>
            <a:ext cx="3492" cy="36147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>
            <a:stCxn id="4" idx="4"/>
          </p:cNvCxnSpPr>
          <p:nvPr/>
        </p:nvCxnSpPr>
        <p:spPr>
          <a:xfrm rot="16200000" flipH="1">
            <a:off x="3209394" y="1796143"/>
            <a:ext cx="360038" cy="2925488"/>
          </a:xfrm>
          <a:prstGeom prst="bent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do 19"/>
          <p:cNvCxnSpPr/>
          <p:nvPr/>
        </p:nvCxnSpPr>
        <p:spPr>
          <a:xfrm>
            <a:off x="8448890" y="2669783"/>
            <a:ext cx="390309" cy="2850958"/>
          </a:xfrm>
          <a:prstGeom prst="bentConnector2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>
            <a:endCxn id="3" idx="3"/>
          </p:cNvCxnSpPr>
          <p:nvPr/>
        </p:nvCxnSpPr>
        <p:spPr>
          <a:xfrm flipH="1">
            <a:off x="5791238" y="5559818"/>
            <a:ext cx="3047962" cy="243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H="1">
            <a:off x="7303628" y="5567633"/>
            <a:ext cx="4312" cy="547009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de cantos arredondados 22"/>
          <p:cNvSpPr/>
          <p:nvPr/>
        </p:nvSpPr>
        <p:spPr>
          <a:xfrm>
            <a:off x="6116195" y="6091394"/>
            <a:ext cx="2398045" cy="565154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>
                <a:solidFill>
                  <a:srgbClr val="C00000"/>
                </a:solidFill>
              </a:rPr>
              <a:t>Análise integrada</a:t>
            </a:r>
          </a:p>
          <a:p>
            <a:pPr algn="ctr"/>
            <a:r>
              <a:rPr lang="pt-BR" sz="1600" dirty="0">
                <a:solidFill>
                  <a:srgbClr val="C00000"/>
                </a:solidFill>
              </a:rPr>
              <a:t>e</a:t>
            </a:r>
            <a:r>
              <a:rPr lang="pt-BR" sz="1600" dirty="0" smtClean="0">
                <a:solidFill>
                  <a:srgbClr val="C00000"/>
                </a:solidFill>
              </a:rPr>
              <a:t> de Trajetórias</a:t>
            </a:r>
            <a:endParaRPr lang="pt-BR" sz="1600" dirty="0">
              <a:solidFill>
                <a:srgbClr val="C00000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8507" y="2680579"/>
            <a:ext cx="380840" cy="37482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1815" t="3402" r="4728" b="72784"/>
          <a:stretch/>
        </p:blipFill>
        <p:spPr bwMode="auto">
          <a:xfrm>
            <a:off x="4588066" y="1599770"/>
            <a:ext cx="483907" cy="27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8756" y="3765398"/>
            <a:ext cx="439768" cy="42460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5" descr="Multi_desorg_2000_30_19"/>
          <p:cNvPicPr>
            <a:picLocks noChangeAspect="1" noChangeArrowheads="1"/>
          </p:cNvPicPr>
          <p:nvPr/>
        </p:nvPicPr>
        <p:blipFill>
          <a:blip r:embed="rId5" cstate="print"/>
          <a:srcRect l="665" t="2238" r="1103" b="1155"/>
          <a:stretch>
            <a:fillRect/>
          </a:stretch>
        </p:blipFill>
        <p:spPr bwMode="auto">
          <a:xfrm>
            <a:off x="5454011" y="4258580"/>
            <a:ext cx="444513" cy="40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tângulo 27"/>
          <p:cNvSpPr/>
          <p:nvPr/>
        </p:nvSpPr>
        <p:spPr>
          <a:xfrm>
            <a:off x="5282645" y="5096780"/>
            <a:ext cx="442292" cy="354844"/>
          </a:xfrm>
          <a:prstGeom prst="rect">
            <a:avLst/>
          </a:prstGeom>
          <a:gradFill flip="none" rotWithShape="1">
            <a:gsLst>
              <a:gs pos="48000">
                <a:srgbClr val="3A7641"/>
              </a:gs>
              <a:gs pos="83000">
                <a:srgbClr val="395F46">
                  <a:tint val="44500"/>
                  <a:satMod val="160000"/>
                </a:srgbClr>
              </a:gs>
              <a:gs pos="100000">
                <a:srgbClr val="395F46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18" y="2710575"/>
            <a:ext cx="328639" cy="333136"/>
          </a:xfrm>
          <a:prstGeom prst="rect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7"/>
          <a:srcRect l="-349" t="7899" r="3836" b="2665"/>
          <a:stretch/>
        </p:blipFill>
        <p:spPr>
          <a:xfrm>
            <a:off x="7918367" y="2773413"/>
            <a:ext cx="350010" cy="342167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874" y="3883875"/>
            <a:ext cx="455697" cy="42875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977" y="4571585"/>
            <a:ext cx="777681" cy="22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0"/>
          <a:srcRect l="37405" t="18152" r="38609" b="39474"/>
          <a:stretch/>
        </p:blipFill>
        <p:spPr>
          <a:xfrm rot="5400000">
            <a:off x="5326873" y="5662151"/>
            <a:ext cx="353833" cy="442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" name="Elipse 53"/>
          <p:cNvSpPr/>
          <p:nvPr/>
        </p:nvSpPr>
        <p:spPr>
          <a:xfrm>
            <a:off x="1029377" y="5172980"/>
            <a:ext cx="1543152" cy="83820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smtClean="0">
                <a:solidFill>
                  <a:srgbClr val="C00000"/>
                </a:solidFill>
              </a:rPr>
              <a:t>Avaliação Dados </a:t>
            </a:r>
            <a:r>
              <a:rPr lang="pt-BR" sz="1400" dirty="0">
                <a:solidFill>
                  <a:srgbClr val="C00000"/>
                </a:solidFill>
              </a:rPr>
              <a:t>de campo</a:t>
            </a:r>
          </a:p>
        </p:txBody>
      </p:sp>
      <p:cxnSp>
        <p:nvCxnSpPr>
          <p:cNvPr id="62" name="Conector de seta reta 61"/>
          <p:cNvCxnSpPr>
            <a:stCxn id="54" idx="6"/>
            <a:endCxn id="3" idx="1"/>
          </p:cNvCxnSpPr>
          <p:nvPr/>
        </p:nvCxnSpPr>
        <p:spPr>
          <a:xfrm flipV="1">
            <a:off x="2572529" y="5584198"/>
            <a:ext cx="1028110" cy="7882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5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854075"/>
            <a:ext cx="8001000" cy="666750"/>
          </a:xfrm>
        </p:spPr>
        <p:txBody>
          <a:bodyPr/>
          <a:lstStyle/>
          <a:p>
            <a:pPr eaLnBrk="1" hangingPunct="1"/>
            <a:r>
              <a:rPr lang="en-US" altLang="pt-BR" smtClean="0"/>
              <a:t>Duas abordagens  com o GeoDMA</a:t>
            </a:r>
            <a:endParaRPr lang="pt-BR" altLang="pt-BR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981200"/>
            <a:ext cx="6970713" cy="4267200"/>
          </a:xfrm>
        </p:spPr>
        <p:txBody>
          <a:bodyPr/>
          <a:lstStyle/>
          <a:p>
            <a:pPr eaLnBrk="1" hangingPunct="1"/>
            <a:r>
              <a:rPr lang="en-US" altLang="pt-BR" smtClean="0"/>
              <a:t>Objetos da Paisagem </a:t>
            </a:r>
            <a:r>
              <a:rPr lang="en-US" altLang="pt-BR" sz="1800" smtClean="0"/>
              <a:t>(Silva et al, 2008).</a:t>
            </a:r>
            <a:r>
              <a:rPr lang="en-US" altLang="pt-BR" smtClean="0"/>
              <a:t> </a:t>
            </a:r>
          </a:p>
          <a:p>
            <a:pPr lvl="2" eaLnBrk="1" hangingPunct="1"/>
            <a:r>
              <a:rPr lang="en-US" altLang="pt-BR" sz="2000" smtClean="0"/>
              <a:t>Um objeto é uma estrutura detectada em imagens de senroriamento remoto delimitado por um algoritmo de segmentação ou por interpretação visual. </a:t>
            </a:r>
          </a:p>
          <a:p>
            <a:pPr lvl="2" eaLnBrk="1" hangingPunct="1"/>
            <a:endParaRPr lang="en-US" altLang="pt-BR" smtClean="0"/>
          </a:p>
          <a:p>
            <a:pPr eaLnBrk="1" hangingPunct="1"/>
            <a:r>
              <a:rPr lang="en-US" altLang="pt-BR" smtClean="0"/>
              <a:t>Conjunto de Objetos contidos em uma Célula </a:t>
            </a:r>
            <a:r>
              <a:rPr lang="en-US" altLang="pt-BR" sz="1800" smtClean="0"/>
              <a:t>(Azeredo et al., 2010)</a:t>
            </a:r>
          </a:p>
          <a:p>
            <a:pPr lvl="2" eaLnBrk="1" hangingPunct="1"/>
            <a:r>
              <a:rPr lang="en-US" altLang="pt-BR" sz="2000" smtClean="0"/>
              <a:t>Células agregam um conjunto de objetosrepresentando distintos padrões de ocupação</a:t>
            </a:r>
            <a:r>
              <a:rPr lang="en-US" altLang="pt-BR" sz="2000" i="1" smtClean="0"/>
              <a:t>.</a:t>
            </a:r>
            <a:endParaRPr lang="pt-BR" altLang="pt-BR" sz="2000" i="1" smtClean="0"/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5963" y="2971800"/>
            <a:ext cx="1290637" cy="609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0486" name="Picture 5" descr="Multi_desorg_2000_30_19"/>
          <p:cNvPicPr>
            <a:picLocks noChangeAspect="1" noChangeArrowheads="1"/>
          </p:cNvPicPr>
          <p:nvPr/>
        </p:nvPicPr>
        <p:blipFill>
          <a:blip r:embed="rId3" cstate="print"/>
          <a:srcRect l="665" t="2238" r="1103" b="1155"/>
          <a:stretch>
            <a:fillRect/>
          </a:stretch>
        </p:blipFill>
        <p:spPr bwMode="auto">
          <a:xfrm>
            <a:off x="7391400" y="4395788"/>
            <a:ext cx="1114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 smtClean="0">
                <a:solidFill>
                  <a:schemeClr val="hlink"/>
                </a:solidFill>
              </a:rPr>
              <a:t>Bases conceituais e teóricas</a:t>
            </a:r>
          </a:p>
        </p:txBody>
      </p:sp>
      <p:pic>
        <p:nvPicPr>
          <p:cNvPr id="30723" name="Picture 2" descr="npo0000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72795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663575" y="6308725"/>
            <a:ext cx="7010400" cy="203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pt-BR" sz="1800"/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7162800" y="3733800"/>
            <a:ext cx="1576388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Arial" charset="0"/>
              </a:rPr>
              <a:t>Underlying Factors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Arial" charset="0"/>
              </a:rPr>
              <a:t>driving proximate causes</a:t>
            </a:r>
            <a:endParaRPr lang="pt-BR" altLang="pt-BR" sz="900">
              <a:latin typeface="Times New Roman" pitchFamily="18" charset="0"/>
            </a:endParaRP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7162800" y="4267200"/>
            <a:ext cx="171132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Arial" charset="0"/>
              </a:rPr>
              <a:t>Causative interlinkages at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900" b="1">
                <a:latin typeface="Arial" charset="0"/>
              </a:rPr>
              <a:t>proximate/underlying levels</a:t>
            </a:r>
            <a:endParaRPr lang="pt-BR" altLang="pt-BR" sz="900">
              <a:latin typeface="Times New Roman" pitchFamily="18" charset="0"/>
            </a:endParaRP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7212013" y="4875213"/>
            <a:ext cx="928687" cy="2143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800" b="1">
                <a:latin typeface="Arial" charset="0"/>
              </a:rPr>
              <a:t>Internal drivers</a:t>
            </a:r>
            <a:endParaRPr lang="pt-BR" altLang="pt-BR" sz="800">
              <a:latin typeface="Times New Roman" pitchFamily="18" charset="0"/>
            </a:endParaRP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7064375" y="5584825"/>
            <a:ext cx="156527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>
                <a:latin typeface="Arial" charset="0"/>
              </a:rPr>
              <a:t>*If less than 5%of cases,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>
                <a:latin typeface="Arial" charset="0"/>
              </a:rPr>
              <a:t>not depicted here</a:t>
            </a:r>
            <a:r>
              <a:rPr lang="pt-BR" altLang="pt-BR" sz="1000" i="1">
                <a:latin typeface="Arial" charset="0"/>
              </a:rPr>
              <a:t>.</a:t>
            </a:r>
            <a:endParaRPr lang="pt-BR" altLang="pt-BR" sz="1000" i="1">
              <a:latin typeface="Times New Roman" pitchFamily="18" charset="0"/>
            </a:endParaRP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4343400" y="6553200"/>
            <a:ext cx="480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400" dirty="0" err="1">
                <a:latin typeface="Arial" charset="0"/>
              </a:rPr>
              <a:t>source:Geist</a:t>
            </a:r>
            <a:r>
              <a:rPr lang="pt-BR" altLang="pt-BR" sz="1400" dirty="0">
                <a:latin typeface="Arial" charset="0"/>
              </a:rPr>
              <a:t> &amp;</a:t>
            </a:r>
            <a:r>
              <a:rPr lang="pt-BR" altLang="pt-BR" sz="1400" dirty="0" err="1">
                <a:latin typeface="Arial" charset="0"/>
              </a:rPr>
              <a:t>Lambin</a:t>
            </a:r>
            <a:r>
              <a:rPr lang="pt-BR" altLang="pt-BR" sz="1400" dirty="0">
                <a:latin typeface="Arial" charset="0"/>
              </a:rPr>
              <a:t>, 2001</a:t>
            </a:r>
          </a:p>
        </p:txBody>
      </p:sp>
      <p:sp>
        <p:nvSpPr>
          <p:cNvPr id="30730" name="Text Box 9"/>
          <p:cNvSpPr txBox="1">
            <a:spLocks noChangeArrowheads="1"/>
          </p:cNvSpPr>
          <p:nvPr/>
        </p:nvSpPr>
        <p:spPr bwMode="auto">
          <a:xfrm>
            <a:off x="7254875" y="3032125"/>
            <a:ext cx="1081088" cy="244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 b="1">
                <a:latin typeface="Arial" charset="0"/>
                <a:sym typeface="Symbol" pitchFamily="18" charset="2"/>
              </a:rPr>
              <a:t></a:t>
            </a:r>
            <a:r>
              <a:rPr lang="pt-BR" altLang="pt-BR" sz="1000">
                <a:latin typeface="Arial" charset="0"/>
                <a:sym typeface="Symbol" pitchFamily="18" charset="2"/>
              </a:rPr>
              <a:t> 5% 10%  50%</a:t>
            </a:r>
            <a:endParaRPr lang="pt-BR" altLang="pt-BR">
              <a:latin typeface="Times New Roman" pitchFamily="18" charset="0"/>
            </a:endParaRPr>
          </a:p>
        </p:txBody>
      </p:sp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7292975" y="2727325"/>
            <a:ext cx="1182688" cy="274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7620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7620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>
                <a:latin typeface="Arial" charset="0"/>
              </a:rPr>
              <a:t>% of the cases</a:t>
            </a:r>
          </a:p>
        </p:txBody>
      </p:sp>
      <p:sp>
        <p:nvSpPr>
          <p:cNvPr id="30732" name="Rectangle 11"/>
          <p:cNvSpPr>
            <a:spLocks noChangeArrowheads="1"/>
          </p:cNvSpPr>
          <p:nvPr/>
        </p:nvSpPr>
        <p:spPr bwMode="auto">
          <a:xfrm>
            <a:off x="609600" y="3048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2800" b="1"/>
              <a:t>What Drives Tropical Deforestation?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685800" y="1905000"/>
            <a:ext cx="81105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endParaRPr lang="pt-BR" altLang="pt-BR" sz="2800"/>
          </a:p>
          <a:p>
            <a:pPr marL="469900" indent="-4699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o"/>
            </a:pPr>
            <a:endParaRPr lang="pt-BR" altLang="pt-BR" sz="280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4953000" y="806450"/>
            <a:ext cx="4114800" cy="3365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 b="1" dirty="0">
                <a:solidFill>
                  <a:schemeClr val="accent2"/>
                </a:solidFill>
                <a:cs typeface="Arial" charset="0"/>
              </a:rPr>
              <a:t>http://www.dpi.inpe.br/geodma/</a:t>
            </a:r>
          </a:p>
        </p:txBody>
      </p:sp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219200"/>
            <a:ext cx="7239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-76200" y="6400800"/>
            <a:ext cx="9144000" cy="2746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en-US" altLang="pt-BR" dirty="0" err="1">
                <a:latin typeface="Zurich BT" pitchFamily="34" charset="0"/>
                <a:cs typeface="Arial" charset="0"/>
              </a:rPr>
              <a:t>GeoDMA</a:t>
            </a:r>
            <a:r>
              <a:rPr lang="en-US" altLang="pt-BR" dirty="0">
                <a:latin typeface="Zurich BT" pitchFamily="34" charset="0"/>
                <a:cs typeface="Arial" charset="0"/>
              </a:rPr>
              <a:t> – Geographical Data Mining Analyst</a:t>
            </a: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6858000" y="6389688"/>
            <a:ext cx="2328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400" b="1">
                <a:latin typeface="Arial" charset="0"/>
              </a:rPr>
              <a:t>Korting et al. (2008;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2400" smtClean="0"/>
              <a:t>Mineração de padrões de desmatamento em banco de dados espaciais</a:t>
            </a:r>
          </a:p>
        </p:txBody>
      </p:sp>
      <p:sp>
        <p:nvSpPr>
          <p:cNvPr id="1946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66738" y="1828800"/>
            <a:ext cx="8001000" cy="4267200"/>
          </a:xfrm>
        </p:spPr>
        <p:txBody>
          <a:bodyPr/>
          <a:lstStyle/>
          <a:p>
            <a:pPr eaLnBrk="1" hangingPunct="1">
              <a:spcAft>
                <a:spcPct val="20000"/>
              </a:spcAft>
            </a:pPr>
            <a:r>
              <a:rPr lang="en-US" altLang="pt-BR" sz="2400" dirty="0" err="1" smtClean="0"/>
              <a:t>Quais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são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os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padrões</a:t>
            </a:r>
            <a:r>
              <a:rPr lang="en-US" altLang="pt-BR" sz="2400" dirty="0" smtClean="0"/>
              <a:t> de </a:t>
            </a:r>
            <a:r>
              <a:rPr lang="en-US" altLang="pt-BR" sz="2400" dirty="0" err="1" smtClean="0"/>
              <a:t>desmatamento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predominantes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na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paisagem</a:t>
            </a:r>
            <a:r>
              <a:rPr lang="en-US" altLang="pt-BR" sz="2400" dirty="0" smtClean="0"/>
              <a:t>? </a:t>
            </a:r>
          </a:p>
          <a:p>
            <a:pPr eaLnBrk="1" hangingPunct="1">
              <a:spcAft>
                <a:spcPct val="20000"/>
              </a:spcAft>
            </a:pPr>
            <a:endParaRPr lang="en-US" altLang="pt-BR" sz="2400" dirty="0" smtClean="0"/>
          </a:p>
          <a:p>
            <a:pPr eaLnBrk="1" hangingPunct="1">
              <a:spcAft>
                <a:spcPct val="20000"/>
              </a:spcAft>
            </a:pPr>
            <a:r>
              <a:rPr lang="en-US" altLang="pt-BR" sz="2400" dirty="0" err="1" smtClean="0"/>
              <a:t>Quando</a:t>
            </a:r>
            <a:r>
              <a:rPr lang="en-US" altLang="pt-BR" sz="2400" dirty="0" smtClean="0"/>
              <a:t> um </a:t>
            </a:r>
            <a:r>
              <a:rPr lang="en-US" altLang="pt-BR" sz="2400" dirty="0" err="1" smtClean="0"/>
              <a:t>padrão</a:t>
            </a:r>
            <a:r>
              <a:rPr lang="en-US" altLang="pt-BR" sz="2400" dirty="0" smtClean="0"/>
              <a:t> de </a:t>
            </a:r>
            <a:r>
              <a:rPr lang="en-US" altLang="pt-BR" sz="2400" dirty="0" err="1" smtClean="0"/>
              <a:t>cobertura</a:t>
            </a:r>
            <a:r>
              <a:rPr lang="en-US" altLang="pt-BR" sz="2400" dirty="0" smtClean="0"/>
              <a:t> da terra emerge? </a:t>
            </a:r>
          </a:p>
          <a:p>
            <a:pPr eaLnBrk="1" hangingPunct="1">
              <a:spcAft>
                <a:spcPct val="20000"/>
              </a:spcAft>
            </a:pPr>
            <a:endParaRPr lang="en-US" altLang="pt-BR" sz="2400" dirty="0" smtClean="0"/>
          </a:p>
          <a:p>
            <a:pPr eaLnBrk="1" hangingPunct="1">
              <a:spcAft>
                <a:spcPct val="20000"/>
              </a:spcAft>
            </a:pPr>
            <a:r>
              <a:rPr lang="en-US" altLang="pt-BR" sz="2400" dirty="0" smtClean="0"/>
              <a:t>Como um </a:t>
            </a:r>
            <a:r>
              <a:rPr lang="en-US" altLang="pt-BR" sz="2400" dirty="0" err="1" smtClean="0"/>
              <a:t>padrão</a:t>
            </a:r>
            <a:r>
              <a:rPr lang="en-US" altLang="pt-BR" sz="2400" dirty="0" smtClean="0"/>
              <a:t> </a:t>
            </a:r>
            <a:r>
              <a:rPr lang="en-US" altLang="pt-BR" sz="2400" dirty="0" err="1" smtClean="0"/>
              <a:t>muda</a:t>
            </a:r>
            <a:r>
              <a:rPr lang="en-US" altLang="pt-BR" sz="2400" dirty="0" smtClean="0"/>
              <a:t> e </a:t>
            </a:r>
            <a:r>
              <a:rPr lang="en-US" altLang="pt-BR" sz="2400" dirty="0" err="1" smtClean="0"/>
              <a:t>evolui</a:t>
            </a:r>
            <a:r>
              <a:rPr lang="en-US" altLang="pt-BR" sz="2400" dirty="0" smtClean="0"/>
              <a:t> no tempo? </a:t>
            </a:r>
          </a:p>
          <a:p>
            <a:pPr eaLnBrk="1" hangingPunct="1">
              <a:spcAft>
                <a:spcPct val="20000"/>
              </a:spcAft>
            </a:pPr>
            <a:endParaRPr lang="pt-BR" altLang="pt-B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854075"/>
            <a:ext cx="8001000" cy="666750"/>
          </a:xfrm>
        </p:spPr>
        <p:txBody>
          <a:bodyPr/>
          <a:lstStyle/>
          <a:p>
            <a:pPr eaLnBrk="1" hangingPunct="1"/>
            <a:r>
              <a:rPr lang="en-US" altLang="pt-BR" smtClean="0"/>
              <a:t>Duas abordagens  com o GeoDMA</a:t>
            </a:r>
            <a:endParaRPr lang="pt-BR" altLang="pt-BR" smtClean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981200"/>
            <a:ext cx="6970713" cy="4267200"/>
          </a:xfrm>
        </p:spPr>
        <p:txBody>
          <a:bodyPr/>
          <a:lstStyle/>
          <a:p>
            <a:pPr eaLnBrk="1" hangingPunct="1"/>
            <a:r>
              <a:rPr lang="en-US" altLang="pt-BR" smtClean="0"/>
              <a:t>Objetos da Paisagem </a:t>
            </a:r>
            <a:r>
              <a:rPr lang="en-US" altLang="pt-BR" sz="1800" smtClean="0"/>
              <a:t>(Silva et al, 2008).</a:t>
            </a:r>
            <a:r>
              <a:rPr lang="en-US" altLang="pt-BR" smtClean="0"/>
              <a:t> </a:t>
            </a:r>
          </a:p>
          <a:p>
            <a:pPr lvl="2" eaLnBrk="1" hangingPunct="1"/>
            <a:r>
              <a:rPr lang="en-US" altLang="pt-BR" sz="2000" smtClean="0"/>
              <a:t>Um objeto é uma estrutura detectada em imagens de senroriamento remoto delimitado por um algoritmo de segmentação ou por interpretação visual. </a:t>
            </a:r>
          </a:p>
          <a:p>
            <a:pPr lvl="2" eaLnBrk="1" hangingPunct="1"/>
            <a:endParaRPr lang="en-US" altLang="pt-BR" smtClean="0"/>
          </a:p>
          <a:p>
            <a:pPr eaLnBrk="1" hangingPunct="1"/>
            <a:r>
              <a:rPr lang="en-US" altLang="pt-BR" smtClean="0"/>
              <a:t>Conjunto de Objetos contidos em uma Célula </a:t>
            </a:r>
            <a:r>
              <a:rPr lang="en-US" altLang="pt-BR" sz="1800" smtClean="0"/>
              <a:t>(Azeredo et al., 2010)</a:t>
            </a:r>
          </a:p>
          <a:p>
            <a:pPr lvl="2" eaLnBrk="1" hangingPunct="1"/>
            <a:r>
              <a:rPr lang="en-US" altLang="pt-BR" sz="2000" smtClean="0"/>
              <a:t>Células agregam um conjunto de objetosrepresentando distintos padrões de ocupação</a:t>
            </a:r>
            <a:r>
              <a:rPr lang="en-US" altLang="pt-BR" sz="2000" i="1" smtClean="0"/>
              <a:t>.</a:t>
            </a:r>
            <a:endParaRPr lang="pt-BR" altLang="pt-BR" sz="2000" i="1" smtClean="0"/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5963" y="2971800"/>
            <a:ext cx="1290637" cy="609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0486" name="Picture 5" descr="Multi_desorg_2000_30_19"/>
          <p:cNvPicPr>
            <a:picLocks noChangeAspect="1" noChangeArrowheads="1"/>
          </p:cNvPicPr>
          <p:nvPr/>
        </p:nvPicPr>
        <p:blipFill>
          <a:blip r:embed="rId3" cstate="print"/>
          <a:srcRect l="665" t="2238" r="1103" b="1155"/>
          <a:stretch>
            <a:fillRect/>
          </a:stretch>
        </p:blipFill>
        <p:spPr bwMode="auto">
          <a:xfrm>
            <a:off x="7391400" y="4395788"/>
            <a:ext cx="1114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998538" y="1905000"/>
            <a:ext cx="6546850" cy="609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81114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9966325" y="5375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endParaRPr lang="en-US" altLang="pt-BR">
              <a:latin typeface="Arial" charset="0"/>
            </a:endParaRPr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228600"/>
            <a:ext cx="7793037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pt-BR" altLang="pt-BR" sz="2400" smtClean="0"/>
              <a:t>Settlement Concentration</a:t>
            </a:r>
            <a:br>
              <a:rPr lang="pt-BR" altLang="pt-BR" sz="2400" smtClean="0"/>
            </a:br>
            <a:r>
              <a:rPr lang="pt-BR" altLang="pt-BR" sz="2400" smtClean="0"/>
              <a:t>Vale do Anari – RO (1985-2000)</a:t>
            </a:r>
          </a:p>
        </p:txBody>
      </p:sp>
      <p:pic>
        <p:nvPicPr>
          <p:cNvPr id="23556" name="Picture 3" descr="figura9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76400"/>
            <a:ext cx="6248400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64"/>
          <p:cNvSpPr txBox="1">
            <a:spLocks noChangeArrowheads="1"/>
          </p:cNvSpPr>
          <p:nvPr/>
        </p:nvSpPr>
        <p:spPr bwMode="auto">
          <a:xfrm>
            <a:off x="7162800" y="64008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066800" y="533400"/>
            <a:ext cx="6022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GB" altLang="pt-BR" sz="1200" b="1">
                <a:latin typeface="Arial" charset="0"/>
                <a:cs typeface="Times New Roman" pitchFamily="18" charset="0"/>
              </a:rPr>
              <a:t>TABLE 2 – TYPOLOGY OF LAND CHANGE AGENTS IN VALE DO ANARI REGION</a:t>
            </a:r>
            <a:endParaRPr lang="en-GB" altLang="pt-BR">
              <a:latin typeface="Arial" charset="0"/>
            </a:endParaRPr>
          </a:p>
        </p:txBody>
      </p:sp>
      <p:graphicFrame>
        <p:nvGraphicFramePr>
          <p:cNvPr id="335011" name="Group 163"/>
          <p:cNvGraphicFramePr>
            <a:graphicFrameLocks noGrp="1"/>
          </p:cNvGraphicFramePr>
          <p:nvPr/>
        </p:nvGraphicFramePr>
        <p:xfrm>
          <a:off x="1179513" y="973138"/>
          <a:ext cx="5700712" cy="3383056"/>
        </p:xfrm>
        <a:graphic>
          <a:graphicData uri="http://schemas.openxmlformats.org/drawingml/2006/table">
            <a:tbl>
              <a:tblPr/>
              <a:tblGrid>
                <a:gridCol w="844550"/>
                <a:gridCol w="800100"/>
                <a:gridCol w="800100"/>
                <a:gridCol w="800100"/>
                <a:gridCol w="800100"/>
                <a:gridCol w="1655762"/>
              </a:tblGrid>
              <a:tr h="594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Land use patterns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Spatial distribution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Clearing size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Actors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 land use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2955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Linear  (LIN)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Roadside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Small households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Subsistence agriculture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Settlement parcels less than 50 ha. Deforestation uses linear patterns following government planning. 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9719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Irregular (IRR)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Near main settlements and main roads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Small </a:t>
                      </a: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(&lt; 50 ha)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Small farmers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Cattle ranching and subsistence agriculture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Settlement parcels less than 50 ha. Irregular clearings near roads following settlement parcels.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6192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Regular (REG)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Near main settlements and main roads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Medium and large</a:t>
                      </a: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(&gt; 50 ha)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Midsized and large farms</a:t>
                      </a: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Cattle ranching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Patterns produced by land concentration. </a:t>
                      </a:r>
                      <a:endPara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2" marB="4569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4617" name="Rectangle 161"/>
          <p:cNvSpPr>
            <a:spLocks noChangeArrowheads="1"/>
          </p:cNvSpPr>
          <p:nvPr/>
        </p:nvSpPr>
        <p:spPr bwMode="auto">
          <a:xfrm>
            <a:off x="0" y="4364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7200"/>
            <a:endParaRPr lang="en-US" altLang="pt-BR">
              <a:latin typeface="Arial" charset="0"/>
            </a:endParaRPr>
          </a:p>
        </p:txBody>
      </p:sp>
      <p:pic>
        <p:nvPicPr>
          <p:cNvPr id="24618" name="Picture 4" descr="fig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495800"/>
            <a:ext cx="52578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9" name="Rectangle 162"/>
          <p:cNvSpPr>
            <a:spLocks noChangeArrowheads="1"/>
          </p:cNvSpPr>
          <p:nvPr/>
        </p:nvSpPr>
        <p:spPr bwMode="auto">
          <a:xfrm>
            <a:off x="1066800" y="5867400"/>
            <a:ext cx="64770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altLang="pt-BR" sz="1200" b="1">
                <a:latin typeface="Arial" charset="0"/>
                <a:cs typeface="Times New Roman" pitchFamily="18" charset="0"/>
              </a:rPr>
              <a:t>Spatial patterns in the Vale do Anari region: (from left to right) irregular, linear, regular.</a:t>
            </a:r>
            <a:endParaRPr lang="pt-BR" altLang="pt-BR" sz="1100">
              <a:latin typeface="Arial" charset="0"/>
            </a:endParaRPr>
          </a:p>
          <a:p>
            <a:pPr eaLnBrk="0" hangingPunct="0"/>
            <a:endParaRPr lang="pt-BR" altLang="pt-BR">
              <a:latin typeface="Arial" charset="0"/>
            </a:endParaRPr>
          </a:p>
        </p:txBody>
      </p:sp>
      <p:sp>
        <p:nvSpPr>
          <p:cNvPr id="24620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5603" name="Espaço Reservado para Número de Slid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400" smtClean="0"/>
              <a:t>Describing Spatial Patterns</a:t>
            </a:r>
            <a:br>
              <a:rPr lang="pt-BR" altLang="pt-BR" sz="2400" smtClean="0"/>
            </a:br>
            <a:r>
              <a:rPr lang="pt-BR" altLang="pt-BR" sz="2000" smtClean="0"/>
              <a:t>Getting Geometric Signatures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30000"/>
              </a:lnSpc>
            </a:pPr>
            <a:r>
              <a:rPr lang="pt-BR" altLang="pt-BR" sz="1800" b="1" smtClean="0">
                <a:latin typeface="Tahoma" pitchFamily="34" charset="0"/>
              </a:rPr>
              <a:t>Perimeter</a:t>
            </a:r>
            <a:r>
              <a:rPr lang="pt-BR" altLang="pt-BR" sz="1800" smtClean="0">
                <a:latin typeface="Tahoma" pitchFamily="34" charset="0"/>
              </a:rPr>
              <a:t> (m) and </a:t>
            </a:r>
            <a:r>
              <a:rPr lang="pt-BR" altLang="pt-BR" sz="1800" b="1" smtClean="0">
                <a:latin typeface="Tahoma" pitchFamily="34" charset="0"/>
              </a:rPr>
              <a:t>area</a:t>
            </a:r>
            <a:r>
              <a:rPr lang="pt-BR" altLang="pt-BR" sz="1800" smtClean="0">
                <a:latin typeface="Tahoma" pitchFamily="34" charset="0"/>
              </a:rPr>
              <a:t> (ha)</a:t>
            </a:r>
          </a:p>
          <a:p>
            <a:pPr eaLnBrk="1" hangingPunct="1">
              <a:lnSpc>
                <a:spcPct val="130000"/>
              </a:lnSpc>
            </a:pPr>
            <a:r>
              <a:rPr lang="pt-BR" altLang="pt-BR" sz="1800" b="1" smtClean="0">
                <a:latin typeface="Tahoma" pitchFamily="34" charset="0"/>
              </a:rPr>
              <a:t>Para</a:t>
            </a:r>
            <a:r>
              <a:rPr lang="pt-BR" altLang="pt-BR" sz="1800" smtClean="0">
                <a:latin typeface="Tahoma" pitchFamily="34" charset="0"/>
              </a:rPr>
              <a:t> (perimeter-area ratio): a measure of shape complexity.</a:t>
            </a:r>
          </a:p>
          <a:p>
            <a:pPr eaLnBrk="1" hangingPunct="1">
              <a:lnSpc>
                <a:spcPct val="130000"/>
              </a:lnSpc>
            </a:pPr>
            <a:r>
              <a:rPr lang="pt-BR" altLang="pt-BR" sz="1800" b="1" smtClean="0">
                <a:latin typeface="Tahoma" pitchFamily="34" charset="0"/>
              </a:rPr>
              <a:t>Shape</a:t>
            </a:r>
            <a:r>
              <a:rPr lang="pt-BR" altLang="pt-BR" sz="1800" smtClean="0">
                <a:latin typeface="Tahoma" pitchFamily="34" charset="0"/>
              </a:rPr>
              <a:t> (shape index): patch perimeter divided by the minimum perimeter possible for a maximally compact patch of the corresponding patch area.</a:t>
            </a:r>
          </a:p>
          <a:p>
            <a:pPr eaLnBrk="1" hangingPunct="1">
              <a:lnSpc>
                <a:spcPct val="130000"/>
              </a:lnSpc>
            </a:pPr>
            <a:r>
              <a:rPr lang="pt-BR" altLang="pt-BR" sz="1800" b="1" smtClean="0">
                <a:latin typeface="Tahoma" pitchFamily="34" charset="0"/>
              </a:rPr>
              <a:t>Frac</a:t>
            </a:r>
            <a:r>
              <a:rPr lang="pt-BR" altLang="pt-BR" sz="1800" smtClean="0">
                <a:latin typeface="Tahoma" pitchFamily="34" charset="0"/>
              </a:rPr>
              <a:t> (fractal dimension index): two times the logarithm of patch perimeter (m) divided by the logarithm of patch area (m2).</a:t>
            </a:r>
          </a:p>
          <a:p>
            <a:pPr eaLnBrk="1" hangingPunct="1">
              <a:lnSpc>
                <a:spcPct val="130000"/>
              </a:lnSpc>
            </a:pPr>
            <a:r>
              <a:rPr lang="pt-BR" altLang="pt-BR" sz="1800" b="1" smtClean="0">
                <a:latin typeface="Tahoma" pitchFamily="34" charset="0"/>
              </a:rPr>
              <a:t>Circle</a:t>
            </a:r>
            <a:r>
              <a:rPr lang="pt-BR" altLang="pt-BR" sz="1800" smtClean="0">
                <a:latin typeface="Tahoma" pitchFamily="34" charset="0"/>
              </a:rPr>
              <a:t> (related circumscribing circle): 1 minus patch area (m2) divided by the area (m2) of the smallest circumscribing circle.    </a:t>
            </a:r>
          </a:p>
          <a:p>
            <a:pPr eaLnBrk="1" hangingPunct="1">
              <a:lnSpc>
                <a:spcPct val="130000"/>
              </a:lnSpc>
            </a:pPr>
            <a:r>
              <a:rPr lang="pt-BR" altLang="pt-BR" sz="1800" b="1" smtClean="0">
                <a:latin typeface="Tahoma" pitchFamily="34" charset="0"/>
              </a:rPr>
              <a:t>Contig</a:t>
            </a:r>
            <a:r>
              <a:rPr lang="pt-BR" altLang="pt-BR" sz="1800" smtClean="0">
                <a:latin typeface="Tahoma" pitchFamily="34" charset="0"/>
              </a:rPr>
              <a:t> (contiguity index): equals the average contiguity value for the cells in a patch.</a:t>
            </a:r>
          </a:p>
        </p:txBody>
      </p:sp>
      <p:sp>
        <p:nvSpPr>
          <p:cNvPr id="6" name="Text Box 164"/>
          <p:cNvSpPr txBox="1">
            <a:spLocks noChangeArrowheads="1"/>
          </p:cNvSpPr>
          <p:nvPr/>
        </p:nvSpPr>
        <p:spPr bwMode="auto">
          <a:xfrm>
            <a:off x="7485743" y="6513286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6627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pic>
        <p:nvPicPr>
          <p:cNvPr id="2662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28800"/>
            <a:ext cx="49657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  <a:noFill/>
        </p:spPr>
        <p:txBody>
          <a:bodyPr lIns="92075" tIns="46038" rIns="92075" bIns="46038"/>
          <a:lstStyle/>
          <a:p>
            <a:pPr eaLnBrk="1" hangingPunct="1">
              <a:lnSpc>
                <a:spcPct val="110000"/>
              </a:lnSpc>
            </a:pPr>
            <a:r>
              <a:rPr lang="pt-BR" altLang="pt-BR" sz="2000" smtClean="0"/>
              <a:t>Mining Model</a:t>
            </a:r>
            <a:br>
              <a:rPr lang="pt-BR" altLang="pt-BR" sz="2000" smtClean="0"/>
            </a:br>
            <a:r>
              <a:rPr lang="pt-BR" altLang="pt-BR" sz="1600" smtClean="0"/>
              <a:t>J48 – Cross Validation – 98% - 46 instances</a:t>
            </a:r>
          </a:p>
        </p:txBody>
      </p:sp>
      <p:sp>
        <p:nvSpPr>
          <p:cNvPr id="26630" name="Rectangle 4"/>
          <p:cNvSpPr>
            <a:spLocks noChangeArrowheads="1"/>
          </p:cNvSpPr>
          <p:nvPr/>
        </p:nvSpPr>
        <p:spPr bwMode="auto">
          <a:xfrm>
            <a:off x="5487988" y="4665663"/>
            <a:ext cx="3425825" cy="1587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r>
              <a:rPr lang="pt-BR" altLang="pt-BR" sz="1400">
                <a:latin typeface="Courier New" pitchFamily="49" charset="0"/>
              </a:rPr>
              <a:t>=== Confusion Matrix ===</a:t>
            </a:r>
          </a:p>
          <a:p>
            <a:endParaRPr lang="pt-BR" altLang="pt-BR" sz="1400">
              <a:latin typeface="Courier New" pitchFamily="49" charset="0"/>
            </a:endParaRPr>
          </a:p>
          <a:p>
            <a:r>
              <a:rPr lang="pt-BR" altLang="pt-BR" sz="1400">
                <a:latin typeface="Courier New" pitchFamily="49" charset="0"/>
              </a:rPr>
              <a:t>  a   b   c  &lt;-- classified as</a:t>
            </a:r>
          </a:p>
          <a:p>
            <a:r>
              <a:rPr lang="pt-BR" altLang="pt-BR" sz="1400">
                <a:latin typeface="Courier New" pitchFamily="49" charset="0"/>
              </a:rPr>
              <a:t> 10   0   0  |  a = CON</a:t>
            </a:r>
          </a:p>
          <a:p>
            <a:r>
              <a:rPr lang="pt-BR" altLang="pt-BR" sz="1400">
                <a:latin typeface="Courier New" pitchFamily="49" charset="0"/>
              </a:rPr>
              <a:t>  0  11   0  |  b = LIN</a:t>
            </a:r>
          </a:p>
          <a:p>
            <a:r>
              <a:rPr lang="pt-BR" altLang="pt-BR" sz="1400">
                <a:latin typeface="Courier New" pitchFamily="49" charset="0"/>
              </a:rPr>
              <a:t>  0   1  24  |  c = IRR</a:t>
            </a:r>
          </a:p>
          <a:p>
            <a:endParaRPr lang="pt-BR" altLang="pt-BR" sz="1400">
              <a:latin typeface="Courier New" pitchFamily="49" charset="0"/>
            </a:endParaRPr>
          </a:p>
        </p:txBody>
      </p:sp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5259388" y="1582738"/>
            <a:ext cx="3730625" cy="215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latin typeface="Arial" charset="0"/>
              </a:rPr>
              <a:t>Patterns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>
                <a:latin typeface="Arial" charset="0"/>
              </a:rPr>
              <a:t>IRR: Irregular (areas &lt; 84 ha)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>
                <a:latin typeface="Arial" charset="0"/>
              </a:rPr>
              <a:t>LIN: Linear (continuous structures)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>
                <a:latin typeface="Arial" charset="0"/>
              </a:rPr>
              <a:t>CON: Concentration (settlements)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endParaRPr lang="pt-BR" altLang="pt-BR">
              <a:latin typeface="Arial" charset="0"/>
            </a:endParaRPr>
          </a:p>
        </p:txBody>
      </p:sp>
      <p:sp>
        <p:nvSpPr>
          <p:cNvPr id="8" name="Text Box 164"/>
          <p:cNvSpPr txBox="1">
            <a:spLocks noChangeArrowheads="1"/>
          </p:cNvSpPr>
          <p:nvPr/>
        </p:nvSpPr>
        <p:spPr bwMode="auto">
          <a:xfrm>
            <a:off x="7445829" y="6516914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7651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Vale do Anari – 1985</a:t>
            </a:r>
          </a:p>
        </p:txBody>
      </p:sp>
      <p:pic>
        <p:nvPicPr>
          <p:cNvPr id="2765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066800"/>
            <a:ext cx="7299325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8675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Vale do Anari – 1985 - 1988</a:t>
            </a:r>
          </a:p>
        </p:txBody>
      </p:sp>
      <p:pic>
        <p:nvPicPr>
          <p:cNvPr id="2867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8" y="1066800"/>
            <a:ext cx="726122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29699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Vale do Anari – 1988 - 1991</a:t>
            </a:r>
          </a:p>
        </p:txBody>
      </p:sp>
      <p:pic>
        <p:nvPicPr>
          <p:cNvPr id="2970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450" y="1104900"/>
            <a:ext cx="72898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 smtClean="0">
                <a:solidFill>
                  <a:schemeClr val="hlink"/>
                </a:solidFill>
              </a:rPr>
              <a:t>Bases conceituais e teóricas</a:t>
            </a:r>
          </a:p>
        </p:txBody>
      </p:sp>
      <p:sp>
        <p:nvSpPr>
          <p:cNvPr id="32771" name="Rectangle 2"/>
          <p:cNvSpPr>
            <a:spLocks noChangeArrowheads="1"/>
          </p:cNvSpPr>
          <p:nvPr/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pt-BR" sz="2800" b="1">
                <a:solidFill>
                  <a:srgbClr val="000066"/>
                </a:solidFill>
              </a:rPr>
              <a:t>The Future of Brazilian Amazonia?</a:t>
            </a:r>
          </a:p>
        </p:txBody>
      </p:sp>
      <p:sp>
        <p:nvSpPr>
          <p:cNvPr id="32772" name="Rectangle 3"/>
          <p:cNvSpPr>
            <a:spLocks noChangeArrowheads="1"/>
          </p:cNvSpPr>
          <p:nvPr/>
        </p:nvSpPr>
        <p:spPr bwMode="auto">
          <a:xfrm>
            <a:off x="3962400" y="1828800"/>
            <a:ext cx="4648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908050" indent="-436563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pt-BR" sz="2000"/>
              <a:t>Scenarios for Amazônia in 2020 (Laurance et al., 2002 “Science”)</a:t>
            </a:r>
          </a:p>
          <a:p>
            <a:pPr eaLnBrk="1" hangingPunct="1"/>
            <a:r>
              <a:rPr lang="en-US" altLang="pt-BR"/>
              <a:t>Optimistic scenario </a:t>
            </a:r>
          </a:p>
          <a:p>
            <a:pPr lvl="1" eaLnBrk="1" hangingPunct="1"/>
            <a:r>
              <a:rPr lang="en-US" altLang="pt-BR" sz="2000"/>
              <a:t>28% of deforestation</a:t>
            </a:r>
          </a:p>
          <a:p>
            <a:pPr eaLnBrk="1" hangingPunct="1"/>
            <a:r>
              <a:rPr lang="en-US" altLang="pt-BR"/>
              <a:t>Pessimistic scenario</a:t>
            </a:r>
          </a:p>
          <a:p>
            <a:pPr lvl="1" eaLnBrk="1" hangingPunct="1"/>
            <a:r>
              <a:rPr lang="en-US" altLang="pt-BR" sz="2000"/>
              <a:t>42% of deforestation</a:t>
            </a:r>
            <a:endParaRPr lang="en-US" altLang="pt-BR"/>
          </a:p>
        </p:txBody>
      </p:sp>
      <p:pic>
        <p:nvPicPr>
          <p:cNvPr id="32773" name="Picture 4" descr="lau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1686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5"/>
          <p:cNvSpPr txBox="1">
            <a:spLocks noChangeArrowheads="1"/>
          </p:cNvSpPr>
          <p:nvPr/>
        </p:nvSpPr>
        <p:spPr bwMode="auto">
          <a:xfrm>
            <a:off x="685800" y="6583363"/>
            <a:ext cx="1936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Laurence et al,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0723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Vale do Anari – 1991 - 1994</a:t>
            </a:r>
          </a:p>
        </p:txBody>
      </p:sp>
      <p:pic>
        <p:nvPicPr>
          <p:cNvPr id="3072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88" y="1085850"/>
            <a:ext cx="729932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1747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Vale do Anari – 1994 - 1997</a:t>
            </a:r>
          </a:p>
        </p:txBody>
      </p:sp>
      <p:pic>
        <p:nvPicPr>
          <p:cNvPr id="3174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213" y="1085850"/>
            <a:ext cx="728027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2771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Vale do Anari – 1997 - 2000</a:t>
            </a:r>
          </a:p>
        </p:txBody>
      </p:sp>
      <p:pic>
        <p:nvPicPr>
          <p:cNvPr id="3277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213" y="1057275"/>
            <a:ext cx="7280275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3795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Vale do Anari – 1985 - 2000</a:t>
            </a:r>
          </a:p>
        </p:txBody>
      </p:sp>
      <p:pic>
        <p:nvPicPr>
          <p:cNvPr id="3379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213" y="1076325"/>
            <a:ext cx="7280275" cy="57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pt-BR" altLang="pt-BR" sz="2000" smtClean="0"/>
              <a:t>Padrões - Vale do Anari </a:t>
            </a:r>
            <a:br>
              <a:rPr lang="pt-BR" altLang="pt-BR" sz="2000" smtClean="0"/>
            </a:br>
            <a:r>
              <a:rPr lang="pt-BR" altLang="pt-BR" sz="2000" smtClean="0"/>
              <a:t>(1985-2000)</a:t>
            </a:r>
          </a:p>
        </p:txBody>
      </p:sp>
      <p:pic>
        <p:nvPicPr>
          <p:cNvPr id="34821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4216400"/>
            <a:ext cx="46799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1263"/>
            <a:ext cx="5422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457200" y="58674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5843" name="Espaço Reservado para Número de Slid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pic>
        <p:nvPicPr>
          <p:cNvPr id="3584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93725"/>
            <a:ext cx="7023100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76200" y="0"/>
            <a:ext cx="8915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200">
                <a:latin typeface="Tahoma" pitchFamily="34" charset="0"/>
              </a:rPr>
              <a:t>          Padrões 1985-2000</a:t>
            </a:r>
          </a:p>
        </p:txBody>
      </p:sp>
      <p:pic>
        <p:nvPicPr>
          <p:cNvPr id="35846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25" y="2286000"/>
            <a:ext cx="1044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4"/>
          <p:cNvSpPr txBox="1">
            <a:spLocks noChangeArrowheads="1"/>
          </p:cNvSpPr>
          <p:nvPr/>
        </p:nvSpPr>
        <p:spPr bwMode="auto">
          <a:xfrm>
            <a:off x="7086600" y="55626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1216025"/>
          </a:xfrm>
        </p:spPr>
        <p:txBody>
          <a:bodyPr/>
          <a:lstStyle/>
          <a:p>
            <a:pPr eaLnBrk="1" hangingPunct="1"/>
            <a:r>
              <a:rPr lang="pt-BR" altLang="pt-BR" sz="2400" smtClean="0"/>
              <a:t>Concentrações </a:t>
            </a:r>
            <a:br>
              <a:rPr lang="pt-BR" altLang="pt-BR" sz="2400" smtClean="0"/>
            </a:br>
            <a:r>
              <a:rPr lang="pt-BR" altLang="pt-BR" sz="2400" smtClean="0"/>
              <a:t>Vale do Anari - Rondônia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4267200" cy="3603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6869" name="Picture 5" descr="BdAnari_1985_2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752600"/>
            <a:ext cx="4678363" cy="371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143000" y="5410200"/>
            <a:ext cx="2466975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altLang="pt-BR" sz="1200" b="1">
                <a:solidFill>
                  <a:schemeClr val="tx2"/>
                </a:solidFill>
                <a:latin typeface="Arial" charset="0"/>
              </a:rPr>
              <a:t>Trabalho de Campo (Escada)</a:t>
            </a:r>
          </a:p>
        </p:txBody>
      </p:sp>
      <p:sp>
        <p:nvSpPr>
          <p:cNvPr id="2" name="Elipse 1"/>
          <p:cNvSpPr/>
          <p:nvPr/>
        </p:nvSpPr>
        <p:spPr>
          <a:xfrm>
            <a:off x="6553200" y="2209800"/>
            <a:ext cx="280988" cy="381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7708900" y="3327400"/>
            <a:ext cx="280988" cy="381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7989888" y="3517900"/>
            <a:ext cx="773112" cy="3683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7010400" y="4038600"/>
            <a:ext cx="533400" cy="3683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8077200" y="4038600"/>
            <a:ext cx="533400" cy="3683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7567613" y="4267200"/>
            <a:ext cx="204787" cy="2286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7708900" y="5105400"/>
            <a:ext cx="825500" cy="327025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Elipse 21"/>
          <p:cNvSpPr/>
          <p:nvPr/>
        </p:nvSpPr>
        <p:spPr>
          <a:xfrm>
            <a:off x="7339013" y="4953000"/>
            <a:ext cx="280987" cy="381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Elipse 22"/>
          <p:cNvSpPr/>
          <p:nvPr/>
        </p:nvSpPr>
        <p:spPr>
          <a:xfrm>
            <a:off x="6553200" y="4191000"/>
            <a:ext cx="204788" cy="4572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Elipse 23"/>
          <p:cNvSpPr/>
          <p:nvPr/>
        </p:nvSpPr>
        <p:spPr>
          <a:xfrm>
            <a:off x="6224588" y="4419600"/>
            <a:ext cx="404812" cy="3048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Elipse 24"/>
          <p:cNvSpPr/>
          <p:nvPr/>
        </p:nvSpPr>
        <p:spPr>
          <a:xfrm>
            <a:off x="4648200" y="4419600"/>
            <a:ext cx="533400" cy="3048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Elipse 25"/>
          <p:cNvSpPr/>
          <p:nvPr/>
        </p:nvSpPr>
        <p:spPr>
          <a:xfrm>
            <a:off x="5334000" y="4495800"/>
            <a:ext cx="381000" cy="6096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" name="Elipse 26"/>
          <p:cNvSpPr/>
          <p:nvPr/>
        </p:nvSpPr>
        <p:spPr>
          <a:xfrm>
            <a:off x="6553200" y="4724400"/>
            <a:ext cx="204788" cy="4572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Elipse 27"/>
          <p:cNvSpPr/>
          <p:nvPr/>
        </p:nvSpPr>
        <p:spPr>
          <a:xfrm>
            <a:off x="6096000" y="3581400"/>
            <a:ext cx="204788" cy="4572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" name="Elipse 28"/>
          <p:cNvSpPr/>
          <p:nvPr/>
        </p:nvSpPr>
        <p:spPr>
          <a:xfrm>
            <a:off x="6096000" y="1981200"/>
            <a:ext cx="457200" cy="38100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" name="Text Box 164"/>
          <p:cNvSpPr txBox="1">
            <a:spLocks noChangeArrowheads="1"/>
          </p:cNvSpPr>
          <p:nvPr/>
        </p:nvSpPr>
        <p:spPr bwMode="auto">
          <a:xfrm>
            <a:off x="6019800" y="5715000"/>
            <a:ext cx="1443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dirty="0"/>
              <a:t>Silva </a:t>
            </a:r>
            <a:r>
              <a:rPr lang="pt-BR" altLang="pt-BR" sz="1200" dirty="0" err="1"/>
              <a:t>et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al</a:t>
            </a:r>
            <a:r>
              <a:rPr lang="pt-BR" altLang="pt-BR" sz="1200" dirty="0"/>
              <a:t>,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7891" name="Espaço Reservado para Número de Slide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pt-BR" altLang="pt-BR" smtClean="0"/>
              <a:t>Aula 1</a:t>
            </a:r>
          </a:p>
        </p:txBody>
      </p:sp>
      <p:pic>
        <p:nvPicPr>
          <p:cNvPr id="3789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05000"/>
            <a:ext cx="557530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2438400" y="914400"/>
            <a:ext cx="391806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 smtClean="0"/>
              <a:t>Validação – Dados de Campo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854075"/>
            <a:ext cx="8001000" cy="666750"/>
          </a:xfrm>
        </p:spPr>
        <p:txBody>
          <a:bodyPr/>
          <a:lstStyle/>
          <a:p>
            <a:pPr eaLnBrk="1" hangingPunct="1"/>
            <a:r>
              <a:rPr lang="en-US" altLang="pt-BR" smtClean="0"/>
              <a:t>Duas abordagens</a:t>
            </a:r>
            <a:endParaRPr lang="pt-BR" altLang="pt-BR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952625"/>
            <a:ext cx="6970712" cy="4267200"/>
          </a:xfrm>
        </p:spPr>
        <p:txBody>
          <a:bodyPr/>
          <a:lstStyle/>
          <a:p>
            <a:pPr eaLnBrk="1" hangingPunct="1"/>
            <a:r>
              <a:rPr lang="en-US" altLang="pt-BR" smtClean="0"/>
              <a:t>Objetos da Paisagem </a:t>
            </a:r>
            <a:r>
              <a:rPr lang="en-US" altLang="pt-BR" sz="1800" smtClean="0"/>
              <a:t>(Silva et al, 2008).</a:t>
            </a:r>
            <a:r>
              <a:rPr lang="en-US" altLang="pt-BR" smtClean="0"/>
              <a:t> </a:t>
            </a:r>
          </a:p>
          <a:p>
            <a:pPr lvl="2" eaLnBrk="1" hangingPunct="1"/>
            <a:r>
              <a:rPr lang="en-US" altLang="pt-BR" sz="2000" smtClean="0"/>
              <a:t>Um objeto é uma estrutura detectada em imagens de senroriamento remoto delimitado por um algoritmo de segmentação ou por interpretação visual. </a:t>
            </a:r>
          </a:p>
          <a:p>
            <a:pPr lvl="2" eaLnBrk="1" hangingPunct="1"/>
            <a:endParaRPr lang="en-US" altLang="pt-BR" smtClean="0"/>
          </a:p>
          <a:p>
            <a:pPr eaLnBrk="1" hangingPunct="1"/>
            <a:r>
              <a:rPr lang="en-US" altLang="pt-BR" smtClean="0"/>
              <a:t>Conjunto de Objetos contidos em uma Célula </a:t>
            </a:r>
            <a:r>
              <a:rPr lang="en-US" altLang="pt-BR" sz="1800" smtClean="0"/>
              <a:t>(Azeredo et al., 2010)</a:t>
            </a:r>
          </a:p>
          <a:p>
            <a:pPr lvl="2" eaLnBrk="1" hangingPunct="1"/>
            <a:r>
              <a:rPr lang="en-US" altLang="pt-BR" sz="2000" smtClean="0"/>
              <a:t>Células agregam um conjunto de objetosrepresentando distintos padrões de ocupação</a:t>
            </a:r>
            <a:r>
              <a:rPr lang="en-US" altLang="pt-BR" sz="2000" i="1" smtClean="0"/>
              <a:t>.</a:t>
            </a:r>
            <a:endParaRPr lang="pt-BR" altLang="pt-BR" sz="2000" i="1" smtClean="0"/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5963" y="2971800"/>
            <a:ext cx="1290637" cy="6096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918" name="Picture 5" descr="Multi_desorg_2000_30_19"/>
          <p:cNvPicPr>
            <a:picLocks noChangeAspect="1" noChangeArrowheads="1"/>
          </p:cNvPicPr>
          <p:nvPr/>
        </p:nvPicPr>
        <p:blipFill>
          <a:blip r:embed="rId3" cstate="print"/>
          <a:srcRect l="665" t="2238" r="1103" b="1155"/>
          <a:stretch>
            <a:fillRect/>
          </a:stretch>
        </p:blipFill>
        <p:spPr bwMode="auto">
          <a:xfrm>
            <a:off x="7391400" y="4395788"/>
            <a:ext cx="11144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1003300" y="4114800"/>
            <a:ext cx="6235700" cy="99060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>
            <a:spLocks noChangeArrowheads="1"/>
          </p:cNvSpPr>
          <p:nvPr/>
        </p:nvSpPr>
        <p:spPr bwMode="auto">
          <a:xfrm>
            <a:off x="4827882" y="0"/>
            <a:ext cx="431611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pt-BR" dirty="0" smtClean="0">
                <a:solidFill>
                  <a:schemeClr val="bg1"/>
                </a:solidFill>
                <a:latin typeface="Verdana" panose="020B0604030504040204" pitchFamily="34" charset="0"/>
                <a:cs typeface="+mj-cs"/>
              </a:rPr>
              <a:t>Mining Landscape Patterns</a:t>
            </a:r>
            <a:endParaRPr lang="en-US" altLang="pt-BR" dirty="0">
              <a:solidFill>
                <a:schemeClr val="bg1"/>
              </a:solidFill>
              <a:latin typeface="Verdana" panose="020B0604030504040204" pitchFamily="34" charset="0"/>
              <a:cs typeface="+mj-cs"/>
            </a:endParaRP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76250"/>
            <a:ext cx="39782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049713" y="463550"/>
            <a:ext cx="2520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BR" sz="1200">
                <a:latin typeface="Arial" pitchFamily="34" charset="0"/>
              </a:rPr>
              <a:t>KORTING et al. (2008)</a:t>
            </a:r>
          </a:p>
        </p:txBody>
      </p:sp>
      <p:grpSp>
        <p:nvGrpSpPr>
          <p:cNvPr id="4" name="Grupo 7"/>
          <p:cNvGrpSpPr>
            <a:grpSpLocks/>
          </p:cNvGrpSpPr>
          <p:nvPr/>
        </p:nvGrpSpPr>
        <p:grpSpPr bwMode="auto">
          <a:xfrm>
            <a:off x="131763" y="1125538"/>
            <a:ext cx="1703387" cy="2935287"/>
            <a:chOff x="347459" y="1124744"/>
            <a:chExt cx="1704261" cy="2936323"/>
          </a:xfrm>
        </p:grpSpPr>
        <p:pic>
          <p:nvPicPr>
            <p:cNvPr id="12325" name="Picture 13"/>
            <p:cNvPicPr>
              <a:picLocks noChangeAspect="1" noChangeArrowheads="1"/>
            </p:cNvPicPr>
            <p:nvPr/>
          </p:nvPicPr>
          <p:blipFill>
            <a:blip r:embed="rId4"/>
            <a:srcRect l="50941" t="28546" r="31342" b="55386"/>
            <a:stretch>
              <a:fillRect/>
            </a:stretch>
          </p:blipFill>
          <p:spPr bwMode="auto">
            <a:xfrm>
              <a:off x="347459" y="3211660"/>
              <a:ext cx="1251103" cy="84940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12326" name="Imagem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6342" y="2136190"/>
              <a:ext cx="1242220" cy="936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27" name="Picture 7" descr="corr_matriz_patch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7460" y="1124744"/>
              <a:ext cx="1251102" cy="8850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2328" name="Chave direita 5"/>
            <p:cNvSpPr>
              <a:spLocks/>
            </p:cNvSpPr>
            <p:nvPr/>
          </p:nvSpPr>
          <p:spPr bwMode="auto">
            <a:xfrm>
              <a:off x="1715165" y="1124744"/>
              <a:ext cx="336555" cy="2936323"/>
            </a:xfrm>
            <a:prstGeom prst="rightBrace">
              <a:avLst>
                <a:gd name="adj1" fmla="val 8321"/>
                <a:gd name="adj2" fmla="val 26727"/>
              </a:avLst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pt-BR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1835150" y="1198563"/>
            <a:ext cx="2714625" cy="2693296"/>
            <a:chOff x="1835150" y="1198563"/>
            <a:chExt cx="2714625" cy="2693296"/>
          </a:xfrm>
        </p:grpSpPr>
        <p:sp>
          <p:nvSpPr>
            <p:cNvPr id="24599" name="Fluxograma: Dados 22"/>
            <p:cNvSpPr>
              <a:spLocks noChangeArrowheads="1"/>
            </p:cNvSpPr>
            <p:nvPr/>
          </p:nvSpPr>
          <p:spPr bwMode="auto">
            <a:xfrm>
              <a:off x="1835150" y="1198563"/>
              <a:ext cx="2714625" cy="1268412"/>
            </a:xfrm>
            <a:prstGeom prst="flowChartInputOutput">
              <a:avLst/>
            </a:prstGeom>
            <a:solidFill>
              <a:srgbClr val="FFFF9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/>
              <a:r>
                <a:rPr lang="en-US" sz="1800" dirty="0">
                  <a:latin typeface="Times New Roman" pitchFamily="18" charset="0"/>
                  <a:cs typeface="Times New Roman" pitchFamily="18" charset="0"/>
                </a:rPr>
                <a:t>Input data:  Categorical maps or image and grid cell</a:t>
              </a:r>
            </a:p>
          </p:txBody>
        </p:sp>
        <p:pic>
          <p:nvPicPr>
            <p:cNvPr id="12321" name="Imagem 4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91947" y="2614182"/>
              <a:ext cx="1313988" cy="12776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322" name="Retângulo 12"/>
            <p:cNvSpPr>
              <a:spLocks noChangeArrowheads="1"/>
            </p:cNvSpPr>
            <p:nvPr/>
          </p:nvSpPr>
          <p:spPr bwMode="auto">
            <a:xfrm>
              <a:off x="2728324" y="3058876"/>
              <a:ext cx="458143" cy="394601"/>
            </a:xfrm>
            <a:prstGeom prst="rect">
              <a:avLst/>
            </a:prstGeom>
            <a:noFill/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pt-BR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109538" y="1068388"/>
            <a:ext cx="9034462" cy="5684837"/>
            <a:chOff x="109538" y="1068388"/>
            <a:chExt cx="9034462" cy="5684837"/>
          </a:xfrm>
        </p:grpSpPr>
        <p:grpSp>
          <p:nvGrpSpPr>
            <p:cNvPr id="19" name="Grupo 18"/>
            <p:cNvGrpSpPr/>
            <p:nvPr/>
          </p:nvGrpSpPr>
          <p:grpSpPr>
            <a:xfrm>
              <a:off x="109538" y="1068388"/>
              <a:ext cx="9034462" cy="5653087"/>
              <a:chOff x="109538" y="1068388"/>
              <a:chExt cx="9034462" cy="5653087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3684038" y="1068388"/>
                <a:ext cx="5459962" cy="3194050"/>
                <a:chOff x="3684038" y="1068388"/>
                <a:chExt cx="5459962" cy="3194050"/>
              </a:xfrm>
            </p:grpSpPr>
            <p:grpSp>
              <p:nvGrpSpPr>
                <p:cNvPr id="17" name="Grupo 16"/>
                <p:cNvGrpSpPr/>
                <p:nvPr/>
              </p:nvGrpSpPr>
              <p:grpSpPr>
                <a:xfrm>
                  <a:off x="3684038" y="1068388"/>
                  <a:ext cx="5459962" cy="3194050"/>
                  <a:chOff x="3684038" y="1068388"/>
                  <a:chExt cx="5459962" cy="3194050"/>
                </a:xfrm>
              </p:grpSpPr>
              <p:pic>
                <p:nvPicPr>
                  <p:cNvPr id="24597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8"/>
                  <a:srcRect l="49052"/>
                  <a:stretch>
                    <a:fillRect/>
                  </a:stretch>
                </p:blipFill>
                <p:spPr bwMode="auto">
                  <a:xfrm>
                    <a:off x="4241800" y="1068388"/>
                    <a:ext cx="4902200" cy="31940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16" name="Conector de seta reta 15"/>
                  <p:cNvCxnSpPr/>
                  <p:nvPr/>
                </p:nvCxnSpPr>
                <p:spPr>
                  <a:xfrm flipH="1">
                    <a:off x="3684038" y="2630972"/>
                    <a:ext cx="1034361" cy="1424884"/>
                  </a:xfrm>
                  <a:prstGeom prst="straightConnector1">
                    <a:avLst/>
                  </a:prstGeom>
                  <a:ln w="38100">
                    <a:solidFill>
                      <a:schemeClr val="bg2">
                        <a:lumMod val="7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Pictur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7380288" y="1565275"/>
                  <a:ext cx="1670050" cy="4953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/>
                  <a:r>
                    <a:rPr lang="en-US" sz="1800" dirty="0">
                      <a:latin typeface="Arial" pitchFamily="34" charset="0"/>
                    </a:rPr>
                    <a:t>Classification</a:t>
                  </a:r>
                </a:p>
              </p:txBody>
            </p:sp>
            <p:sp>
              <p:nvSpPr>
                <p:cNvPr id="32" name="Pictur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770438" y="3454400"/>
                  <a:ext cx="1671637" cy="4953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/>
                  <a:r>
                    <a:rPr lang="en-US" sz="1800">
                      <a:latin typeface="Arial" pitchFamily="34" charset="0"/>
                    </a:rPr>
                    <a:t>Validation</a:t>
                  </a:r>
                </a:p>
              </p:txBody>
            </p:sp>
            <p:sp>
              <p:nvSpPr>
                <p:cNvPr id="33" name="Pictur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7415213" y="3284538"/>
                  <a:ext cx="1670050" cy="495300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/>
                  <a:r>
                    <a:rPr lang="en-US" sz="1800">
                      <a:latin typeface="Arial" pitchFamily="34" charset="0"/>
                    </a:rPr>
                    <a:t>Results</a:t>
                  </a:r>
                </a:p>
              </p:txBody>
            </p:sp>
            <p:sp>
              <p:nvSpPr>
                <p:cNvPr id="12315" name="Retângulo 22"/>
                <p:cNvSpPr>
                  <a:spLocks noChangeArrowheads="1"/>
                </p:cNvSpPr>
                <p:nvPr/>
              </p:nvSpPr>
              <p:spPr bwMode="auto">
                <a:xfrm>
                  <a:off x="4695372" y="1196975"/>
                  <a:ext cx="1783216" cy="1151804"/>
                </a:xfrm>
                <a:prstGeom prst="rect">
                  <a:avLst/>
                </a:prstGeom>
                <a:noFill/>
                <a:ln w="38100" algn="ctr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/>
                  <a:endParaRPr lang="pt-BR"/>
                </a:p>
              </p:txBody>
            </p:sp>
          </p:grpSp>
          <p:grpSp>
            <p:nvGrpSpPr>
              <p:cNvPr id="14" name="Grupo 13"/>
              <p:cNvGrpSpPr/>
              <p:nvPr/>
            </p:nvGrpSpPr>
            <p:grpSpPr>
              <a:xfrm>
                <a:off x="109538" y="1234574"/>
                <a:ext cx="6262687" cy="5486901"/>
                <a:chOff x="109538" y="1234574"/>
                <a:chExt cx="6262687" cy="5486901"/>
              </a:xfrm>
            </p:grpSpPr>
            <p:sp>
              <p:nvSpPr>
                <p:cNvPr id="24590" name="Pictur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4856163" y="1234574"/>
                  <a:ext cx="1516062" cy="1079500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/>
                  <a:r>
                    <a:rPr lang="en-US" sz="1800" dirty="0">
                      <a:latin typeface="Arial" pitchFamily="34" charset="0"/>
                    </a:rPr>
                    <a:t>Attributes extraction and</a:t>
                  </a:r>
                </a:p>
                <a:p>
                  <a:pPr algn="ctr" eaLnBrk="1" hangingPunct="1"/>
                  <a:r>
                    <a:rPr lang="en-US" sz="1800" dirty="0">
                      <a:latin typeface="Arial" pitchFamily="34" charset="0"/>
                    </a:rPr>
                    <a:t>Training</a:t>
                  </a:r>
                </a:p>
                <a:p>
                  <a:pPr algn="ctr" eaLnBrk="1" hangingPunct="1"/>
                  <a:endParaRPr lang="en-US" sz="1800" dirty="0">
                    <a:latin typeface="Arial" pitchFamily="34" charset="0"/>
                  </a:endParaRPr>
                </a:p>
                <a:p>
                  <a:pPr algn="ctr" eaLnBrk="1" hangingPunct="1"/>
                  <a:endParaRPr lang="en-US" sz="1800" dirty="0">
                    <a:latin typeface="Arial" pitchFamily="34" charset="0"/>
                  </a:endParaRPr>
                </a:p>
              </p:txBody>
            </p:sp>
            <p:sp>
              <p:nvSpPr>
                <p:cNvPr id="12310" name="CaixaDeTexto 24"/>
                <p:cNvSpPr txBox="1">
                  <a:spLocks noChangeArrowheads="1"/>
                </p:cNvSpPr>
                <p:nvPr/>
              </p:nvSpPr>
              <p:spPr bwMode="auto">
                <a:xfrm>
                  <a:off x="2730972" y="6268389"/>
                  <a:ext cx="1438327" cy="3077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pt-BR" sz="1400"/>
                    <a:t>Composition</a:t>
                  </a:r>
                </a:p>
              </p:txBody>
            </p:sp>
            <p:sp>
              <p:nvSpPr>
                <p:cNvPr id="12311" name="CaixaDeTexto 27"/>
                <p:cNvSpPr txBox="1">
                  <a:spLocks noChangeArrowheads="1"/>
                </p:cNvSpPr>
                <p:nvPr/>
              </p:nvSpPr>
              <p:spPr bwMode="auto">
                <a:xfrm>
                  <a:off x="2092363" y="6413725"/>
                  <a:ext cx="599891" cy="3077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pt-BR" sz="1400"/>
                    <a:t>Size</a:t>
                  </a:r>
                </a:p>
              </p:txBody>
            </p:sp>
            <p:sp>
              <p:nvSpPr>
                <p:cNvPr id="12312" name="CaixaDeTexto 30"/>
                <p:cNvSpPr txBox="1">
                  <a:spLocks noChangeArrowheads="1"/>
                </p:cNvSpPr>
                <p:nvPr/>
              </p:nvSpPr>
              <p:spPr bwMode="auto">
                <a:xfrm>
                  <a:off x="638705" y="5982000"/>
                  <a:ext cx="1589213" cy="3077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eaLnBrk="1" hangingPunct="1"/>
                  <a:r>
                    <a:rPr lang="pt-BR" sz="1400"/>
                    <a:t>Density</a:t>
                  </a:r>
                </a:p>
              </p:txBody>
            </p:sp>
            <p:sp>
              <p:nvSpPr>
                <p:cNvPr id="12313" name="CaixaDeTexto 37"/>
                <p:cNvSpPr txBox="1">
                  <a:spLocks noChangeArrowheads="1"/>
                </p:cNvSpPr>
                <p:nvPr/>
              </p:nvSpPr>
              <p:spPr bwMode="auto">
                <a:xfrm>
                  <a:off x="109538" y="5156474"/>
                  <a:ext cx="805092" cy="30775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pt-BR" sz="1400"/>
                    <a:t>Shape</a:t>
                  </a:r>
                </a:p>
              </p:txBody>
            </p:sp>
            <p:pic>
              <p:nvPicPr>
                <p:cNvPr id="26" name="Imagem 25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 bwMode="auto">
                <a:xfrm>
                  <a:off x="2274888" y="4424363"/>
                  <a:ext cx="1339850" cy="1058862"/>
                </a:xfrm>
                <a:prstGeom prst="rect">
                  <a:avLst/>
                </a:prstGeom>
                <a:ln w="9525" cap="sq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27" name="Retângulo 26"/>
                <p:cNvSpPr/>
                <p:nvPr/>
              </p:nvSpPr>
              <p:spPr bwMode="auto">
                <a:xfrm>
                  <a:off x="2201863" y="4364038"/>
                  <a:ext cx="1479550" cy="1208087"/>
                </a:xfrm>
                <a:prstGeom prst="rect">
                  <a:avLst/>
                </a:prstGeom>
                <a:noFill/>
                <a:ln w="57150">
                  <a:solidFill>
                    <a:srgbClr val="800000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pt-BR"/>
                </a:p>
              </p:txBody>
            </p:sp>
            <p:cxnSp>
              <p:nvCxnSpPr>
                <p:cNvPr id="29" name="Conector de seta reta 28"/>
                <p:cNvCxnSpPr/>
                <p:nvPr/>
              </p:nvCxnSpPr>
              <p:spPr bwMode="auto">
                <a:xfrm>
                  <a:off x="3449638" y="5238750"/>
                  <a:ext cx="0" cy="89693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de seta reta 33"/>
                <p:cNvCxnSpPr/>
                <p:nvPr/>
              </p:nvCxnSpPr>
              <p:spPr bwMode="auto">
                <a:xfrm flipH="1">
                  <a:off x="2354263" y="4884738"/>
                  <a:ext cx="709612" cy="150177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de seta reta 34"/>
                <p:cNvCxnSpPr/>
                <p:nvPr/>
              </p:nvCxnSpPr>
              <p:spPr bwMode="auto">
                <a:xfrm flipH="1">
                  <a:off x="960438" y="4999038"/>
                  <a:ext cx="1290637" cy="32702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de seta reta 50"/>
                <p:cNvCxnSpPr/>
                <p:nvPr/>
              </p:nvCxnSpPr>
              <p:spPr bwMode="auto">
                <a:xfrm flipH="1">
                  <a:off x="1600200" y="5127625"/>
                  <a:ext cx="1149350" cy="917575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de seta reta 55"/>
                <p:cNvCxnSpPr/>
                <p:nvPr/>
              </p:nvCxnSpPr>
              <p:spPr bwMode="auto">
                <a:xfrm>
                  <a:off x="2987675" y="3892550"/>
                  <a:ext cx="3175" cy="49530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upo 47"/>
            <p:cNvGrpSpPr>
              <a:grpSpLocks/>
            </p:cNvGrpSpPr>
            <p:nvPr/>
          </p:nvGrpSpPr>
          <p:grpSpPr bwMode="auto">
            <a:xfrm>
              <a:off x="4546600" y="1196975"/>
              <a:ext cx="4597400" cy="5556250"/>
              <a:chOff x="4546206" y="1196975"/>
              <a:chExt cx="4597794" cy="5556579"/>
            </a:xfrm>
          </p:grpSpPr>
          <p:grpSp>
            <p:nvGrpSpPr>
              <p:cNvPr id="8" name="Grupo 45"/>
              <p:cNvGrpSpPr>
                <a:grpSpLocks/>
              </p:cNvGrpSpPr>
              <p:nvPr/>
            </p:nvGrpSpPr>
            <p:grpSpPr bwMode="auto">
              <a:xfrm>
                <a:off x="4546206" y="4276725"/>
                <a:ext cx="4597794" cy="2476829"/>
                <a:chOff x="4546206" y="4276725"/>
                <a:chExt cx="4597794" cy="2476829"/>
              </a:xfrm>
            </p:grpSpPr>
            <p:sp>
              <p:nvSpPr>
                <p:cNvPr id="12305" name="CaixaDeTexto 6"/>
                <p:cNvSpPr txBox="1">
                  <a:spLocks noChangeArrowheads="1"/>
                </p:cNvSpPr>
                <p:nvPr/>
              </p:nvSpPr>
              <p:spPr bwMode="auto">
                <a:xfrm>
                  <a:off x="7612802" y="6253482"/>
                  <a:ext cx="1531198" cy="3384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pt-BR" sz="1600" b="0"/>
                    <a:t>Decision tree</a:t>
                  </a:r>
                </a:p>
              </p:txBody>
            </p:sp>
            <p:grpSp>
              <p:nvGrpSpPr>
                <p:cNvPr id="9" name="Grupo 44"/>
                <p:cNvGrpSpPr>
                  <a:grpSpLocks/>
                </p:cNvGrpSpPr>
                <p:nvPr/>
              </p:nvGrpSpPr>
              <p:grpSpPr bwMode="auto">
                <a:xfrm>
                  <a:off x="4546206" y="4276725"/>
                  <a:ext cx="4130250" cy="2476829"/>
                  <a:chOff x="4546206" y="4276725"/>
                  <a:chExt cx="4130250" cy="2476829"/>
                </a:xfrm>
              </p:grpSpPr>
              <p:pic>
                <p:nvPicPr>
                  <p:cNvPr id="12307" name="Objeto 1">
                    <a:hlinkClick r:id="rId10" action="ppaction://hlinksldjump"/>
                  </p:cNvPr>
                  <p:cNvPicPr>
                    <a:picLocks noChangeArrowheads="1"/>
                  </p:cNvPicPr>
                  <p:nvPr/>
                </p:nvPicPr>
                <p:blipFill>
                  <a:blip r:embed="rId11"/>
                  <a:srcRect b="-122"/>
                  <a:stretch>
                    <a:fillRect/>
                  </a:stretch>
                </p:blipFill>
                <p:spPr bwMode="auto">
                  <a:xfrm>
                    <a:off x="5628047" y="4276725"/>
                    <a:ext cx="3048409" cy="24768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2308" name="Picture 4" descr="http://t3.gstatic.com/images?q=tbn:ANd9GcQjQUmKDuocbw30XPsKbEAj9YiFLWXxOyXPH6E-pzZD2HTIJj6r-w"/>
                  <p:cNvPicPr>
                    <a:picLocks noChangeAspect="1" noChangeArrowheads="1"/>
                  </p:cNvPicPr>
                  <p:nvPr/>
                </p:nvPicPr>
                <p:blipFill>
                  <a:blip r:embed="rId12"/>
                  <a:srcRect/>
                  <a:stretch>
                    <a:fillRect/>
                  </a:stretch>
                </p:blipFill>
                <p:spPr bwMode="auto">
                  <a:xfrm>
                    <a:off x="4546206" y="4322935"/>
                    <a:ext cx="811217" cy="7364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2309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6612" y="4389996"/>
                    <a:ext cx="615721" cy="368713"/>
                  </a:xfrm>
                  <a:prstGeom prst="rect">
                    <a:avLst/>
                  </a:prstGeom>
                  <a:solidFill>
                    <a:srgbClr val="006699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pt-BR" sz="1200">
                        <a:solidFill>
                          <a:schemeClr val="bg1"/>
                        </a:solidFill>
                        <a:latin typeface="Arial" pitchFamily="34" charset="0"/>
                      </a:rPr>
                      <a:t>C4.5</a:t>
                    </a:r>
                  </a:p>
                </p:txBody>
              </p:sp>
            </p:grpSp>
          </p:grpSp>
          <p:sp>
            <p:nvSpPr>
              <p:cNvPr id="12304" name="Retângulo 46"/>
              <p:cNvSpPr>
                <a:spLocks noChangeArrowheads="1"/>
              </p:cNvSpPr>
              <p:nvPr/>
            </p:nvSpPr>
            <p:spPr bwMode="auto">
              <a:xfrm>
                <a:off x="7380288" y="1196975"/>
                <a:ext cx="1713714" cy="1151905"/>
              </a:xfrm>
              <a:prstGeom prst="rect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487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aixaDeTexto 28"/>
          <p:cNvSpPr txBox="1">
            <a:spLocks noChangeArrowheads="1"/>
          </p:cNvSpPr>
          <p:nvPr/>
        </p:nvSpPr>
        <p:spPr bwMode="auto">
          <a:xfrm>
            <a:off x="7620000" y="6581775"/>
            <a:ext cx="1508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200" b="1"/>
              <a:t>Espíndola 2012</a:t>
            </a:r>
            <a:endParaRPr lang="en-US" altLang="pt-BR" sz="1200" b="1"/>
          </a:p>
        </p:txBody>
      </p:sp>
      <p:pic>
        <p:nvPicPr>
          <p:cNvPr id="34819" name="Picture 4" descr="laur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r="-804" b="4111"/>
          <a:stretch>
            <a:fillRect/>
          </a:stretch>
        </p:blipFill>
        <p:spPr bwMode="auto">
          <a:xfrm>
            <a:off x="381000" y="0"/>
            <a:ext cx="4141788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1" t="8333" r="10544" b="15495"/>
          <a:stretch>
            <a:fillRect/>
          </a:stretch>
        </p:blipFill>
        <p:spPr bwMode="auto">
          <a:xfrm>
            <a:off x="4953000" y="3246438"/>
            <a:ext cx="41910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9" t="8333" r="47679" b="14668"/>
          <a:stretch>
            <a:fillRect/>
          </a:stretch>
        </p:blipFill>
        <p:spPr bwMode="auto">
          <a:xfrm>
            <a:off x="4876800" y="0"/>
            <a:ext cx="42672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Box 11"/>
          <p:cNvSpPr txBox="1">
            <a:spLocks noChangeArrowheads="1"/>
          </p:cNvSpPr>
          <p:nvPr/>
        </p:nvSpPr>
        <p:spPr bwMode="auto">
          <a:xfrm>
            <a:off x="381000" y="6519863"/>
            <a:ext cx="4445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600" b="1">
                <a:latin typeface="Times New Roman" pitchFamily="18" charset="0"/>
              </a:rPr>
              <a:t>Laurance et al., 2001</a:t>
            </a:r>
            <a:r>
              <a:rPr lang="pt-BR" altLang="pt-BR" sz="1600">
                <a:latin typeface="Times New Roman" pitchFamily="18" charset="0"/>
              </a:rPr>
              <a:t> – Pessimist scenario (2020): </a:t>
            </a:r>
          </a:p>
        </p:txBody>
      </p:sp>
      <p:sp>
        <p:nvSpPr>
          <p:cNvPr id="34823" name="Text Box 11"/>
          <p:cNvSpPr txBox="1">
            <a:spLocks noChangeArrowheads="1"/>
          </p:cNvSpPr>
          <p:nvPr/>
        </p:nvSpPr>
        <p:spPr bwMode="auto">
          <a:xfrm>
            <a:off x="152400" y="3048000"/>
            <a:ext cx="4537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600" b="1">
                <a:latin typeface="Times New Roman" pitchFamily="18" charset="0"/>
              </a:rPr>
              <a:t>Laurance et al., 2001</a:t>
            </a:r>
            <a:r>
              <a:rPr lang="pt-BR" altLang="pt-BR" sz="1600">
                <a:latin typeface="Times New Roman" pitchFamily="18" charset="0"/>
              </a:rPr>
              <a:t> – Optimistic scenario (2020):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452692" y="0"/>
            <a:ext cx="4664148" cy="3581400"/>
            <a:chOff x="4452692" y="0"/>
            <a:chExt cx="4664148" cy="3581400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0" t="17718" r="38805" b="43753"/>
            <a:stretch/>
          </p:blipFill>
          <p:spPr>
            <a:xfrm>
              <a:off x="4452692" y="0"/>
              <a:ext cx="4664148" cy="3581400"/>
            </a:xfrm>
            <a:prstGeom prst="rect">
              <a:avLst/>
            </a:prstGeom>
          </p:spPr>
        </p:pic>
        <p:sp>
          <p:nvSpPr>
            <p:cNvPr id="2" name="CaixaDeTexto 1"/>
            <p:cNvSpPr txBox="1"/>
            <p:nvPr/>
          </p:nvSpPr>
          <p:spPr>
            <a:xfrm>
              <a:off x="8342269" y="61913"/>
              <a:ext cx="774571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2019</a:t>
              </a:r>
              <a:endParaRPr lang="pt-B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39939" name="Picture 4" descr="acum_am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88" y="476250"/>
            <a:ext cx="9040812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1150937" cy="2444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pt-BR" sz="1000" b="1"/>
          </a:p>
        </p:txBody>
      </p:sp>
      <p:grpSp>
        <p:nvGrpSpPr>
          <p:cNvPr id="39941" name="Group 6"/>
          <p:cNvGrpSpPr>
            <a:grpSpLocks/>
          </p:cNvGrpSpPr>
          <p:nvPr/>
        </p:nvGrpSpPr>
        <p:grpSpPr bwMode="auto">
          <a:xfrm>
            <a:off x="11113" y="4583113"/>
            <a:ext cx="1152525" cy="2414587"/>
            <a:chOff x="113" y="574"/>
            <a:chExt cx="726" cy="1521"/>
          </a:xfrm>
        </p:grpSpPr>
        <p:pic>
          <p:nvPicPr>
            <p:cNvPr id="39952" name="Picture 7" descr="leg_acum_06"/>
            <p:cNvPicPr>
              <a:picLocks noChangeAspect="1" noChangeArrowheads="1"/>
            </p:cNvPicPr>
            <p:nvPr/>
          </p:nvPicPr>
          <p:blipFill>
            <a:blip r:embed="rId4" cstate="print"/>
            <a:srcRect l="3302" t="17891" r="82555" b="-2583"/>
            <a:stretch>
              <a:fillRect/>
            </a:stretch>
          </p:blipFill>
          <p:spPr bwMode="auto">
            <a:xfrm>
              <a:off x="113" y="638"/>
              <a:ext cx="183" cy="1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3" name="Text Box 8"/>
            <p:cNvSpPr txBox="1">
              <a:spLocks noChangeArrowheads="1"/>
            </p:cNvSpPr>
            <p:nvPr/>
          </p:nvSpPr>
          <p:spPr bwMode="auto">
            <a:xfrm>
              <a:off x="275" y="574"/>
              <a:ext cx="564" cy="1521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55000"/>
                </a:lnSpc>
              </a:pPr>
              <a:r>
                <a:rPr lang="pt-BR" altLang="pt-BR" sz="900" b="1"/>
                <a:t>Até 10%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10 - 20%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20 – 30%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30 – 40%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40 – 50%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50 – 60%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60 – 70%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70 – 80%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80 – 90%</a:t>
              </a:r>
            </a:p>
            <a:p>
              <a:pPr>
                <a:lnSpc>
                  <a:spcPct val="155000"/>
                </a:lnSpc>
              </a:pPr>
              <a:r>
                <a:rPr lang="pt-BR" altLang="pt-BR" sz="900" b="1"/>
                <a:t>90 – 100%</a:t>
              </a:r>
            </a:p>
            <a:p>
              <a:pPr>
                <a:lnSpc>
                  <a:spcPct val="155000"/>
                </a:lnSpc>
              </a:pPr>
              <a:endParaRPr lang="pt-BR" altLang="pt-BR" sz="900" b="1"/>
            </a:p>
          </p:txBody>
        </p:sp>
      </p:grp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3779838" y="115888"/>
            <a:ext cx="4608512" cy="3667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altLang="pt-BR" b="1"/>
              <a:t>Estudos de Caso</a:t>
            </a:r>
          </a:p>
        </p:txBody>
      </p:sp>
      <p:sp>
        <p:nvSpPr>
          <p:cNvPr id="39943" name="Rectangle 10"/>
          <p:cNvSpPr>
            <a:spLocks noChangeArrowheads="1"/>
          </p:cNvSpPr>
          <p:nvPr/>
        </p:nvSpPr>
        <p:spPr bwMode="auto">
          <a:xfrm>
            <a:off x="5795963" y="3500438"/>
            <a:ext cx="431800" cy="4318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39944" name="Rectangle 11"/>
          <p:cNvSpPr>
            <a:spLocks noChangeArrowheads="1"/>
          </p:cNvSpPr>
          <p:nvPr/>
        </p:nvSpPr>
        <p:spPr bwMode="auto">
          <a:xfrm rot="-973972">
            <a:off x="5394325" y="3146425"/>
            <a:ext cx="263525" cy="1511300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39945" name="Rectangle 12"/>
          <p:cNvSpPr>
            <a:spLocks noChangeArrowheads="1"/>
          </p:cNvSpPr>
          <p:nvPr/>
        </p:nvSpPr>
        <p:spPr bwMode="auto">
          <a:xfrm rot="1563051">
            <a:off x="5429250" y="2786063"/>
            <a:ext cx="219075" cy="449262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39946" name="Line 13"/>
          <p:cNvSpPr>
            <a:spLocks noChangeShapeType="1"/>
          </p:cNvSpPr>
          <p:nvPr/>
        </p:nvSpPr>
        <p:spPr bwMode="auto">
          <a:xfrm flipH="1" flipV="1">
            <a:off x="3924300" y="3068638"/>
            <a:ext cx="1439863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9947" name="Text Box 14"/>
          <p:cNvSpPr txBox="1">
            <a:spLocks noChangeArrowheads="1"/>
          </p:cNvSpPr>
          <p:nvPr/>
        </p:nvSpPr>
        <p:spPr bwMode="auto">
          <a:xfrm>
            <a:off x="3273425" y="2733675"/>
            <a:ext cx="1401763" cy="304800"/>
          </a:xfrm>
          <a:prstGeom prst="rect">
            <a:avLst/>
          </a:prstGeom>
          <a:gradFill rotWithShape="1">
            <a:gsLst>
              <a:gs pos="0">
                <a:srgbClr val="FF99CC">
                  <a:alpha val="50998"/>
                </a:srgbClr>
              </a:gs>
              <a:gs pos="100000">
                <a:srgbClr val="FFA4D2">
                  <a:alpha val="50998"/>
                </a:srgbClr>
              </a:gs>
            </a:gsLst>
            <a:lin ang="5400000" scaled="1"/>
          </a:gradFill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400"/>
              <a:t>1.DFS Br-163</a:t>
            </a:r>
          </a:p>
        </p:txBody>
      </p:sp>
      <p:sp>
        <p:nvSpPr>
          <p:cNvPr id="39948" name="Text Box 15"/>
          <p:cNvSpPr txBox="1">
            <a:spLocks noChangeArrowheads="1"/>
          </p:cNvSpPr>
          <p:nvPr/>
        </p:nvSpPr>
        <p:spPr bwMode="auto">
          <a:xfrm>
            <a:off x="5853113" y="2276475"/>
            <a:ext cx="1057275" cy="304800"/>
          </a:xfrm>
          <a:prstGeom prst="rect">
            <a:avLst/>
          </a:prstGeom>
          <a:gradFill rotWithShape="1">
            <a:gsLst>
              <a:gs pos="0">
                <a:srgbClr val="FF99CC">
                  <a:alpha val="50998"/>
                </a:srgbClr>
              </a:gs>
              <a:gs pos="100000">
                <a:srgbClr val="FFA4D2">
                  <a:alpha val="50998"/>
                </a:srgbClr>
              </a:gs>
            </a:gsLst>
            <a:lin ang="5400000" scaled="1"/>
          </a:gradFill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400"/>
              <a:t>2.Tapajós</a:t>
            </a:r>
          </a:p>
        </p:txBody>
      </p:sp>
      <p:sp>
        <p:nvSpPr>
          <p:cNvPr id="39949" name="Line 16"/>
          <p:cNvSpPr>
            <a:spLocks noChangeShapeType="1"/>
          </p:cNvSpPr>
          <p:nvPr/>
        </p:nvSpPr>
        <p:spPr bwMode="auto">
          <a:xfrm flipV="1">
            <a:off x="5580063" y="2636838"/>
            <a:ext cx="504825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39950" name="Text Box 17"/>
          <p:cNvSpPr txBox="1">
            <a:spLocks noChangeArrowheads="1"/>
          </p:cNvSpPr>
          <p:nvPr/>
        </p:nvSpPr>
        <p:spPr bwMode="auto">
          <a:xfrm>
            <a:off x="6165850" y="2997200"/>
            <a:ext cx="1592263" cy="304800"/>
          </a:xfrm>
          <a:prstGeom prst="rect">
            <a:avLst/>
          </a:prstGeom>
          <a:gradFill rotWithShape="1">
            <a:gsLst>
              <a:gs pos="0">
                <a:srgbClr val="FF99CC">
                  <a:alpha val="50998"/>
                </a:srgbClr>
              </a:gs>
              <a:gs pos="100000">
                <a:srgbClr val="FFA4D2">
                  <a:alpha val="50998"/>
                </a:srgbClr>
              </a:gs>
            </a:gsLst>
            <a:lin ang="5400000" scaled="1"/>
          </a:gradFill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altLang="pt-BR" sz="1400"/>
              <a:t>3.Terra do Meio</a:t>
            </a:r>
          </a:p>
        </p:txBody>
      </p:sp>
      <p:sp>
        <p:nvSpPr>
          <p:cNvPr id="39951" name="Line 18"/>
          <p:cNvSpPr>
            <a:spLocks noChangeShapeType="1"/>
          </p:cNvSpPr>
          <p:nvPr/>
        </p:nvSpPr>
        <p:spPr bwMode="auto">
          <a:xfrm flipV="1">
            <a:off x="6156325" y="3357563"/>
            <a:ext cx="504825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40963" name="Picture 2" descr="br_163_sfx"/>
          <p:cNvPicPr>
            <a:picLocks noChangeAspect="1" noChangeArrowheads="1"/>
          </p:cNvPicPr>
          <p:nvPr/>
        </p:nvPicPr>
        <p:blipFill>
          <a:blip r:embed="rId3" cstate="print"/>
          <a:srcRect r="5118"/>
          <a:stretch>
            <a:fillRect/>
          </a:stretch>
        </p:blipFill>
        <p:spPr bwMode="auto">
          <a:xfrm>
            <a:off x="0" y="0"/>
            <a:ext cx="91821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 descr="leg_br_163_sfx"/>
          <p:cNvPicPr>
            <a:picLocks noChangeAspect="1" noChangeArrowheads="1"/>
          </p:cNvPicPr>
          <p:nvPr/>
        </p:nvPicPr>
        <p:blipFill>
          <a:blip r:embed="rId4" cstate="print"/>
          <a:srcRect r="26154"/>
          <a:stretch>
            <a:fillRect/>
          </a:stretch>
        </p:blipFill>
        <p:spPr bwMode="auto">
          <a:xfrm>
            <a:off x="7686675" y="4286250"/>
            <a:ext cx="1381125" cy="25431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1447800" y="6583363"/>
            <a:ext cx="3221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200" b="1">
                <a:solidFill>
                  <a:srgbClr val="FFFFFF"/>
                </a:solidFill>
                <a:latin typeface="Arial" charset="0"/>
              </a:rPr>
              <a:t>Prodes 2003/2004 + Incremento 1997-2004</a:t>
            </a: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1600200" y="1905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FF"/>
                </a:solidFill>
                <a:latin typeface="Arial" charset="0"/>
              </a:rPr>
              <a:t>BR-163</a:t>
            </a:r>
          </a:p>
        </p:txBody>
      </p:sp>
      <p:sp>
        <p:nvSpPr>
          <p:cNvPr id="40967" name="Text Box 6"/>
          <p:cNvSpPr txBox="1">
            <a:spLocks noChangeArrowheads="1"/>
          </p:cNvSpPr>
          <p:nvPr/>
        </p:nvSpPr>
        <p:spPr bwMode="auto">
          <a:xfrm>
            <a:off x="3733800" y="19050"/>
            <a:ext cx="168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FFFF"/>
                </a:solidFill>
                <a:latin typeface="Arial" charset="0"/>
              </a:rPr>
              <a:t>Terra do Meio</a:t>
            </a:r>
          </a:p>
        </p:txBody>
      </p:sp>
      <p:sp>
        <p:nvSpPr>
          <p:cNvPr id="357383" name="Oval 7"/>
          <p:cNvSpPr>
            <a:spLocks noChangeArrowheads="1"/>
          </p:cNvSpPr>
          <p:nvPr/>
        </p:nvSpPr>
        <p:spPr bwMode="auto">
          <a:xfrm rot="-1617415">
            <a:off x="4191000" y="171450"/>
            <a:ext cx="2971800" cy="4267200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40969" name="Line 8"/>
          <p:cNvSpPr>
            <a:spLocks noChangeShapeType="1"/>
          </p:cNvSpPr>
          <p:nvPr/>
        </p:nvSpPr>
        <p:spPr bwMode="auto">
          <a:xfrm flipV="1">
            <a:off x="3048000" y="299085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40970" name="Picture 9" descr="figura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0" y="4419600"/>
            <a:ext cx="2444750" cy="2438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71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42038"/>
            <a:ext cx="1409700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477000" y="990600"/>
            <a:ext cx="2057400" cy="4800600"/>
            <a:chOff x="4080" y="624"/>
            <a:chExt cx="1296" cy="3024"/>
          </a:xfrm>
        </p:grpSpPr>
        <p:sp>
          <p:nvSpPr>
            <p:cNvPr id="40973" name="Oval 12"/>
            <p:cNvSpPr>
              <a:spLocks noChangeArrowheads="1"/>
            </p:cNvSpPr>
            <p:nvPr/>
          </p:nvSpPr>
          <p:spPr bwMode="auto">
            <a:xfrm>
              <a:off x="4080" y="3312"/>
              <a:ext cx="432" cy="336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pt-BR"/>
            </a:p>
          </p:txBody>
        </p:sp>
        <p:sp>
          <p:nvSpPr>
            <p:cNvPr id="40974" name="Oval 13"/>
            <p:cNvSpPr>
              <a:spLocks noChangeArrowheads="1"/>
            </p:cNvSpPr>
            <p:nvPr/>
          </p:nvSpPr>
          <p:spPr bwMode="auto">
            <a:xfrm>
              <a:off x="4176" y="624"/>
              <a:ext cx="1200" cy="672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600200" y="381000"/>
            <a:ext cx="6961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t-BR" sz="2400">
                <a:latin typeface="Times New Roman" pitchFamily="18" charset="0"/>
              </a:rPr>
              <a:t>Diferentes Histórias, Processos e Estágios de Ocupação</a:t>
            </a:r>
          </a:p>
        </p:txBody>
      </p:sp>
      <p:sp>
        <p:nvSpPr>
          <p:cNvPr id="41988" name="Rectangle 11"/>
          <p:cNvSpPr>
            <a:spLocks noChangeArrowheads="1"/>
          </p:cNvSpPr>
          <p:nvPr/>
        </p:nvSpPr>
        <p:spPr bwMode="auto">
          <a:xfrm>
            <a:off x="1447800" y="5029200"/>
            <a:ext cx="7315200" cy="1573213"/>
          </a:xfrm>
          <a:prstGeom prst="rect">
            <a:avLst/>
          </a:prstGeom>
          <a:solidFill>
            <a:srgbClr val="FFF4C5"/>
          </a:solidFill>
          <a:ln w="19050">
            <a:solidFill>
              <a:srgbClr val="B29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lvl="1" indent="-457200">
              <a:spcBef>
                <a:spcPct val="50000"/>
              </a:spcBef>
              <a:buFontTx/>
              <a:buAutoNum type="arabicParenR"/>
            </a:pPr>
            <a:r>
              <a:rPr lang="en-US" altLang="pt-BR" sz="1200">
                <a:latin typeface="Times New Roman" pitchFamily="18" charset="0"/>
              </a:rPr>
              <a:t>Tucumã (1984/85) – Mining, Private Colonization, small to medium farms;  Consolidated occupation. (Shimink &amp; wood, 1990)</a:t>
            </a:r>
          </a:p>
          <a:p>
            <a:pPr marL="914400" lvl="1" indent="-457200">
              <a:spcBef>
                <a:spcPct val="50000"/>
              </a:spcBef>
              <a:buFontTx/>
              <a:buAutoNum type="arabicParenR"/>
            </a:pPr>
            <a:r>
              <a:rPr lang="en-US" altLang="pt-BR" sz="1200">
                <a:latin typeface="Times New Roman" pitchFamily="18" charset="0"/>
              </a:rPr>
              <a:t>São Félix (beginning of  XX century– The 80) Extractives, mining, cattle ranching, large and snall farms, spontaneus occupation.  North of Tucumã  and São Félix (  90) – logging,  cattle ranching, large farms – planned rural settlement (INCRA 95) , Indian Land invasion</a:t>
            </a:r>
          </a:p>
          <a:p>
            <a:pPr marL="914400" lvl="1" indent="-457200">
              <a:spcBef>
                <a:spcPct val="50000"/>
              </a:spcBef>
              <a:buFontTx/>
              <a:buAutoNum type="arabicParenR"/>
            </a:pPr>
            <a:r>
              <a:rPr lang="en-US" altLang="pt-BR" sz="1200">
                <a:latin typeface="Times New Roman" pitchFamily="18" charset="0"/>
              </a:rPr>
              <a:t>Terra do Meio (1998/2000) – Mining, logging, illegal land market, catle ranching small and large farms. </a:t>
            </a:r>
          </a:p>
        </p:txBody>
      </p:sp>
      <p:grpSp>
        <p:nvGrpSpPr>
          <p:cNvPr id="41989" name="Group 17"/>
          <p:cNvGrpSpPr>
            <a:grpSpLocks/>
          </p:cNvGrpSpPr>
          <p:nvPr/>
        </p:nvGrpSpPr>
        <p:grpSpPr bwMode="auto">
          <a:xfrm>
            <a:off x="1371600" y="914400"/>
            <a:ext cx="7177088" cy="3886200"/>
            <a:chOff x="864" y="576"/>
            <a:chExt cx="4521" cy="2448"/>
          </a:xfrm>
        </p:grpSpPr>
        <p:pic>
          <p:nvPicPr>
            <p:cNvPr id="41990" name="Picture 4" descr="tmei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64" y="576"/>
              <a:ext cx="4521" cy="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1" name="Line 6"/>
            <p:cNvSpPr>
              <a:spLocks noChangeShapeType="1"/>
            </p:cNvSpPr>
            <p:nvPr/>
          </p:nvSpPr>
          <p:spPr bwMode="auto">
            <a:xfrm>
              <a:off x="3984" y="2832"/>
              <a:ext cx="12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992" name="Text Box 7"/>
            <p:cNvSpPr txBox="1">
              <a:spLocks noChangeArrowheads="1"/>
            </p:cNvSpPr>
            <p:nvPr/>
          </p:nvSpPr>
          <p:spPr bwMode="auto">
            <a:xfrm>
              <a:off x="3936" y="2832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41993" name="Rectangle 8"/>
            <p:cNvSpPr>
              <a:spLocks noChangeArrowheads="1"/>
            </p:cNvSpPr>
            <p:nvPr/>
          </p:nvSpPr>
          <p:spPr bwMode="auto">
            <a:xfrm>
              <a:off x="4848" y="2832"/>
              <a:ext cx="46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400">
                  <a:latin typeface="Times New Roman" pitchFamily="18" charset="0"/>
                </a:rPr>
                <a:t>100 km</a:t>
              </a:r>
            </a:p>
          </p:txBody>
        </p:sp>
        <p:sp>
          <p:nvSpPr>
            <p:cNvPr id="41994" name="Line 9"/>
            <p:cNvSpPr>
              <a:spLocks noChangeShapeType="1"/>
            </p:cNvSpPr>
            <p:nvPr/>
          </p:nvSpPr>
          <p:spPr bwMode="auto">
            <a:xfrm>
              <a:off x="2832" y="576"/>
              <a:ext cx="1008" cy="240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3312" y="1344"/>
              <a:ext cx="2064" cy="24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1996" name="Oval 12"/>
            <p:cNvSpPr>
              <a:spLocks noChangeArrowheads="1"/>
            </p:cNvSpPr>
            <p:nvPr/>
          </p:nvSpPr>
          <p:spPr bwMode="auto">
            <a:xfrm>
              <a:off x="3840" y="2112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altLang="pt-BR"/>
            </a:p>
          </p:txBody>
        </p:sp>
        <p:sp>
          <p:nvSpPr>
            <p:cNvPr id="41997" name="Text Box 13"/>
            <p:cNvSpPr txBox="1">
              <a:spLocks noChangeArrowheads="1"/>
            </p:cNvSpPr>
            <p:nvPr/>
          </p:nvSpPr>
          <p:spPr bwMode="auto">
            <a:xfrm>
              <a:off x="3888" y="1920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BR" sz="1200">
                  <a:solidFill>
                    <a:schemeClr val="bg1"/>
                  </a:solidFill>
                  <a:latin typeface="Times New Roman" pitchFamily="18" charset="0"/>
                </a:rPr>
                <a:t>São Félix  do Xingu\Tucumá</a:t>
              </a:r>
            </a:p>
          </p:txBody>
        </p:sp>
        <p:sp>
          <p:nvSpPr>
            <p:cNvPr id="41998" name="Text Box 14"/>
            <p:cNvSpPr txBox="1">
              <a:spLocks noChangeArrowheads="1"/>
            </p:cNvSpPr>
            <p:nvPr/>
          </p:nvSpPr>
          <p:spPr bwMode="auto">
            <a:xfrm>
              <a:off x="2976" y="720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BR" sz="1200">
                  <a:solidFill>
                    <a:schemeClr val="bg1"/>
                  </a:solidFill>
                  <a:latin typeface="Times New Roman" pitchFamily="18" charset="0"/>
                </a:rPr>
                <a:t>Rio Xingu</a:t>
              </a:r>
            </a:p>
          </p:txBody>
        </p:sp>
        <p:sp>
          <p:nvSpPr>
            <p:cNvPr id="41999" name="Text Box 15"/>
            <p:cNvSpPr txBox="1">
              <a:spLocks noChangeArrowheads="1"/>
            </p:cNvSpPr>
            <p:nvPr/>
          </p:nvSpPr>
          <p:spPr bwMode="auto">
            <a:xfrm>
              <a:off x="912" y="1008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BR" sz="1200">
                  <a:solidFill>
                    <a:schemeClr val="bg1"/>
                  </a:solidFill>
                  <a:latin typeface="Times New Roman" pitchFamily="18" charset="0"/>
                </a:rPr>
                <a:t>Rio Iriri</a:t>
              </a:r>
            </a:p>
          </p:txBody>
        </p:sp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>
              <a:off x="864" y="1056"/>
              <a:ext cx="720" cy="1920"/>
            </a:xfrm>
            <a:prstGeom prst="line">
              <a:avLst/>
            </a:prstGeom>
            <a:noFill/>
            <a:ln w="28575">
              <a:solidFill>
                <a:srgbClr val="FFFF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SFX_GeoDMA_celulas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685800"/>
            <a:ext cx="75438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Tipologia de Padrões</a:t>
            </a:r>
            <a:endParaRPr lang="en-US" altLang="pt-BR" smtClean="0"/>
          </a:p>
        </p:txBody>
      </p:sp>
      <p:sp>
        <p:nvSpPr>
          <p:cNvPr id="44035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44036" name="Imagem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05000"/>
            <a:ext cx="6553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tângulo 5"/>
          <p:cNvSpPr>
            <a:spLocks noChangeArrowheads="1"/>
          </p:cNvSpPr>
          <p:nvPr/>
        </p:nvSpPr>
        <p:spPr bwMode="auto">
          <a:xfrm>
            <a:off x="5429250" y="5726113"/>
            <a:ext cx="19288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/>
              <a:t>(</a:t>
            </a:r>
            <a:r>
              <a:rPr lang="pt-BR" altLang="pt-BR" sz="1100" b="1"/>
              <a:t>Lobo &amp; Escada 2011)</a:t>
            </a:r>
            <a:endParaRPr lang="en-US" altLang="pt-BR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grpSp>
        <p:nvGrpSpPr>
          <p:cNvPr id="45059" name="Group 32"/>
          <p:cNvGrpSpPr>
            <a:grpSpLocks/>
          </p:cNvGrpSpPr>
          <p:nvPr/>
        </p:nvGrpSpPr>
        <p:grpSpPr bwMode="auto">
          <a:xfrm>
            <a:off x="457200" y="1905000"/>
            <a:ext cx="4724400" cy="3962400"/>
            <a:chOff x="1920" y="1152"/>
            <a:chExt cx="3120" cy="3024"/>
          </a:xfrm>
        </p:grpSpPr>
        <p:sp>
          <p:nvSpPr>
            <p:cNvPr id="45066" name="Oval 5"/>
            <p:cNvSpPr>
              <a:spLocks noChangeArrowheads="1"/>
            </p:cNvSpPr>
            <p:nvPr/>
          </p:nvSpPr>
          <p:spPr bwMode="auto">
            <a:xfrm>
              <a:off x="3696" y="1152"/>
              <a:ext cx="480" cy="384"/>
            </a:xfrm>
            <a:prstGeom prst="ellipse">
              <a:avLst/>
            </a:prstGeom>
            <a:solidFill>
              <a:schemeClr val="accent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/>
                <a:t>PL</a:t>
              </a:r>
            </a:p>
          </p:txBody>
        </p:sp>
        <p:sp>
          <p:nvSpPr>
            <p:cNvPr id="45067" name="Line 7"/>
            <p:cNvSpPr>
              <a:spLocks noChangeShapeType="1"/>
            </p:cNvSpPr>
            <p:nvPr/>
          </p:nvSpPr>
          <p:spPr bwMode="auto">
            <a:xfrm flipH="1">
              <a:off x="3504" y="1536"/>
              <a:ext cx="432" cy="43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68" name="Line 8"/>
            <p:cNvSpPr>
              <a:spLocks noChangeShapeType="1"/>
            </p:cNvSpPr>
            <p:nvPr/>
          </p:nvSpPr>
          <p:spPr bwMode="auto">
            <a:xfrm>
              <a:off x="3936" y="1536"/>
              <a:ext cx="336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69" name="Oval 10"/>
            <p:cNvSpPr>
              <a:spLocks noChangeArrowheads="1"/>
            </p:cNvSpPr>
            <p:nvPr/>
          </p:nvSpPr>
          <p:spPr bwMode="auto">
            <a:xfrm>
              <a:off x="3072" y="1920"/>
              <a:ext cx="528" cy="480"/>
            </a:xfrm>
            <a:prstGeom prst="ellipse">
              <a:avLst/>
            </a:prstGeom>
            <a:solidFill>
              <a:schemeClr val="accent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/>
                <a:t>LSI</a:t>
              </a:r>
            </a:p>
          </p:txBody>
        </p:sp>
        <p:sp>
          <p:nvSpPr>
            <p:cNvPr id="45070" name="Text Box 12"/>
            <p:cNvSpPr txBox="1">
              <a:spLocks noChangeArrowheads="1"/>
            </p:cNvSpPr>
            <p:nvPr/>
          </p:nvSpPr>
          <p:spPr bwMode="auto">
            <a:xfrm>
              <a:off x="4120" y="1654"/>
              <a:ext cx="409" cy="349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BR" sz="1200"/>
                <a:t>&gt;0,69</a:t>
              </a:r>
            </a:p>
          </p:txBody>
        </p:sp>
        <p:sp>
          <p:nvSpPr>
            <p:cNvPr id="45071" name="Text Box 13"/>
            <p:cNvSpPr txBox="1">
              <a:spLocks noChangeArrowheads="1"/>
            </p:cNvSpPr>
            <p:nvPr/>
          </p:nvSpPr>
          <p:spPr bwMode="auto">
            <a:xfrm>
              <a:off x="3218" y="1652"/>
              <a:ext cx="516" cy="2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&lt;=0,69</a:t>
              </a:r>
            </a:p>
          </p:txBody>
        </p:sp>
        <p:sp>
          <p:nvSpPr>
            <p:cNvPr id="45072" name="Rectangle 14"/>
            <p:cNvSpPr>
              <a:spLocks noChangeArrowheads="1"/>
            </p:cNvSpPr>
            <p:nvPr/>
          </p:nvSpPr>
          <p:spPr bwMode="auto">
            <a:xfrm>
              <a:off x="4032" y="2016"/>
              <a:ext cx="1008" cy="336"/>
            </a:xfrm>
            <a:prstGeom prst="rect">
              <a:avLst/>
            </a:prstGeom>
            <a:solidFill>
              <a:srgbClr val="CCCC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/>
                <a:t>Consolidado</a:t>
              </a:r>
            </a:p>
          </p:txBody>
        </p:sp>
        <p:sp>
          <p:nvSpPr>
            <p:cNvPr id="45073" name="Line 16"/>
            <p:cNvSpPr>
              <a:spLocks noChangeShapeType="1"/>
            </p:cNvSpPr>
            <p:nvPr/>
          </p:nvSpPr>
          <p:spPr bwMode="auto">
            <a:xfrm>
              <a:off x="3312" y="2400"/>
              <a:ext cx="336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4" name="Line 17"/>
            <p:cNvSpPr>
              <a:spLocks noChangeShapeType="1"/>
            </p:cNvSpPr>
            <p:nvPr/>
          </p:nvSpPr>
          <p:spPr bwMode="auto">
            <a:xfrm flipH="1">
              <a:off x="2928" y="2400"/>
              <a:ext cx="384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5" name="Text Box 18"/>
            <p:cNvSpPr txBox="1">
              <a:spLocks noChangeArrowheads="1"/>
            </p:cNvSpPr>
            <p:nvPr/>
          </p:nvSpPr>
          <p:spPr bwMode="auto">
            <a:xfrm>
              <a:off x="3504" y="2498"/>
              <a:ext cx="433" cy="2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&gt;3,54</a:t>
              </a:r>
            </a:p>
          </p:txBody>
        </p:sp>
        <p:sp>
          <p:nvSpPr>
            <p:cNvPr id="45076" name="Rectangle 19"/>
            <p:cNvSpPr>
              <a:spLocks noChangeArrowheads="1"/>
            </p:cNvSpPr>
            <p:nvPr/>
          </p:nvSpPr>
          <p:spPr bwMode="auto">
            <a:xfrm>
              <a:off x="3456" y="2880"/>
              <a:ext cx="672" cy="336"/>
            </a:xfrm>
            <a:prstGeom prst="rect">
              <a:avLst/>
            </a:prstGeom>
            <a:solidFill>
              <a:srgbClr val="CCCC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/>
                <a:t>Difuso</a:t>
              </a:r>
            </a:p>
          </p:txBody>
        </p:sp>
        <p:sp>
          <p:nvSpPr>
            <p:cNvPr id="45077" name="Text Box 20"/>
            <p:cNvSpPr txBox="1">
              <a:spLocks noChangeArrowheads="1"/>
            </p:cNvSpPr>
            <p:nvPr/>
          </p:nvSpPr>
          <p:spPr bwMode="auto">
            <a:xfrm>
              <a:off x="2639" y="2498"/>
              <a:ext cx="516" cy="2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&lt;=3,54</a:t>
              </a:r>
            </a:p>
          </p:txBody>
        </p:sp>
        <p:sp>
          <p:nvSpPr>
            <p:cNvPr id="45078" name="Oval 21"/>
            <p:cNvSpPr>
              <a:spLocks noChangeArrowheads="1"/>
            </p:cNvSpPr>
            <p:nvPr/>
          </p:nvSpPr>
          <p:spPr bwMode="auto">
            <a:xfrm>
              <a:off x="2592" y="2880"/>
              <a:ext cx="528" cy="480"/>
            </a:xfrm>
            <a:prstGeom prst="ellipse">
              <a:avLst/>
            </a:prstGeom>
            <a:solidFill>
              <a:schemeClr val="accent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/>
                <a:t>MPS</a:t>
              </a:r>
            </a:p>
          </p:txBody>
        </p:sp>
        <p:sp>
          <p:nvSpPr>
            <p:cNvPr id="45079" name="Line 22"/>
            <p:cNvSpPr>
              <a:spLocks noChangeShapeType="1"/>
            </p:cNvSpPr>
            <p:nvPr/>
          </p:nvSpPr>
          <p:spPr bwMode="auto">
            <a:xfrm>
              <a:off x="2832" y="3360"/>
              <a:ext cx="336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0" name="Line 23"/>
            <p:cNvSpPr>
              <a:spLocks noChangeShapeType="1"/>
            </p:cNvSpPr>
            <p:nvPr/>
          </p:nvSpPr>
          <p:spPr bwMode="auto">
            <a:xfrm flipH="1">
              <a:off x="2448" y="3360"/>
              <a:ext cx="384" cy="48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1" name="Text Box 24"/>
            <p:cNvSpPr txBox="1">
              <a:spLocks noChangeArrowheads="1"/>
            </p:cNvSpPr>
            <p:nvPr/>
          </p:nvSpPr>
          <p:spPr bwMode="auto">
            <a:xfrm>
              <a:off x="3024" y="3455"/>
              <a:ext cx="497" cy="2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&gt;217,9</a:t>
              </a:r>
            </a:p>
          </p:txBody>
        </p:sp>
        <p:sp>
          <p:nvSpPr>
            <p:cNvPr id="45082" name="Rectangle 25"/>
            <p:cNvSpPr>
              <a:spLocks noChangeArrowheads="1"/>
            </p:cNvSpPr>
            <p:nvPr/>
          </p:nvSpPr>
          <p:spPr bwMode="auto">
            <a:xfrm>
              <a:off x="2928" y="3840"/>
              <a:ext cx="672" cy="336"/>
            </a:xfrm>
            <a:prstGeom prst="rect">
              <a:avLst/>
            </a:prstGeom>
            <a:solidFill>
              <a:srgbClr val="CCCC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/>
                <a:t>Difuso</a:t>
              </a:r>
            </a:p>
          </p:txBody>
        </p:sp>
        <p:sp>
          <p:nvSpPr>
            <p:cNvPr id="45083" name="Text Box 26"/>
            <p:cNvSpPr txBox="1">
              <a:spLocks noChangeArrowheads="1"/>
            </p:cNvSpPr>
            <p:nvPr/>
          </p:nvSpPr>
          <p:spPr bwMode="auto">
            <a:xfrm>
              <a:off x="2113" y="3455"/>
              <a:ext cx="580" cy="21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altLang="pt-BR" sz="1200"/>
                <a:t>&lt;=217,9</a:t>
              </a:r>
            </a:p>
          </p:txBody>
        </p:sp>
        <p:sp>
          <p:nvSpPr>
            <p:cNvPr id="45084" name="Rectangle 27"/>
            <p:cNvSpPr>
              <a:spLocks noChangeArrowheads="1"/>
            </p:cNvSpPr>
            <p:nvPr/>
          </p:nvSpPr>
          <p:spPr bwMode="auto">
            <a:xfrm>
              <a:off x="1920" y="3840"/>
              <a:ext cx="864" cy="336"/>
            </a:xfrm>
            <a:prstGeom prst="rect">
              <a:avLst/>
            </a:prstGeom>
            <a:solidFill>
              <a:srgbClr val="CCCC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pt-BR" altLang="pt-BR" sz="1600"/>
                <a:t>Geométrico</a:t>
              </a:r>
            </a:p>
          </p:txBody>
        </p:sp>
      </p:grpSp>
      <p:pic>
        <p:nvPicPr>
          <p:cNvPr id="45060" name="Picture 30" descr="algoritmo_arv_dec"/>
          <p:cNvPicPr>
            <a:picLocks noChangeAspect="1" noChangeArrowheads="1"/>
          </p:cNvPicPr>
          <p:nvPr/>
        </p:nvPicPr>
        <p:blipFill>
          <a:blip r:embed="rId2" cstate="print"/>
          <a:srcRect l="68932" t="26389" r="7767" b="61737"/>
          <a:stretch>
            <a:fillRect/>
          </a:stretch>
        </p:blipFill>
        <p:spPr bwMode="auto">
          <a:xfrm>
            <a:off x="6248400" y="0"/>
            <a:ext cx="28956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 Box 31"/>
          <p:cNvSpPr txBox="1">
            <a:spLocks noChangeArrowheads="1"/>
          </p:cNvSpPr>
          <p:nvPr/>
        </p:nvSpPr>
        <p:spPr bwMode="auto">
          <a:xfrm>
            <a:off x="1066800" y="381000"/>
            <a:ext cx="4876800" cy="11874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altLang="pt-BR" sz="2400">
              <a:latin typeface="Arial" charset="0"/>
            </a:endParaRPr>
          </a:p>
          <a:p>
            <a:pPr algn="ctr"/>
            <a:r>
              <a:rPr lang="en-US" altLang="pt-BR" sz="2400" b="1">
                <a:solidFill>
                  <a:schemeClr val="folHlink"/>
                </a:solidFill>
                <a:latin typeface="Arial" charset="0"/>
              </a:rPr>
              <a:t>Árvore de Decisão (C4.5)</a:t>
            </a:r>
          </a:p>
          <a:p>
            <a:pPr algn="ctr"/>
            <a:endParaRPr lang="pt-BR" altLang="pt-BR" sz="240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45062" name="Picture 36" descr="metricas1a"/>
          <p:cNvPicPr>
            <a:picLocks noChangeAspect="1" noChangeArrowheads="1"/>
          </p:cNvPicPr>
          <p:nvPr/>
        </p:nvPicPr>
        <p:blipFill>
          <a:blip r:embed="rId3" cstate="print"/>
          <a:srcRect l="3900" t="21530" r="5042" b="13078"/>
          <a:stretch>
            <a:fillRect/>
          </a:stretch>
        </p:blipFill>
        <p:spPr bwMode="auto">
          <a:xfrm>
            <a:off x="3962400" y="4038600"/>
            <a:ext cx="5257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Rectangle 41"/>
          <p:cNvSpPr>
            <a:spLocks noChangeArrowheads="1"/>
          </p:cNvSpPr>
          <p:nvPr/>
        </p:nvSpPr>
        <p:spPr bwMode="auto">
          <a:xfrm>
            <a:off x="3810000" y="4800600"/>
            <a:ext cx="5334000" cy="457200"/>
          </a:xfrm>
          <a:prstGeom prst="rect">
            <a:avLst/>
          </a:prstGeom>
          <a:noFill/>
          <a:ln w="38100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45064" name="Rectangle 42"/>
          <p:cNvSpPr>
            <a:spLocks noChangeArrowheads="1"/>
          </p:cNvSpPr>
          <p:nvPr/>
        </p:nvSpPr>
        <p:spPr bwMode="auto">
          <a:xfrm>
            <a:off x="3810000" y="5562600"/>
            <a:ext cx="5334000" cy="1066800"/>
          </a:xfrm>
          <a:prstGeom prst="rect">
            <a:avLst/>
          </a:prstGeom>
          <a:noFill/>
          <a:ln w="38100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pt-BR"/>
          </a:p>
        </p:txBody>
      </p:sp>
      <p:sp>
        <p:nvSpPr>
          <p:cNvPr id="45065" name="Retângulo 30"/>
          <p:cNvSpPr>
            <a:spLocks noChangeArrowheads="1"/>
          </p:cNvSpPr>
          <p:nvPr/>
        </p:nvSpPr>
        <p:spPr bwMode="auto">
          <a:xfrm>
            <a:off x="6453188" y="1981200"/>
            <a:ext cx="1928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/>
              <a:t>(</a:t>
            </a:r>
            <a:r>
              <a:rPr lang="pt-BR" altLang="pt-BR" sz="1100" b="1"/>
              <a:t>Lobo &amp; Escada 2011)</a:t>
            </a:r>
            <a:endParaRPr lang="en-US" altLang="pt-BR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2"/>
          <p:cNvSpPr>
            <a:spLocks noChangeArrowheads="1"/>
          </p:cNvSpPr>
          <p:nvPr/>
        </p:nvSpPr>
        <p:spPr bwMode="auto">
          <a:xfrm>
            <a:off x="-317500" y="4730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pt-BR" altLang="pt-BR" sz="2400" b="1">
                <a:solidFill>
                  <a:schemeClr val="accent1"/>
                </a:solidFill>
              </a:rPr>
              <a:t>          </a:t>
            </a:r>
            <a:endParaRPr lang="pt-BR" altLang="pt-BR" sz="2400" b="1">
              <a:solidFill>
                <a:srgbClr val="3333CC"/>
              </a:solidFill>
            </a:endParaRPr>
          </a:p>
        </p:txBody>
      </p:sp>
      <p:sp>
        <p:nvSpPr>
          <p:cNvPr id="46083" name="CaixaDeTexto 9"/>
          <p:cNvSpPr txBox="1">
            <a:spLocks noChangeArrowheads="1"/>
          </p:cNvSpPr>
          <p:nvPr/>
        </p:nvSpPr>
        <p:spPr bwMode="auto">
          <a:xfrm>
            <a:off x="8001000" y="4703763"/>
            <a:ext cx="1295400" cy="430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r>
              <a:rPr lang="pt-BR" altLang="pt-BR" sz="1100"/>
              <a:t>Lobo &amp; Escada (2011)</a:t>
            </a:r>
          </a:p>
          <a:p>
            <a:pPr marL="266700" indent="-266700"/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  <a:p>
            <a:pPr marL="266700" indent="-266700">
              <a:buFont typeface="Arial" charset="0"/>
              <a:buChar char="•"/>
            </a:pPr>
            <a:endParaRPr lang="pt-BR" altLang="pt-BR"/>
          </a:p>
        </p:txBody>
      </p:sp>
      <p:pic>
        <p:nvPicPr>
          <p:cNvPr id="46084" name="Picture 4" descr="SFX_GeoDMA_padro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0"/>
            <a:ext cx="6535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838200" y="838200"/>
            <a:ext cx="914400" cy="914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1400"/>
              <a:t>1997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229600" y="762000"/>
            <a:ext cx="914400" cy="914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1400"/>
              <a:t>2000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8229600" y="3048000"/>
            <a:ext cx="914400" cy="914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1400"/>
              <a:t>2006</a:t>
            </a:r>
          </a:p>
        </p:txBody>
      </p:sp>
      <p:sp>
        <p:nvSpPr>
          <p:cNvPr id="46088" name="Rectangle 9"/>
          <p:cNvSpPr>
            <a:spLocks noChangeArrowheads="1"/>
          </p:cNvSpPr>
          <p:nvPr/>
        </p:nvSpPr>
        <p:spPr bwMode="auto">
          <a:xfrm>
            <a:off x="914400" y="2971800"/>
            <a:ext cx="914400" cy="914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1400"/>
              <a:t>2003</a:t>
            </a:r>
          </a:p>
        </p:txBody>
      </p:sp>
      <p:sp>
        <p:nvSpPr>
          <p:cNvPr id="46089" name="Rectangle 10"/>
          <p:cNvSpPr>
            <a:spLocks noChangeArrowheads="1"/>
          </p:cNvSpPr>
          <p:nvPr/>
        </p:nvSpPr>
        <p:spPr bwMode="auto">
          <a:xfrm>
            <a:off x="914400" y="5181600"/>
            <a:ext cx="914400" cy="9144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pt-BR" altLang="pt-BR" sz="1400"/>
              <a:t>2009</a:t>
            </a:r>
          </a:p>
        </p:txBody>
      </p:sp>
      <p:sp>
        <p:nvSpPr>
          <p:cNvPr id="46090" name="Retângulo 15"/>
          <p:cNvSpPr>
            <a:spLocks noChangeArrowheads="1"/>
          </p:cNvSpPr>
          <p:nvPr/>
        </p:nvSpPr>
        <p:spPr bwMode="auto">
          <a:xfrm>
            <a:off x="6910388" y="6477000"/>
            <a:ext cx="1928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/>
              <a:t>(</a:t>
            </a:r>
            <a:r>
              <a:rPr lang="pt-BR" altLang="pt-BR" sz="1100" b="1"/>
              <a:t>Lobo &amp; Escada 2011)</a:t>
            </a:r>
            <a:endParaRPr lang="en-US" altLang="pt-BR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47107" name="Picture 190" descr="mapa_incra"/>
          <p:cNvPicPr>
            <a:picLocks noChangeAspect="1" noChangeArrowheads="1"/>
          </p:cNvPicPr>
          <p:nvPr/>
        </p:nvPicPr>
        <p:blipFill>
          <a:blip r:embed="rId2" cstate="print"/>
          <a:srcRect l="2556" t="4797" r="3943" b="7433"/>
          <a:stretch>
            <a:fillRect/>
          </a:stretch>
        </p:blipFill>
        <p:spPr bwMode="auto">
          <a:xfrm>
            <a:off x="2438400" y="0"/>
            <a:ext cx="6705600" cy="47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191"/>
          <p:cNvSpPr txBox="1">
            <a:spLocks noChangeArrowheads="1"/>
          </p:cNvSpPr>
          <p:nvPr/>
        </p:nvSpPr>
        <p:spPr bwMode="auto">
          <a:xfrm>
            <a:off x="457200" y="457200"/>
            <a:ext cx="1828800" cy="519113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pt-BR" sz="2800">
                <a:solidFill>
                  <a:schemeClr val="tx2"/>
                </a:solidFill>
                <a:latin typeface="Arial" charset="0"/>
              </a:rPr>
              <a:t>Avaliação</a:t>
            </a:r>
            <a:endParaRPr lang="pt-BR" altLang="pt-BR" sz="240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47109" name="Picture 189" descr="validac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4699000"/>
            <a:ext cx="57150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192"/>
          <p:cNvSpPr txBox="1">
            <a:spLocks noChangeArrowheads="1"/>
          </p:cNvSpPr>
          <p:nvPr/>
        </p:nvSpPr>
        <p:spPr bwMode="auto">
          <a:xfrm>
            <a:off x="381000" y="2514600"/>
            <a:ext cx="1905000" cy="519113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pt-BR" sz="2800">
                <a:solidFill>
                  <a:schemeClr val="tx2"/>
                </a:solidFill>
                <a:latin typeface="Arial" charset="0"/>
              </a:rPr>
              <a:t>Qualitativa</a:t>
            </a:r>
            <a:endParaRPr lang="pt-BR" altLang="pt-BR" sz="240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7111" name="Text Box 193"/>
          <p:cNvSpPr txBox="1">
            <a:spLocks noChangeArrowheads="1"/>
          </p:cNvSpPr>
          <p:nvPr/>
        </p:nvSpPr>
        <p:spPr bwMode="auto">
          <a:xfrm>
            <a:off x="304800" y="5181600"/>
            <a:ext cx="2667000" cy="519113"/>
          </a:xfrm>
          <a:prstGeom prst="rect">
            <a:avLst/>
          </a:prstGeom>
          <a:solidFill>
            <a:schemeClr val="bg1"/>
          </a:solidFill>
          <a:ln w="31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pt-BR" sz="2800">
                <a:solidFill>
                  <a:schemeClr val="tx2"/>
                </a:solidFill>
                <a:latin typeface="Arial" charset="0"/>
              </a:rPr>
              <a:t>Quantitativa</a:t>
            </a:r>
            <a:endParaRPr lang="pt-BR" altLang="pt-BR" sz="240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47112" name="Retângulo 8"/>
          <p:cNvSpPr>
            <a:spLocks noChangeArrowheads="1"/>
          </p:cNvSpPr>
          <p:nvPr/>
        </p:nvSpPr>
        <p:spPr bwMode="auto">
          <a:xfrm>
            <a:off x="457200" y="5910263"/>
            <a:ext cx="19288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/>
              <a:t>(</a:t>
            </a:r>
            <a:r>
              <a:rPr lang="pt-BR" altLang="pt-BR" sz="1100" b="1"/>
              <a:t>Lobo &amp; Escada 2011)</a:t>
            </a:r>
            <a:endParaRPr lang="en-US" altLang="pt-BR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Rodapé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         Urbis Meso </a:t>
            </a:r>
          </a:p>
          <a:p>
            <a:r>
              <a:rPr lang="en-US" altLang="pt-BR" smtClean="0"/>
              <a:t>Belém 15 a 16 de maio 2013</a:t>
            </a:r>
            <a:endParaRPr lang="pt-BR" altLang="pt-BR" smtClean="0"/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685800" y="3810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66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pt-BR" kern="0" smtClean="0"/>
              <a:t>Trajetórias dos padrões: 1997 a 2009</a:t>
            </a:r>
            <a:endParaRPr lang="en-US" kern="0" smtClean="0"/>
          </a:p>
        </p:txBody>
      </p:sp>
      <p:pic>
        <p:nvPicPr>
          <p:cNvPr id="48132" name="Imagem 3" descr="consolidacao1_00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13652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Imagem 4" descr="consolidacao1_0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0163" y="1366838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Imagem 5" descr="consolidacao1_06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900" y="135731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Imagem 6" descr="consolidacao1_09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1450" y="1352550"/>
            <a:ext cx="728663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Imagem 8" descr="consolidacao1_97.gif"/>
          <p:cNvPicPr>
            <a:picLocks noChangeAspect="1"/>
          </p:cNvPicPr>
          <p:nvPr/>
        </p:nvPicPr>
        <p:blipFill>
          <a:blip r:embed="rId6" cstate="print"/>
          <a:srcRect r="4866"/>
          <a:stretch>
            <a:fillRect/>
          </a:stretch>
        </p:blipFill>
        <p:spPr bwMode="auto">
          <a:xfrm>
            <a:off x="1139825" y="1357313"/>
            <a:ext cx="606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Imagem 9" descr="consolidacao2_97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1413" y="2093913"/>
            <a:ext cx="6096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Imagem 10" descr="consolidacao2_00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2775" y="2084388"/>
            <a:ext cx="6096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9" name="Imagem 11" descr="consolidacao2_03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50" y="2100263"/>
            <a:ext cx="65405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Imagem 12" descr="consolidacao2_06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98825" y="2098675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1" name="Imagem 14" descr="consolidacao3_97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31888" y="2833688"/>
            <a:ext cx="6286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2" name="Imagem 15" descr="consolidacao3_00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93888" y="2843213"/>
            <a:ext cx="6572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Imagem 16" descr="consolidacao3_03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92388" y="2838450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4" name="Imagem 17" descr="consolidacao3_06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95650" y="2825750"/>
            <a:ext cx="7048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5" name="Imagem 18" descr="consolidacao3_09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46538" y="2849563"/>
            <a:ext cx="701675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6" name="CaixaDeTexto 19"/>
          <p:cNvSpPr txBox="1">
            <a:spLocks noChangeArrowheads="1"/>
          </p:cNvSpPr>
          <p:nvPr/>
        </p:nvSpPr>
        <p:spPr bwMode="auto">
          <a:xfrm>
            <a:off x="730250" y="3722688"/>
            <a:ext cx="17573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T1: Difuso ou geométrico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47" name="CaixaDeTexto 20"/>
          <p:cNvSpPr txBox="1">
            <a:spLocks noChangeArrowheads="1"/>
          </p:cNvSpPr>
          <p:nvPr/>
        </p:nvSpPr>
        <p:spPr bwMode="auto">
          <a:xfrm>
            <a:off x="3060700" y="3722688"/>
            <a:ext cx="23526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T5: Multidirecional ou Consolidado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48" name="CaixaDeTexto 21"/>
          <p:cNvSpPr txBox="1">
            <a:spLocks noChangeArrowheads="1"/>
          </p:cNvSpPr>
          <p:nvPr/>
        </p:nvSpPr>
        <p:spPr bwMode="auto">
          <a:xfrm>
            <a:off x="1225550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T1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49" name="CaixaDeTexto 22"/>
          <p:cNvSpPr txBox="1">
            <a:spLocks noChangeArrowheads="1"/>
          </p:cNvSpPr>
          <p:nvPr/>
        </p:nvSpPr>
        <p:spPr bwMode="auto">
          <a:xfrm>
            <a:off x="1981200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T2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50" name="CaixaDeTexto 27"/>
          <p:cNvSpPr txBox="1">
            <a:spLocks noChangeArrowheads="1"/>
          </p:cNvSpPr>
          <p:nvPr/>
        </p:nvSpPr>
        <p:spPr bwMode="auto">
          <a:xfrm>
            <a:off x="2717800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T3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51" name="CaixaDeTexto 28"/>
          <p:cNvSpPr txBox="1">
            <a:spLocks noChangeArrowheads="1"/>
          </p:cNvSpPr>
          <p:nvPr/>
        </p:nvSpPr>
        <p:spPr bwMode="auto">
          <a:xfrm>
            <a:off x="3424238" y="1069975"/>
            <a:ext cx="3492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T4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52" name="CaixaDeTexto 29"/>
          <p:cNvSpPr txBox="1">
            <a:spLocks noChangeArrowheads="1"/>
          </p:cNvSpPr>
          <p:nvPr/>
        </p:nvSpPr>
        <p:spPr bwMode="auto">
          <a:xfrm>
            <a:off x="4140200" y="1069975"/>
            <a:ext cx="3508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T5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cxnSp>
        <p:nvCxnSpPr>
          <p:cNvPr id="48153" name="Conector de seta reta 31"/>
          <p:cNvCxnSpPr>
            <a:cxnSpLocks noChangeShapeType="1"/>
          </p:cNvCxnSpPr>
          <p:nvPr/>
        </p:nvCxnSpPr>
        <p:spPr bwMode="auto">
          <a:xfrm rot="5400000">
            <a:off x="1308100" y="3652838"/>
            <a:ext cx="2047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48154" name="Conector de seta reta 32"/>
          <p:cNvCxnSpPr>
            <a:cxnSpLocks noChangeShapeType="1"/>
          </p:cNvCxnSpPr>
          <p:nvPr/>
        </p:nvCxnSpPr>
        <p:spPr bwMode="auto">
          <a:xfrm rot="5400000">
            <a:off x="4243388" y="3640138"/>
            <a:ext cx="20478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pic>
        <p:nvPicPr>
          <p:cNvPr id="48155" name="Imagem 33" descr="consolidacao2_09.gif"/>
          <p:cNvPicPr>
            <a:picLocks noChangeAspect="1"/>
          </p:cNvPicPr>
          <p:nvPr/>
        </p:nvPicPr>
        <p:blipFill>
          <a:blip r:embed="rId15" cstate="print"/>
          <a:srcRect b="8263"/>
          <a:stretch>
            <a:fillRect/>
          </a:stretch>
        </p:blipFill>
        <p:spPr bwMode="auto">
          <a:xfrm>
            <a:off x="4005263" y="2109788"/>
            <a:ext cx="71120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56" name="Chave direita 34"/>
          <p:cNvSpPr>
            <a:spLocks/>
          </p:cNvSpPr>
          <p:nvPr/>
        </p:nvSpPr>
        <p:spPr bwMode="auto">
          <a:xfrm>
            <a:off x="4854575" y="1362075"/>
            <a:ext cx="427038" cy="2149475"/>
          </a:xfrm>
          <a:prstGeom prst="rightBrace">
            <a:avLst>
              <a:gd name="adj1" fmla="val 8342"/>
              <a:gd name="adj2" fmla="val 50000"/>
            </a:avLst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altLang="pt-BR" sz="1400"/>
          </a:p>
        </p:txBody>
      </p:sp>
      <p:sp>
        <p:nvSpPr>
          <p:cNvPr id="48157" name="CaixaDeTexto 35"/>
          <p:cNvSpPr txBox="1">
            <a:spLocks noChangeArrowheads="1"/>
          </p:cNvSpPr>
          <p:nvPr/>
        </p:nvSpPr>
        <p:spPr bwMode="auto">
          <a:xfrm>
            <a:off x="5641975" y="2266950"/>
            <a:ext cx="2933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latin typeface="Arial" charset="0"/>
                <a:cs typeface="Arial" charset="0"/>
              </a:rPr>
              <a:t>Trajetória de Consolidação</a:t>
            </a:r>
            <a:endParaRPr lang="en-US" altLang="pt-BR">
              <a:latin typeface="Arial" charset="0"/>
              <a:cs typeface="Arial" charset="0"/>
            </a:endParaRPr>
          </a:p>
        </p:txBody>
      </p:sp>
      <p:pic>
        <p:nvPicPr>
          <p:cNvPr id="48158" name="Imagem 36" descr="expansao1_97_00.g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49350" y="4327525"/>
            <a:ext cx="64135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9" name="Imagem 37" descr="expansao1.gif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46363" y="4340225"/>
            <a:ext cx="6540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0" name="Imagem 38" descr="expansao1_06.gif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94075" y="4333875"/>
            <a:ext cx="576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1" name="Imagem 39" descr="expansao1_97_00.g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27225" y="4324350"/>
            <a:ext cx="636588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2" name="Imagem 40" descr="expansao1_09.gif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65588" y="4332288"/>
            <a:ext cx="649287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3" name="Imagem 41" descr="expansao2_00.gif"/>
          <p:cNvPicPr>
            <a:picLocks noChangeAspect="1"/>
          </p:cNvPicPr>
          <p:nvPr/>
        </p:nvPicPr>
        <p:blipFill>
          <a:blip r:embed="rId20" cstate="print"/>
          <a:srcRect r="938"/>
          <a:stretch>
            <a:fillRect/>
          </a:stretch>
        </p:blipFill>
        <p:spPr bwMode="auto">
          <a:xfrm>
            <a:off x="1150938" y="5089525"/>
            <a:ext cx="612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4" name="Imagem 42" descr="expansao2_00.gif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05000" y="50863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5" name="Imagem 43" descr="expansao2_03.gif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643188" y="5089525"/>
            <a:ext cx="647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6" name="Imagem 44" descr="expansao2_06.gif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87725" y="5099050"/>
            <a:ext cx="619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67" name="Imagem 45" descr="expansao2_09.gif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092575" y="5080000"/>
            <a:ext cx="628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68" name="CaixaDeTexto 46"/>
          <p:cNvSpPr txBox="1">
            <a:spLocks noChangeArrowheads="1"/>
          </p:cNvSpPr>
          <p:nvPr/>
        </p:nvSpPr>
        <p:spPr bwMode="auto">
          <a:xfrm>
            <a:off x="1300163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T1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69" name="CaixaDeTexto 47"/>
          <p:cNvSpPr txBox="1">
            <a:spLocks noChangeArrowheads="1"/>
          </p:cNvSpPr>
          <p:nvPr/>
        </p:nvSpPr>
        <p:spPr bwMode="auto">
          <a:xfrm>
            <a:off x="2055813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T2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70" name="CaixaDeTexto 48"/>
          <p:cNvSpPr txBox="1">
            <a:spLocks noChangeArrowheads="1"/>
          </p:cNvSpPr>
          <p:nvPr/>
        </p:nvSpPr>
        <p:spPr bwMode="auto">
          <a:xfrm>
            <a:off x="2792413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T3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71" name="CaixaDeTexto 49"/>
          <p:cNvSpPr txBox="1">
            <a:spLocks noChangeArrowheads="1"/>
          </p:cNvSpPr>
          <p:nvPr/>
        </p:nvSpPr>
        <p:spPr bwMode="auto">
          <a:xfrm>
            <a:off x="3498850" y="4083050"/>
            <a:ext cx="349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T4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72" name="CaixaDeTexto 50"/>
          <p:cNvSpPr txBox="1">
            <a:spLocks noChangeArrowheads="1"/>
          </p:cNvSpPr>
          <p:nvPr/>
        </p:nvSpPr>
        <p:spPr bwMode="auto">
          <a:xfrm>
            <a:off x="4214813" y="4083050"/>
            <a:ext cx="3508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T5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73" name="Chave direita 51"/>
          <p:cNvSpPr>
            <a:spLocks/>
          </p:cNvSpPr>
          <p:nvPr/>
        </p:nvSpPr>
        <p:spPr bwMode="auto">
          <a:xfrm>
            <a:off x="4899025" y="4316413"/>
            <a:ext cx="428625" cy="2149475"/>
          </a:xfrm>
          <a:prstGeom prst="rightBrace">
            <a:avLst>
              <a:gd name="adj1" fmla="val 8312"/>
              <a:gd name="adj2" fmla="val 50000"/>
            </a:avLst>
          </a:prstGeom>
          <a:solidFill>
            <a:schemeClr val="bg1"/>
          </a:solidFill>
          <a:ln w="28575" algn="ctr">
            <a:solidFill>
              <a:srgbClr val="C00000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 altLang="pt-BR" sz="1400"/>
          </a:p>
        </p:txBody>
      </p:sp>
      <p:sp>
        <p:nvSpPr>
          <p:cNvPr id="48174" name="CaixaDeTexto 52"/>
          <p:cNvSpPr txBox="1">
            <a:spLocks noChangeArrowheads="1"/>
          </p:cNvSpPr>
          <p:nvPr/>
        </p:nvSpPr>
        <p:spPr bwMode="auto">
          <a:xfrm>
            <a:off x="5667375" y="5172075"/>
            <a:ext cx="2562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>
                <a:latin typeface="Arial" charset="0"/>
                <a:cs typeface="Arial" charset="0"/>
              </a:rPr>
              <a:t>Trajetória de Expansão</a:t>
            </a:r>
            <a:endParaRPr lang="en-US" altLang="pt-BR">
              <a:latin typeface="Arial" charset="0"/>
              <a:cs typeface="Arial" charset="0"/>
            </a:endParaRPr>
          </a:p>
        </p:txBody>
      </p:sp>
      <p:sp>
        <p:nvSpPr>
          <p:cNvPr id="48175" name="CaixaDeTexto 53"/>
          <p:cNvSpPr txBox="1">
            <a:spLocks noChangeArrowheads="1"/>
          </p:cNvSpPr>
          <p:nvPr/>
        </p:nvSpPr>
        <p:spPr bwMode="auto">
          <a:xfrm>
            <a:off x="619125" y="6540500"/>
            <a:ext cx="1571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T1: Difuso ou Floresta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sp>
        <p:nvSpPr>
          <p:cNvPr id="48176" name="CaixaDeTexto 54"/>
          <p:cNvSpPr txBox="1">
            <a:spLocks noChangeArrowheads="1"/>
          </p:cNvSpPr>
          <p:nvPr/>
        </p:nvSpPr>
        <p:spPr bwMode="auto">
          <a:xfrm>
            <a:off x="2951163" y="6540500"/>
            <a:ext cx="23510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>
                <a:latin typeface="Arial" charset="0"/>
                <a:cs typeface="Arial" charset="0"/>
              </a:rPr>
              <a:t>T5: Multidirecional ou Consolidado</a:t>
            </a:r>
            <a:endParaRPr lang="en-US" altLang="pt-BR" sz="1100">
              <a:latin typeface="Arial" charset="0"/>
              <a:cs typeface="Arial" charset="0"/>
            </a:endParaRPr>
          </a:p>
        </p:txBody>
      </p:sp>
      <p:cxnSp>
        <p:nvCxnSpPr>
          <p:cNvPr id="48177" name="Conector de seta reta 55"/>
          <p:cNvCxnSpPr>
            <a:cxnSpLocks noChangeShapeType="1"/>
          </p:cNvCxnSpPr>
          <p:nvPr/>
        </p:nvCxnSpPr>
        <p:spPr bwMode="auto">
          <a:xfrm rot="5400000">
            <a:off x="1277144" y="6441281"/>
            <a:ext cx="203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cxnSp>
        <p:nvCxnSpPr>
          <p:cNvPr id="48178" name="Conector de seta reta 56"/>
          <p:cNvCxnSpPr>
            <a:cxnSpLocks noChangeShapeType="1"/>
          </p:cNvCxnSpPr>
          <p:nvPr/>
        </p:nvCxnSpPr>
        <p:spPr bwMode="auto">
          <a:xfrm rot="5400000">
            <a:off x="4132263" y="6457950"/>
            <a:ext cx="204788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 type="arrow" w="med" len="med"/>
          </a:ln>
        </p:spPr>
      </p:cxnSp>
      <p:pic>
        <p:nvPicPr>
          <p:cNvPr id="48179" name="Imagem 57" descr="expansao3_97.gif"/>
          <p:cNvPicPr>
            <a:picLocks noChangeAspect="1"/>
          </p:cNvPicPr>
          <p:nvPr/>
        </p:nvPicPr>
        <p:blipFill>
          <a:blip r:embed="rId24" cstate="print"/>
          <a:srcRect t="-61" r="533"/>
          <a:stretch>
            <a:fillRect/>
          </a:stretch>
        </p:blipFill>
        <p:spPr bwMode="auto">
          <a:xfrm>
            <a:off x="1144588" y="5732463"/>
            <a:ext cx="63976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80" name="Imagem 59" descr="expansao3_97.gif"/>
          <p:cNvPicPr>
            <a:picLocks noChangeAspect="1"/>
          </p:cNvPicPr>
          <p:nvPr/>
        </p:nvPicPr>
        <p:blipFill>
          <a:blip r:embed="rId24" cstate="print"/>
          <a:srcRect t="-61" r="533"/>
          <a:stretch>
            <a:fillRect/>
          </a:stretch>
        </p:blipFill>
        <p:spPr bwMode="auto">
          <a:xfrm>
            <a:off x="1884363" y="5738813"/>
            <a:ext cx="64135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81" name="Imagem 60" descr="expansao3_03.gif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630488" y="5753100"/>
            <a:ext cx="65881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82" name="Imagem 61" descr="expansao3_06.gif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363913" y="5741988"/>
            <a:ext cx="6588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83" name="Imagem 62" descr="expansao3_09.gif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90988" y="5759450"/>
            <a:ext cx="650875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84" name="Picture 5" descr="le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948363" y="3113088"/>
            <a:ext cx="19240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pic>
        <p:nvPicPr>
          <p:cNvPr id="49155" name="Picture 1" descr="C:\Users\FelipeLobo\Documents\INPE\cenarios\dados_geodma\figuras\SFX_GeoDMA_trajetoria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8324850" cy="473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7239000" cy="396875"/>
          </a:xfrm>
          <a:prstGeom prst="rect">
            <a:avLst/>
          </a:prstGeom>
          <a:solidFill>
            <a:schemeClr val="accent1"/>
          </a:solidFill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/>
              <a:t>Trajetórias 1997-2009: Expansão e consolidação </a:t>
            </a:r>
          </a:p>
        </p:txBody>
      </p:sp>
      <p:sp>
        <p:nvSpPr>
          <p:cNvPr id="49157" name="Retângulo 4"/>
          <p:cNvSpPr>
            <a:spLocks noChangeArrowheads="1"/>
          </p:cNvSpPr>
          <p:nvPr/>
        </p:nvSpPr>
        <p:spPr bwMode="auto">
          <a:xfrm>
            <a:off x="7062788" y="6477000"/>
            <a:ext cx="1928812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/>
              <a:t>(</a:t>
            </a:r>
            <a:r>
              <a:rPr lang="pt-BR" altLang="pt-BR" sz="1100" b="1"/>
              <a:t>Lobo &amp; Escada 2011)</a:t>
            </a:r>
            <a:endParaRPr lang="en-US" altLang="pt-BR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8" y="2057400"/>
            <a:ext cx="9303204" cy="4038600"/>
          </a:xfrm>
          <a:prstGeom prst="rect">
            <a:avLst/>
          </a:prstGeom>
        </p:spPr>
      </p:pic>
      <p:sp>
        <p:nvSpPr>
          <p:cNvPr id="36867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lnSpc>
                <a:spcPct val="135000"/>
              </a:lnSpc>
              <a:spcBef>
                <a:spcPct val="40000"/>
              </a:spcBef>
              <a:spcAft>
                <a:spcPct val="40000"/>
              </a:spcAft>
              <a:buClr>
                <a:schemeClr val="hlink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000" smtClean="0">
                <a:solidFill>
                  <a:schemeClr val="hlink"/>
                </a:solidFill>
              </a:rPr>
              <a:t>Bases conceituais e teóricas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56100" y="331166"/>
            <a:ext cx="40259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cap="small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Evolução</a:t>
            </a:r>
            <a:r>
              <a:rPr lang="en-US" sz="2000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do </a:t>
            </a:r>
            <a:r>
              <a:rPr lang="en-US" sz="2000" cap="small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Desmatamento</a:t>
            </a:r>
            <a:r>
              <a:rPr lang="en-US" sz="2000" u="sng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endParaRPr lang="pt-BR" sz="2000" u="sng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6029325" y="6546850"/>
            <a:ext cx="312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 algn="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pt-BR" sz="1400" b="1" i="1" u="sng" dirty="0">
                <a:solidFill>
                  <a:srgbClr val="0000FF"/>
                </a:solidFill>
                <a:latin typeface="Verdana" pitchFamily="34" charset="0"/>
              </a:rPr>
              <a:t>www.obt.inpe.br/prodes</a:t>
            </a:r>
            <a:endParaRPr lang="en-US" sz="1400" b="1" i="1" u="sng" dirty="0">
              <a:solidFill>
                <a:srgbClr val="0000FF"/>
              </a:solidFill>
              <a:latin typeface="Verdana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4114800" y="2419350"/>
            <a:ext cx="4872532" cy="2457450"/>
            <a:chOff x="4114800" y="2419350"/>
            <a:chExt cx="4872532" cy="2457450"/>
          </a:xfrm>
        </p:grpSpPr>
        <p:cxnSp>
          <p:nvCxnSpPr>
            <p:cNvPr id="15" name="Conector de seta reta 14"/>
            <p:cNvCxnSpPr/>
            <p:nvPr/>
          </p:nvCxnSpPr>
          <p:spPr>
            <a:xfrm>
              <a:off x="5410200" y="2438400"/>
              <a:ext cx="580572" cy="15240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>
              <a:off x="6781800" y="4743451"/>
              <a:ext cx="1295400" cy="133349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 flipV="1">
              <a:off x="8149132" y="4419600"/>
              <a:ext cx="83820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/>
            <p:nvPr/>
          </p:nvCxnSpPr>
          <p:spPr>
            <a:xfrm flipV="1">
              <a:off x="6019800" y="4076700"/>
              <a:ext cx="410028" cy="1143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de seta reta 37"/>
            <p:cNvCxnSpPr/>
            <p:nvPr/>
          </p:nvCxnSpPr>
          <p:spPr>
            <a:xfrm>
              <a:off x="6477000" y="4114799"/>
              <a:ext cx="152400" cy="609601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/>
            <p:cNvCxnSpPr/>
            <p:nvPr/>
          </p:nvCxnSpPr>
          <p:spPr>
            <a:xfrm flipV="1">
              <a:off x="4114800" y="2419350"/>
              <a:ext cx="1159510" cy="116205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 2"/>
          <p:cNvSpPr/>
          <p:nvPr/>
        </p:nvSpPr>
        <p:spPr>
          <a:xfrm>
            <a:off x="6636658" y="1828800"/>
            <a:ext cx="2997789" cy="146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762000" y="533400"/>
            <a:ext cx="5603875" cy="3968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pt-BR">
                <a:solidFill>
                  <a:schemeClr val="tx2"/>
                </a:solidFill>
              </a:rPr>
              <a:t>Evolução dos Padrões de 1997 a 2009</a:t>
            </a:r>
            <a:endParaRPr lang="pt-BR" altLang="pt-BR">
              <a:solidFill>
                <a:schemeClr val="tx2"/>
              </a:solidFill>
            </a:endParaRPr>
          </a:p>
        </p:txBody>
      </p:sp>
      <p:graphicFrame>
        <p:nvGraphicFramePr>
          <p:cNvPr id="50180" name="Object 2"/>
          <p:cNvGraphicFramePr>
            <a:graphicFrameLocks noChangeAspect="1"/>
          </p:cNvGraphicFramePr>
          <p:nvPr/>
        </p:nvGraphicFramePr>
        <p:xfrm>
          <a:off x="228600" y="1203325"/>
          <a:ext cx="5867400" cy="357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Gráfico" r:id="rId3" imgW="4581441" imgH="2790843" progId="Excel.Sheet.8">
                  <p:embed/>
                </p:oleObj>
              </mc:Choice>
              <mc:Fallback>
                <p:oleObj name="Gráfico" r:id="rId3" imgW="4581441" imgH="279084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03325"/>
                        <a:ext cx="5867400" cy="357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1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áfico 4"/>
          <p:cNvGraphicFramePr/>
          <p:nvPr/>
        </p:nvGraphicFramePr>
        <p:xfrm>
          <a:off x="4638675" y="410210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0182" name="CaixaDeTexto 2"/>
          <p:cNvSpPr txBox="1">
            <a:spLocks noChangeArrowheads="1"/>
          </p:cNvSpPr>
          <p:nvPr/>
        </p:nvSpPr>
        <p:spPr bwMode="auto">
          <a:xfrm>
            <a:off x="7902575" y="3632200"/>
            <a:ext cx="1277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600">
                <a:latin typeface="Calibri" pitchFamily="34" charset="0"/>
                <a:cs typeface="Arial" charset="0"/>
              </a:rPr>
              <a:t>1997 to 2009</a:t>
            </a:r>
            <a:endParaRPr lang="en-US" altLang="pt-BR" sz="1600">
              <a:latin typeface="Calibri" pitchFamily="34" charset="0"/>
              <a:cs typeface="Arial" charset="0"/>
            </a:endParaRPr>
          </a:p>
        </p:txBody>
      </p:sp>
      <p:sp>
        <p:nvSpPr>
          <p:cNvPr id="50183" name="Retângulo 6"/>
          <p:cNvSpPr>
            <a:spLocks noChangeArrowheads="1"/>
          </p:cNvSpPr>
          <p:nvPr/>
        </p:nvSpPr>
        <p:spPr bwMode="auto">
          <a:xfrm>
            <a:off x="457200" y="5834063"/>
            <a:ext cx="19288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pt-BR" sz="1100"/>
              <a:t>(</a:t>
            </a:r>
            <a:r>
              <a:rPr lang="pt-BR" altLang="pt-BR" sz="1100" b="1"/>
              <a:t>Lobo &amp; Escada 2011)</a:t>
            </a:r>
            <a:endParaRPr lang="en-US" altLang="pt-BR" sz="11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71538" y="762000"/>
            <a:ext cx="8162925" cy="51911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pt-BR" sz="2800" b="1" kern="0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Considerações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1562100"/>
            <a:ext cx="8229600" cy="4191000"/>
          </a:xfrm>
          <a:prstGeom prst="rect">
            <a:avLst/>
          </a:prstGeom>
        </p:spPr>
        <p:txBody>
          <a:bodyPr/>
          <a:lstStyle/>
          <a:p>
            <a:pPr marL="908050" lvl="1" indent="-436563" eaLnBrk="0" hangingPunct="0">
              <a:spcBef>
                <a:spcPct val="20000"/>
              </a:spcBef>
              <a:spcAft>
                <a:spcPct val="20000"/>
              </a:spcAft>
              <a:buClr>
                <a:srgbClr val="6699FF"/>
              </a:buClr>
              <a:buSzPct val="80000"/>
              <a:buFont typeface="Wingdings" pitchFamily="2" charset="2"/>
              <a:buChar char="n"/>
              <a:defRPr/>
            </a:pPr>
            <a:endParaRPr lang="en-US" sz="2000" kern="0" dirty="0">
              <a:latin typeface="Garamond" pitchFamily="18" charset="0"/>
            </a:endParaRPr>
          </a:p>
          <a:p>
            <a:pPr marL="908050" lvl="1" indent="-436563" eaLnBrk="0" hangingPunct="0">
              <a:spcBef>
                <a:spcPct val="20000"/>
              </a:spcBef>
              <a:spcAft>
                <a:spcPct val="20000"/>
              </a:spcAft>
              <a:buClr>
                <a:srgbClr val="6699FF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2000" kern="0" dirty="0" err="1">
                <a:latin typeface="Garamond" pitchFamily="18" charset="0"/>
              </a:rPr>
              <a:t>Principais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padrões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encontrados</a:t>
            </a:r>
            <a:r>
              <a:rPr lang="en-US" sz="2000" kern="0" dirty="0">
                <a:latin typeface="Garamond" pitchFamily="18" charset="0"/>
              </a:rPr>
              <a:t>: </a:t>
            </a:r>
            <a:r>
              <a:rPr lang="en-US" sz="2000" kern="0" dirty="0" err="1">
                <a:latin typeface="Garamond" pitchFamily="18" charset="0"/>
              </a:rPr>
              <a:t>Difuso</a:t>
            </a:r>
            <a:r>
              <a:rPr lang="en-US" sz="2000" kern="0" dirty="0">
                <a:latin typeface="Garamond" pitchFamily="18" charset="0"/>
              </a:rPr>
              <a:t>, </a:t>
            </a:r>
            <a:r>
              <a:rPr lang="en-US" sz="2000" kern="0" dirty="0" err="1">
                <a:latin typeface="Garamond" pitchFamily="18" charset="0"/>
              </a:rPr>
              <a:t>Geométrico</a:t>
            </a:r>
            <a:r>
              <a:rPr lang="en-US" sz="2000" kern="0" dirty="0">
                <a:latin typeface="Garamond" pitchFamily="18" charset="0"/>
              </a:rPr>
              <a:t> (</a:t>
            </a:r>
            <a:r>
              <a:rPr lang="en-US" sz="2000" kern="0" dirty="0" err="1">
                <a:latin typeface="Garamond" pitchFamily="18" charset="0"/>
              </a:rPr>
              <a:t>grandes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fazendas</a:t>
            </a:r>
            <a:r>
              <a:rPr lang="en-US" sz="2000" kern="0" dirty="0">
                <a:latin typeface="Garamond" pitchFamily="18" charset="0"/>
              </a:rPr>
              <a:t>), </a:t>
            </a:r>
            <a:r>
              <a:rPr lang="en-US" sz="2000" kern="0" dirty="0" err="1">
                <a:latin typeface="Garamond" pitchFamily="18" charset="0"/>
              </a:rPr>
              <a:t>Multidirecional</a:t>
            </a:r>
            <a:r>
              <a:rPr lang="en-US" sz="2000" kern="0" dirty="0">
                <a:latin typeface="Garamond" pitchFamily="18" charset="0"/>
              </a:rPr>
              <a:t> (2009)</a:t>
            </a:r>
          </a:p>
          <a:p>
            <a:pPr marL="908050" lvl="1" indent="-436563" eaLnBrk="0" hangingPunct="0">
              <a:spcBef>
                <a:spcPct val="20000"/>
              </a:spcBef>
              <a:spcAft>
                <a:spcPct val="20000"/>
              </a:spcAft>
              <a:buClr>
                <a:srgbClr val="6699FF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2000" kern="0" dirty="0" err="1">
                <a:latin typeface="Garamond" pitchFamily="18" charset="0"/>
              </a:rPr>
              <a:t>Trajetórias</a:t>
            </a:r>
            <a:r>
              <a:rPr lang="en-US" sz="2000" kern="0" dirty="0">
                <a:latin typeface="Garamond" pitchFamily="18" charset="0"/>
              </a:rPr>
              <a:t> de </a:t>
            </a:r>
            <a:r>
              <a:rPr lang="en-US" sz="2000" kern="0" dirty="0" err="1">
                <a:latin typeface="Garamond" pitchFamily="18" charset="0"/>
              </a:rPr>
              <a:t>Expansão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predominam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em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relação</a:t>
            </a:r>
            <a:r>
              <a:rPr lang="en-US" sz="2000" kern="0" dirty="0">
                <a:latin typeface="Garamond" pitchFamily="18" charset="0"/>
              </a:rPr>
              <a:t> as de </a:t>
            </a:r>
            <a:r>
              <a:rPr lang="en-US" sz="2000" kern="0" dirty="0" err="1">
                <a:latin typeface="Garamond" pitchFamily="18" charset="0"/>
              </a:rPr>
              <a:t>Consolidação</a:t>
            </a:r>
            <a:r>
              <a:rPr lang="en-US" sz="2000" kern="0" dirty="0">
                <a:latin typeface="Garamond" pitchFamily="18" charset="0"/>
              </a:rPr>
              <a:t>. </a:t>
            </a:r>
            <a:r>
              <a:rPr lang="en-US" sz="2000" kern="0" dirty="0" err="1">
                <a:latin typeface="Garamond" pitchFamily="18" charset="0"/>
              </a:rPr>
              <a:t>Pdrões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relacionados</a:t>
            </a:r>
            <a:r>
              <a:rPr lang="en-US" sz="2000" kern="0" dirty="0">
                <a:latin typeface="Garamond" pitchFamily="18" charset="0"/>
              </a:rPr>
              <a:t> com de </a:t>
            </a:r>
            <a:r>
              <a:rPr lang="en-US" sz="2000" kern="0" dirty="0" err="1">
                <a:latin typeface="Garamond" pitchFamily="18" charset="0"/>
              </a:rPr>
              <a:t>expansão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aumentam</a:t>
            </a:r>
            <a:r>
              <a:rPr lang="en-US" sz="2000" kern="0" dirty="0">
                <a:latin typeface="Garamond" pitchFamily="18" charset="0"/>
              </a:rPr>
              <a:t> entre 2000 e 2009.</a:t>
            </a:r>
          </a:p>
          <a:p>
            <a:pPr marL="908050" lvl="1" indent="-436563" eaLnBrk="0" hangingPunct="0">
              <a:spcBef>
                <a:spcPct val="20000"/>
              </a:spcBef>
              <a:spcAft>
                <a:spcPct val="20000"/>
              </a:spcAft>
              <a:buClr>
                <a:srgbClr val="6699FF"/>
              </a:buClr>
              <a:buSzPct val="80000"/>
              <a:buFont typeface="Wingdings" pitchFamily="2" charset="2"/>
              <a:buChar char="n"/>
              <a:defRPr/>
            </a:pPr>
            <a:r>
              <a:rPr lang="en-US" sz="2000" kern="0" dirty="0" err="1">
                <a:latin typeface="Garamond" pitchFamily="18" charset="0"/>
              </a:rPr>
              <a:t>Algumas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células</a:t>
            </a:r>
            <a:r>
              <a:rPr lang="en-US" sz="2000" kern="0" dirty="0">
                <a:latin typeface="Garamond" pitchFamily="18" charset="0"/>
              </a:rPr>
              <a:t> com </a:t>
            </a:r>
            <a:r>
              <a:rPr lang="en-US" sz="2000" kern="0" dirty="0" err="1">
                <a:latin typeface="Garamond" pitchFamily="18" charset="0"/>
              </a:rPr>
              <a:t>padrão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difuso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permanecem</a:t>
            </a:r>
            <a:r>
              <a:rPr lang="en-US" sz="2000" kern="0" dirty="0">
                <a:latin typeface="Garamond" pitchFamily="18" charset="0"/>
              </a:rPr>
              <a:t> (</a:t>
            </a:r>
            <a:r>
              <a:rPr lang="en-US" sz="2000" kern="0" dirty="0" err="1">
                <a:latin typeface="Garamond" pitchFamily="18" charset="0"/>
              </a:rPr>
              <a:t>ocupação</a:t>
            </a:r>
            <a:r>
              <a:rPr lang="en-US" sz="2000" kern="0" dirty="0">
                <a:latin typeface="Garamond" pitchFamily="18" charset="0"/>
              </a:rPr>
              <a:t> </a:t>
            </a:r>
            <a:r>
              <a:rPr lang="en-US" sz="2000" kern="0" dirty="0" err="1">
                <a:latin typeface="Garamond" pitchFamily="18" charset="0"/>
              </a:rPr>
              <a:t>ribeirinha</a:t>
            </a:r>
            <a:r>
              <a:rPr lang="en-US" sz="2000" kern="0" dirty="0">
                <a:latin typeface="Garamond" pitchFamily="18" charset="0"/>
              </a:rPr>
              <a:t>, UC); </a:t>
            </a:r>
          </a:p>
          <a:p>
            <a:pPr marL="908050" lvl="1" indent="-436563" eaLnBrk="0" hangingPunct="0">
              <a:spcBef>
                <a:spcPct val="20000"/>
              </a:spcBef>
              <a:spcAft>
                <a:spcPct val="20000"/>
              </a:spcAft>
              <a:buClr>
                <a:srgbClr val="6699FF"/>
              </a:buClr>
              <a:buSzPct val="80000"/>
              <a:buFont typeface="Wingdings" pitchFamily="2" charset="2"/>
              <a:buChar char="n"/>
              <a:defRPr/>
            </a:pPr>
            <a:endParaRPr lang="pt-BR" sz="2000" kern="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Rodapé 1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pt-BR" altLang="pt-BR" smtClean="0">
                <a:solidFill>
                  <a:schemeClr val="hlink"/>
                </a:solidFill>
              </a:rPr>
              <a:t>Bases conceituais e teóricas</a:t>
            </a:r>
          </a:p>
        </p:txBody>
      </p:sp>
      <p:pic>
        <p:nvPicPr>
          <p:cNvPr id="3789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78938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5029200" y="4038600"/>
            <a:ext cx="3918642" cy="2819400"/>
            <a:chOff x="4452692" y="0"/>
            <a:chExt cx="4664148" cy="3581400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60" t="17718" r="38805" b="43753"/>
            <a:stretch/>
          </p:blipFill>
          <p:spPr>
            <a:xfrm>
              <a:off x="4452692" y="0"/>
              <a:ext cx="4664148" cy="3581400"/>
            </a:xfrm>
            <a:prstGeom prst="rect">
              <a:avLst/>
            </a:prstGeom>
          </p:spPr>
        </p:pic>
        <p:sp>
          <p:nvSpPr>
            <p:cNvPr id="6" name="CaixaDeTexto 5"/>
            <p:cNvSpPr txBox="1"/>
            <p:nvPr/>
          </p:nvSpPr>
          <p:spPr>
            <a:xfrm>
              <a:off x="8342269" y="61913"/>
              <a:ext cx="774571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t-BR" dirty="0" smtClean="0"/>
                <a:t>2019</a:t>
              </a:r>
              <a:endParaRPr lang="pt-BR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Padrões - definição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endParaRPr lang="pt-BR" altLang="pt-BR" sz="900" dirty="0" smtClean="0"/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altLang="pt-BR" sz="1800" dirty="0" smtClean="0"/>
              <a:t>É o que serve de </a:t>
            </a:r>
            <a:r>
              <a:rPr lang="pt-BR" altLang="pt-BR" sz="1800" dirty="0" smtClean="0">
                <a:solidFill>
                  <a:srgbClr val="FF0000"/>
                </a:solidFill>
              </a:rPr>
              <a:t>referência ou modelo </a:t>
            </a:r>
            <a:r>
              <a:rPr lang="pt-BR" altLang="pt-BR" sz="1800" dirty="0" smtClean="0"/>
              <a:t>(</a:t>
            </a:r>
            <a:r>
              <a:rPr lang="pt-BR" altLang="pt-BR" sz="1800" dirty="0" err="1" smtClean="0"/>
              <a:t>Priberam</a:t>
            </a:r>
            <a:r>
              <a:rPr lang="pt-BR" altLang="pt-BR" sz="1800" dirty="0" smtClean="0"/>
              <a:t>, 2012). É utilizado para examinar relações, procurar </a:t>
            </a:r>
            <a:r>
              <a:rPr lang="pt-BR" altLang="pt-BR" sz="1800" dirty="0" smtClean="0">
                <a:solidFill>
                  <a:srgbClr val="FF0000"/>
                </a:solidFill>
              </a:rPr>
              <a:t>repetições</a:t>
            </a:r>
            <a:r>
              <a:rPr lang="pt-BR" altLang="pt-BR" sz="1800" dirty="0" smtClean="0"/>
              <a:t>, que podem ser </a:t>
            </a:r>
            <a:r>
              <a:rPr lang="pt-BR" altLang="pt-BR" sz="1800" dirty="0" smtClean="0">
                <a:solidFill>
                  <a:srgbClr val="FF0000"/>
                </a:solidFill>
              </a:rPr>
              <a:t>generalizadas</a:t>
            </a:r>
            <a:r>
              <a:rPr lang="pt-BR" altLang="pt-BR" sz="1800" dirty="0" smtClean="0"/>
              <a:t>, ou seja, aplicadas em um contexto mais amplo.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altLang="pt-BR" sz="1800" dirty="0" smtClean="0"/>
              <a:t>A </a:t>
            </a:r>
            <a:r>
              <a:rPr lang="pt-BR" altLang="pt-BR" sz="1800" dirty="0" smtClean="0">
                <a:solidFill>
                  <a:srgbClr val="FF0000"/>
                </a:solidFill>
              </a:rPr>
              <a:t>disposição ou o arranjo de formas</a:t>
            </a:r>
            <a:r>
              <a:rPr lang="pt-BR" altLang="pt-BR" sz="1800" dirty="0" smtClean="0"/>
              <a:t>, de </a:t>
            </a:r>
            <a:r>
              <a:rPr lang="pt-BR" altLang="pt-BR" sz="1800" dirty="0" smtClean="0">
                <a:solidFill>
                  <a:srgbClr val="FF0000"/>
                </a:solidFill>
              </a:rPr>
              <a:t>comportamentos</a:t>
            </a:r>
            <a:r>
              <a:rPr lang="pt-BR" altLang="pt-BR" sz="1800" dirty="0" smtClean="0"/>
              <a:t>, no qual se detectam </a:t>
            </a:r>
            <a:r>
              <a:rPr lang="pt-BR" altLang="pt-BR" sz="1800" dirty="0" smtClean="0">
                <a:solidFill>
                  <a:srgbClr val="FF0000"/>
                </a:solidFill>
              </a:rPr>
              <a:t>regularidades </a:t>
            </a:r>
            <a:r>
              <a:rPr lang="pt-BR" altLang="pt-BR" sz="1800" dirty="0" smtClean="0"/>
              <a:t>(Vale et al. 2005). É o reconhecimento das características comuns dos objetos.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pt-BR" altLang="pt-BR" sz="1800" dirty="0" smtClean="0"/>
              <a:t>Padrões de paisagem variam ao longo do tempo, em função de mudanças provocadas por fatores </a:t>
            </a:r>
            <a:r>
              <a:rPr lang="pt-BR" altLang="pt-BR" sz="1800" dirty="0" smtClean="0">
                <a:solidFill>
                  <a:schemeClr val="accent6">
                    <a:lumMod val="75000"/>
                  </a:schemeClr>
                </a:solidFill>
              </a:rPr>
              <a:t>naturais e/ou antrópicas </a:t>
            </a:r>
            <a:r>
              <a:rPr lang="pt-BR" altLang="pt-BR" sz="1800" dirty="0" smtClean="0"/>
              <a:t>(</a:t>
            </a:r>
            <a:r>
              <a:rPr lang="pt-BR" altLang="pt-BR" sz="1800" dirty="0" err="1" smtClean="0"/>
              <a:t>Lambin</a:t>
            </a:r>
            <a:r>
              <a:rPr lang="pt-BR" altLang="pt-BR" sz="1800" dirty="0" smtClean="0"/>
              <a:t>, 1999). </a:t>
            </a:r>
          </a:p>
          <a:p>
            <a:pPr>
              <a:defRPr/>
            </a:pPr>
            <a:endParaRPr lang="pt-BR" altLang="pt-BR" sz="1800" dirty="0" smtClean="0"/>
          </a:p>
        </p:txBody>
      </p:sp>
      <p:sp>
        <p:nvSpPr>
          <p:cNvPr id="4100" name="Espaço Reservado para Rodapé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pt-BR" smtClean="0"/>
              <a:t>Associando padrões a processos </a:t>
            </a:r>
          </a:p>
          <a:p>
            <a:r>
              <a:rPr lang="en-US" altLang="pt-BR" smtClean="0"/>
              <a:t>de mudança de cobertura da terra</a:t>
            </a:r>
            <a:endParaRPr lang="pt-BR" altLang="pt-BR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theme/theme1.xml><?xml version="1.0" encoding="utf-8"?>
<a:theme xmlns:a="http://schemas.openxmlformats.org/drawingml/2006/main" name="Perfil">
  <a:themeElements>
    <a:clrScheme name="Per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erfi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r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fil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  <a:fontScheme name="Perfil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7931</TotalTime>
  <Words>3315</Words>
  <Application>Microsoft Office PowerPoint</Application>
  <PresentationFormat>Apresentação na tela (4:3)</PresentationFormat>
  <Paragraphs>698</Paragraphs>
  <Slides>71</Slides>
  <Notes>33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84" baseType="lpstr">
      <vt:lpstr>Arial Unicode MS</vt:lpstr>
      <vt:lpstr>Arial</vt:lpstr>
      <vt:lpstr>Calibri</vt:lpstr>
      <vt:lpstr>Courier New</vt:lpstr>
      <vt:lpstr>Garamond</vt:lpstr>
      <vt:lpstr>Symbol</vt:lpstr>
      <vt:lpstr>Tahoma</vt:lpstr>
      <vt:lpstr>Times New Roman</vt:lpstr>
      <vt:lpstr>Verdana</vt:lpstr>
      <vt:lpstr>Wingdings</vt:lpstr>
      <vt:lpstr>Zurich BT</vt:lpstr>
      <vt:lpstr>Perfil</vt:lpstr>
      <vt:lpstr>Gráfico</vt:lpstr>
      <vt:lpstr>Padrões e Processos em Dinâmica de Uso e Cobertura da Terra</vt:lpstr>
      <vt:lpstr>Sumário</vt:lpstr>
      <vt:lpstr>Relações entre Atividades Humanas e Mudanças no Uso e Cobertura da terra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Padrões - definição</vt:lpstr>
      <vt:lpstr>Processos</vt:lpstr>
      <vt:lpstr>Padrões de Paisagem</vt:lpstr>
      <vt:lpstr>Padrões de Paisagem</vt:lpstr>
      <vt:lpstr>Fatores que modificam a Paisagem</vt:lpstr>
      <vt:lpstr>Padrões de Mudança da Cobertura da Terra </vt:lpstr>
      <vt:lpstr>Apresentação do PowerPoint</vt:lpstr>
      <vt:lpstr>Apresentação do PowerPoint</vt:lpstr>
      <vt:lpstr>Padrões espaciais de desmatamento</vt:lpstr>
      <vt:lpstr>Relações entre Atividades Humanas e Mudanças no Uso e Cobertura da terra</vt:lpstr>
      <vt:lpstr>                Geométrico</vt:lpstr>
      <vt:lpstr>Espinha-de-peixe</vt:lpstr>
      <vt:lpstr>Corredor</vt:lpstr>
      <vt:lpstr>Difuso</vt:lpstr>
      <vt:lpstr>Ilha</vt:lpstr>
      <vt:lpstr>Fragmentado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Deforestation Patterns and Drivers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Duas abordagens  com o GeoDMA</vt:lpstr>
      <vt:lpstr>Apresentação do PowerPoint</vt:lpstr>
      <vt:lpstr>Mineração de padrões de desmatamento em banco de dados espaciais</vt:lpstr>
      <vt:lpstr>Duas abordagens  com o GeoDMA</vt:lpstr>
      <vt:lpstr>Settlement Concentration Vale do Anari – RO (1985-2000)</vt:lpstr>
      <vt:lpstr>Apresentação do PowerPoint</vt:lpstr>
      <vt:lpstr>Describing Spatial Patterns Getting Geometric Signatures</vt:lpstr>
      <vt:lpstr>Mining Model J48 – Cross Validation – 98% - 46 instances</vt:lpstr>
      <vt:lpstr>Vale do Anari – 1985</vt:lpstr>
      <vt:lpstr>Vale do Anari – 1985 - 1988</vt:lpstr>
      <vt:lpstr>Vale do Anari – 1988 - 1991</vt:lpstr>
      <vt:lpstr>Vale do Anari – 1991 - 1994</vt:lpstr>
      <vt:lpstr>Vale do Anari – 1994 - 1997</vt:lpstr>
      <vt:lpstr>Vale do Anari – 1997 - 2000</vt:lpstr>
      <vt:lpstr>Vale do Anari – 1985 - 2000</vt:lpstr>
      <vt:lpstr>Padrões - Vale do Anari  (1985-2000)</vt:lpstr>
      <vt:lpstr>Apresentação do PowerPoint</vt:lpstr>
      <vt:lpstr>Concentrações  Vale do Anari - Rondônia</vt:lpstr>
      <vt:lpstr>Apresentação do PowerPoint</vt:lpstr>
      <vt:lpstr>Duas abordagens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Tipologia de Padrões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Padrões e Processos em Dinâmica de Uso e Cobertura da Terra</dc:title>
  <dc:creator>isabel</dc:creator>
  <cp:lastModifiedBy>Conta da Microsoft</cp:lastModifiedBy>
  <cp:revision>492</cp:revision>
  <dcterms:created xsi:type="dcterms:W3CDTF">2010-05-31T18:41:20Z</dcterms:created>
  <dcterms:modified xsi:type="dcterms:W3CDTF">2022-08-01T12:29:35Z</dcterms:modified>
</cp:coreProperties>
</file>