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9"/>
  </p:notesMasterIdLst>
  <p:sldIdLst>
    <p:sldId id="274" r:id="rId2"/>
    <p:sldId id="275" r:id="rId3"/>
    <p:sldId id="276" r:id="rId4"/>
    <p:sldId id="277" r:id="rId5"/>
    <p:sldId id="285" r:id="rId6"/>
    <p:sldId id="268" r:id="rId7"/>
    <p:sldId id="269" r:id="rId8"/>
    <p:sldId id="256" r:id="rId9"/>
    <p:sldId id="280" r:id="rId10"/>
    <p:sldId id="281" r:id="rId11"/>
    <p:sldId id="270" r:id="rId12"/>
    <p:sldId id="271" r:id="rId13"/>
    <p:sldId id="282" r:id="rId14"/>
    <p:sldId id="272" r:id="rId15"/>
    <p:sldId id="273" r:id="rId16"/>
    <p:sldId id="260" r:id="rId17"/>
    <p:sldId id="261" r:id="rId18"/>
    <p:sldId id="262" r:id="rId19"/>
    <p:sldId id="263" r:id="rId20"/>
    <p:sldId id="264" r:id="rId21"/>
    <p:sldId id="283" r:id="rId22"/>
    <p:sldId id="266" r:id="rId23"/>
    <p:sldId id="284" r:id="rId24"/>
    <p:sldId id="258" r:id="rId25"/>
    <p:sldId id="257" r:id="rId26"/>
    <p:sldId id="286" r:id="rId27"/>
    <p:sldId id="28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573FE83C-CE22-4E0D-B947-416E47E9C24C}">
          <p14:sldIdLst>
            <p14:sldId id="274"/>
          </p14:sldIdLst>
        </p14:section>
        <p14:section name="Introdução" id="{9687EF2B-288D-41D7-B827-1D49E0DB399E}">
          <p14:sldIdLst>
            <p14:sldId id="275"/>
            <p14:sldId id="276"/>
            <p14:sldId id="277"/>
          </p14:sldIdLst>
        </p14:section>
        <p14:section name="Desenvolvimento" id="{4F045D59-3587-4F0B-B0E2-90E0770582BD}">
          <p14:sldIdLst>
            <p14:sldId id="285"/>
            <p14:sldId id="268"/>
            <p14:sldId id="269"/>
            <p14:sldId id="256"/>
            <p14:sldId id="280"/>
            <p14:sldId id="281"/>
            <p14:sldId id="270"/>
            <p14:sldId id="271"/>
            <p14:sldId id="282"/>
            <p14:sldId id="272"/>
            <p14:sldId id="273"/>
            <p14:sldId id="260"/>
            <p14:sldId id="261"/>
            <p14:sldId id="262"/>
            <p14:sldId id="263"/>
            <p14:sldId id="264"/>
            <p14:sldId id="283"/>
            <p14:sldId id="266"/>
            <p14:sldId id="284"/>
            <p14:sldId id="258"/>
            <p14:sldId id="257"/>
          </p14:sldIdLst>
        </p14:section>
        <p14:section name="Conclusões" id="{221FEFE8-C572-4CCD-B84D-1A03231328F9}">
          <p14:sldIdLst>
            <p14:sldId id="286"/>
            <p14:sldId id="2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418F5-44C4-4249-824A-00A98CE2DBFF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B2A5D-5ADF-439B-AF4C-5E9D1564FB4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FD456-65E0-4064-9B5B-5A832B968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AFD9F74-F3F5-4BEF-A891-D8C4E53CE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B4A38C7-1851-49FE-9286-926F7F8D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B0428F-84C1-484E-93AB-DE3C4512F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A0D7633-2CD1-4B96-9CC1-19DA4CA9B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69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F2B42-A1D5-4517-A9A7-F73CEA85F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968EB55-3DBD-485E-B6FE-8C3A2E5E0B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5A64F8-4CA1-4A89-9C46-BFFAD69B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5ED153-D2C1-433E-9BF6-A5339BF25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116491-8EDD-40CA-84BB-37A14E11D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F6C1FD7-2B81-452B-9211-1724AC4BDE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65A6903-8DBF-429A-92B6-B0E324D9EA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0BDEF-7DE4-4A4C-AC8C-ECDF24DE7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8CE661-6BE7-4B22-B09E-CFB11A57A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33B18D-EC34-4D17-B5FA-0412B7CF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5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7B7896-9562-4DF9-888E-D33447B13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C00459-07BD-421D-88CF-6AFFCA1B7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CE62FD-D96A-46A4-A2B8-4B6038C1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BF0279A-21A8-47D4-8328-0883A623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F154E5-B3E1-4DD6-9D70-226497411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67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ACDC9C-6CBC-4BD9-8712-1A19F4F9E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4B523A8-2C2E-42A7-946C-2DBAC87022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41134EA-AD86-416D-B894-1A469FAA1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601A80-7A79-4DDB-9803-5ED6C3E7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B73518-29F4-4A1F-A25E-30329AD2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6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993DC-B275-4E01-879C-D942F6279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C136511-F18C-403F-9D48-F3C251E0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1D5A2C1-9920-4BBE-A08C-1178937DF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3043B4-DA07-4583-9BCC-3BAB51D3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ED9EB1-1F1D-4661-80AE-740C09F0B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D62BD2-9278-464A-B464-8ACCB1F7B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299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961A89-C026-4813-9003-75F8BB0B7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73CB066-B79F-445E-B4C6-E54B66982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9B6A15A-CD98-4916-8E9C-1FC3567E3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2CA9937-6BA3-4EE0-8450-08F0D9228E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7B0367B-37C6-456D-B61A-DBE63FFE0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AFECB08-5B3E-471C-B634-AAAF7CECA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F09A894-D600-4648-AACA-CB86B5FAF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8A837E4-F5A2-4578-99EF-19F84FD6A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77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06BE63-D1EF-474D-A8DE-75429D111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C1B3377F-60BA-45D5-A042-6D9AF75FE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8EA0E3F-9762-4156-8315-A9193965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0459F39-3057-4D25-AEA6-31971743D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15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63A5B6F-1331-4C7D-87C0-2809AC388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D1C9E9F-CC21-4E00-BE8B-E59902F02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EF94B7F-719B-4CAC-BC8D-263C623E8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D67EE2-7036-4478-B856-9A426904E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FD4EA3-3388-40C3-95F6-249DF6DCBD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B4C10DF-8C2F-4538-83EC-8E6ECDF738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FBE3D9-8D9E-42B1-BA1B-370426F9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9BC762-7D48-4F38-85E4-0CD9F4FE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A88C702-FB1B-44C0-BDD3-EB6893E13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542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E4F7A2-877D-499F-BDBD-857985FA9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28B21AB-B89D-4656-B89A-54A9E64FCE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8135683-DD2F-4867-8373-C81ED2C32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DF0804B-ECA3-4162-8275-B7A96BBBD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6455FD-08C2-456D-A7B4-2866E4CD3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440B0F9-45E9-418D-9857-7CB7C6493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86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93DF1B1-0E78-43BB-8CA7-23CEBC4A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ABACBD-2442-4761-8800-35E1F04D7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6D0BF8-2C8F-40B3-BA4A-383F3AD25D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68108-8919-45DD-93F1-F87107D458B3}" type="datetimeFigureOut">
              <a:rPr lang="en-US" smtClean="0"/>
              <a:t>6/12/2017</a:t>
            </a:fld>
            <a:endParaRPr lang="en-US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445FE9-5ED3-4D6E-8960-196D41B719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7D25895-0A0F-477B-82E8-5DE02994A3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940E3-8F93-4907-A7DB-F014DA52394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4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8.jpeg"/><Relationship Id="rId7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2298120" y="1829597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600" b="1" dirty="0">
                <a:latin typeface="Arial" panose="020B0604020202020204" pitchFamily="34" charset="0"/>
                <a:cs typeface="Arial" panose="020B0604020202020204" pitchFamily="34" charset="0"/>
              </a:rPr>
              <a:t>Identificação de áreas para a instalação de unidades armazenadoras coletoras de cereais no Rio Grande do Sul</a:t>
            </a:r>
            <a:endParaRPr lang="pt-BR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2788276" y="375741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Denis Corte Vieira; Victor Hugo </a:t>
            </a:r>
            <a:r>
              <a:rPr lang="pt-BR" sz="2000" dirty="0" err="1">
                <a:latin typeface="Arial" panose="020B0604020202020204" pitchFamily="34" charset="0"/>
                <a:cs typeface="Arial" panose="020B0604020202020204" pitchFamily="34" charset="0"/>
              </a:rPr>
              <a:t>Rohden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 Prudente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INPE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São José dos Campos</a:t>
            </a:r>
          </a:p>
          <a:p>
            <a:pPr marL="0" indent="0" algn="ctr">
              <a:buNone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9CB796-976B-4729-A659-93B7522DA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0" y="202135"/>
            <a:ext cx="6746999" cy="116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696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249696" cy="1143000"/>
          </a:xfrm>
        </p:spPr>
        <p:txBody>
          <a:bodyPr/>
          <a:lstStyle/>
          <a:p>
            <a:r>
              <a:rPr lang="pt-BR" dirty="0"/>
              <a:t>Metodologia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19961"/>
            <a:ext cx="11236817" cy="4525963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Analise multicritério: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AHP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Obtenção de pesos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oftware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Super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Decisions</a:t>
            </a: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69"/>
          <a:stretch/>
        </p:blipFill>
        <p:spPr bwMode="auto">
          <a:xfrm>
            <a:off x="1109271" y="2944118"/>
            <a:ext cx="9144000" cy="3913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CE0C626-87DA-4AB9-B194-8462237A2DDF}"/>
              </a:ext>
            </a:extLst>
          </p:cNvPr>
          <p:cNvSpPr/>
          <p:nvPr/>
        </p:nvSpPr>
        <p:spPr>
          <a:xfrm>
            <a:off x="9473489" y="3914907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1A2FD306-437E-40FA-A6EC-D9E9EFD1A0E1}"/>
              </a:ext>
            </a:extLst>
          </p:cNvPr>
          <p:cNvCxnSpPr/>
          <p:nvPr/>
        </p:nvCxnSpPr>
        <p:spPr>
          <a:xfrm>
            <a:off x="9622302" y="4576626"/>
            <a:ext cx="81592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ângulo 7">
            <a:extLst>
              <a:ext uri="{FF2B5EF4-FFF2-40B4-BE49-F238E27FC236}">
                <a16:creationId xmlns:a16="http://schemas.microsoft.com/office/drawing/2014/main" id="{B86EA4D5-0892-4E0D-B7CA-4A041049AF90}"/>
              </a:ext>
            </a:extLst>
          </p:cNvPr>
          <p:cNvSpPr/>
          <p:nvPr/>
        </p:nvSpPr>
        <p:spPr>
          <a:xfrm>
            <a:off x="8398412" y="4234375"/>
            <a:ext cx="1336431" cy="801859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10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AB103F0-02F6-4AE9-B6AD-C6E172992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104694"/>
            <a:ext cx="4572000" cy="3233123"/>
          </a:xfrm>
          <a:prstGeom prst="rect">
            <a:avLst/>
          </a:prstGeom>
        </p:spPr>
      </p:pic>
      <p:pic>
        <p:nvPicPr>
          <p:cNvPr id="11" name="Imagem 1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B05E7096-3E1E-42D8-A638-9939EDF31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49" y="3528067"/>
            <a:ext cx="4572000" cy="3233123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B1B1B7C-9E82-4C6E-952D-059ACDB98B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2" y="158466"/>
            <a:ext cx="4572000" cy="3233123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474748A-A63E-4643-85A9-5F451627A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12" y="3391591"/>
            <a:ext cx="4572000" cy="3233123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82055E48-754F-4A86-A5B2-F8AF6C0E02E7}"/>
              </a:ext>
            </a:extLst>
          </p:cNvPr>
          <p:cNvSpPr/>
          <p:nvPr/>
        </p:nvSpPr>
        <p:spPr>
          <a:xfrm>
            <a:off x="5199797" y="1337481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B518BF81-6AD1-46E0-841A-143BB11A6A8D}"/>
              </a:ext>
            </a:extLst>
          </p:cNvPr>
          <p:cNvSpPr/>
          <p:nvPr/>
        </p:nvSpPr>
        <p:spPr>
          <a:xfrm>
            <a:off x="5311254" y="4260377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8ABD62F-58E2-4C92-A8A8-EEA217ADBE3D}"/>
              </a:ext>
            </a:extLst>
          </p:cNvPr>
          <p:cNvSpPr/>
          <p:nvPr/>
        </p:nvSpPr>
        <p:spPr>
          <a:xfrm>
            <a:off x="4395138" y="2758182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5: Ruim;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11: Regular;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26: Bom;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58: Muito Bom</a:t>
            </a:r>
          </a:p>
        </p:txBody>
      </p:sp>
    </p:spTree>
    <p:extLst>
      <p:ext uri="{BB962C8B-B14F-4D97-AF65-F5344CB8AC3E}">
        <p14:creationId xmlns:p14="http://schemas.microsoft.com/office/powerpoint/2010/main" val="420462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E52F855-A3E8-4F6B-8288-A02457DA41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10667"/>
            <a:ext cx="4572000" cy="3233123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D47DBE1-1861-4BBE-B155-E4C0113FD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77543"/>
            <a:ext cx="4572000" cy="3233123"/>
          </a:xfrm>
          <a:prstGeom prst="rect">
            <a:avLst/>
          </a:prstGeom>
        </p:spPr>
      </p:pic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9CC48D7-9BF4-42DD-BCD1-D1547176F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2" y="177544"/>
            <a:ext cx="4572000" cy="3233123"/>
          </a:xfrm>
          <a:prstGeom prst="rect">
            <a:avLst/>
          </a:prstGeom>
        </p:spPr>
      </p:pic>
      <p:pic>
        <p:nvPicPr>
          <p:cNvPr id="19" name="Imagem 1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DA2C54E-F2B5-4183-8842-55345713CB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02" y="3410668"/>
            <a:ext cx="4572000" cy="3233123"/>
          </a:xfrm>
          <a:prstGeom prst="rect">
            <a:avLst/>
          </a:prstGeom>
        </p:spPr>
      </p:pic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82183AA3-FBAC-402F-9CAF-72D89E6539ED}"/>
              </a:ext>
            </a:extLst>
          </p:cNvPr>
          <p:cNvSpPr/>
          <p:nvPr/>
        </p:nvSpPr>
        <p:spPr>
          <a:xfrm>
            <a:off x="5199797" y="1337481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9082848B-C5FF-461B-85DB-1F9DDFF5E925}"/>
              </a:ext>
            </a:extLst>
          </p:cNvPr>
          <p:cNvSpPr/>
          <p:nvPr/>
        </p:nvSpPr>
        <p:spPr>
          <a:xfrm>
            <a:off x="5311254" y="4260377"/>
            <a:ext cx="1883391" cy="12419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321F1AA-469C-4155-AAF2-F4A98121F471}"/>
              </a:ext>
            </a:extLst>
          </p:cNvPr>
          <p:cNvSpPr/>
          <p:nvPr/>
        </p:nvSpPr>
        <p:spPr>
          <a:xfrm>
            <a:off x="4395138" y="2758182"/>
            <a:ext cx="30003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5: Ruim;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11: Regular;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26: Bom;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i="1" dirty="0">
                <a:latin typeface="Arial" panose="020B0604020202020204" pitchFamily="34" charset="0"/>
                <a:cs typeface="Arial" panose="020B0604020202020204" pitchFamily="34" charset="0"/>
              </a:rPr>
              <a:t>58: Muito Bom</a:t>
            </a:r>
          </a:p>
        </p:txBody>
      </p:sp>
    </p:spTree>
    <p:extLst>
      <p:ext uri="{BB962C8B-B14F-4D97-AF65-F5344CB8AC3E}">
        <p14:creationId xmlns:p14="http://schemas.microsoft.com/office/powerpoint/2010/main" val="314368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pt-BR" b="1" dirty="0"/>
              <a:t>Desenvolvimento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6829866" cy="1145694"/>
          </a:xfrm>
        </p:spPr>
        <p:txBody>
          <a:bodyPr/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Álgebra booleana: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restritivas;</a:t>
            </a:r>
          </a:p>
          <a:p>
            <a:pPr marL="457200" lvl="1" indent="0"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250554"/>
              </p:ext>
            </p:extLst>
          </p:nvPr>
        </p:nvGraphicFramePr>
        <p:xfrm>
          <a:off x="1674254" y="3533369"/>
          <a:ext cx="5795492" cy="2366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9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0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3284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Analise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Restrição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 povoadas + 1km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Terras indígenas + buffer 8km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UC’s + buffer 2km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Linhas d’agua + buffer de 50m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Massas d’agua + buffer 500m</a:t>
                      </a:r>
                      <a:endParaRPr lang="pt-BR" sz="15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</a:t>
                      </a:r>
                      <a:endParaRPr lang="pt-BR" sz="15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Rodovias + 100 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4280634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Declividade &gt;45%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4475421"/>
                  </a:ext>
                </a:extLst>
              </a:tr>
              <a:tr h="253284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 err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Superavit</a:t>
                      </a: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de armazenamento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Sim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5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342010"/>
                  </a:ext>
                </a:extLst>
              </a:tr>
            </a:tbl>
          </a:graphicData>
        </a:graphic>
      </p:graphicFrame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158E989B-18F9-4AB9-B2E8-A87B2590A722}"/>
              </a:ext>
            </a:extLst>
          </p:cNvPr>
          <p:cNvSpPr txBox="1">
            <a:spLocks/>
          </p:cNvSpPr>
          <p:nvPr/>
        </p:nvSpPr>
        <p:spPr>
          <a:xfrm>
            <a:off x="6252692" y="1782764"/>
            <a:ext cx="6829866" cy="1145694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Mascaras: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1;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2.</a:t>
            </a:r>
          </a:p>
          <a:p>
            <a:pPr marL="457200" lvl="1" indent="0">
              <a:buFont typeface="Georgia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ave Direita 1">
            <a:extLst>
              <a:ext uri="{FF2B5EF4-FFF2-40B4-BE49-F238E27FC236}">
                <a16:creationId xmlns:a16="http://schemas.microsoft.com/office/drawing/2014/main" id="{6991C8C7-D506-4039-9AD2-4C6774A8CE48}"/>
              </a:ext>
            </a:extLst>
          </p:cNvPr>
          <p:cNvSpPr/>
          <p:nvPr/>
        </p:nvSpPr>
        <p:spPr>
          <a:xfrm>
            <a:off x="7469746" y="3821373"/>
            <a:ext cx="869036" cy="180150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EA5F543E-5B5B-4562-B0C7-571552A89CB7}"/>
              </a:ext>
            </a:extLst>
          </p:cNvPr>
          <p:cNvSpPr/>
          <p:nvPr/>
        </p:nvSpPr>
        <p:spPr>
          <a:xfrm rot="5400000">
            <a:off x="6834203" y="4491293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Mascara Cenário 1</a:t>
            </a:r>
          </a:p>
        </p:txBody>
      </p:sp>
      <p:sp>
        <p:nvSpPr>
          <p:cNvPr id="6" name="Chave Direita 5">
            <a:extLst>
              <a:ext uri="{FF2B5EF4-FFF2-40B4-BE49-F238E27FC236}">
                <a16:creationId xmlns:a16="http://schemas.microsoft.com/office/drawing/2014/main" id="{24554D17-00F8-4063-B206-BFAF81466334}"/>
              </a:ext>
            </a:extLst>
          </p:cNvPr>
          <p:cNvSpPr/>
          <p:nvPr/>
        </p:nvSpPr>
        <p:spPr>
          <a:xfrm>
            <a:off x="7469746" y="3821373"/>
            <a:ext cx="2847961" cy="208950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BD18EB35-C712-4CF2-9664-ED214D2A3390}"/>
              </a:ext>
            </a:extLst>
          </p:cNvPr>
          <p:cNvSpPr/>
          <p:nvPr/>
        </p:nvSpPr>
        <p:spPr>
          <a:xfrm rot="5400000">
            <a:off x="8992824" y="4475936"/>
            <a:ext cx="34708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Mascara Cenário 2</a:t>
            </a:r>
          </a:p>
        </p:txBody>
      </p:sp>
    </p:spTree>
    <p:extLst>
      <p:ext uri="{BB962C8B-B14F-4D97-AF65-F5344CB8AC3E}">
        <p14:creationId xmlns:p14="http://schemas.microsoft.com/office/powerpoint/2010/main" val="11770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3" grpId="0"/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B3B00CE-8CCD-4D7D-BE9B-FBBFD31E1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0" y="300250"/>
            <a:ext cx="2743200" cy="1939874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4A9201D-62BC-4AFC-97D0-C6A412690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4" y="300250"/>
            <a:ext cx="2743200" cy="1939874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80391F4-CDC3-42ED-A14E-3998A67D1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9" y="2365298"/>
            <a:ext cx="2743200" cy="1939874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16C9C2F-5D16-4BB2-B123-18C670697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26" y="296869"/>
            <a:ext cx="2743200" cy="1939874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A7D49E1-D8D5-451E-8796-A3A932A8A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02" y="316242"/>
            <a:ext cx="2743200" cy="1939874"/>
          </a:xfrm>
          <a:prstGeom prst="rect">
            <a:avLst/>
          </a:prstGeom>
        </p:spPr>
      </p:pic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9DB42E2-99A7-4045-BCD6-0B5C3AAF6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85" y="2317719"/>
            <a:ext cx="6400800" cy="4526371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F896D06-79FC-4C99-9D4F-EE6416841F66}"/>
              </a:ext>
            </a:extLst>
          </p:cNvPr>
          <p:cNvSpPr/>
          <p:nvPr/>
        </p:nvSpPr>
        <p:spPr>
          <a:xfrm>
            <a:off x="2993029" y="1046514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76184E-C65A-4504-BF04-E696A6BDBAB6}"/>
              </a:ext>
            </a:extLst>
          </p:cNvPr>
          <p:cNvSpPr/>
          <p:nvPr/>
        </p:nvSpPr>
        <p:spPr>
          <a:xfrm>
            <a:off x="8913434" y="995212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626AEB-E74F-444C-AD36-EE98F50682B2}"/>
              </a:ext>
            </a:extLst>
          </p:cNvPr>
          <p:cNvSpPr/>
          <p:nvPr/>
        </p:nvSpPr>
        <p:spPr>
          <a:xfrm>
            <a:off x="6033208" y="1022526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52B6E24-CC34-454D-8728-778E75DCD92D}"/>
              </a:ext>
            </a:extLst>
          </p:cNvPr>
          <p:cNvSpPr/>
          <p:nvPr/>
        </p:nvSpPr>
        <p:spPr>
          <a:xfrm>
            <a:off x="32462" y="3086855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79882BA-C13B-4E01-B3D8-B354F28C924E}"/>
              </a:ext>
            </a:extLst>
          </p:cNvPr>
          <p:cNvSpPr/>
          <p:nvPr/>
        </p:nvSpPr>
        <p:spPr>
          <a:xfrm>
            <a:off x="11786357" y="91607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C6AB843-E94E-40D9-BF90-7E2614687E66}"/>
              </a:ext>
            </a:extLst>
          </p:cNvPr>
          <p:cNvSpPr/>
          <p:nvPr/>
        </p:nvSpPr>
        <p:spPr>
          <a:xfrm>
            <a:off x="3109035" y="2904348"/>
            <a:ext cx="5597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F2D7FEDE-9B3B-4638-A280-3E81DD5DF524}"/>
              </a:ext>
            </a:extLst>
          </p:cNvPr>
          <p:cNvSpPr txBox="1">
            <a:spLocks/>
          </p:cNvSpPr>
          <p:nvPr/>
        </p:nvSpPr>
        <p:spPr>
          <a:xfrm>
            <a:off x="32462" y="4487679"/>
            <a:ext cx="4300224" cy="2120893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Mascara Cenário 1 =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Massas de água 50 e 500 m * Vias 100 m* áreas de preservação 2 km e 8 km* povoados * declividade acima de 45%</a:t>
            </a:r>
          </a:p>
          <a:p>
            <a:pPr marL="457200" lvl="1" indent="0">
              <a:buFont typeface="Georgia"/>
              <a:buNone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4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B3B00CE-8CCD-4D7D-BE9B-FBBFD31E1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90" y="300250"/>
            <a:ext cx="2743200" cy="1939874"/>
          </a:xfrm>
          <a:prstGeom prst="rect">
            <a:avLst/>
          </a:prstGeom>
        </p:spPr>
      </p:pic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A4A9201D-62BC-4AFC-97D0-C6A412690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614" y="300250"/>
            <a:ext cx="2743200" cy="1939874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380391F4-CDC3-42ED-A14E-3998A67D16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9" y="2365298"/>
            <a:ext cx="2743200" cy="1939874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16C9C2F-5D16-4BB2-B123-18C670697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826" y="296869"/>
            <a:ext cx="2743200" cy="1939874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A7D49E1-D8D5-451E-8796-A3A932A8AE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402" y="316242"/>
            <a:ext cx="2743200" cy="193987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9DB42E2-99A7-4045-BCD6-0B5C3AAF6B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001" y="2563270"/>
            <a:ext cx="5943599" cy="4203059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BF896D06-79FC-4C99-9D4F-EE6416841F66}"/>
              </a:ext>
            </a:extLst>
          </p:cNvPr>
          <p:cNvSpPr/>
          <p:nvPr/>
        </p:nvSpPr>
        <p:spPr>
          <a:xfrm>
            <a:off x="2993029" y="1046514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6376184E-C65A-4504-BF04-E696A6BDBAB6}"/>
              </a:ext>
            </a:extLst>
          </p:cNvPr>
          <p:cNvSpPr/>
          <p:nvPr/>
        </p:nvSpPr>
        <p:spPr>
          <a:xfrm>
            <a:off x="8913434" y="995212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A0626AEB-E74F-444C-AD36-EE98F50682B2}"/>
              </a:ext>
            </a:extLst>
          </p:cNvPr>
          <p:cNvSpPr/>
          <p:nvPr/>
        </p:nvSpPr>
        <p:spPr>
          <a:xfrm>
            <a:off x="6033208" y="1022526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52B6E24-CC34-454D-8728-778E75DCD92D}"/>
              </a:ext>
            </a:extLst>
          </p:cNvPr>
          <p:cNvSpPr/>
          <p:nvPr/>
        </p:nvSpPr>
        <p:spPr>
          <a:xfrm>
            <a:off x="32462" y="3086855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79882BA-C13B-4E01-B3D8-B354F28C924E}"/>
              </a:ext>
            </a:extLst>
          </p:cNvPr>
          <p:cNvSpPr/>
          <p:nvPr/>
        </p:nvSpPr>
        <p:spPr>
          <a:xfrm>
            <a:off x="11786357" y="91607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C6AB843-E94E-40D9-BF90-7E2614687E66}"/>
              </a:ext>
            </a:extLst>
          </p:cNvPr>
          <p:cNvSpPr/>
          <p:nvPr/>
        </p:nvSpPr>
        <p:spPr>
          <a:xfrm>
            <a:off x="5753323" y="4508909"/>
            <a:ext cx="55976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10519BF8-8F56-4195-A159-DA448F91CA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008" y="2320952"/>
            <a:ext cx="2743200" cy="193987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DF799539-30AD-49B1-ABAD-F02BBB169AE7}"/>
              </a:ext>
            </a:extLst>
          </p:cNvPr>
          <p:cNvSpPr/>
          <p:nvPr/>
        </p:nvSpPr>
        <p:spPr>
          <a:xfrm>
            <a:off x="3072641" y="3042509"/>
            <a:ext cx="43473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0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2C1A7712-85DA-4422-9879-EA4D723ED13D}"/>
              </a:ext>
            </a:extLst>
          </p:cNvPr>
          <p:cNvSpPr txBox="1">
            <a:spLocks/>
          </p:cNvSpPr>
          <p:nvPr/>
        </p:nvSpPr>
        <p:spPr>
          <a:xfrm>
            <a:off x="32462" y="4487679"/>
            <a:ext cx="5355464" cy="237032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u="sng" dirty="0">
                <a:latin typeface="Arial" panose="020B0604020202020204" pitchFamily="34" charset="0"/>
                <a:cs typeface="Arial" panose="020B0604020202020204" pitchFamily="34" charset="0"/>
              </a:rPr>
              <a:t>Mascara Cenário 2 = 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Massas de água 50 e 500 m * Vias 100 m* áreas de preservação 2 km e 8 km* povoados * declividade acima de 45% * Déficit de armazenagem</a:t>
            </a:r>
          </a:p>
        </p:txBody>
      </p:sp>
    </p:spTree>
    <p:extLst>
      <p:ext uri="{BB962C8B-B14F-4D97-AF65-F5344CB8AC3E}">
        <p14:creationId xmlns:p14="http://schemas.microsoft.com/office/powerpoint/2010/main" val="52869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" y="2167437"/>
            <a:ext cx="3537345" cy="2502671"/>
          </a:xfrm>
          <a:prstGeom prst="rect">
            <a:avLst/>
          </a:prstGeom>
        </p:spPr>
      </p:pic>
      <p:pic>
        <p:nvPicPr>
          <p:cNvPr id="12" name="Imagem 11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440" y="2196057"/>
            <a:ext cx="3517119" cy="2488361"/>
          </a:xfrm>
          <a:prstGeom prst="rect">
            <a:avLst/>
          </a:prstGeom>
        </p:spPr>
      </p:pic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D54CE8F2-FDB5-41BF-95A3-52AD7BA1F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6" y="2181747"/>
            <a:ext cx="3517120" cy="2488361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4203" y="391639"/>
            <a:ext cx="3910356" cy="931412"/>
          </a:xfrm>
        </p:spPr>
        <p:txBody>
          <a:bodyPr>
            <a:normAutofit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D2421262-EBDF-451E-811D-B8D4D4119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2196057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0,4*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19">
            <a:extLst>
              <a:ext uri="{FF2B5EF4-FFF2-40B4-BE49-F238E27FC236}">
                <a16:creationId xmlns:a16="http://schemas.microsoft.com/office/drawing/2014/main" id="{DE3B6D00-AFC2-493E-A28B-9DC7F0173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7982" y="2121350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Conteúdo 19">
            <a:extLst>
              <a:ext uri="{FF2B5EF4-FFF2-40B4-BE49-F238E27FC236}">
                <a16:creationId xmlns:a16="http://schemas.microsoft.com/office/drawing/2014/main" id="{87234725-0919-4AB3-AAEB-EDE8BFB569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168063" y="2112963"/>
            <a:ext cx="1023937" cy="357187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575562" y="109437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3813845" y="275879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BEE51D3-2736-4625-BA9C-1BAFE1A35366}"/>
              </a:ext>
            </a:extLst>
          </p:cNvPr>
          <p:cNvSpPr/>
          <p:nvPr/>
        </p:nvSpPr>
        <p:spPr>
          <a:xfrm>
            <a:off x="7756685" y="275879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35A231E-0DF6-4AD9-B776-D8CAC26B33C4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Declividade</a:t>
            </a:r>
          </a:p>
        </p:txBody>
      </p:sp>
      <p:sp>
        <p:nvSpPr>
          <p:cNvPr id="14" name="Espaço Reservado para Conteúdo 2">
            <a:extLst>
              <a:ext uri="{FF2B5EF4-FFF2-40B4-BE49-F238E27FC236}">
                <a16:creationId xmlns:a16="http://schemas.microsoft.com/office/drawing/2014/main" id="{025CD935-3A89-4ED9-B0A3-41642E708523}"/>
              </a:ext>
            </a:extLst>
          </p:cNvPr>
          <p:cNvSpPr txBox="1">
            <a:spLocks/>
          </p:cNvSpPr>
          <p:nvPr/>
        </p:nvSpPr>
        <p:spPr>
          <a:xfrm>
            <a:off x="4327982" y="474481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</a:p>
        </p:txBody>
      </p:sp>
      <p:sp>
        <p:nvSpPr>
          <p:cNvPr id="15" name="Espaço Reservado para Conteúdo 2">
            <a:extLst>
              <a:ext uri="{FF2B5EF4-FFF2-40B4-BE49-F238E27FC236}">
                <a16:creationId xmlns:a16="http://schemas.microsoft.com/office/drawing/2014/main" id="{C7231546-ABB9-4548-97F4-EA4D717D72C0}"/>
              </a:ext>
            </a:extLst>
          </p:cNvPr>
          <p:cNvSpPr txBox="1">
            <a:spLocks/>
          </p:cNvSpPr>
          <p:nvPr/>
        </p:nvSpPr>
        <p:spPr>
          <a:xfrm>
            <a:off x="8162336" y="4684417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Povoadas</a:t>
            </a:r>
          </a:p>
        </p:txBody>
      </p:sp>
    </p:spTree>
    <p:extLst>
      <p:ext uri="{BB962C8B-B14F-4D97-AF65-F5344CB8AC3E}">
        <p14:creationId xmlns:p14="http://schemas.microsoft.com/office/powerpoint/2010/main" val="313296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 animBg="1"/>
      <p:bldP spid="26" grpId="0" uiExpand="1" build="p" animBg="1"/>
      <p:bldP spid="27" grpId="0" build="p" animBg="1"/>
      <p:bldP spid="24" grpId="0"/>
      <p:bldP spid="25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4" y="281040"/>
            <a:ext cx="3187890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086895" y="281040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4" y="1001851"/>
            <a:ext cx="4572000" cy="323312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C502D70-1071-4178-9DA2-342D5837D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24" y="1519911"/>
            <a:ext cx="7315200" cy="5172996"/>
          </a:xfrm>
          <a:prstGeom prst="rect">
            <a:avLst/>
          </a:prstGeom>
        </p:spPr>
      </p:pic>
      <p:sp>
        <p:nvSpPr>
          <p:cNvPr id="2" name="Seta: Dobrada para Cima 1">
            <a:extLst>
              <a:ext uri="{FF2B5EF4-FFF2-40B4-BE49-F238E27FC236}">
                <a16:creationId xmlns:a16="http://schemas.microsoft.com/office/drawing/2014/main" id="{04AE8B1B-5EE5-4724-9D7E-6F645F68B284}"/>
              </a:ext>
            </a:extLst>
          </p:cNvPr>
          <p:cNvSpPr/>
          <p:nvPr/>
        </p:nvSpPr>
        <p:spPr>
          <a:xfrm rot="5400000">
            <a:off x="2488586" y="4894198"/>
            <a:ext cx="1793254" cy="113948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6F0F23D-F0DC-4E17-90A1-EED016E1DDC5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Reclassificar</a:t>
            </a:r>
          </a:p>
        </p:txBody>
      </p:sp>
    </p:spTree>
    <p:extLst>
      <p:ext uri="{BB962C8B-B14F-4D97-AF65-F5344CB8AC3E}">
        <p14:creationId xmlns:p14="http://schemas.microsoft.com/office/powerpoint/2010/main" val="2230416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0" y="1940508"/>
            <a:ext cx="5486400" cy="38797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60" y="1940508"/>
            <a:ext cx="5486400" cy="3879746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60" y="532262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268807" y="532262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5758470" y="3411021"/>
            <a:ext cx="4587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597CD9F-D7A0-49C7-B4E3-BCFC73D9102E}"/>
              </a:ext>
            </a:extLst>
          </p:cNvPr>
          <p:cNvSpPr txBox="1">
            <a:spLocks/>
          </p:cNvSpPr>
          <p:nvPr/>
        </p:nvSpPr>
        <p:spPr>
          <a:xfrm>
            <a:off x="7145514" y="568070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1</a:t>
            </a:r>
          </a:p>
        </p:txBody>
      </p:sp>
    </p:spTree>
    <p:extLst>
      <p:ext uri="{BB962C8B-B14F-4D97-AF65-F5344CB8AC3E}">
        <p14:creationId xmlns:p14="http://schemas.microsoft.com/office/powerpoint/2010/main" val="15242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693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2382781" y="89153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5" y="484461"/>
            <a:ext cx="8229600" cy="58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85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108028" cy="1143000"/>
          </a:xfrm>
        </p:spPr>
        <p:txBody>
          <a:bodyPr/>
          <a:lstStyle/>
          <a:p>
            <a:pPr algn="ctr"/>
            <a:r>
              <a:rPr lang="pt-BR" b="1" dirty="0"/>
              <a:t>Introdução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1108028" cy="4525963"/>
          </a:xfrm>
        </p:spPr>
        <p:txBody>
          <a:bodyPr>
            <a:normAutofit lnSpcReduction="10000"/>
          </a:bodyPr>
          <a:lstStyle/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Brasil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grande produtor de cereais;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RS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terceiro estado que mais produz grãos (CONAB, 2015);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Principais cereais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soja, milho, arroz, trigo e feijão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Armazenagem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 fundamental importância.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Déficit na armazenagem.</a:t>
            </a:r>
          </a:p>
        </p:txBody>
      </p:sp>
    </p:spTree>
    <p:extLst>
      <p:ext uri="{BB962C8B-B14F-4D97-AF65-F5344CB8AC3E}">
        <p14:creationId xmlns:p14="http://schemas.microsoft.com/office/powerpoint/2010/main" val="1025786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EA1B99E-2CA2-4A89-BF18-4B49B8FCA4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64" y="1885769"/>
            <a:ext cx="2743200" cy="194081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54CE8F2-FDB5-41BF-95A3-52AD7BA1FF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149" y="1886239"/>
            <a:ext cx="2743200" cy="1939873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19" y="1886710"/>
            <a:ext cx="2743200" cy="1939873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34" y="1886709"/>
            <a:ext cx="2743200" cy="1939873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0681" y="184244"/>
            <a:ext cx="3672448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Espaço Reservado para Conteúdo 19">
            <a:extLst>
              <a:ext uri="{FF2B5EF4-FFF2-40B4-BE49-F238E27FC236}">
                <a16:creationId xmlns:a16="http://schemas.microsoft.com/office/drawing/2014/main" id="{D2421262-EBDF-451E-811D-B8D4D41191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2919" y="1818984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Espaço Reservado para Conteúdo 19">
            <a:extLst>
              <a:ext uri="{FF2B5EF4-FFF2-40B4-BE49-F238E27FC236}">
                <a16:creationId xmlns:a16="http://schemas.microsoft.com/office/drawing/2014/main" id="{DE3B6D00-AFC2-493E-A28B-9DC7F0173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98534" y="1818984"/>
            <a:ext cx="1023582" cy="35607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0,3*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Espaço Reservado para Conteúdo 19">
            <a:extLst>
              <a:ext uri="{FF2B5EF4-FFF2-40B4-BE49-F238E27FC236}">
                <a16:creationId xmlns:a16="http://schemas.microsoft.com/office/drawing/2014/main" id="{87234725-0919-4AB3-AAEB-EDE8BFB56918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1168063" y="1958975"/>
            <a:ext cx="1023937" cy="3556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0,2*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ço Reservado para Conteúdo 19">
            <a:extLst>
              <a:ext uri="{FF2B5EF4-FFF2-40B4-BE49-F238E27FC236}">
                <a16:creationId xmlns:a16="http://schemas.microsoft.com/office/drawing/2014/main" id="{2C8FC0B1-F7BC-4917-81E3-C5AD74D8A86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941734" y="1948803"/>
            <a:ext cx="1023937" cy="35718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300" b="1" dirty="0">
                <a:latin typeface="Arial" panose="020B0604020202020204" pitchFamily="34" charset="0"/>
                <a:cs typeface="Arial" panose="020B0604020202020204" pitchFamily="34" charset="0"/>
              </a:rPr>
              <a:t>0,2*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632060" y="74674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2774008" y="2329174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3BEE51D3-2736-4625-BA9C-1BAFE1A35366}"/>
              </a:ext>
            </a:extLst>
          </p:cNvPr>
          <p:cNvSpPr/>
          <p:nvPr/>
        </p:nvSpPr>
        <p:spPr>
          <a:xfrm>
            <a:off x="5769623" y="2386814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8F51AA0-F9CD-4054-BAF0-A23D3DA51BB3}"/>
              </a:ext>
            </a:extLst>
          </p:cNvPr>
          <p:cNvSpPr/>
          <p:nvPr/>
        </p:nvSpPr>
        <p:spPr>
          <a:xfrm>
            <a:off x="8891445" y="2386815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E8523B3-4854-4487-AB66-E8C4FA9FC3BD}"/>
              </a:ext>
            </a:extLst>
          </p:cNvPr>
          <p:cNvSpPr txBox="1">
            <a:spLocks/>
          </p:cNvSpPr>
          <p:nvPr/>
        </p:nvSpPr>
        <p:spPr>
          <a:xfrm>
            <a:off x="3014580" y="382563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Declividade</a:t>
            </a:r>
          </a:p>
        </p:txBody>
      </p:sp>
      <p:sp>
        <p:nvSpPr>
          <p:cNvPr id="17" name="Espaço Reservado para Conteúdo 2">
            <a:extLst>
              <a:ext uri="{FF2B5EF4-FFF2-40B4-BE49-F238E27FC236}">
                <a16:creationId xmlns:a16="http://schemas.microsoft.com/office/drawing/2014/main" id="{975B4A12-3A5B-4F0A-BFF0-1AF67FACE5D1}"/>
              </a:ext>
            </a:extLst>
          </p:cNvPr>
          <p:cNvSpPr txBox="1">
            <a:spLocks/>
          </p:cNvSpPr>
          <p:nvPr/>
        </p:nvSpPr>
        <p:spPr>
          <a:xfrm>
            <a:off x="6261140" y="3827617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Vias</a:t>
            </a:r>
          </a:p>
        </p:txBody>
      </p:sp>
      <p:sp>
        <p:nvSpPr>
          <p:cNvPr id="19" name="Espaço Reservado para Conteúdo 2">
            <a:extLst>
              <a:ext uri="{FF2B5EF4-FFF2-40B4-BE49-F238E27FC236}">
                <a16:creationId xmlns:a16="http://schemas.microsoft.com/office/drawing/2014/main" id="{45722D33-C604-4069-9244-54B1211F7461}"/>
              </a:ext>
            </a:extLst>
          </p:cNvPr>
          <p:cNvSpPr txBox="1">
            <a:spLocks/>
          </p:cNvSpPr>
          <p:nvPr/>
        </p:nvSpPr>
        <p:spPr>
          <a:xfrm>
            <a:off x="8972314" y="3812304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Áreas Povoadas</a:t>
            </a:r>
          </a:p>
        </p:txBody>
      </p:sp>
      <p:sp>
        <p:nvSpPr>
          <p:cNvPr id="21" name="Espaço Reservado para Conteúdo 2">
            <a:extLst>
              <a:ext uri="{FF2B5EF4-FFF2-40B4-BE49-F238E27FC236}">
                <a16:creationId xmlns:a16="http://schemas.microsoft.com/office/drawing/2014/main" id="{2A74D3AB-6BAD-4B0E-B19C-652A87EB8356}"/>
              </a:ext>
            </a:extLst>
          </p:cNvPr>
          <p:cNvSpPr txBox="1">
            <a:spLocks/>
          </p:cNvSpPr>
          <p:nvPr/>
        </p:nvSpPr>
        <p:spPr>
          <a:xfrm>
            <a:off x="-48026" y="3821633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Déficit</a:t>
            </a:r>
          </a:p>
        </p:txBody>
      </p:sp>
    </p:spTree>
    <p:extLst>
      <p:ext uri="{BB962C8B-B14F-4D97-AF65-F5344CB8AC3E}">
        <p14:creationId xmlns:p14="http://schemas.microsoft.com/office/powerpoint/2010/main" val="104027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 animBg="1"/>
      <p:bldP spid="26" grpId="0" build="p" animBg="1"/>
      <p:bldP spid="27" grpId="0" build="p" animBg="1"/>
      <p:bldP spid="14" grpId="0" build="p" animBg="1"/>
      <p:bldP spid="24" grpId="0"/>
      <p:bldP spid="25" grpId="0"/>
      <p:bldP spid="15" grpId="0"/>
      <p:bldP spid="16" grpId="0"/>
      <p:bldP spid="17" grpId="0"/>
      <p:bldP spid="1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24" y="281040"/>
            <a:ext cx="3187890" cy="931412"/>
          </a:xfrm>
        </p:spPr>
        <p:txBody>
          <a:bodyPr>
            <a:normAutofit fontScale="90000"/>
          </a:bodyPr>
          <a:lstStyle/>
          <a:p>
            <a:r>
              <a:rPr lang="pt-BR" b="1" dirty="0" err="1">
                <a:latin typeface="Arial" panose="020B0604020202020204" pitchFamily="34" charset="0"/>
                <a:cs typeface="Arial" panose="020B0604020202020204" pitchFamily="34" charset="0"/>
              </a:rPr>
              <a:t>Pré</a:t>
            </a: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-cenário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3480630" y="307769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24" y="1001851"/>
            <a:ext cx="4571999" cy="3233122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6C502D70-1071-4178-9DA2-342D5837D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24" y="1519911"/>
            <a:ext cx="7315200" cy="5172995"/>
          </a:xfrm>
          <a:prstGeom prst="rect">
            <a:avLst/>
          </a:prstGeom>
        </p:spPr>
      </p:pic>
      <p:sp>
        <p:nvSpPr>
          <p:cNvPr id="2" name="Seta: Dobrada para Cima 1">
            <a:extLst>
              <a:ext uri="{FF2B5EF4-FFF2-40B4-BE49-F238E27FC236}">
                <a16:creationId xmlns:a16="http://schemas.microsoft.com/office/drawing/2014/main" id="{04AE8B1B-5EE5-4724-9D7E-6F645F68B284}"/>
              </a:ext>
            </a:extLst>
          </p:cNvPr>
          <p:cNvSpPr/>
          <p:nvPr/>
        </p:nvSpPr>
        <p:spPr>
          <a:xfrm rot="5400000">
            <a:off x="2488586" y="4894198"/>
            <a:ext cx="1793254" cy="1139483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96F0F23D-F0DC-4E17-90A1-EED016E1DDC5}"/>
              </a:ext>
            </a:extLst>
          </p:cNvPr>
          <p:cNvSpPr txBox="1">
            <a:spLocks/>
          </p:cNvSpPr>
          <p:nvPr/>
        </p:nvSpPr>
        <p:spPr>
          <a:xfrm>
            <a:off x="267042" y="4684418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Reclassificar</a:t>
            </a:r>
          </a:p>
        </p:txBody>
      </p:sp>
    </p:spTree>
    <p:extLst>
      <p:ext uri="{BB962C8B-B14F-4D97-AF65-F5344CB8AC3E}">
        <p14:creationId xmlns:p14="http://schemas.microsoft.com/office/powerpoint/2010/main" val="355276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AA7BAD-91C9-4A9C-BB26-579FBB7D46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1" y="1940508"/>
            <a:ext cx="5486398" cy="387974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910B0E2-2C80-4FDA-8F94-DCD786AE9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61" y="1940508"/>
            <a:ext cx="5486398" cy="3879746"/>
          </a:xfrm>
          <a:prstGeom prst="rect">
            <a:avLst/>
          </a:prstGeom>
        </p:spPr>
      </p:pic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3305" y="284693"/>
            <a:ext cx="3187890" cy="931412"/>
          </a:xfrm>
        </p:spPr>
        <p:txBody>
          <a:bodyPr>
            <a:norm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5632060" y="74674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40C739C1-DBCE-40A6-9BE2-60BCE65F0B0B}"/>
              </a:ext>
            </a:extLst>
          </p:cNvPr>
          <p:cNvSpPr/>
          <p:nvPr/>
        </p:nvSpPr>
        <p:spPr>
          <a:xfrm>
            <a:off x="5758470" y="3411021"/>
            <a:ext cx="458780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BCFB8FDD-4D8D-41D3-B8FE-0D2D4B4CFA38}"/>
              </a:ext>
            </a:extLst>
          </p:cNvPr>
          <p:cNvSpPr txBox="1">
            <a:spLocks/>
          </p:cNvSpPr>
          <p:nvPr/>
        </p:nvSpPr>
        <p:spPr>
          <a:xfrm>
            <a:off x="7145514" y="5680705"/>
            <a:ext cx="4300224" cy="63296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Mascara Cenário 2</a:t>
            </a:r>
          </a:p>
        </p:txBody>
      </p:sp>
    </p:spTree>
    <p:extLst>
      <p:ext uri="{BB962C8B-B14F-4D97-AF65-F5344CB8AC3E}">
        <p14:creationId xmlns:p14="http://schemas.microsoft.com/office/powerpoint/2010/main" val="310528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ítulo 17">
            <a:extLst>
              <a:ext uri="{FF2B5EF4-FFF2-40B4-BE49-F238E27FC236}">
                <a16:creationId xmlns:a16="http://schemas.microsoft.com/office/drawing/2014/main" id="{B57DE0BC-31C8-48FB-B03C-4CEC85881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693"/>
            <a:ext cx="3187890" cy="931412"/>
          </a:xfrm>
        </p:spPr>
        <p:txBody>
          <a:bodyPr/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Cenário 2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21765FC-1A4C-44FC-BA37-48DE3D6EF643}"/>
              </a:ext>
            </a:extLst>
          </p:cNvPr>
          <p:cNvSpPr/>
          <p:nvPr/>
        </p:nvSpPr>
        <p:spPr>
          <a:xfrm>
            <a:off x="2591252" y="277386"/>
            <a:ext cx="596638" cy="9387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5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4D977CB0-EDB2-4D5C-A430-42239F900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5" y="484461"/>
            <a:ext cx="8229599" cy="581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47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B724B8D-7BDD-448D-8D08-0472F78BD9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1" y="2497055"/>
            <a:ext cx="6077405" cy="4297680"/>
          </a:xfrm>
          <a:prstGeom prst="rect">
            <a:avLst/>
          </a:prstGeom>
        </p:spPr>
      </p:pic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89B778BF-43F6-467C-9E6C-B80081166A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3" y="689315"/>
            <a:ext cx="6077405" cy="4297680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C5374E7-926E-4459-BCA3-BA165EEAC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87102"/>
              </p:ext>
            </p:extLst>
          </p:nvPr>
        </p:nvGraphicFramePr>
        <p:xfrm>
          <a:off x="5538063" y="94955"/>
          <a:ext cx="6583680" cy="274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1920356818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220671485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310897553"/>
                    </a:ext>
                  </a:extLst>
                </a:gridCol>
                <a:gridCol w="1554480">
                  <a:extLst>
                    <a:ext uri="{9D8B030D-6E8A-4147-A177-3AD203B41FA5}">
                      <a16:colId xmlns:a16="http://schemas.microsoft.com/office/drawing/2014/main" val="909278973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53744949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Classes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Cenário</a:t>
                      </a: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 (km²/%)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1" u="none" strike="noStrike" kern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Cenário</a:t>
                      </a:r>
                      <a:r>
                        <a:rPr lang="en-US" sz="14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2 (km²/%)</a:t>
                      </a: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400" b="1" u="none" strike="noStrike" kern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63237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62735,30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29.47%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69892,80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42.88%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8647382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114172,73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53.64%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83454,79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51.20%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05292287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32426,71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15.23%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9469,02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5.81%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6283957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3527,65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1.66%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187,11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6197313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Soma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212862,39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163003,71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564355372"/>
                  </a:ext>
                </a:extLst>
              </a:tr>
            </a:tbl>
          </a:graphicData>
        </a:graphic>
      </p:graphicFrame>
      <p:sp>
        <p:nvSpPr>
          <p:cNvPr id="2" name="Retângulo 1">
            <a:extLst>
              <a:ext uri="{FF2B5EF4-FFF2-40B4-BE49-F238E27FC236}">
                <a16:creationId xmlns:a16="http://schemas.microsoft.com/office/drawing/2014/main" id="{FF5003DA-1EF9-48D7-991A-01E078231504}"/>
              </a:ext>
            </a:extLst>
          </p:cNvPr>
          <p:cNvSpPr/>
          <p:nvPr/>
        </p:nvSpPr>
        <p:spPr>
          <a:xfrm>
            <a:off x="8366078" y="1078173"/>
            <a:ext cx="736979" cy="286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225C1927-E9E3-4318-9521-FA58AEE994C2}"/>
              </a:ext>
            </a:extLst>
          </p:cNvPr>
          <p:cNvSpPr/>
          <p:nvPr/>
        </p:nvSpPr>
        <p:spPr>
          <a:xfrm>
            <a:off x="11131627" y="1078173"/>
            <a:ext cx="736979" cy="2866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DE8C6B77-33FC-4D46-8FC6-B08340E2CC8C}"/>
              </a:ext>
            </a:extLst>
          </p:cNvPr>
          <p:cNvCxnSpPr/>
          <p:nvPr/>
        </p:nvCxnSpPr>
        <p:spPr>
          <a:xfrm>
            <a:off x="6850966" y="3263705"/>
            <a:ext cx="182880" cy="75965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6410C95E-1F20-4F3B-B490-83AE1D57D664}"/>
              </a:ext>
            </a:extLst>
          </p:cNvPr>
          <p:cNvCxnSpPr>
            <a:cxnSpLocks/>
          </p:cNvCxnSpPr>
          <p:nvPr/>
        </p:nvCxnSpPr>
        <p:spPr>
          <a:xfrm flipV="1">
            <a:off x="7652825" y="5676312"/>
            <a:ext cx="1081742" cy="513473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7C8F4044-AE59-4BF8-BA77-B679C10B68BA}"/>
              </a:ext>
            </a:extLst>
          </p:cNvPr>
          <p:cNvCxnSpPr>
            <a:cxnSpLocks/>
          </p:cNvCxnSpPr>
          <p:nvPr/>
        </p:nvCxnSpPr>
        <p:spPr>
          <a:xfrm flipV="1">
            <a:off x="6740937" y="4851221"/>
            <a:ext cx="911888" cy="979879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5913A2E9-5B41-4D10-8197-36B0A96322A6}"/>
              </a:ext>
            </a:extLst>
          </p:cNvPr>
          <p:cNvCxnSpPr>
            <a:cxnSpLocks/>
          </p:cNvCxnSpPr>
          <p:nvPr/>
        </p:nvCxnSpPr>
        <p:spPr>
          <a:xfrm flipH="1">
            <a:off x="9887243" y="3263705"/>
            <a:ext cx="818271" cy="269042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275DA96E-5CE6-4B73-9B87-7211716920B1}"/>
              </a:ext>
            </a:extLst>
          </p:cNvPr>
          <p:cNvCxnSpPr>
            <a:cxnSpLocks/>
          </p:cNvCxnSpPr>
          <p:nvPr/>
        </p:nvCxnSpPr>
        <p:spPr>
          <a:xfrm flipH="1">
            <a:off x="8829903" y="3314168"/>
            <a:ext cx="337706" cy="905416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49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E723132D-1760-41CA-BCAB-6C9C114C0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57" y="358653"/>
            <a:ext cx="6400799" cy="4526371"/>
          </a:xfrm>
          <a:prstGeom prst="rect">
            <a:avLst/>
          </a:prstGeom>
        </p:spPr>
      </p:pic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249BFAD4-7C36-4D10-9AD3-CFAEE6AAE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719310"/>
              </p:ext>
            </p:extLst>
          </p:nvPr>
        </p:nvGraphicFramePr>
        <p:xfrm>
          <a:off x="5363380" y="358653"/>
          <a:ext cx="6278159" cy="18802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66603">
                  <a:extLst>
                    <a:ext uri="{9D8B030D-6E8A-4147-A177-3AD203B41FA5}">
                      <a16:colId xmlns:a16="http://schemas.microsoft.com/office/drawing/2014/main" val="1234159140"/>
                    </a:ext>
                  </a:extLst>
                </a:gridCol>
                <a:gridCol w="1655778">
                  <a:extLst>
                    <a:ext uri="{9D8B030D-6E8A-4147-A177-3AD203B41FA5}">
                      <a16:colId xmlns:a16="http://schemas.microsoft.com/office/drawing/2014/main" val="2061656311"/>
                    </a:ext>
                  </a:extLst>
                </a:gridCol>
                <a:gridCol w="1655778">
                  <a:extLst>
                    <a:ext uri="{9D8B030D-6E8A-4147-A177-3AD203B41FA5}">
                      <a16:colId xmlns:a16="http://schemas.microsoft.com/office/drawing/2014/main" val="1107003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Nº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Armazéns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64379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Restrito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2365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941779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Ruim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456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058383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Regular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1061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9262798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547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18299136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Muito</a:t>
                      </a: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kern="1200" dirty="0" err="1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Bom</a:t>
                      </a:r>
                      <a:endParaRPr lang="en-US" sz="1400" b="1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555314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4554</a:t>
                      </a: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marL="0" indent="0" algn="ctr" defTabSz="914400" rtl="0" eaLnBrk="1" fontAlgn="b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4194005771"/>
                  </a:ext>
                </a:extLst>
              </a:tr>
            </a:tbl>
          </a:graphicData>
        </a:graphic>
      </p:graphicFrame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05651D7-62D1-4B07-8200-439E517449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748447"/>
            <a:ext cx="5486400" cy="3879748"/>
          </a:xfrm>
          <a:prstGeom prst="rect">
            <a:avLst/>
          </a:prstGeom>
        </p:spPr>
      </p:pic>
      <p:graphicFrame>
        <p:nvGraphicFramePr>
          <p:cNvPr id="14" name="Tabela 13">
            <a:extLst>
              <a:ext uri="{FF2B5EF4-FFF2-40B4-BE49-F238E27FC236}">
                <a16:creationId xmlns:a16="http://schemas.microsoft.com/office/drawing/2014/main" id="{F6338177-17EF-44D5-B2B0-7A8C286432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937014"/>
              </p:ext>
            </p:extLst>
          </p:nvPr>
        </p:nvGraphicFramePr>
        <p:xfrm>
          <a:off x="771573" y="4007193"/>
          <a:ext cx="1701800" cy="268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197660137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784574755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Fora do RS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896156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1636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1108028" cy="1143000"/>
          </a:xfrm>
        </p:spPr>
        <p:txBody>
          <a:bodyPr/>
          <a:lstStyle/>
          <a:p>
            <a:pPr algn="ctr"/>
            <a:r>
              <a:rPr lang="pt-BR" b="1" dirty="0"/>
              <a:t>Conclusões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11108028" cy="4525963"/>
          </a:xfrm>
        </p:spPr>
        <p:txBody>
          <a:bodyPr>
            <a:normAutofit/>
          </a:bodyPr>
          <a:lstStyle/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1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áreas para instalação de UAC;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2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área para instalação de UAC de acordo com a necessidade Municipal;</a:t>
            </a:r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</a:rPr>
              <a:t>Cenário 2 </a:t>
            </a:r>
            <a:r>
              <a:rPr lang="pt-BR" sz="3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apoio a uma proposta de mercado de venda de UAC;</a:t>
            </a: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5600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EBE1A8C4-5DE0-4EAB-9C4A-767101339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4006527"/>
            <a:ext cx="5857875" cy="272415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D27A6C-4CE1-4D59-BA97-AF44AD7C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95" y="2695091"/>
            <a:ext cx="10972800" cy="1066800"/>
          </a:xfrm>
        </p:spPr>
        <p:txBody>
          <a:bodyPr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Obrigado!!!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Uma imagem contendo ao ar livre, céu, fábrica, edifício&#10;&#10;Descrição gerada com muito alta confiança">
            <a:extLst>
              <a:ext uri="{FF2B5EF4-FFF2-40B4-BE49-F238E27FC236}">
                <a16:creationId xmlns:a16="http://schemas.microsoft.com/office/drawing/2014/main" id="{14790AB8-BB23-47C8-ADF2-B5D1FA0BA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117373" cy="2743200"/>
          </a:xfrm>
          <a:prstGeom prst="rect">
            <a:avLst/>
          </a:prstGeom>
        </p:spPr>
      </p:pic>
      <p:pic>
        <p:nvPicPr>
          <p:cNvPr id="9" name="Imagem 8" descr="Uma imagem contendo grama, céu, edifício, ao ar livre&#10;&#10;Descrição gerada com muito alta confiança">
            <a:extLst>
              <a:ext uri="{FF2B5EF4-FFF2-40B4-BE49-F238E27FC236}">
                <a16:creationId xmlns:a16="http://schemas.microsoft.com/office/drawing/2014/main" id="{91571EFD-9125-4FE3-A964-7F8F616C3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0684"/>
            <a:ext cx="3657600" cy="2057400"/>
          </a:xfrm>
          <a:prstGeom prst="rect">
            <a:avLst/>
          </a:prstGeom>
        </p:spPr>
      </p:pic>
      <p:pic>
        <p:nvPicPr>
          <p:cNvPr id="13" name="Imagem 12" descr="Uma imagem contendo comida&#10;&#10;Descrição gerada com muito alta confiança">
            <a:extLst>
              <a:ext uri="{FF2B5EF4-FFF2-40B4-BE49-F238E27FC236}">
                <a16:creationId xmlns:a16="http://schemas.microsoft.com/office/drawing/2014/main" id="{0AC75FE8-A0D6-4106-96D3-33F1C67F9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8" y="640080"/>
            <a:ext cx="3121152" cy="20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9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301211" cy="1143000"/>
          </a:xfrm>
        </p:spPr>
        <p:txBody>
          <a:bodyPr/>
          <a:lstStyle/>
          <a:p>
            <a:pPr algn="ctr"/>
            <a:r>
              <a:rPr lang="pt-BR" b="1" dirty="0"/>
              <a:t>Introdução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199" y="1600200"/>
            <a:ext cx="11301211" cy="4525963"/>
          </a:xfrm>
        </p:spPr>
        <p:txBody>
          <a:bodyPr>
            <a:noAutofit/>
          </a:bodyPr>
          <a:lstStyle/>
          <a:p>
            <a:pPr algn="just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Unidades Armazenadoras Coletora (UAC):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Controle de fluxo de grãos</a:t>
            </a:r>
          </a:p>
          <a:p>
            <a:pPr marL="411480" lvl="1" indent="0" algn="just">
              <a:buNone/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31D5BB7-4391-46C0-92E1-A71F1DBE8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046" y="2496542"/>
            <a:ext cx="9144000" cy="3812183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46199EA-9B64-4264-A180-54645507A405}"/>
              </a:ext>
            </a:extLst>
          </p:cNvPr>
          <p:cNvSpPr/>
          <p:nvPr/>
        </p:nvSpPr>
        <p:spPr>
          <a:xfrm>
            <a:off x="4080681" y="3379052"/>
            <a:ext cx="1078173" cy="10235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2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185301" cy="1143000"/>
          </a:xfrm>
        </p:spPr>
        <p:txBody>
          <a:bodyPr/>
          <a:lstStyle/>
          <a:p>
            <a:pPr algn="ctr"/>
            <a:r>
              <a:rPr lang="pt-BR" b="1" dirty="0"/>
              <a:t>Objetivo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457199" y="1600200"/>
            <a:ext cx="11301211" cy="4525963"/>
          </a:xfrm>
        </p:spPr>
        <p:txBody>
          <a:bodyPr/>
          <a:lstStyle/>
          <a:p>
            <a:pPr algn="just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Identificar áreas para a instalação de unidades armazenadoras coletoras de grãos (UAC) no RS.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Cenário 1: características físicas e sociais da paisagem;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Cenário 2: Variação do cenário 1 + déficit de armazenagem municipal</a:t>
            </a: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t="5871" r="2414" b="3943"/>
          <a:stretch/>
        </p:blipFill>
        <p:spPr bwMode="auto">
          <a:xfrm>
            <a:off x="683916" y="3877569"/>
            <a:ext cx="4030319" cy="298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eta para a direita 7"/>
          <p:cNvSpPr/>
          <p:nvPr/>
        </p:nvSpPr>
        <p:spPr>
          <a:xfrm>
            <a:off x="5214517" y="4938850"/>
            <a:ext cx="1229079" cy="757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6B1EFC0-68B0-4E3D-8058-46435D220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0" y="3452886"/>
            <a:ext cx="4572000" cy="323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75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ela 20">
            <a:extLst>
              <a:ext uri="{FF2B5EF4-FFF2-40B4-BE49-F238E27FC236}">
                <a16:creationId xmlns:a16="http://schemas.microsoft.com/office/drawing/2014/main" id="{892B85E8-70F5-48F2-B334-9A7A6DBA30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703017"/>
              </p:ext>
            </p:extLst>
          </p:nvPr>
        </p:nvGraphicFramePr>
        <p:xfrm>
          <a:off x="22773" y="1828809"/>
          <a:ext cx="12169227" cy="4267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2715">
                  <a:extLst>
                    <a:ext uri="{9D8B030D-6E8A-4147-A177-3AD203B41FA5}">
                      <a16:colId xmlns:a16="http://schemas.microsoft.com/office/drawing/2014/main" val="3000817945"/>
                    </a:ext>
                  </a:extLst>
                </a:gridCol>
                <a:gridCol w="1758830">
                  <a:extLst>
                    <a:ext uri="{9D8B030D-6E8A-4147-A177-3AD203B41FA5}">
                      <a16:colId xmlns:a16="http://schemas.microsoft.com/office/drawing/2014/main" val="3204641298"/>
                    </a:ext>
                  </a:extLst>
                </a:gridCol>
                <a:gridCol w="4267682">
                  <a:extLst>
                    <a:ext uri="{9D8B030D-6E8A-4147-A177-3AD203B41FA5}">
                      <a16:colId xmlns:a16="http://schemas.microsoft.com/office/drawing/2014/main" val="1197669745"/>
                    </a:ext>
                  </a:extLst>
                </a:gridCol>
              </a:tblGrid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Dado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Formato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9508945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Declividade - </a:t>
                      </a: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Topodata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INPE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Geocampo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279543413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Áreas Povoadas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30569051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Assentamentos Rurais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(polígonos)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836469373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Hidrografia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(linha)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601533588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Massa d’Agua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617059429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Municípios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60113551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Produção e estoque agrícola municipal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86037187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Estoques municipais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IBGE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5238486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Quilombolas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(polígonos)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2569503436"/>
                  </a:ext>
                </a:extLst>
              </a:tr>
              <a:tr h="260776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Rodovias municipais, estaduais e federais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Geolivre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(linha)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8204142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Terras Indigenas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FUNAI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 (polígono)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3892817955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Armazenadoras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CONAB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Tabela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1621257898"/>
                  </a:ext>
                </a:extLst>
              </a:tr>
              <a:tr h="172354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de Conservação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MMA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2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Geobjeto</a:t>
                      </a:r>
                      <a:r>
                        <a:rPr lang="pt-BR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(polígono)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2965" marR="32965" marT="0" marB="0" anchor="ctr"/>
                </a:tc>
                <a:extLst>
                  <a:ext uri="{0D108BD9-81ED-4DB2-BD59-A6C34878D82A}">
                    <a16:rowId xmlns:a16="http://schemas.microsoft.com/office/drawing/2014/main" val="414073162"/>
                  </a:ext>
                </a:extLst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489396" y="90152"/>
            <a:ext cx="472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+mj-lt"/>
              </a:rPr>
              <a:t>Desenvolvimento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89396" y="1041507"/>
            <a:ext cx="3452946" cy="79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/>
              <a:t>Dados Utilizados</a:t>
            </a:r>
          </a:p>
        </p:txBody>
      </p:sp>
    </p:spTree>
    <p:extLst>
      <p:ext uri="{BB962C8B-B14F-4D97-AF65-F5344CB8AC3E}">
        <p14:creationId xmlns:p14="http://schemas.microsoft.com/office/powerpoint/2010/main" val="24435450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1330BC13-1CDB-496E-9CF4-C46FCF6BB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0684" y="207629"/>
            <a:ext cx="4572000" cy="323312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9B26CBF2-0F89-4DDD-8FF5-6E02260C3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24" y="218832"/>
            <a:ext cx="4572000" cy="3233123"/>
          </a:xfrm>
          <a:prstGeom prst="rect">
            <a:avLst/>
          </a:prstGeom>
        </p:spPr>
      </p:pic>
      <p:pic>
        <p:nvPicPr>
          <p:cNvPr id="18" name="Imagem 17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F53EACE-06C7-4067-9E54-D0FA901E3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607" y="230036"/>
            <a:ext cx="4572000" cy="3233122"/>
          </a:xfrm>
          <a:prstGeom prst="rect">
            <a:avLst/>
          </a:prstGeom>
        </p:spPr>
      </p:pic>
      <p:pic>
        <p:nvPicPr>
          <p:cNvPr id="25" name="Imagem 2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E1DA6F7-3254-4AAC-8C5D-AB26743F61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54" y="3586982"/>
            <a:ext cx="4572000" cy="3233122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37554F1-8F09-4849-A351-8F3765D2D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169" y="241240"/>
            <a:ext cx="4572000" cy="3233122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23321336-6A07-456C-9EDE-5B5502C33E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" y="594856"/>
            <a:ext cx="7315200" cy="51729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102D388-D6E1-40B3-9E8D-FF67D288B6A6}"/>
              </a:ext>
            </a:extLst>
          </p:cNvPr>
          <p:cNvSpPr/>
          <p:nvPr/>
        </p:nvSpPr>
        <p:spPr>
          <a:xfrm>
            <a:off x="-72708" y="820623"/>
            <a:ext cx="908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Declividade (EMBRAPA, 1999)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TOPODATA</a:t>
            </a:r>
          </a:p>
        </p:txBody>
      </p:sp>
      <p:pic>
        <p:nvPicPr>
          <p:cNvPr id="16" name="Imagem 1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03E147F-6892-4CDA-9102-7B605BA919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29" y="594856"/>
            <a:ext cx="7315200" cy="5172996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5A606D4-B419-40D0-9CC3-72D67E5CC9FA}"/>
              </a:ext>
            </a:extLst>
          </p:cNvPr>
          <p:cNvSpPr/>
          <p:nvPr/>
        </p:nvSpPr>
        <p:spPr>
          <a:xfrm>
            <a:off x="54100" y="724460"/>
            <a:ext cx="7037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Povoados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IBGE/INCRA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F57854E1-9803-4D47-83BF-DB2F7D7B34B7}"/>
              </a:ext>
            </a:extLst>
          </p:cNvPr>
          <p:cNvSpPr/>
          <p:nvPr/>
        </p:nvSpPr>
        <p:spPr>
          <a:xfrm>
            <a:off x="52299" y="1319068"/>
            <a:ext cx="71432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Rodovias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Geolivre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RS</a:t>
            </a:r>
          </a:p>
        </p:txBody>
      </p:sp>
      <p:pic>
        <p:nvPicPr>
          <p:cNvPr id="17" name="Imagem 16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FD80E73-886B-44E0-9F17-715841BFF1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9" y="594856"/>
            <a:ext cx="7315200" cy="5172996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8063DA4-D94F-464A-B729-6A0DB68297F4}"/>
              </a:ext>
            </a:extLst>
          </p:cNvPr>
          <p:cNvSpPr/>
          <p:nvPr/>
        </p:nvSpPr>
        <p:spPr>
          <a:xfrm>
            <a:off x="-300764" y="791909"/>
            <a:ext cx="7833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Corpos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Hidricos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(Lei Federal nº 12.651/2012)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Geolivre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RS e IBGE</a:t>
            </a:r>
          </a:p>
        </p:txBody>
      </p:sp>
      <p:pic>
        <p:nvPicPr>
          <p:cNvPr id="10" name="Imagem 9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5F0294EB-E4A5-4553-AA13-6B1BEC9C63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594856"/>
            <a:ext cx="7315200" cy="517299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A561B5F-A847-4E5E-9393-6ED25E7DC826}"/>
              </a:ext>
            </a:extLst>
          </p:cNvPr>
          <p:cNvSpPr/>
          <p:nvPr/>
        </p:nvSpPr>
        <p:spPr>
          <a:xfrm>
            <a:off x="-92019" y="4403188"/>
            <a:ext cx="56972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Terras indígenas (Portaria Interministerial Nº 60/2015)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UC’s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(Lei Estadual nº 11.520/2000)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Fonte FUNAI e MMA</a:t>
            </a:r>
          </a:p>
        </p:txBody>
      </p:sp>
    </p:spTree>
    <p:extLst>
      <p:ext uri="{BB962C8B-B14F-4D97-AF65-F5344CB8AC3E}">
        <p14:creationId xmlns:p14="http://schemas.microsoft.com/office/powerpoint/2010/main" val="20889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62425209-A8D5-47E2-8FD6-0B3871E86D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3" y="142957"/>
            <a:ext cx="4572000" cy="3233123"/>
          </a:xfrm>
          <a:prstGeom prst="rect">
            <a:avLst/>
          </a:prstGeom>
        </p:spPr>
      </p:pic>
      <p:pic>
        <p:nvPicPr>
          <p:cNvPr id="39" name="Imagem 38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8A2868D-A0A5-4EB0-A883-4E5C8B4C41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331" y="142957"/>
            <a:ext cx="4572000" cy="32331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6E2855-3981-4F89-94DC-1EF2519FE3E4}"/>
              </a:ext>
            </a:extLst>
          </p:cNvPr>
          <p:cNvSpPr/>
          <p:nvPr/>
        </p:nvSpPr>
        <p:spPr>
          <a:xfrm>
            <a:off x="5093586" y="1227576"/>
            <a:ext cx="4154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C38F779B-CFD5-446E-BF7B-F34D9291C624}"/>
              </a:ext>
            </a:extLst>
          </p:cNvPr>
          <p:cNvSpPr/>
          <p:nvPr/>
        </p:nvSpPr>
        <p:spPr>
          <a:xfrm>
            <a:off x="10428686" y="1227576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ítulo 17">
            <a:extLst>
              <a:ext uri="{FF2B5EF4-FFF2-40B4-BE49-F238E27FC236}">
                <a16:creationId xmlns:a16="http://schemas.microsoft.com/office/drawing/2014/main" id="{FF80D33F-393A-4259-977D-614CAFEB0091}"/>
              </a:ext>
            </a:extLst>
          </p:cNvPr>
          <p:cNvSpPr txBox="1">
            <a:spLocks/>
          </p:cNvSpPr>
          <p:nvPr/>
        </p:nvSpPr>
        <p:spPr>
          <a:xfrm>
            <a:off x="181544" y="3405144"/>
            <a:ext cx="4158444" cy="6528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Capacidade de Armazenamento – (Fonte: CONAB)</a:t>
            </a:r>
          </a:p>
        </p:txBody>
      </p:sp>
      <p:sp>
        <p:nvSpPr>
          <p:cNvPr id="17" name="Título 17">
            <a:extLst>
              <a:ext uri="{FF2B5EF4-FFF2-40B4-BE49-F238E27FC236}">
                <a16:creationId xmlns:a16="http://schemas.microsoft.com/office/drawing/2014/main" id="{1AC553F9-F152-4A9B-9E19-0325D089C8A6}"/>
              </a:ext>
            </a:extLst>
          </p:cNvPr>
          <p:cNvSpPr txBox="1">
            <a:spLocks/>
          </p:cNvSpPr>
          <p:nvPr/>
        </p:nvSpPr>
        <p:spPr>
          <a:xfrm>
            <a:off x="5785331" y="3501079"/>
            <a:ext cx="3112626" cy="460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Produção de cereais – 2015 (Fonte: IBGE)</a:t>
            </a:r>
          </a:p>
        </p:txBody>
      </p:sp>
      <p:sp>
        <p:nvSpPr>
          <p:cNvPr id="18" name="Título 17">
            <a:extLst>
              <a:ext uri="{FF2B5EF4-FFF2-40B4-BE49-F238E27FC236}">
                <a16:creationId xmlns:a16="http://schemas.microsoft.com/office/drawing/2014/main" id="{A086D01C-99A8-446C-B79E-D2532469397F}"/>
              </a:ext>
            </a:extLst>
          </p:cNvPr>
          <p:cNvSpPr txBox="1">
            <a:spLocks/>
          </p:cNvSpPr>
          <p:nvPr/>
        </p:nvSpPr>
        <p:spPr>
          <a:xfrm>
            <a:off x="9166684" y="4741206"/>
            <a:ext cx="3112626" cy="4609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Déficit de armazenagem - 2015</a:t>
            </a:r>
          </a:p>
        </p:txBody>
      </p:sp>
      <p:pic>
        <p:nvPicPr>
          <p:cNvPr id="33" name="Imagem 3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4E57E1D9-C3A9-4228-8F91-2CE774BB3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88" y="494514"/>
            <a:ext cx="7315200" cy="5172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35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89396" y="90152"/>
            <a:ext cx="47265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+mj-lt"/>
              </a:rPr>
              <a:t>Desenvolvimento</a:t>
            </a:r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489396" y="1041507"/>
            <a:ext cx="3452946" cy="795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pt-BR" sz="2800" dirty="0"/>
              <a:t>Fluxograma</a:t>
            </a:r>
          </a:p>
        </p:txBody>
      </p:sp>
      <p:pic>
        <p:nvPicPr>
          <p:cNvPr id="6" name="Imagem 5" descr="Uma imagem contendo captura de tela&#10;&#10;Descrição gerada com alta confiança">
            <a:extLst>
              <a:ext uri="{FF2B5EF4-FFF2-40B4-BE49-F238E27FC236}">
                <a16:creationId xmlns:a16="http://schemas.microsoft.com/office/drawing/2014/main" id="{48F3BBB6-F386-444A-B1F4-906D7334E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491" y="859593"/>
            <a:ext cx="8229600" cy="53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41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1185301" cy="1143000"/>
          </a:xfrm>
        </p:spPr>
        <p:txBody>
          <a:bodyPr/>
          <a:lstStyle/>
          <a:p>
            <a:pPr algn="ctr"/>
            <a:r>
              <a:rPr lang="pt-BR" b="1" dirty="0"/>
              <a:t>Desenvolvimento</a:t>
            </a:r>
          </a:p>
        </p:txBody>
      </p:sp>
      <p:sp>
        <p:nvSpPr>
          <p:cNvPr id="5" name="Espaço Reservado para Conteúdo 2"/>
          <p:cNvSpPr>
            <a:spLocks noGrp="1"/>
          </p:cNvSpPr>
          <p:nvPr>
            <p:ph idx="1"/>
          </p:nvPr>
        </p:nvSpPr>
        <p:spPr>
          <a:xfrm>
            <a:off x="539551" y="1124744"/>
            <a:ext cx="11218859" cy="4525963"/>
          </a:xfrm>
        </p:spPr>
        <p:txBody>
          <a:bodyPr>
            <a:normAutofit/>
          </a:bodyPr>
          <a:lstStyle/>
          <a:p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Analise multicritério:</a:t>
            </a:r>
          </a:p>
          <a:p>
            <a:pPr lvl="1"/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AHP (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Analytic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Hierarchy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Qualificação das classes: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Comparação par a par das variações de declividade, distancia de povoados e rodovias, considerando uma escala de importância de 1 a 9:</a:t>
            </a: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algn="just">
              <a:buFont typeface="Wingdings" pitchFamily="2" charset="2"/>
              <a:buChar char="Ø"/>
            </a:pP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8504"/>
              </p:ext>
            </p:extLst>
          </p:nvPr>
        </p:nvGraphicFramePr>
        <p:xfrm>
          <a:off x="1596788" y="2372240"/>
          <a:ext cx="8188656" cy="20518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377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6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8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7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7731">
                  <a:extLst>
                    <a:ext uri="{9D8B030D-6E8A-4147-A177-3AD203B41FA5}">
                      <a16:colId xmlns:a16="http://schemas.microsoft.com/office/drawing/2014/main" val="812712633"/>
                    </a:ext>
                  </a:extLst>
                </a:gridCol>
              </a:tblGrid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Declividade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Distancia de povoados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Distancia de rodovias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Déficit de armazenagem (mil toneladas)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a 3%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1km a 3km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 a 3km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&lt; -195000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a 8%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3km a 7km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3km a 7km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-195000 a -130000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a 20%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7km a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7km a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-130000 a -65000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9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a 45%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Acima de 15km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-65000 a 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413071"/>
              </p:ext>
            </p:extLst>
          </p:nvPr>
        </p:nvGraphicFramePr>
        <p:xfrm>
          <a:off x="3043394" y="5069730"/>
          <a:ext cx="6461213" cy="1723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1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2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Muito 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47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Ruim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pt-BR" sz="1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pt-BR" sz="1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6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621</TotalTime>
  <Words>821</Words>
  <Application>Microsoft Office PowerPoint</Application>
  <PresentationFormat>Widescreen</PresentationFormat>
  <Paragraphs>310</Paragraphs>
  <Slides>27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Georgia</vt:lpstr>
      <vt:lpstr>Wingdings</vt:lpstr>
      <vt:lpstr>Tema do Office</vt:lpstr>
      <vt:lpstr>Apresentação do PowerPoint</vt:lpstr>
      <vt:lpstr>Introdução</vt:lpstr>
      <vt:lpstr>Introdução</vt:lpstr>
      <vt:lpstr>Objetivo</vt:lpstr>
      <vt:lpstr>Apresentação do PowerPoint</vt:lpstr>
      <vt:lpstr>Apresentação do PowerPoint</vt:lpstr>
      <vt:lpstr>Apresentação do PowerPoint</vt:lpstr>
      <vt:lpstr>Apresentação do PowerPoint</vt:lpstr>
      <vt:lpstr>Desenvolvimento</vt:lpstr>
      <vt:lpstr>Metodologia</vt:lpstr>
      <vt:lpstr>Apresentação do PowerPoint</vt:lpstr>
      <vt:lpstr>Apresentação do PowerPoint</vt:lpstr>
      <vt:lpstr>Desenvolvimento</vt:lpstr>
      <vt:lpstr>Apresentação do PowerPoint</vt:lpstr>
      <vt:lpstr>Apresentação do PowerPoint</vt:lpstr>
      <vt:lpstr>Pré-cenário 1</vt:lpstr>
      <vt:lpstr>Pré-cenário 1</vt:lpstr>
      <vt:lpstr>Cenário 1</vt:lpstr>
      <vt:lpstr>Cenário 1</vt:lpstr>
      <vt:lpstr>Pré-cenário 2</vt:lpstr>
      <vt:lpstr>Pré-cenário 2</vt:lpstr>
      <vt:lpstr>Cenário 2</vt:lpstr>
      <vt:lpstr>Cenário 2</vt:lpstr>
      <vt:lpstr>Apresentação do PowerPoint</vt:lpstr>
      <vt:lpstr>Apresentação do PowerPoint</vt:lpstr>
      <vt:lpstr>Conclusões</vt:lpstr>
      <vt:lpstr>Obrigado!!!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Victor Hugo Rohden Prudente</dc:creator>
  <cp:lastModifiedBy>Victor Hugo Rohden Prudente</cp:lastModifiedBy>
  <cp:revision>49</cp:revision>
  <dcterms:created xsi:type="dcterms:W3CDTF">2017-06-11T17:39:03Z</dcterms:created>
  <dcterms:modified xsi:type="dcterms:W3CDTF">2017-06-12T14:28:56Z</dcterms:modified>
</cp:coreProperties>
</file>