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7"/>
  </p:notesMasterIdLst>
  <p:sldIdLst>
    <p:sldId id="256" r:id="rId2"/>
    <p:sldId id="406" r:id="rId3"/>
    <p:sldId id="412" r:id="rId4"/>
    <p:sldId id="373" r:id="rId5"/>
    <p:sldId id="372" r:id="rId6"/>
    <p:sldId id="417" r:id="rId7"/>
    <p:sldId id="413" r:id="rId8"/>
    <p:sldId id="414" r:id="rId9"/>
    <p:sldId id="411" r:id="rId10"/>
    <p:sldId id="415" r:id="rId11"/>
    <p:sldId id="426" r:id="rId12"/>
    <p:sldId id="416" r:id="rId13"/>
    <p:sldId id="418" r:id="rId14"/>
    <p:sldId id="423" r:id="rId15"/>
    <p:sldId id="422" r:id="rId16"/>
    <p:sldId id="374" r:id="rId17"/>
    <p:sldId id="407" r:id="rId18"/>
    <p:sldId id="428" r:id="rId19"/>
    <p:sldId id="429" r:id="rId20"/>
    <p:sldId id="424" r:id="rId21"/>
    <p:sldId id="425" r:id="rId22"/>
    <p:sldId id="408" r:id="rId23"/>
    <p:sldId id="409" r:id="rId24"/>
    <p:sldId id="410" r:id="rId25"/>
    <p:sldId id="43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CEFD"/>
    <a:srgbClr val="7B91FD"/>
    <a:srgbClr val="A6BAFC"/>
    <a:srgbClr val="AC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2" autoAdjust="0"/>
    <p:restoredTop sz="97846" autoAdjust="0"/>
  </p:normalViewPr>
  <p:slideViewPr>
    <p:cSldViewPr>
      <p:cViewPr>
        <p:scale>
          <a:sx n="66" d="100"/>
          <a:sy n="66" d="100"/>
        </p:scale>
        <p:origin x="-1416" y="-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82B1C02-1F61-F74E-92BF-32A51F7CFAA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9630C62-70A4-794E-AAE5-E397AABA38B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184AFDD-F55F-5B44-A1F0-549F71A5A518}" type="slidenum">
              <a:rPr lang="pt-BR" sz="1200">
                <a:latin typeface="Times New Roman" charset="0"/>
              </a:rPr>
              <a:pPr eaLnBrk="1" hangingPunct="1"/>
              <a:t>2</a:t>
            </a:fld>
            <a:endParaRPr lang="pt-BR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7B6C1171-BF0B-5F46-9283-47CFA77D48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4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8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9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627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32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56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18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2751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alibri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</a:rPr>
              <a:t>Dicas Gerais para Textos e Apresentações</a:t>
            </a:r>
            <a:endParaRPr lang="en-US" dirty="0">
              <a:latin typeface="Calibri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</a:t>
            </a:r>
            <a:r>
              <a:rPr lang="pt-BR" smtClean="0">
                <a:latin typeface="Calibri" charset="0"/>
              </a:rPr>
              <a:t>242</a:t>
            </a:r>
            <a:endParaRPr lang="en-US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mtClean="0">
                <a:latin typeface="Calibri" charset="0"/>
              </a:rPr>
              <a:t>Pedro R. Andrade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762000"/>
          </a:xfrm>
        </p:spPr>
        <p:txBody>
          <a:bodyPr/>
          <a:lstStyle/>
          <a:p>
            <a:pPr eaLnBrk="1" hangingPunct="1"/>
            <a:r>
              <a:rPr lang="pt-BR" smtClean="0"/>
              <a:t>Separação entre contribuição e implementação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mtClean="0"/>
              <a:t>Algoritmo/Modelo vs. Implementação</a:t>
            </a:r>
          </a:p>
          <a:p>
            <a:pPr marL="0" indent="0">
              <a:buNone/>
            </a:pPr>
            <a:r>
              <a:rPr lang="pt-BR" smtClean="0"/>
              <a:t>Arquitetura vs. Software</a:t>
            </a:r>
          </a:p>
          <a:p>
            <a:pPr marL="0" indent="0">
              <a:buNone/>
            </a:pPr>
            <a:r>
              <a:rPr lang="pt-BR" smtClean="0"/>
              <a:t>O que vs. Como</a:t>
            </a:r>
          </a:p>
          <a:p>
            <a:pPr marL="0" indent="0">
              <a:buNone/>
            </a:pPr>
            <a:r>
              <a:rPr lang="pt-BR" smtClean="0"/>
              <a:t>Separar o primeiro do segundo</a:t>
            </a:r>
          </a:p>
          <a:p>
            <a:pPr marL="0" indent="0">
              <a:buNone/>
            </a:pPr>
            <a:endParaRPr lang="pt-BR" smtClean="0"/>
          </a:p>
          <a:p>
            <a:pPr marL="0" indent="0">
              <a:buNone/>
            </a:pPr>
            <a:endParaRPr lang="pt-BR" smtClean="0"/>
          </a:p>
          <a:p>
            <a:pPr marL="0" indent="0">
              <a:buNone/>
            </a:pPr>
            <a:r>
              <a:rPr lang="pt-BR" smtClean="0"/>
              <a:t>O resultado do modelo -&gt; O resultado </a:t>
            </a:r>
            <a:r>
              <a:rPr lang="pt-BR" i="1" smtClean="0"/>
              <a:t>da simulação </a:t>
            </a:r>
            <a:r>
              <a:rPr lang="pt-BR" smtClean="0"/>
              <a:t>do modelo</a:t>
            </a:r>
          </a:p>
          <a:p>
            <a:pPr marL="0" indent="0">
              <a:buNone/>
            </a:pPr>
            <a:endParaRPr lang="pt-BR"/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Terminologia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515616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smtClean="0">
                <a:latin typeface="Calibri" charset="0"/>
              </a:rPr>
              <a:t>Ideia: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Algoritmo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Método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Mecanismo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Arquitetura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Modelo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Política</a:t>
            </a: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pt-BR" kern="0" smtClean="0">
                <a:latin typeface="Calibri" charset="0"/>
              </a:rPr>
              <a:t>Todos são termos diferentes. Seja consistente.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47256" y="1515616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t-BR" kern="0" smtClean="0">
                <a:latin typeface="Calibri" charset="0"/>
              </a:rPr>
              <a:t>Implementação: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Programa</a:t>
            </a:r>
          </a:p>
          <a:p>
            <a:pPr eaLnBrk="1" hangingPunct="1"/>
            <a:r>
              <a:rPr lang="pt-BR" i="1" kern="0" smtClean="0">
                <a:latin typeface="Calibri" charset="0"/>
              </a:rPr>
              <a:t>Toolbox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Ferramenta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Pacote</a:t>
            </a:r>
          </a:p>
          <a:p>
            <a:pPr eaLnBrk="1" hangingPunct="1"/>
            <a:r>
              <a:rPr lang="pt-BR" i="1" kern="0" smtClean="0">
                <a:latin typeface="Calibri" charset="0"/>
              </a:rPr>
              <a:t>Plugin</a:t>
            </a:r>
            <a:endParaRPr lang="pt-BR" i="1" kern="0">
              <a:latin typeface="Calibri" charset="0"/>
            </a:endParaRPr>
          </a:p>
          <a:p>
            <a:pPr eaLnBrk="1" hangingPunct="1"/>
            <a:r>
              <a:rPr lang="pt-BR" kern="0" smtClean="0">
                <a:latin typeface="Calibri" charset="0"/>
              </a:rPr>
              <a:t>Módulo</a:t>
            </a:r>
            <a:endParaRPr lang="pt-BR" kern="0" smtClean="0">
              <a:latin typeface="Calibri" charset="0"/>
            </a:endParaRPr>
          </a:p>
          <a:p>
            <a:pPr marL="0" indent="0" eaLnBrk="1" hangingPunct="1">
              <a:buNone/>
            </a:pPr>
            <a:endParaRPr lang="pt-BR" kern="0" smtClean="0">
              <a:latin typeface="Calibri" charset="0"/>
            </a:endParaRP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63688" y="1124744"/>
            <a:ext cx="6048672" cy="5616624"/>
            <a:chOff x="1057174" y="548680"/>
            <a:chExt cx="7334451" cy="73448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4" t="14560" r="35658" b="8070"/>
            <a:stretch/>
          </p:blipFill>
          <p:spPr bwMode="auto">
            <a:xfrm>
              <a:off x="1057174" y="548680"/>
              <a:ext cx="7334451" cy="53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39860" r="35868" b="16491"/>
            <a:stretch/>
          </p:blipFill>
          <p:spPr bwMode="auto">
            <a:xfrm>
              <a:off x="1057174" y="4900038"/>
              <a:ext cx="7305576" cy="299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Evite jargões/informalidades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Números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smtClean="0">
                <a:latin typeface="Calibri" charset="0"/>
              </a:rPr>
              <a:t>Um a dez por extenso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Números muito grandes/pequenos usar notação científica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Evite casas decimais sem importância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Atenção especial a unidades de medida</a:t>
            </a: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Remova tudo que for desnecessário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smtClean="0">
                <a:latin typeface="Calibri" charset="0"/>
              </a:rPr>
              <a:t>Este é um algoritmo que [...] -&gt; Este algoritmo [...]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[...] de forma rápida -&gt; [...] rapidamente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[...] devido ao fato que [...] -&gt; [...] porque [...]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[...] utiliza [...] -&gt; [...] usa [...]</a:t>
            </a: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Espaço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04947"/>
              </p:ext>
            </p:extLst>
          </p:nvPr>
        </p:nvGraphicFramePr>
        <p:xfrm>
          <a:off x="1907704" y="1844824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Símbolo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Quando?</a:t>
                      </a:r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Vírgula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Depois</a:t>
                      </a:r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Ponto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Depois</a:t>
                      </a:r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Abre</a:t>
                      </a:r>
                      <a:r>
                        <a:rPr lang="pt-BR" baseline="0" smtClean="0"/>
                        <a:t> parênteses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Antes</a:t>
                      </a:r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Fecha parênteses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Depois</a:t>
                      </a:r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Abre</a:t>
                      </a:r>
                      <a:r>
                        <a:rPr lang="pt-BR" baseline="0" smtClean="0"/>
                        <a:t> aspas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Antes</a:t>
                      </a:r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mtClean="0"/>
                        <a:t>Fecha aspas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Depois</a:t>
                      </a:r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844824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/>
              <a:t>Use corretor ortográfico</a:t>
            </a:r>
          </a:p>
          <a:p>
            <a:r>
              <a:rPr lang="pt-BR" sz="2800" smtClean="0"/>
              <a:t>    Use </a:t>
            </a:r>
            <a:r>
              <a:rPr lang="pt-BR" sz="2800"/>
              <a:t>corretor ortográfico</a:t>
            </a:r>
          </a:p>
          <a:p>
            <a:r>
              <a:rPr lang="pt-BR" sz="2800" smtClean="0"/>
              <a:t>        Use corrtor ortográfico</a:t>
            </a:r>
            <a:endParaRPr lang="pt-BR" sz="2800"/>
          </a:p>
          <a:p>
            <a:r>
              <a:rPr lang="pt-BR" sz="2800" smtClean="0"/>
              <a:t>            Use </a:t>
            </a:r>
            <a:r>
              <a:rPr lang="pt-BR" sz="2800"/>
              <a:t>corretor </a:t>
            </a:r>
            <a:r>
              <a:rPr lang="pt-BR" sz="2800" smtClean="0"/>
              <a:t>ortogárfico</a:t>
            </a:r>
            <a:endParaRPr lang="pt-BR" sz="2800"/>
          </a:p>
          <a:p>
            <a:r>
              <a:rPr lang="pt-BR" sz="2800" smtClean="0"/>
              <a:t>               Use </a:t>
            </a:r>
            <a:r>
              <a:rPr lang="pt-BR" sz="2800"/>
              <a:t>corretor </a:t>
            </a:r>
            <a:r>
              <a:rPr lang="pt-BR" sz="2800" smtClean="0"/>
              <a:t>ortográfco</a:t>
            </a:r>
            <a:endParaRPr lang="pt-BR" sz="2800"/>
          </a:p>
          <a:p>
            <a:r>
              <a:rPr lang="pt-BR" sz="2800" smtClean="0"/>
              <a:t>                   Use </a:t>
            </a:r>
            <a:r>
              <a:rPr lang="pt-BR" sz="2800"/>
              <a:t>corretor </a:t>
            </a:r>
            <a:r>
              <a:rPr lang="pt-BR" sz="2800" smtClean="0"/>
              <a:t>ortografico</a:t>
            </a:r>
            <a:endParaRPr lang="pt-BR" sz="2800"/>
          </a:p>
          <a:p>
            <a:r>
              <a:rPr lang="pt-BR" sz="2800" smtClean="0"/>
              <a:t>                        Use corrector </a:t>
            </a:r>
            <a:r>
              <a:rPr lang="pt-BR" sz="2800"/>
              <a:t>ortográfico</a:t>
            </a:r>
          </a:p>
          <a:p>
            <a:endParaRPr lang="pt-BR" sz="280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Corretor Ortográfico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2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Gráficos</a:t>
            </a:r>
            <a:endParaRPr lang="pt-BR"/>
          </a:p>
        </p:txBody>
      </p:sp>
      <p:pic>
        <p:nvPicPr>
          <p:cNvPr id="1028" name="Picture 4" descr="Image result for best chart e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" y="1844824"/>
            <a:ext cx="8614420" cy="41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Mapas</a:t>
            </a:r>
            <a:endParaRPr lang="pt-BR"/>
          </a:p>
        </p:txBody>
      </p:sp>
      <p:pic>
        <p:nvPicPr>
          <p:cNvPr id="2050" name="Picture 2" descr="19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07" y="1062361"/>
            <a:ext cx="6845393" cy="54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6515205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mtClean="0">
                <a:latin typeface="Calibri" panose="020F0502020204030204" pitchFamily="34" charset="0"/>
                <a:cs typeface="Calibri" panose="020F0502020204030204" pitchFamily="34" charset="0"/>
              </a:rPr>
              <a:t>Fonte: https</a:t>
            </a:r>
            <a:r>
              <a:rPr lang="pt-BR" sz="1600">
                <a:latin typeface="Calibri" panose="020F0502020204030204" pitchFamily="34" charset="0"/>
                <a:cs typeface="Calibri" panose="020F0502020204030204" pitchFamily="34" charset="0"/>
              </a:rPr>
              <a:t>://londonist.com/2016/05/the-history-of-the-tube-map</a:t>
            </a:r>
          </a:p>
        </p:txBody>
      </p:sp>
    </p:spTree>
    <p:extLst>
      <p:ext uri="{BB962C8B-B14F-4D97-AF65-F5344CB8AC3E}">
        <p14:creationId xmlns:p14="http://schemas.microsoft.com/office/powerpoint/2010/main" val="18702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Mapas</a:t>
            </a:r>
            <a:endParaRPr lang="pt-BR"/>
          </a:p>
        </p:txBody>
      </p:sp>
      <p:pic>
        <p:nvPicPr>
          <p:cNvPr id="4098" name="Picture 2" descr="19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9134"/>
            <a:ext cx="6768752" cy="54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6515205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smtClean="0">
                <a:latin typeface="Calibri" panose="020F0502020204030204" pitchFamily="34" charset="0"/>
                <a:cs typeface="Calibri" panose="020F0502020204030204" pitchFamily="34" charset="0"/>
              </a:rPr>
              <a:t>Fonte: https</a:t>
            </a:r>
            <a:r>
              <a:rPr lang="pt-BR" sz="1600">
                <a:latin typeface="Calibri" panose="020F0502020204030204" pitchFamily="34" charset="0"/>
                <a:cs typeface="Calibri" panose="020F0502020204030204" pitchFamily="34" charset="0"/>
              </a:rPr>
              <a:t>://londonist.com/2016/05/the-history-of-the-tube-map</a:t>
            </a:r>
          </a:p>
        </p:txBody>
      </p:sp>
    </p:spTree>
    <p:extLst>
      <p:ext uri="{BB962C8B-B14F-4D97-AF65-F5344CB8AC3E}">
        <p14:creationId xmlns:p14="http://schemas.microsoft.com/office/powerpoint/2010/main" val="14159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latin typeface="Calibri" charset="0"/>
              </a:rPr>
              <a:t>Nome Científico</a:t>
            </a:r>
            <a:endParaRPr lang="pt-BR">
              <a:latin typeface="Calibri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 smtClean="0">
                <a:latin typeface="Calibri" charset="0"/>
              </a:rPr>
              <a:t>Use sempre o mesmo nome em suas produções científicas</a:t>
            </a:r>
          </a:p>
          <a:p>
            <a:pPr eaLnBrk="1" hangingPunct="1"/>
            <a:r>
              <a:rPr lang="pt-BR" smtClean="0">
                <a:latin typeface="Calibri" charset="0"/>
              </a:rPr>
              <a:t>Facilite a identificação e citação do seu nome</a:t>
            </a:r>
          </a:p>
          <a:p>
            <a:pPr eaLnBrk="1" hangingPunct="1"/>
            <a:endParaRPr lang="pt-BR">
              <a:latin typeface="Calibri" charset="0"/>
            </a:endParaRPr>
          </a:p>
          <a:p>
            <a:pPr eaLnBrk="1" hangingPunct="1"/>
            <a:r>
              <a:rPr lang="pt-BR" smtClean="0">
                <a:latin typeface="Calibri" charset="0"/>
              </a:rPr>
              <a:t>Pedro Ribeiro de Andrade Neto</a:t>
            </a:r>
          </a:p>
          <a:p>
            <a:pPr lvl="1" eaLnBrk="1" hangingPunct="1"/>
            <a:r>
              <a:rPr lang="pt-BR" smtClean="0">
                <a:latin typeface="Calibri" charset="0"/>
              </a:rPr>
              <a:t>Citação correta: de Andrade Neto, P. R.</a:t>
            </a:r>
          </a:p>
          <a:p>
            <a:pPr lvl="1" eaLnBrk="1" hangingPunct="1"/>
            <a:r>
              <a:rPr lang="pt-BR" smtClean="0">
                <a:latin typeface="Calibri" charset="0"/>
              </a:rPr>
              <a:t>Como autores citam: Neto, P. R. A. D.; Andrade Neto, P. R.</a:t>
            </a:r>
          </a:p>
          <a:p>
            <a:pPr eaLnBrk="1" hangingPunct="1"/>
            <a:r>
              <a:rPr lang="pt-BR" smtClean="0">
                <a:latin typeface="Calibri" charset="0"/>
              </a:rPr>
              <a:t>Pedro R. Andrade</a:t>
            </a:r>
          </a:p>
          <a:p>
            <a:pPr lvl="1" eaLnBrk="1" hangingPunct="1"/>
            <a:r>
              <a:rPr lang="pt-BR" smtClean="0">
                <a:latin typeface="Calibri" charset="0"/>
              </a:rPr>
              <a:t>Apenas uma forma de citar: Andrade, P. R.</a:t>
            </a:r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falta neste gráfico?</a:t>
            </a:r>
            <a:endParaRPr lang="pt-BR"/>
          </a:p>
        </p:txBody>
      </p:sp>
      <p:pic>
        <p:nvPicPr>
          <p:cNvPr id="1026" name="Picture 2" descr="Image result for ch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328592" cy="48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falta neste gráfico?</a:t>
            </a:r>
            <a:endParaRPr lang="pt-BR"/>
          </a:p>
        </p:txBody>
      </p:sp>
      <p:pic>
        <p:nvPicPr>
          <p:cNvPr id="1026" name="Picture 2" descr="Image result for ch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328592" cy="48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590107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smtClean="0">
                <a:latin typeface="Calibri" panose="020F0502020204030204" pitchFamily="34" charset="0"/>
                <a:cs typeface="Calibri" panose="020F0502020204030204" pitchFamily="34" charset="0"/>
              </a:rPr>
              <a:t>Todo gráfico deve ter legenda, nomes nos eixos e unidades de medida quando necessários</a:t>
            </a:r>
            <a:endParaRPr lang="pt-BR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Cores</a:t>
            </a:r>
            <a:endParaRPr lang="pt-BR" dirty="0"/>
          </a:p>
        </p:txBody>
      </p:sp>
      <p:pic>
        <p:nvPicPr>
          <p:cNvPr id="1026" name="Picture 2" descr="https://color-wheel-artist.com/thrive/wp-content/uploads/2017/02/Additive-Color-Whe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57692"/>
            <a:ext cx="3036176" cy="30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4725143"/>
            <a:ext cx="8229600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smtClean="0">
                <a:latin typeface="Calibri" charset="0"/>
              </a:rPr>
              <a:t>Consistência de cores ao logo do documento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Verifique semânticas usuais (verde para floresta, vermelho para desmatamento)</a:t>
            </a:r>
          </a:p>
          <a:p>
            <a:pPr eaLnBrk="1" hangingPunct="1"/>
            <a:r>
              <a:rPr lang="pt-BR" kern="0">
                <a:latin typeface="Calibri" charset="0"/>
              </a:rPr>
              <a:t>Evite amarelo em </a:t>
            </a:r>
            <a:r>
              <a:rPr lang="pt-BR" kern="0" smtClean="0">
                <a:latin typeface="Calibri" charset="0"/>
              </a:rPr>
              <a:t>apresentações (pode não aparecer)</a:t>
            </a: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Cores escuras para valores maiores</a:t>
            </a:r>
            <a:endParaRPr lang="pt-BR" dirty="0"/>
          </a:p>
        </p:txBody>
      </p:sp>
      <p:pic>
        <p:nvPicPr>
          <p:cNvPr id="1026" name="Picture 2" descr="color in data vis advi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617703" cy="32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72144" y="6294842"/>
            <a:ext cx="358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https://blog.datawrapper.de/colors/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1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ColorBrewer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10666" r="17579" b="8211"/>
          <a:stretch/>
        </p:blipFill>
        <p:spPr bwMode="auto">
          <a:xfrm>
            <a:off x="827584" y="1124744"/>
            <a:ext cx="7931217" cy="55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Apresentações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68760"/>
            <a:ext cx="8229600" cy="16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smtClean="0">
                <a:latin typeface="Calibri" charset="0"/>
              </a:rPr>
              <a:t>Canal visual x canal auditivo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Para quem é a apresentação?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Mais imagens, menos texto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Evite bullets (como este slide)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1 a 2 slides por minuto (em média)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Cuidado com informalidades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Quanto mais apresentar melhor</a:t>
            </a: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Qual editor usar?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smtClean="0">
                <a:latin typeface="Calibri" charset="0"/>
              </a:rPr>
              <a:t>LaTeX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Word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BrOffice</a:t>
            </a:r>
            <a:endParaRPr lang="pt-BR" kern="0">
              <a:latin typeface="Calibri" charset="0"/>
            </a:endParaRPr>
          </a:p>
        </p:txBody>
      </p:sp>
      <p:pic>
        <p:nvPicPr>
          <p:cNvPr id="1026" name="Picture 2" descr="Image result for microsoft wo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0" y="548680"/>
            <a:ext cx="44036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TeX edit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4464496" cy="340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Texto deve ser compilável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mtClean="0"/>
              <a:t>Termos </a:t>
            </a:r>
            <a:r>
              <a:rPr lang="pt-BR"/>
              <a:t>devem ser definidos antes de serem </a:t>
            </a:r>
            <a:r>
              <a:rPr lang="pt-BR" smtClean="0"/>
              <a:t>usados e apenas uma vez</a:t>
            </a:r>
            <a:endParaRPr lang="pt-BR"/>
          </a:p>
          <a:p>
            <a:r>
              <a:rPr lang="pt-BR"/>
              <a:t>Consistência nos nomes</a:t>
            </a:r>
          </a:p>
          <a:p>
            <a:r>
              <a:rPr lang="pt-BR" smtClean="0"/>
              <a:t>Todo acrônimo deve </a:t>
            </a:r>
            <a:r>
              <a:rPr lang="pt-BR"/>
              <a:t>ser explicitamente </a:t>
            </a:r>
            <a:r>
              <a:rPr lang="pt-BR" smtClean="0"/>
              <a:t>definido na primeira vez que aparece</a:t>
            </a:r>
            <a:endParaRPr lang="pt-BR"/>
          </a:p>
          <a:p>
            <a:r>
              <a:rPr lang="pt-BR" i="1" smtClean="0"/>
              <a:t>Abstract</a:t>
            </a:r>
            <a:r>
              <a:rPr lang="pt-BR" smtClean="0"/>
              <a:t> </a:t>
            </a:r>
            <a:r>
              <a:rPr lang="pt-BR"/>
              <a:t>não conta como parte do texto</a:t>
            </a:r>
          </a:p>
          <a:p>
            <a:pPr eaLnBrk="1" hangingPunct="1">
              <a:lnSpc>
                <a:spcPct val="90000"/>
              </a:lnSpc>
            </a:pPr>
            <a:endParaRPr lang="pt-BR" kern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 smtClean="0">
                <a:latin typeface="Calibri" charset="0"/>
              </a:rPr>
              <a:t>Referências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 smtClean="0">
                <a:latin typeface="Calibri" charset="0"/>
              </a:rPr>
              <a:t>Demonstram conhecimento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Delegam </a:t>
            </a:r>
            <a:r>
              <a:rPr lang="pt-BR" kern="0">
                <a:latin typeface="Calibri" charset="0"/>
              </a:rPr>
              <a:t>responsabilidade</a:t>
            </a:r>
          </a:p>
          <a:p>
            <a:pPr eaLnBrk="1" hangingPunct="1"/>
            <a:r>
              <a:rPr lang="pt-BR" kern="0">
                <a:latin typeface="Calibri" charset="0"/>
              </a:rPr>
              <a:t>Tipos de citação</a:t>
            </a:r>
          </a:p>
          <a:p>
            <a:pPr lvl="1" eaLnBrk="1" hangingPunct="1"/>
            <a:r>
              <a:rPr lang="pt-BR" kern="0">
                <a:latin typeface="Calibri" charset="0"/>
              </a:rPr>
              <a:t>“Texto com as mesmas palavras da referência</a:t>
            </a:r>
            <a:r>
              <a:rPr lang="pt-BR" kern="0" smtClean="0">
                <a:latin typeface="Calibri" charset="0"/>
              </a:rPr>
              <a:t>” (Ref, 2000)               (use com parcimônia)</a:t>
            </a:r>
            <a:endParaRPr lang="pt-BR" kern="0">
              <a:latin typeface="Calibri" charset="0"/>
            </a:endParaRPr>
          </a:p>
          <a:p>
            <a:pPr lvl="1" eaLnBrk="1" hangingPunct="1"/>
            <a:r>
              <a:rPr lang="pt-BR" kern="0">
                <a:latin typeface="Calibri" charset="0"/>
              </a:rPr>
              <a:t>Texto com as suas próprias </a:t>
            </a:r>
            <a:r>
              <a:rPr lang="pt-BR" kern="0" smtClean="0">
                <a:latin typeface="Calibri" charset="0"/>
              </a:rPr>
              <a:t>palavras (Ref, 2000)</a:t>
            </a:r>
            <a:endParaRPr lang="pt-BR" kern="0">
              <a:latin typeface="Calibri" charset="0"/>
            </a:endParaRPr>
          </a:p>
          <a:p>
            <a:pPr eaLnBrk="1" hangingPunct="1"/>
            <a:r>
              <a:rPr lang="pt-BR" kern="0">
                <a:latin typeface="Calibri" charset="0"/>
              </a:rPr>
              <a:t>Melhor local da frase para inserir a referência é imediatamente antes de pausas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Evite </a:t>
            </a:r>
            <a:r>
              <a:rPr lang="pt-BR" smtClean="0"/>
              <a:t>órfãos</a:t>
            </a:r>
            <a:endParaRPr lang="pt-B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pt-BR" kern="0">
                <a:latin typeface="Calibri" charset="0"/>
              </a:rPr>
              <a:t>Linha com uma palavra</a:t>
            </a:r>
          </a:p>
          <a:p>
            <a:pPr eaLnBrk="1" hangingPunct="1"/>
            <a:r>
              <a:rPr lang="pt-BR" kern="0">
                <a:latin typeface="Calibri" charset="0"/>
              </a:rPr>
              <a:t>Página com uma linha</a:t>
            </a:r>
          </a:p>
          <a:p>
            <a:pPr eaLnBrk="1" hangingPunct="1"/>
            <a:r>
              <a:rPr lang="pt-BR" kern="0">
                <a:latin typeface="Calibri" charset="0"/>
              </a:rPr>
              <a:t>Parágrafo com uma frase</a:t>
            </a:r>
          </a:p>
          <a:p>
            <a:pPr eaLnBrk="1" hangingPunct="1"/>
            <a:r>
              <a:rPr lang="pt-BR" kern="0">
                <a:latin typeface="Calibri" charset="0"/>
              </a:rPr>
              <a:t>Capítulo com uma seção</a:t>
            </a:r>
          </a:p>
          <a:p>
            <a:pPr eaLnBrk="1" hangingPunct="1"/>
            <a:r>
              <a:rPr lang="pt-BR" kern="0">
                <a:latin typeface="Calibri" charset="0"/>
              </a:rPr>
              <a:t>Seção com uma subseção</a:t>
            </a:r>
          </a:p>
          <a:p>
            <a:pPr eaLnBrk="1" hangingPunct="1"/>
            <a:r>
              <a:rPr lang="pt-BR" kern="0" smtClean="0">
                <a:latin typeface="Calibri" charset="0"/>
              </a:rPr>
              <a:t>Seção/Subseção </a:t>
            </a:r>
            <a:r>
              <a:rPr lang="pt-BR" kern="0">
                <a:latin typeface="Calibri" charset="0"/>
              </a:rPr>
              <a:t>com um parágrafo</a:t>
            </a:r>
          </a:p>
          <a:p>
            <a:pPr eaLnBrk="1" hangingPunct="1"/>
            <a:r>
              <a:rPr lang="pt-BR" kern="0">
                <a:latin typeface="Calibri" charset="0"/>
              </a:rPr>
              <a:t>Lista com um elemento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/>
              <a:t>Título e </a:t>
            </a:r>
            <a:r>
              <a:rPr lang="pt-BR" smtClean="0"/>
              <a:t>texto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/>
              <a:t>O texto não conhece o título!</a:t>
            </a:r>
          </a:p>
          <a:p>
            <a:endParaRPr lang="pt-BR"/>
          </a:p>
          <a:p>
            <a:pPr marL="0" indent="0">
              <a:buNone/>
            </a:pPr>
            <a:r>
              <a:rPr lang="pt-BR"/>
              <a:t>Exemplo de início de seção:</a:t>
            </a:r>
          </a:p>
          <a:p>
            <a:endParaRPr lang="pt-BR"/>
          </a:p>
          <a:p>
            <a:pPr marL="0" indent="0">
              <a:buNone/>
            </a:pPr>
            <a:r>
              <a:rPr lang="pt-BR" b="1"/>
              <a:t>CLIMA </a:t>
            </a:r>
            <a:endParaRPr lang="pt-BR"/>
          </a:p>
          <a:p>
            <a:pPr marL="0" indent="0">
              <a:buNone/>
            </a:pPr>
            <a:r>
              <a:rPr lang="pt-BR"/>
              <a:t>É definido como a descrição estatística em termos da média e variabilidade de quantidades relevantes ao longo de um período de tempo.  [...]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pPr eaLnBrk="1" hangingPunct="1"/>
            <a:r>
              <a:rPr lang="pt-BR"/>
              <a:t>Título e </a:t>
            </a:r>
            <a:r>
              <a:rPr lang="pt-BR" smtClean="0"/>
              <a:t>texto</a:t>
            </a:r>
            <a:endParaRPr lang="pt-BR"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/>
              <a:t>O texto não conhece o título!</a:t>
            </a:r>
          </a:p>
          <a:p>
            <a:endParaRPr lang="pt-BR"/>
          </a:p>
          <a:p>
            <a:pPr marL="0" indent="0">
              <a:buNone/>
            </a:pPr>
            <a:r>
              <a:rPr lang="pt-BR"/>
              <a:t>Exemplo de início de seção:</a:t>
            </a:r>
          </a:p>
          <a:p>
            <a:endParaRPr lang="pt-BR"/>
          </a:p>
          <a:p>
            <a:pPr marL="0" indent="0">
              <a:buNone/>
            </a:pPr>
            <a:r>
              <a:rPr lang="pt-BR" b="1"/>
              <a:t>CLIMA </a:t>
            </a:r>
            <a:endParaRPr lang="pt-BR"/>
          </a:p>
          <a:p>
            <a:pPr marL="0" indent="0">
              <a:buNone/>
            </a:pPr>
            <a:r>
              <a:rPr lang="pt-BR" smtClean="0">
                <a:solidFill>
                  <a:srgbClr val="FF0000"/>
                </a:solidFill>
              </a:rPr>
              <a:t>O clima </a:t>
            </a:r>
            <a:r>
              <a:rPr lang="pt-BR" smtClean="0"/>
              <a:t>é </a:t>
            </a:r>
            <a:r>
              <a:rPr lang="pt-BR"/>
              <a:t>definido como a descrição estatística em termos da média e variabilidade de quantidades relevantes ao longo de um período de tempo.  [...]</a:t>
            </a:r>
          </a:p>
          <a:p>
            <a:pPr eaLnBrk="1" hangingPunct="1"/>
            <a:endParaRPr lang="pt-BR" ker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Abuse dos verbos e modere nos substantivos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7910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410200" y="2438400"/>
            <a:ext cx="3429000" cy="267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discover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discovery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move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movement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resist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resistance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react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reaction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fail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	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failure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refuse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 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refusal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pt-BR" sz="2400" err="1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think</a:t>
            </a:r>
            <a:r>
              <a:rPr lang="pt-BR" sz="240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2400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             </a:t>
            </a:r>
            <a:r>
              <a:rPr lang="pt-BR" sz="2400" err="1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thought</a:t>
            </a:r>
            <a:endParaRPr lang="pt-BR" sz="2400">
              <a:solidFill>
                <a:srgbClr val="6C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43000" y="6019800"/>
            <a:ext cx="731520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Evite as nominalizações. Use sempre os verbos originais.  </a:t>
            </a:r>
            <a:endParaRPr lang="en-US" sz="2400">
              <a:solidFill>
                <a:srgbClr val="000066"/>
              </a:solidFill>
              <a:latin typeface="Calibri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90600" y="1295400"/>
            <a:ext cx="708660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Nominalizações: substantivos derivados de verbos  </a:t>
            </a:r>
            <a:endParaRPr lang="en-US" sz="2400">
              <a:solidFill>
                <a:srgbClr val="000066"/>
              </a:solidFill>
              <a:latin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15354</TotalTime>
  <Words>613</Words>
  <Application>Microsoft Office PowerPoint</Application>
  <PresentationFormat>Apresentação na tela (4:3)</PresentationFormat>
  <Paragraphs>145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2_Pixel</vt:lpstr>
      <vt:lpstr>Dicas Gerais para Textos e Apresentações</vt:lpstr>
      <vt:lpstr>Nome Científico</vt:lpstr>
      <vt:lpstr>Qual editor usar?</vt:lpstr>
      <vt:lpstr>Texto deve ser compilável</vt:lpstr>
      <vt:lpstr>Referências</vt:lpstr>
      <vt:lpstr>Evite órfãos</vt:lpstr>
      <vt:lpstr>Título e texto</vt:lpstr>
      <vt:lpstr>Título e texto</vt:lpstr>
      <vt:lpstr>Abuse dos verbos e modere nos substantivos</vt:lpstr>
      <vt:lpstr>Separação entre contribuição e implementação</vt:lpstr>
      <vt:lpstr>Terminologia</vt:lpstr>
      <vt:lpstr>Evite jargões/informalidades</vt:lpstr>
      <vt:lpstr>Números</vt:lpstr>
      <vt:lpstr>Remova tudo que for desnecessário</vt:lpstr>
      <vt:lpstr>Espaço</vt:lpstr>
      <vt:lpstr>Corretor Ortográfico</vt:lpstr>
      <vt:lpstr>Gráficos</vt:lpstr>
      <vt:lpstr>Mapas</vt:lpstr>
      <vt:lpstr>Mapas</vt:lpstr>
      <vt:lpstr>O que falta neste gráfico?</vt:lpstr>
      <vt:lpstr>O que falta neste gráfico?</vt:lpstr>
      <vt:lpstr>Cores</vt:lpstr>
      <vt:lpstr>Cores escuras para valores maiores</vt:lpstr>
      <vt:lpstr>ColorBrewer</vt:lpstr>
      <vt:lpstr>Apresentações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Metodologia de Pesquisa</dc:title>
  <dc:creator>Gilberto Camara</dc:creator>
  <cp:lastModifiedBy>pedrorib81 pedrorib81</cp:lastModifiedBy>
  <cp:revision>322</cp:revision>
  <dcterms:created xsi:type="dcterms:W3CDTF">2001-04-03T17:07:46Z</dcterms:created>
  <dcterms:modified xsi:type="dcterms:W3CDTF">2019-05-23T19:07:33Z</dcterms:modified>
</cp:coreProperties>
</file>