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0" r:id="rId6"/>
    <p:sldId id="261" r:id="rId7"/>
    <p:sldId id="258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FC59-D1FB-4996-9FBC-EAE19BAAB071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1D6E-4145-49DB-B775-E42031727A6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Apresentacao</a:t>
            </a:r>
            <a:r>
              <a:rPr lang="pt-BR" dirty="0" smtClean="0"/>
              <a:t>, justificativa, contexto e tema – </a:t>
            </a:r>
          </a:p>
          <a:p>
            <a:r>
              <a:rPr lang="pt-BR" dirty="0" smtClean="0"/>
              <a:t>Teoria</a:t>
            </a:r>
            <a:r>
              <a:rPr lang="pt-BR" baseline="0" dirty="0" smtClean="0"/>
              <a:t> 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1D6E-4145-49DB-B775-E42031727A68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4F22-CE27-44F7-862C-18374EDCF999}" type="datetimeFigureOut">
              <a:rPr lang="pt-BR" smtClean="0"/>
              <a:t>03/08/2022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E00AD-94F4-49B6-8BB2-412F36A9045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Desmatamento e população na Mata Atlântica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Silvana Amaral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Resultados Esperados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pt-BR" sz="2000" dirty="0" smtClean="0"/>
              <a:t>Identificar as regiões de maiores e menores valores de desmatamento, crescimento populacional e  IDH-M</a:t>
            </a:r>
          </a:p>
          <a:p>
            <a:pPr>
              <a:buNone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Explorar a correlação entre ocorrência de desmatamento e perfil populacional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Apresentar a variabilidade espacial dos fenômenos e suas relações.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F56B9ED-CE8B-4BC1-88AA-32034549D0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348801"/>
            <a:ext cx="6549168" cy="55091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Resultados preliminares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725144"/>
            <a:ext cx="7848872" cy="1501627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pt-BR" sz="2000" dirty="0" err="1" smtClean="0"/>
              <a:t>Hostpot</a:t>
            </a:r>
            <a:r>
              <a:rPr lang="pt-BR" sz="2000" dirty="0" smtClean="0"/>
              <a:t> de desmatamento 2020</a:t>
            </a:r>
            <a:endParaRPr lang="pt-B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Introdução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Mata Atlântica – </a:t>
            </a:r>
            <a:r>
              <a:rPr lang="pt-BR" sz="2400" dirty="0" err="1" smtClean="0"/>
              <a:t>hotspot</a:t>
            </a:r>
            <a:r>
              <a:rPr lang="pt-BR" sz="2400" dirty="0" smtClean="0"/>
              <a:t> de biodiversidade: restam </a:t>
            </a:r>
            <a:r>
              <a:rPr lang="pt-BR" sz="2400" dirty="0" smtClean="0"/>
              <a:t>7,3% da cobertura florestal original da </a:t>
            </a:r>
            <a:r>
              <a:rPr lang="pt-BR" sz="2400" b="1" dirty="0" smtClean="0"/>
              <a:t>Mata Atlântica</a:t>
            </a:r>
            <a:r>
              <a:rPr lang="pt-BR" sz="2400" dirty="0" smtClean="0"/>
              <a:t>, a quinta área mais ameaçada do planeta</a:t>
            </a:r>
            <a:endParaRPr lang="pt-BR" sz="2400" dirty="0" smtClean="0"/>
          </a:p>
          <a:p>
            <a:r>
              <a:rPr lang="pt-BR" sz="2400" dirty="0" smtClean="0"/>
              <a:t>Área mais ocupada do País - </a:t>
            </a:r>
            <a:r>
              <a:rPr lang="pt-BR" sz="2400" b="1" dirty="0" smtClean="0"/>
              <a:t>cerca de 72% da população brasileira (IBGE, 2014)</a:t>
            </a:r>
            <a:r>
              <a:rPr lang="pt-BR" sz="2400" dirty="0" smtClean="0"/>
              <a:t>: mais de</a:t>
            </a:r>
            <a:r>
              <a:rPr lang="pt-BR" sz="2400" dirty="0" smtClean="0"/>
              <a:t> 145 milhões de pessoas em 3.429 municípios, equivalentes a 61% dos existentes no Brasil -  </a:t>
            </a:r>
            <a:r>
              <a:rPr lang="es-ES" sz="2400" dirty="0" smtClean="0"/>
              <a:t>17 estados (AL, BA, CE, ES, PI, GO, MS, MG, RJ, SP, PB, PE, PR, SC, SE, RN, RS). </a:t>
            </a:r>
          </a:p>
          <a:p>
            <a:r>
              <a:rPr lang="es-ES" sz="2400" dirty="0" smtClean="0"/>
              <a:t>70% do PIB nacional</a:t>
            </a:r>
          </a:p>
          <a:p>
            <a:endParaRPr lang="es-ES" sz="2400" dirty="0"/>
          </a:p>
          <a:p>
            <a:r>
              <a:rPr lang="es-ES" sz="2400" dirty="0" smtClean="0"/>
              <a:t>Mas </a:t>
            </a:r>
            <a:r>
              <a:rPr lang="es-ES" sz="2400" dirty="0" err="1" smtClean="0"/>
              <a:t>ainda</a:t>
            </a:r>
            <a:r>
              <a:rPr lang="es-ES" sz="2400" dirty="0" smtClean="0"/>
              <a:t> está </a:t>
            </a:r>
            <a:r>
              <a:rPr lang="es-ES" sz="2400" dirty="0" err="1" smtClean="0"/>
              <a:t>sujeita</a:t>
            </a:r>
            <a:r>
              <a:rPr lang="es-ES" sz="2400" dirty="0" smtClean="0"/>
              <a:t> </a:t>
            </a:r>
            <a:r>
              <a:rPr lang="es-ES" sz="2400" dirty="0" err="1" smtClean="0"/>
              <a:t>ao</a:t>
            </a:r>
            <a:r>
              <a:rPr lang="es-ES" sz="2400" dirty="0" smtClean="0"/>
              <a:t> </a:t>
            </a:r>
            <a:r>
              <a:rPr lang="es-ES" sz="2400" dirty="0" err="1" smtClean="0"/>
              <a:t>desmatamento</a:t>
            </a:r>
            <a:endParaRPr lang="es-E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Introdução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Desmatamento de  21.600 ha </a:t>
            </a:r>
            <a:r>
              <a:rPr lang="pt-BR" sz="2400" dirty="0" smtClean="0"/>
              <a:t>em 2021</a:t>
            </a:r>
            <a:r>
              <a:rPr lang="pt-BR" sz="2400" dirty="0" smtClean="0"/>
              <a:t> </a:t>
            </a:r>
          </a:p>
          <a:p>
            <a:r>
              <a:rPr lang="pt-BR" sz="2400" dirty="0" smtClean="0"/>
              <a:t>Aumento de  66% em relação a 2020 (13.053 ha)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6276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2044" r="9207" b="48382"/>
          <a:stretch>
            <a:fillRect/>
          </a:stretch>
        </p:blipFill>
        <p:spPr bwMode="auto">
          <a:xfrm>
            <a:off x="2411760" y="908720"/>
            <a:ext cx="6732240" cy="570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Introdução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392488" cy="66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51520" y="2060848"/>
            <a:ext cx="223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Ribeiro et </a:t>
            </a:r>
            <a:r>
              <a:rPr lang="pt-BR" sz="1400" dirty="0" err="1" smtClean="0"/>
              <a:t>al</a:t>
            </a:r>
            <a:r>
              <a:rPr lang="pt-BR" sz="1400" dirty="0" smtClean="0"/>
              <a:t> (2022)</a:t>
            </a:r>
          </a:p>
          <a:p>
            <a:endParaRPr lang="pt-BR" sz="1400" dirty="0"/>
          </a:p>
          <a:p>
            <a:endParaRPr lang="pt-BR" sz="1400" dirty="0" smtClean="0"/>
          </a:p>
          <a:p>
            <a:endParaRPr lang="pt-BR" sz="1400" dirty="0"/>
          </a:p>
          <a:p>
            <a:r>
              <a:rPr lang="en-US" sz="1400" dirty="0" smtClean="0"/>
              <a:t>"Cities in the forest" and "cities of the forest": an environmental Kuznets</a:t>
            </a:r>
          </a:p>
          <a:p>
            <a:r>
              <a:rPr lang="en-US" sz="1400" dirty="0" smtClean="0"/>
              <a:t>curve (EKC) spatial approach to analyzing the urbanization-deforestation</a:t>
            </a:r>
          </a:p>
          <a:p>
            <a:r>
              <a:rPr lang="en-US" sz="1400" dirty="0" smtClean="0"/>
              <a:t>relationship in a Brazilian Amazon stat</a:t>
            </a:r>
            <a:endParaRPr lang="pt-BR" sz="1400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7920880" cy="360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400" dirty="0" smtClean="0"/>
              <a:t>Desmatamento = Função ( PIB per capta, IDH-M, Violência, Educação, saúde, serviços básicos e trabalho )</a:t>
            </a:r>
            <a:endParaRPr lang="pt-BR" sz="1400" dirty="0" smtClean="0"/>
          </a:p>
          <a:p>
            <a:endParaRPr lang="pt-BR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Perguntas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Como o desmatamento se relaciona com a população do Bioma Mata Atlântica?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O aumento da população implica em maiores taxas de desmatamento?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O desmatamento está associado a melhores condições de vida dos moradores da Mata Atlântica?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Objetivo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/>
              <a:t>GERAL</a:t>
            </a:r>
          </a:p>
          <a:p>
            <a:r>
              <a:rPr lang="pt-BR" sz="2400" dirty="0" smtClean="0"/>
              <a:t>Explorar as relações entre a ocorrência do desmatamento e o perfil populacional dos municípios da Mata Atlântica</a:t>
            </a:r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Específicos</a:t>
            </a:r>
          </a:p>
          <a:p>
            <a:pPr lvl="1"/>
            <a:r>
              <a:rPr lang="pt-BR" sz="2000" dirty="0" smtClean="0"/>
              <a:t>Avaliar a correlação entre crescimento populacional e desmatamento 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Avaliar a correlação entre desmatamento e indicadores de qualidade de vida </a:t>
            </a:r>
            <a:r>
              <a:rPr lang="pt-BR" sz="2000" dirty="0"/>
              <a:t>d</a:t>
            </a:r>
            <a:r>
              <a:rPr lang="pt-BR" sz="2000" dirty="0" smtClean="0"/>
              <a:t>os municípios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Área de Estudo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490688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/>
              <a:t>Em 1988, a Constituição Federal reconheceu a Mata Atlântica como um “patrimônio nacional”.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3429 Municípios  inseridos no limite da Lei da Mata Atlântica </a:t>
            </a:r>
          </a:p>
          <a:p>
            <a:endParaRPr lang="pt-BR" sz="2000" dirty="0" smtClean="0"/>
          </a:p>
          <a:p>
            <a:r>
              <a:rPr lang="pt-BR" sz="2000" b="1" dirty="0" smtClean="0"/>
              <a:t>Escal</a:t>
            </a:r>
            <a:r>
              <a:rPr lang="pt-BR" sz="2000" b="1" dirty="0" smtClean="0"/>
              <a:t>a</a:t>
            </a:r>
            <a:r>
              <a:rPr lang="pt-BR" sz="2000" dirty="0" smtClean="0"/>
              <a:t>: extensão da MA, resolução 30m </a:t>
            </a:r>
          </a:p>
          <a:p>
            <a:pPr>
              <a:buNone/>
            </a:pPr>
            <a:r>
              <a:rPr lang="pt-BR" sz="2000" dirty="0" smtClean="0"/>
              <a:t>  </a:t>
            </a:r>
          </a:p>
          <a:p>
            <a:r>
              <a:rPr lang="pt-BR" sz="2000" b="1" dirty="0" smtClean="0"/>
              <a:t>Unidade de análise</a:t>
            </a:r>
            <a:r>
              <a:rPr lang="pt-BR" sz="2000" dirty="0" smtClean="0"/>
              <a:t>: municípios</a:t>
            </a:r>
          </a:p>
          <a:p>
            <a:endParaRPr lang="pt-B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275193" cy="47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Dados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388843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/>
              <a:t>Desmatamento:</a:t>
            </a:r>
          </a:p>
          <a:p>
            <a:r>
              <a:rPr lang="pt-BR" sz="2000" dirty="0" smtClean="0"/>
              <a:t>Polígonos de desmatamento do Atlas de Remanescentes Florestais SOS Mata Atlântica – 2020</a:t>
            </a:r>
          </a:p>
          <a:p>
            <a:endParaRPr lang="pt-BR" sz="2000" dirty="0"/>
          </a:p>
          <a:p>
            <a:pPr>
              <a:buNone/>
            </a:pPr>
            <a:r>
              <a:rPr lang="pt-BR" sz="2000" dirty="0" smtClean="0"/>
              <a:t>Demografia</a:t>
            </a:r>
            <a:r>
              <a:rPr lang="pt-BR" sz="2000" dirty="0" smtClean="0"/>
              <a:t>:</a:t>
            </a:r>
          </a:p>
          <a:p>
            <a:r>
              <a:rPr lang="pt-BR" sz="2000" dirty="0" smtClean="0"/>
              <a:t>Limites municipais  (IBGE)</a:t>
            </a:r>
          </a:p>
          <a:p>
            <a:r>
              <a:rPr lang="pt-BR" sz="2000" dirty="0" smtClean="0"/>
              <a:t>Estimativas populacionais IBGE -2020  (IBGE)</a:t>
            </a:r>
          </a:p>
          <a:p>
            <a:r>
              <a:rPr lang="pt-BR" sz="2000" dirty="0" smtClean="0"/>
              <a:t>Dados Censo 2010 (IBGE)</a:t>
            </a:r>
          </a:p>
          <a:p>
            <a:r>
              <a:rPr lang="pt-BR" sz="2000" dirty="0" smtClean="0"/>
              <a:t>IDH- M por município (PNUD)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68479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Metodologia</a:t>
            </a:r>
            <a:endParaRPr lang="pt-BR" sz="40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848872" cy="452596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pt-BR" sz="2000" dirty="0" smtClean="0"/>
              <a:t>Base de dados integrada – por Município </a:t>
            </a:r>
          </a:p>
          <a:p>
            <a:pPr marL="857250" lvl="1" indent="-457200">
              <a:buFontTx/>
              <a:buChar char="-"/>
            </a:pPr>
            <a:r>
              <a:rPr lang="pt-BR" sz="1600" dirty="0" smtClean="0"/>
              <a:t>Limites municipais </a:t>
            </a:r>
          </a:p>
          <a:p>
            <a:pPr marL="857250" lvl="1" indent="-457200">
              <a:buFontTx/>
              <a:buChar char="-"/>
            </a:pPr>
            <a:r>
              <a:rPr lang="pt-BR" sz="1600" dirty="0" smtClean="0"/>
              <a:t>Desmatamento 2020 – </a:t>
            </a:r>
            <a:r>
              <a:rPr lang="pt-BR" sz="1600" dirty="0"/>
              <a:t>á</a:t>
            </a:r>
            <a:r>
              <a:rPr lang="pt-BR" sz="1600" dirty="0" smtClean="0"/>
              <a:t>rea total</a:t>
            </a:r>
          </a:p>
          <a:p>
            <a:pPr marL="857250" lvl="1" indent="-457200">
              <a:buFontTx/>
              <a:buChar char="-"/>
            </a:pPr>
            <a:r>
              <a:rPr lang="pt-BR" sz="1600" dirty="0" smtClean="0"/>
              <a:t>Diferença populacional 2020 -2010</a:t>
            </a:r>
          </a:p>
          <a:p>
            <a:pPr marL="857250" lvl="1" indent="-457200">
              <a:buFontTx/>
              <a:buChar char="-"/>
            </a:pPr>
            <a:r>
              <a:rPr lang="pt-BR" sz="1600" dirty="0" smtClean="0"/>
              <a:t>IDH- M</a:t>
            </a:r>
          </a:p>
          <a:p>
            <a:pPr marL="857250" lvl="1" indent="-457200">
              <a:buNone/>
            </a:pPr>
            <a:endParaRPr lang="pt-BR" sz="1600" dirty="0" smtClean="0"/>
          </a:p>
          <a:p>
            <a:pPr marL="457200" indent="-457200">
              <a:buNone/>
            </a:pPr>
            <a:r>
              <a:rPr lang="pt-BR" sz="2000" dirty="0" smtClean="0"/>
              <a:t>2. Visualização/ Espacialização das variáveis</a:t>
            </a:r>
          </a:p>
          <a:p>
            <a:pPr marL="857250" lvl="1" indent="-457200">
              <a:buFontTx/>
              <a:buChar char="-"/>
            </a:pPr>
            <a:r>
              <a:rPr lang="pt-BR" sz="1600" dirty="0" smtClean="0"/>
              <a:t>Mapas de </a:t>
            </a:r>
            <a:r>
              <a:rPr lang="pt-BR" sz="1600" i="1" dirty="0" err="1" smtClean="0"/>
              <a:t>hotspot</a:t>
            </a:r>
            <a:r>
              <a:rPr lang="pt-BR" sz="1600" dirty="0" smtClean="0"/>
              <a:t> de desmatamento e de crescimento populacional</a:t>
            </a:r>
          </a:p>
          <a:p>
            <a:pPr marL="857250" lvl="1" indent="-457200">
              <a:buFontTx/>
              <a:buChar char="-"/>
            </a:pPr>
            <a:r>
              <a:rPr lang="pt-BR" sz="1600" dirty="0" smtClean="0"/>
              <a:t>Análise de clusters das variáveis</a:t>
            </a:r>
          </a:p>
          <a:p>
            <a:pPr marL="857250" lvl="1" indent="-457200">
              <a:buFontTx/>
              <a:buChar char="-"/>
            </a:pPr>
            <a:endParaRPr lang="pt-BR" sz="1600" dirty="0"/>
          </a:p>
          <a:p>
            <a:pPr marL="457200" indent="-457200">
              <a:buNone/>
            </a:pPr>
            <a:r>
              <a:rPr lang="pt-BR" sz="2000" dirty="0" smtClean="0"/>
              <a:t>3.  Análise de correlação e dependência espacial das variáveis</a:t>
            </a:r>
          </a:p>
          <a:p>
            <a:pPr marL="457200" indent="-457200">
              <a:buNone/>
            </a:pPr>
            <a:endParaRPr lang="pt-B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378</Words>
  <Application>Microsoft Office PowerPoint</Application>
  <PresentationFormat>Apresentação na tela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Desmatamento e população na Mata Atlântica </vt:lpstr>
      <vt:lpstr>Introdução</vt:lpstr>
      <vt:lpstr>Introdução</vt:lpstr>
      <vt:lpstr>Introdução</vt:lpstr>
      <vt:lpstr>Perguntas</vt:lpstr>
      <vt:lpstr>Objetivo</vt:lpstr>
      <vt:lpstr>Área de Estudo</vt:lpstr>
      <vt:lpstr>Dados</vt:lpstr>
      <vt:lpstr>Metodologia</vt:lpstr>
      <vt:lpstr>Resultados Esperados</vt:lpstr>
      <vt:lpstr>Resultados preliminares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Desmatamento e população na Mata Atlântica</dc:title>
  <dc:creator>Silvana</dc:creator>
  <cp:lastModifiedBy>Silvana</cp:lastModifiedBy>
  <cp:revision>8</cp:revision>
  <dcterms:created xsi:type="dcterms:W3CDTF">2022-08-03T11:35:16Z</dcterms:created>
  <dcterms:modified xsi:type="dcterms:W3CDTF">2022-08-03T13:49:20Z</dcterms:modified>
</cp:coreProperties>
</file>