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85" r:id="rId9"/>
    <p:sldId id="286" r:id="rId10"/>
    <p:sldId id="264" r:id="rId11"/>
    <p:sldId id="265" r:id="rId12"/>
    <p:sldId id="287" r:id="rId13"/>
    <p:sldId id="288" r:id="rId14"/>
    <p:sldId id="289" r:id="rId15"/>
    <p:sldId id="290" r:id="rId16"/>
    <p:sldId id="282" r:id="rId17"/>
    <p:sldId id="283" r:id="rId18"/>
    <p:sldId id="29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48590-6E17-4E37-BC1A-8F53968E1485}" type="datetimeFigureOut">
              <a:rPr lang="pt-BR" smtClean="0"/>
              <a:t>03/06/2016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0CD7-664F-466C-96F9-9D372FC264F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8FB122-6E3D-4CE5-A087-7C943A085BE7}" type="datetimeFigureOut">
              <a:rPr lang="pt-BR" smtClean="0"/>
              <a:pPr/>
              <a:t>03/06/2016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969C4C-562B-493C-9754-2FAF5BED0AC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35696" y="2830782"/>
            <a:ext cx="6984776" cy="189436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ANÁLISE ESPACIAL DA CLOROFILA-A NO RESERVATÓRIO DE IBITINGA/SP UTILIZANDO MÉTODOS DE INTERPOLAÇÃO</a:t>
            </a:r>
            <a:endParaRPr lang="pt-BR" sz="32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512168"/>
          </a:xfrm>
        </p:spPr>
        <p:txBody>
          <a:bodyPr>
            <a:normAutofit/>
          </a:bodyPr>
          <a:lstStyle/>
          <a:p>
            <a:pPr algn="ctr"/>
            <a:r>
              <a:rPr lang="pt-BR" sz="2000" dirty="0" err="1" smtClean="0">
                <a:solidFill>
                  <a:schemeClr val="tx1"/>
                </a:solidFill>
              </a:rPr>
              <a:t>Carolline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</a:rPr>
              <a:t>Tressmann</a:t>
            </a:r>
            <a:r>
              <a:rPr lang="pt-BR" sz="2000" dirty="0" smtClean="0">
                <a:solidFill>
                  <a:schemeClr val="tx1"/>
                </a:solidFill>
              </a:rPr>
              <a:t> Cairo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SER 300 – </a:t>
            </a:r>
            <a:r>
              <a:rPr lang="en-US" sz="1600" dirty="0" err="1" smtClean="0">
                <a:solidFill>
                  <a:schemeClr val="tx1"/>
                </a:solidFill>
              </a:rPr>
              <a:t>Introdução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ao</a:t>
            </a:r>
            <a:r>
              <a:rPr lang="en-US" sz="1600" dirty="0" smtClean="0">
                <a:solidFill>
                  <a:schemeClr val="tx1"/>
                </a:solidFill>
              </a:rPr>
              <a:t> Geoprocessamento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São José dos Campos, 2016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Imagem 3" descr="LogoIN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4016"/>
            <a:ext cx="669674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ym typeface="Wingdings" pitchFamily="2" charset="2"/>
              </a:rPr>
              <a:t>Análise exploratória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274568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20888"/>
            <a:ext cx="545563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689" y="5445224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89" y="5373216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>
                <a:sym typeface="Wingdings" pitchFamily="2" charset="2"/>
              </a:rPr>
              <a:t>Geração do </a:t>
            </a:r>
            <a:r>
              <a:rPr lang="pt-BR" b="1" dirty="0" err="1" smtClean="0">
                <a:sym typeface="Wingdings" pitchFamily="2" charset="2"/>
              </a:rPr>
              <a:t>semivariograma</a:t>
            </a:r>
            <a:r>
              <a:rPr lang="pt-BR" b="1" dirty="0" smtClean="0">
                <a:sym typeface="Wingdings" pitchFamily="2" charset="2"/>
              </a:rPr>
              <a:t> experimental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125" y="1772816"/>
            <a:ext cx="7482283" cy="505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32856"/>
            <a:ext cx="848861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89" y="5445224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Ajuste do </a:t>
            </a:r>
            <a:r>
              <a:rPr lang="pt-BR" b="1" dirty="0" err="1" smtClean="0"/>
              <a:t>semivariograma</a:t>
            </a:r>
            <a:r>
              <a:rPr lang="pt-BR" b="1" dirty="0" smtClean="0"/>
              <a:t> a um modelo teórico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852145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89" y="5445224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Validação do modelo de ajuste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496944" cy="43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89" y="5445224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Resultado da </a:t>
            </a:r>
            <a:r>
              <a:rPr lang="pt-BR" b="1" dirty="0" err="1" smtClean="0"/>
              <a:t>Krigeagem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68" y="2088232"/>
            <a:ext cx="8608361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876256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RMSE: 0,33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689" y="5445224"/>
            <a:ext cx="12477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Resultado da </a:t>
            </a:r>
            <a:r>
              <a:rPr lang="pt-BR" b="1" dirty="0" smtClean="0"/>
              <a:t>interpolação determinística</a:t>
            </a:r>
            <a:endParaRPr lang="pt-BR" b="1" dirty="0" smtClean="0">
              <a:sym typeface="Wingdings" pitchFamily="2" charset="2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RESULTADOS E DISCUSSÃO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4824536" cy="487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020272" y="19075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RMSE: 0,44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Os métodos de </a:t>
            </a:r>
            <a:r>
              <a:rPr lang="pt-BR" b="1" dirty="0" smtClean="0"/>
              <a:t>interpolação</a:t>
            </a:r>
          </a:p>
          <a:p>
            <a:pPr lvl="1" algn="just"/>
            <a:r>
              <a:rPr lang="pt-BR" dirty="0" smtClean="0"/>
              <a:t>F</a:t>
            </a:r>
            <a:r>
              <a:rPr lang="pt-BR" dirty="0" smtClean="0"/>
              <a:t>erramenta </a:t>
            </a:r>
            <a:r>
              <a:rPr lang="pt-BR" dirty="0" smtClean="0"/>
              <a:t>estratégica na realização de estudos prévios às campanhas de </a:t>
            </a:r>
            <a:r>
              <a:rPr lang="pt-BR" dirty="0" smtClean="0"/>
              <a:t>campo;</a:t>
            </a:r>
          </a:p>
          <a:p>
            <a:pPr lvl="1" algn="just"/>
            <a:r>
              <a:rPr lang="pt-BR" dirty="0" smtClean="0"/>
              <a:t>O</a:t>
            </a:r>
            <a:r>
              <a:rPr lang="pt-BR" dirty="0" smtClean="0"/>
              <a:t>timizar </a:t>
            </a:r>
            <a:r>
              <a:rPr lang="pt-BR" dirty="0" smtClean="0"/>
              <a:t>o processo de amostragem, conseguindo melhor capturar a variabilidade espacial da eutrofização em diferentes regiões de um corpo </a:t>
            </a:r>
            <a:r>
              <a:rPr lang="pt-BR" dirty="0" smtClean="0"/>
              <a:t>d'água;</a:t>
            </a:r>
          </a:p>
          <a:p>
            <a:pPr lvl="1" algn="just"/>
            <a:r>
              <a:rPr lang="pt-BR" dirty="0" smtClean="0"/>
              <a:t>A</a:t>
            </a:r>
            <a:r>
              <a:rPr lang="pt-BR" dirty="0" smtClean="0"/>
              <a:t>uxiliar </a:t>
            </a:r>
            <a:r>
              <a:rPr lang="pt-BR" dirty="0" smtClean="0"/>
              <a:t>os programas de monitoramento da qualidade da água a partir da indicação dos melhores locais de amostragem, identificação de áreas de maior produtividade e monitoramento e previsão de áreas propícias à ocorrência de </a:t>
            </a:r>
            <a:r>
              <a:rPr lang="pt-BR" dirty="0" err="1" smtClean="0"/>
              <a:t>blooms</a:t>
            </a:r>
            <a:r>
              <a:rPr lang="pt-BR" dirty="0" smtClean="0"/>
              <a:t>.</a:t>
            </a:r>
            <a:r>
              <a:rPr lang="pt-BR" dirty="0" smtClean="0"/>
              <a:t> </a:t>
            </a:r>
          </a:p>
          <a:p>
            <a:pPr lvl="1" algn="just"/>
            <a:endParaRPr lang="pt-BR" sz="1100" dirty="0" smtClean="0"/>
          </a:p>
          <a:p>
            <a:pPr algn="just"/>
            <a:r>
              <a:rPr lang="pt-BR" b="1" dirty="0" smtClean="0"/>
              <a:t>No presente </a:t>
            </a:r>
            <a:r>
              <a:rPr lang="pt-BR" b="1" dirty="0" smtClean="0"/>
              <a:t>estudo </a:t>
            </a:r>
            <a:r>
              <a:rPr lang="pt-BR" dirty="0" smtClean="0"/>
              <a:t> </a:t>
            </a:r>
          </a:p>
          <a:p>
            <a:pPr lvl="1" algn="just"/>
            <a:r>
              <a:rPr lang="pt-BR" dirty="0" smtClean="0"/>
              <a:t>Região que </a:t>
            </a:r>
            <a:r>
              <a:rPr lang="pt-BR" dirty="0" smtClean="0"/>
              <a:t>necessita de mais atenção </a:t>
            </a:r>
            <a:r>
              <a:rPr lang="pt-BR" dirty="0" smtClean="0">
                <a:sym typeface="Wingdings" pitchFamily="2" charset="2"/>
              </a:rPr>
              <a:t>no </a:t>
            </a:r>
            <a:r>
              <a:rPr lang="pt-BR" dirty="0" smtClean="0"/>
              <a:t>monitoramento </a:t>
            </a:r>
            <a:r>
              <a:rPr lang="pt-BR" dirty="0" smtClean="0"/>
              <a:t>da qualidade da água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área </a:t>
            </a:r>
            <a:r>
              <a:rPr lang="pt-BR" dirty="0" smtClean="0"/>
              <a:t>um pouco antes da foz do rio </a:t>
            </a:r>
            <a:r>
              <a:rPr lang="pt-BR" dirty="0" err="1" smtClean="0"/>
              <a:t>Jacaré-Pepira</a:t>
            </a:r>
            <a:r>
              <a:rPr lang="pt-BR" dirty="0" smtClean="0"/>
              <a:t> até a </a:t>
            </a:r>
            <a:r>
              <a:rPr lang="pt-BR" dirty="0" smtClean="0"/>
              <a:t>barragem; </a:t>
            </a:r>
          </a:p>
          <a:p>
            <a:pPr lvl="1" algn="just"/>
            <a:r>
              <a:rPr lang="pt-BR" dirty="0" smtClean="0"/>
              <a:t>Nessa região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smtClean="0"/>
              <a:t>maior sinuosidade e próximas à barragem são locais chaves de </a:t>
            </a:r>
            <a:r>
              <a:rPr lang="pt-BR" dirty="0" smtClean="0"/>
              <a:t>amostragem </a:t>
            </a:r>
            <a:r>
              <a:rPr lang="pt-BR" dirty="0" smtClean="0">
                <a:sym typeface="Wingdings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 smtClean="0"/>
              <a:t>ocorrência de </a:t>
            </a:r>
            <a:r>
              <a:rPr lang="pt-BR" dirty="0" err="1" smtClean="0"/>
              <a:t>blooms</a:t>
            </a:r>
            <a:r>
              <a:rPr lang="pt-BR" dirty="0" smtClean="0"/>
              <a:t>, principalmente em elevados períodos de residência da água. </a:t>
            </a: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algn="just"/>
            <a:endParaRPr lang="pt-BR" dirty="0" smtClean="0">
              <a:sym typeface="Wingdings" pitchFamily="2" charset="2"/>
            </a:endParaRPr>
          </a:p>
          <a:p>
            <a:pPr lvl="2" algn="just"/>
            <a:endParaRPr lang="pt-BR" dirty="0" smtClean="0">
              <a:sym typeface="Wingdings" pitchFamily="2" charset="2"/>
            </a:endParaRPr>
          </a:p>
          <a:p>
            <a:pPr lvl="2" algn="just"/>
            <a:endParaRPr lang="pt-BR" dirty="0" smtClean="0">
              <a:sym typeface="Wingdings" pitchFamily="2" charset="2"/>
            </a:endParaRPr>
          </a:p>
          <a:p>
            <a:pPr lvl="2" algn="just">
              <a:buNone/>
            </a:pPr>
            <a:endParaRPr lang="pt-BR" dirty="0" smtClean="0">
              <a:sym typeface="Wingdings" pitchFamily="2" charset="2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GALAT, D.L.; VERDIN, J.P. Patchiness, collapse and succession of </a:t>
            </a:r>
            <a:r>
              <a:rPr lang="en-US" sz="2000" dirty="0" err="1" smtClean="0"/>
              <a:t>cyanobacterial</a:t>
            </a:r>
            <a:r>
              <a:rPr lang="en-US" sz="2000" dirty="0" smtClean="0"/>
              <a:t> bloom evaluated by synoptic sampling and remote sensing. </a:t>
            </a:r>
            <a:r>
              <a:rPr lang="en-US" sz="2000" b="1" dirty="0" smtClean="0"/>
              <a:t>Journal of Plankton Research</a:t>
            </a:r>
            <a:r>
              <a:rPr lang="en-US" sz="2000" dirty="0" smtClean="0"/>
              <a:t>, v. 11, p. 925-948, 1989.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LONDE</a:t>
            </a:r>
            <a:r>
              <a:rPr lang="pt-BR" sz="2000" dirty="0" smtClean="0"/>
              <a:t>, L. R. </a:t>
            </a:r>
            <a:r>
              <a:rPr lang="pt-BR" sz="2000" b="1" dirty="0" smtClean="0"/>
              <a:t>Comportamento espectral do </a:t>
            </a:r>
            <a:r>
              <a:rPr lang="pt-BR" sz="2000" b="1" dirty="0" err="1" smtClean="0"/>
              <a:t>fitoplâncton</a:t>
            </a:r>
            <a:r>
              <a:rPr lang="pt-BR" sz="2000" b="1" dirty="0" smtClean="0"/>
              <a:t> de um reservatório brasileiro </a:t>
            </a:r>
            <a:r>
              <a:rPr lang="pt-BR" sz="2000" b="1" dirty="0" err="1" smtClean="0"/>
              <a:t>eutrofizado</a:t>
            </a:r>
            <a:r>
              <a:rPr lang="pt-BR" sz="2000" b="1" dirty="0" smtClean="0"/>
              <a:t> – Ibitinga (SP)</a:t>
            </a:r>
            <a:r>
              <a:rPr lang="pt-BR" sz="2000" dirty="0" smtClean="0"/>
              <a:t>. 2008. 223f. Tese (Doutorado em Sensoriamento Remoto)  - Instituto Nacional de Pesquisas Espaciais. São José dos Campos, 2008.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NUSH</a:t>
            </a:r>
            <a:r>
              <a:rPr lang="en-US" sz="2000" dirty="0" smtClean="0"/>
              <a:t>, E. A. Comparison of different methods for chlorophyll and phaeopigment determination. </a:t>
            </a:r>
            <a:r>
              <a:rPr lang="en-US" sz="2000" b="1" dirty="0" smtClean="0"/>
              <a:t>Arch. </a:t>
            </a:r>
            <a:r>
              <a:rPr lang="en-US" sz="2000" b="1" dirty="0" err="1" smtClean="0"/>
              <a:t>Hydrobiol</a:t>
            </a:r>
            <a:r>
              <a:rPr lang="en-US" sz="2000" dirty="0" smtClean="0"/>
              <a:t>, p. 14-39, 1980.</a:t>
            </a:r>
            <a:endParaRPr lang="pt-BR" sz="2000" dirty="0" smtClean="0"/>
          </a:p>
          <a:p>
            <a:pPr algn="just"/>
            <a:endParaRPr lang="pt-BR" dirty="0" smtClean="0">
              <a:sym typeface="Wingdings" pitchFamily="2" charset="2"/>
            </a:endParaRPr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REFERÊNCIAS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457200" y="2636912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OBRIGADA!</a:t>
            </a:r>
            <a:endParaRPr kumimoji="0" lang="pt-BR" sz="5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301208"/>
            <a:ext cx="1333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jornaldaenergia.com.br/galeria/noticias/interna/2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708127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http://4.bp.blogspot.com/-IpV9ID1RSGo/Tk5gzSeASvI/AAAAAAAAADg/6zoVm4qXrtI/s1600/eutrofiza%25C3%25A7ao+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750438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Seta para a direita 8"/>
          <p:cNvSpPr/>
          <p:nvPr/>
        </p:nvSpPr>
        <p:spPr>
          <a:xfrm>
            <a:off x="3419872" y="2708920"/>
            <a:ext cx="21602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3707904" y="198884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Atividades Antrópicas</a:t>
            </a:r>
            <a:endParaRPr lang="pt-BR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514" y="4221088"/>
            <a:ext cx="3181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280131" y="580526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Chl-</a:t>
            </a:r>
            <a:r>
              <a:rPr lang="pt-BR" b="1" i="1" dirty="0" smtClean="0"/>
              <a:t>a</a:t>
            </a:r>
            <a:endParaRPr lang="pt-BR" b="1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1820" y="3942716"/>
            <a:ext cx="2348332" cy="2654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53834"/>
            <a:ext cx="2160240" cy="306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9809" y="3789040"/>
            <a:ext cx="263664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Analisar </a:t>
            </a:r>
            <a:r>
              <a:rPr lang="pt-BR" dirty="0" smtClean="0"/>
              <a:t>a distribuição espacial da concentração da </a:t>
            </a:r>
            <a:r>
              <a:rPr lang="pt-BR" dirty="0" err="1" smtClean="0"/>
              <a:t>chl-</a:t>
            </a:r>
            <a:r>
              <a:rPr lang="pt-BR" i="1" dirty="0" err="1" smtClean="0"/>
              <a:t>a</a:t>
            </a:r>
            <a:r>
              <a:rPr lang="pt-BR" dirty="0" smtClean="0"/>
              <a:t> no reservatório de Ibitinga/SP utilizando métodos de interpolação, por meio de um SIG. </a:t>
            </a:r>
            <a:endParaRPr lang="pt-BR" dirty="0" smtClean="0"/>
          </a:p>
          <a:p>
            <a:pPr algn="just"/>
            <a:r>
              <a:rPr lang="pt-BR" dirty="0" smtClean="0"/>
              <a:t>Além </a:t>
            </a:r>
            <a:r>
              <a:rPr lang="pt-BR" dirty="0" smtClean="0"/>
              <a:t>disso, pretende verificar a eficiência de um modelo determinístico e estatístico na espacialização do parâmetro </a:t>
            </a:r>
            <a:r>
              <a:rPr lang="pt-BR" dirty="0" err="1" smtClean="0"/>
              <a:t>limnológico</a:t>
            </a:r>
            <a:r>
              <a:rPr lang="pt-BR" dirty="0" smtClean="0"/>
              <a:t> em questão.</a:t>
            </a:r>
            <a:endParaRPr lang="pt-BR" dirty="0" smtClean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/>
          <a:lstStyle/>
          <a:p>
            <a:endParaRPr lang="pt-BR" dirty="0" smtClean="0">
              <a:sym typeface="Wingdings" pitchFamily="2" charset="2"/>
            </a:endParaRPr>
          </a:p>
          <a:p>
            <a:pPr>
              <a:buNone/>
            </a:pPr>
            <a:r>
              <a:rPr lang="pt-BR" dirty="0" smtClean="0">
                <a:sym typeface="Wingdings" pitchFamily="2" charset="2"/>
              </a:rPr>
              <a:t> </a:t>
            </a:r>
            <a:endParaRPr lang="pt-BR" baseline="-25000" dirty="0" smtClean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57200" y="1268760"/>
            <a:ext cx="8003232" cy="5205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Área de Estudo</a:t>
            </a:r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544616" cy="458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940152" y="1556792"/>
            <a:ext cx="288032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Médio </a:t>
            </a:r>
            <a:r>
              <a:rPr lang="pt-BR" sz="2000" dirty="0" smtClean="0"/>
              <a:t>T</a:t>
            </a:r>
            <a:r>
              <a:rPr lang="pt-BR" sz="2000" dirty="0" smtClean="0"/>
              <a:t>ietê (reg</a:t>
            </a:r>
            <a:r>
              <a:rPr lang="pt-BR" sz="2000" dirty="0" smtClean="0"/>
              <a:t>ião central SP)</a:t>
            </a:r>
            <a:r>
              <a:rPr lang="pt-BR" sz="2000" dirty="0" smtClean="0"/>
              <a:t>;</a:t>
            </a:r>
            <a:endParaRPr lang="pt-BR" sz="20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Sistema cascata ao longo do rio Tietê (questões de qualidade da água são críticas);</a:t>
            </a:r>
            <a:endParaRPr lang="pt-BR" sz="20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Região com grande expansão da cana-de-açúcar nos últimos 10 anos</a:t>
            </a:r>
            <a:endParaRPr lang="pt-BR" sz="20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Bacia </a:t>
            </a:r>
            <a:r>
              <a:rPr lang="pt-BR" sz="2000" dirty="0" err="1" smtClean="0"/>
              <a:t>Jacaré-Guaçu</a:t>
            </a:r>
            <a:r>
              <a:rPr lang="pt-BR" sz="2000" dirty="0" smtClean="0"/>
              <a:t>: densamente ocupada e menos preservada</a:t>
            </a:r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Bacia do </a:t>
            </a:r>
            <a:r>
              <a:rPr lang="pt-BR" sz="2000" dirty="0" err="1" smtClean="0"/>
              <a:t>Jacaré-Pepira</a:t>
            </a:r>
            <a:r>
              <a:rPr lang="pt-BR" sz="2000" dirty="0" smtClean="0"/>
              <a:t>: APA</a:t>
            </a:r>
            <a:endParaRPr lang="pt-BR" sz="2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/>
          <a:lstStyle/>
          <a:p>
            <a:pPr algn="just"/>
            <a:r>
              <a:rPr lang="pt-BR" dirty="0" smtClean="0">
                <a:sym typeface="Wingdings" pitchFamily="2" charset="2"/>
              </a:rPr>
              <a:t> </a:t>
            </a:r>
            <a:r>
              <a:rPr lang="pt-BR" b="1" dirty="0" smtClean="0"/>
              <a:t>Coleta de dados </a:t>
            </a:r>
            <a:r>
              <a:rPr lang="pt-BR" b="1" i="1" dirty="0" err="1" smtClean="0"/>
              <a:t>in-situ</a:t>
            </a:r>
            <a:r>
              <a:rPr lang="pt-BR" b="1" dirty="0" smtClean="0"/>
              <a:t> e determinação da concentração de </a:t>
            </a:r>
            <a:r>
              <a:rPr lang="pt-BR" b="1" dirty="0" err="1" smtClean="0"/>
              <a:t>chl-</a:t>
            </a:r>
            <a:r>
              <a:rPr lang="pt-BR" b="1" i="1" dirty="0" err="1" smtClean="0"/>
              <a:t>a</a:t>
            </a:r>
            <a:endParaRPr lang="pt-BR" dirty="0" smtClean="0"/>
          </a:p>
          <a:p>
            <a:endParaRPr lang="pt-BR" baseline="-25000" dirty="0" smtClean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412" y="2004150"/>
            <a:ext cx="3956044" cy="4593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3568" y="2175435"/>
            <a:ext cx="3816424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24 à 28 de outubro de 2005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err="1" smtClean="0">
                <a:sym typeface="Wingdings" pitchFamily="2" charset="2"/>
              </a:rPr>
              <a:t>Londe</a:t>
            </a:r>
            <a:r>
              <a:rPr lang="pt-BR" sz="2000" dirty="0" smtClean="0">
                <a:sym typeface="Wingdings" pitchFamily="2" charset="2"/>
              </a:rPr>
              <a:t> (2008)</a:t>
            </a:r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endParaRPr lang="pt-BR" sz="5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51 estações amostrais de montante à jusante</a:t>
            </a:r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endParaRPr lang="pt-BR" sz="5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Chl-</a:t>
            </a:r>
            <a:r>
              <a:rPr lang="pt-BR" sz="2000" i="1" dirty="0" smtClean="0"/>
              <a:t>a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/>
              <a:t>em regiões que representassem um gradiente de diferentes </a:t>
            </a:r>
            <a:r>
              <a:rPr lang="pt-BR" sz="2000" dirty="0" smtClean="0"/>
              <a:t>[ ]s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/>
              <a:t>ênfase para </a:t>
            </a:r>
            <a:r>
              <a:rPr lang="pt-BR" sz="2000" dirty="0" smtClean="0"/>
              <a:t>pontos </a:t>
            </a:r>
            <a:r>
              <a:rPr lang="pt-BR" sz="2000" dirty="0" smtClean="0"/>
              <a:t>mais </a:t>
            </a:r>
            <a:r>
              <a:rPr lang="pt-BR" sz="2000" dirty="0" err="1" smtClean="0"/>
              <a:t>eutrofizados</a:t>
            </a:r>
            <a:endParaRPr lang="pt-BR" sz="20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endParaRPr lang="pt-BR" sz="5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/>
              <a:t> </a:t>
            </a:r>
            <a:r>
              <a:rPr lang="pt-BR" sz="2000" dirty="0" smtClean="0"/>
              <a:t>[ ] Chl-</a:t>
            </a:r>
            <a:r>
              <a:rPr lang="pt-BR" sz="2000" i="1" dirty="0" smtClean="0"/>
              <a:t>a</a:t>
            </a:r>
            <a:r>
              <a:rPr lang="pt-BR" sz="2000" dirty="0" smtClean="0"/>
              <a:t>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err="1" smtClean="0">
                <a:sym typeface="Wingdings" pitchFamily="2" charset="2"/>
              </a:rPr>
              <a:t>Nush</a:t>
            </a:r>
            <a:r>
              <a:rPr lang="pt-BR" sz="2000" dirty="0" smtClean="0">
                <a:sym typeface="Wingdings" pitchFamily="2" charset="2"/>
              </a:rPr>
              <a:t> (1980)</a:t>
            </a:r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endParaRPr lang="pt-BR" sz="500" dirty="0" smtClean="0"/>
          </a:p>
          <a:p>
            <a:pPr algn="ctr">
              <a:spcAft>
                <a:spcPts val="500"/>
              </a:spcAft>
              <a:buFont typeface="Arial" pitchFamily="34" charset="0"/>
              <a:buChar char="•"/>
            </a:pPr>
            <a:r>
              <a:rPr lang="pt-BR" sz="2000" dirty="0" smtClean="0"/>
              <a:t> Range de [ ]s </a:t>
            </a:r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000" dirty="0" smtClean="0"/>
              <a:t>6,14 à 76.809,84 </a:t>
            </a:r>
            <a:r>
              <a:rPr lang="pt-BR" sz="2000" dirty="0" err="1" smtClean="0"/>
              <a:t>mg</a:t>
            </a:r>
            <a:r>
              <a:rPr lang="pt-BR" sz="2000" dirty="0" smtClean="0"/>
              <a:t>.m</a:t>
            </a:r>
            <a:r>
              <a:rPr lang="pt-BR" sz="2000" baseline="30000" dirty="0" smtClean="0"/>
              <a:t>-3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Métodos de </a:t>
            </a:r>
            <a:r>
              <a:rPr lang="pt-BR" b="1" dirty="0" smtClean="0"/>
              <a:t>Interpolação</a:t>
            </a:r>
          </a:p>
          <a:p>
            <a:endParaRPr lang="pt-BR" sz="1000" b="1" dirty="0" smtClean="0"/>
          </a:p>
          <a:p>
            <a:pPr lvl="1" algn="just"/>
            <a:r>
              <a:rPr lang="pt-BR" dirty="0" smtClean="0">
                <a:sym typeface="Wingdings" pitchFamily="2" charset="2"/>
              </a:rPr>
              <a:t>46 amostras das 51  máximo [ ] Chl-</a:t>
            </a:r>
            <a:r>
              <a:rPr lang="pt-BR" i="1" dirty="0" smtClean="0">
                <a:sym typeface="Wingdings" pitchFamily="2" charset="2"/>
              </a:rPr>
              <a:t>a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smtClean="0"/>
              <a:t>de até 9.790 </a:t>
            </a:r>
            <a:r>
              <a:rPr lang="pt-BR" dirty="0" err="1" smtClean="0"/>
              <a:t>mg</a:t>
            </a:r>
            <a:r>
              <a:rPr lang="pt-BR" dirty="0" smtClean="0"/>
              <a:t>.m</a:t>
            </a:r>
            <a:r>
              <a:rPr lang="pt-BR" baseline="30000" dirty="0" smtClean="0"/>
              <a:t>-3</a:t>
            </a:r>
            <a:r>
              <a:rPr lang="pt-BR" dirty="0" smtClean="0"/>
              <a:t> (GALAT; VERDIN, 1989</a:t>
            </a:r>
            <a:r>
              <a:rPr lang="pt-BR" dirty="0" smtClean="0"/>
              <a:t>);</a:t>
            </a:r>
          </a:p>
          <a:p>
            <a:pPr lvl="1" algn="just"/>
            <a:endParaRPr lang="pt-BR" sz="500" dirty="0" smtClean="0"/>
          </a:p>
          <a:p>
            <a:pPr lvl="1" algn="just"/>
            <a:r>
              <a:rPr lang="pt-BR" dirty="0" smtClean="0"/>
              <a:t>34 amostras das 46 </a:t>
            </a:r>
            <a:r>
              <a:rPr lang="pt-BR" dirty="0" smtClean="0">
                <a:sym typeface="Wingdings" pitchFamily="2" charset="2"/>
              </a:rPr>
              <a:t> processo de interpolação;</a:t>
            </a:r>
          </a:p>
          <a:p>
            <a:pPr lvl="1" algn="just"/>
            <a:endParaRPr lang="pt-BR" sz="500" dirty="0" smtClean="0">
              <a:sym typeface="Wingdings" pitchFamily="2" charset="2"/>
            </a:endParaRPr>
          </a:p>
          <a:p>
            <a:pPr lvl="1" algn="just"/>
            <a:r>
              <a:rPr lang="pt-BR" dirty="0" smtClean="0">
                <a:sym typeface="Wingdings" pitchFamily="2" charset="2"/>
              </a:rPr>
              <a:t>12 amostras das 46  dados para teste;</a:t>
            </a:r>
          </a:p>
          <a:p>
            <a:pPr lvl="1" algn="just"/>
            <a:endParaRPr lang="pt-BR" sz="500" dirty="0" smtClean="0">
              <a:sym typeface="Wingdings" pitchFamily="2" charset="2"/>
            </a:endParaRPr>
          </a:p>
          <a:p>
            <a:pPr lvl="1" algn="just"/>
            <a:r>
              <a:rPr lang="pt-BR" dirty="0" smtClean="0">
                <a:sym typeface="Wingdings" pitchFamily="2" charset="2"/>
              </a:rPr>
              <a:t>Análise exploratória inicial [ ] Chl-</a:t>
            </a:r>
            <a:r>
              <a:rPr lang="pt-BR" i="1" dirty="0" smtClean="0">
                <a:sym typeface="Wingdings" pitchFamily="2" charset="2"/>
              </a:rPr>
              <a:t>a</a:t>
            </a:r>
            <a:r>
              <a:rPr lang="pt-BR" dirty="0" smtClean="0">
                <a:sym typeface="Wingdings" pitchFamily="2" charset="2"/>
              </a:rPr>
              <a:t>  </a:t>
            </a:r>
            <a:r>
              <a:rPr lang="pt-BR" dirty="0" smtClean="0"/>
              <a:t>gráfico de probabilidade normal acumulado possuiu os pontos com um ajuste ruim a uma </a:t>
            </a:r>
            <a:r>
              <a:rPr lang="pt-BR" dirty="0" smtClean="0"/>
              <a:t>reta </a:t>
            </a:r>
            <a:r>
              <a:rPr lang="pt-BR" dirty="0" smtClean="0">
                <a:sym typeface="Wingdings" pitchFamily="2" charset="2"/>
              </a:rPr>
              <a:t> aplicou </a:t>
            </a:r>
            <a:r>
              <a:rPr lang="pt-BR" dirty="0" err="1" smtClean="0">
                <a:sym typeface="Wingdings" pitchFamily="2" charset="2"/>
              </a:rPr>
              <a:t>log-normal</a:t>
            </a:r>
            <a:r>
              <a:rPr lang="pt-BR" dirty="0" smtClean="0">
                <a:sym typeface="Wingdings" pitchFamily="2" charset="2"/>
              </a:rPr>
              <a:t> (distribuição próxima da normal)</a:t>
            </a:r>
            <a:endParaRPr lang="pt-BR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Métodos de </a:t>
            </a:r>
            <a:r>
              <a:rPr lang="pt-BR" b="1" dirty="0" smtClean="0"/>
              <a:t>Interpolação</a:t>
            </a:r>
          </a:p>
          <a:p>
            <a:endParaRPr lang="pt-BR" sz="1000" b="1" dirty="0" smtClean="0"/>
          </a:p>
          <a:p>
            <a:pPr lvl="1" algn="just"/>
            <a:r>
              <a:rPr lang="pt-BR" dirty="0" smtClean="0">
                <a:sym typeface="Wingdings" pitchFamily="2" charset="2"/>
              </a:rPr>
              <a:t>Método determinístico  média ponderada pelo inverso do quadrado da distância</a:t>
            </a:r>
          </a:p>
          <a:p>
            <a:pPr lvl="1" algn="just"/>
            <a:endParaRPr lang="pt-BR" dirty="0" smtClean="0">
              <a:sym typeface="Wingdings" pitchFamily="2" charset="2"/>
            </a:endParaRPr>
          </a:p>
          <a:p>
            <a:pPr lvl="1" algn="just"/>
            <a:endParaRPr lang="pt-BR" dirty="0" smtClean="0">
              <a:sym typeface="Wingdings" pitchFamily="2" charset="2"/>
            </a:endParaRPr>
          </a:p>
          <a:p>
            <a:pPr lvl="1" algn="just"/>
            <a:endParaRPr lang="pt-BR" dirty="0" smtClean="0">
              <a:sym typeface="Wingdings" pitchFamily="2" charset="2"/>
            </a:endParaRPr>
          </a:p>
          <a:p>
            <a:pPr lvl="1" algn="just"/>
            <a:endParaRPr lang="pt-BR" dirty="0" smtClean="0">
              <a:sym typeface="Wingdings" pitchFamily="2" charset="2"/>
            </a:endParaRPr>
          </a:p>
          <a:p>
            <a:pPr lvl="2" algn="just"/>
            <a:r>
              <a:rPr lang="pt-BR" dirty="0" smtClean="0"/>
              <a:t>Em que </a:t>
            </a:r>
            <a:r>
              <a:rPr lang="pt-BR" dirty="0" err="1" smtClean="0"/>
              <a:t>z</a:t>
            </a:r>
            <a:r>
              <a:rPr lang="pt-BR" baseline="-25000" dirty="0" err="1" smtClean="0"/>
              <a:t>i</a:t>
            </a:r>
            <a:r>
              <a:rPr lang="pt-BR" dirty="0" smtClean="0"/>
              <a:t> é o valor de cota de um ponto i qualquer da grade, </a:t>
            </a:r>
            <a:r>
              <a:rPr lang="pt-BR" dirty="0" err="1" smtClean="0"/>
              <a:t>z</a:t>
            </a:r>
            <a:r>
              <a:rPr lang="pt-BR" baseline="-25000" dirty="0" err="1" smtClean="0"/>
              <a:t>j</a:t>
            </a:r>
            <a:r>
              <a:rPr lang="pt-BR" dirty="0" smtClean="0"/>
              <a:t> é a cota de uma amostra j vizinha do ponto i da </a:t>
            </a:r>
            <a:r>
              <a:rPr lang="pt-BR" dirty="0" smtClean="0"/>
              <a:t>grade, </a:t>
            </a:r>
            <a:r>
              <a:rPr lang="pt-BR" dirty="0" err="1" smtClean="0"/>
              <a:t>w</a:t>
            </a:r>
            <a:r>
              <a:rPr lang="pt-BR" baseline="-25000" dirty="0" err="1" smtClean="0"/>
              <a:t>ij</a:t>
            </a:r>
            <a:r>
              <a:rPr lang="pt-BR" dirty="0" smtClean="0"/>
              <a:t> </a:t>
            </a:r>
            <a:r>
              <a:rPr lang="pt-BR" dirty="0" smtClean="0"/>
              <a:t>é </a:t>
            </a:r>
            <a:r>
              <a:rPr lang="pt-BR" dirty="0" smtClean="0"/>
              <a:t>o </a:t>
            </a:r>
            <a:r>
              <a:rPr lang="pt-BR" dirty="0" smtClean="0"/>
              <a:t>fator de </a:t>
            </a:r>
            <a:r>
              <a:rPr lang="pt-BR" dirty="0" smtClean="0"/>
              <a:t>ponderação, </a:t>
            </a:r>
            <a:r>
              <a:rPr lang="pt-BR" dirty="0" smtClean="0"/>
              <a:t>k é o expoente da </a:t>
            </a:r>
            <a:r>
              <a:rPr lang="pt-BR" dirty="0" smtClean="0"/>
              <a:t>distância; </a:t>
            </a:r>
            <a:r>
              <a:rPr lang="pt-BR" dirty="0" smtClean="0"/>
              <a:t>e </a:t>
            </a:r>
            <a:r>
              <a:rPr lang="pt-BR" dirty="0" err="1" smtClean="0"/>
              <a:t>d</a:t>
            </a:r>
            <a:r>
              <a:rPr lang="pt-BR" baseline="-25000" dirty="0" err="1" smtClean="0"/>
              <a:t>ij</a:t>
            </a:r>
            <a:r>
              <a:rPr lang="pt-BR" dirty="0" smtClean="0"/>
              <a:t> é o valor de distância da amostra j ao ponto i da </a:t>
            </a:r>
            <a:r>
              <a:rPr lang="pt-BR" dirty="0" smtClean="0"/>
              <a:t>grade;</a:t>
            </a:r>
          </a:p>
          <a:p>
            <a:pPr lvl="2" algn="just"/>
            <a:endParaRPr lang="pt-BR" sz="500" dirty="0" smtClean="0"/>
          </a:p>
          <a:p>
            <a:pPr lvl="2" algn="just"/>
            <a:r>
              <a:rPr lang="pt-BR" dirty="0" smtClean="0"/>
              <a:t>O </a:t>
            </a:r>
            <a:r>
              <a:rPr lang="pt-BR" dirty="0" smtClean="0"/>
              <a:t>raio de </a:t>
            </a:r>
            <a:r>
              <a:rPr lang="pt-BR" dirty="0" smtClean="0"/>
              <a:t>influência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determinado </a:t>
            </a:r>
            <a:r>
              <a:rPr lang="pt-BR" dirty="0" smtClean="0"/>
              <a:t>de acordo com o valor de alcance obtido no </a:t>
            </a:r>
            <a:r>
              <a:rPr lang="pt-BR" dirty="0" err="1" smtClean="0"/>
              <a:t>semi-variograma</a:t>
            </a:r>
            <a:r>
              <a:rPr lang="pt-BR" dirty="0" smtClean="0"/>
              <a:t>; </a:t>
            </a:r>
            <a:endParaRPr lang="pt-BR" dirty="0" smtClean="0"/>
          </a:p>
          <a:p>
            <a:pPr lvl="1" algn="just"/>
            <a:endParaRPr lang="pt-BR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106464"/>
            <a:ext cx="1512168" cy="68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121821"/>
            <a:ext cx="792088" cy="59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129563"/>
            <a:ext cx="2448272" cy="44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r>
              <a:rPr lang="pt-BR" b="1" dirty="0" smtClean="0"/>
              <a:t>Métodos de </a:t>
            </a:r>
            <a:r>
              <a:rPr lang="pt-BR" b="1" dirty="0" smtClean="0"/>
              <a:t>Interpolação</a:t>
            </a:r>
          </a:p>
          <a:p>
            <a:endParaRPr lang="pt-BR" sz="1000" b="1" dirty="0" smtClean="0"/>
          </a:p>
          <a:p>
            <a:pPr lvl="1" algn="just"/>
            <a:r>
              <a:rPr lang="pt-BR" dirty="0" smtClean="0">
                <a:sym typeface="Wingdings" pitchFamily="2" charset="2"/>
              </a:rPr>
              <a:t>Método </a:t>
            </a:r>
            <a:r>
              <a:rPr lang="pt-BR" dirty="0" err="1" smtClean="0">
                <a:sym typeface="Wingdings" pitchFamily="2" charset="2"/>
              </a:rPr>
              <a:t>geoestatístico</a:t>
            </a:r>
            <a:r>
              <a:rPr lang="pt-BR" dirty="0" smtClean="0">
                <a:sym typeface="Wingdings" pitchFamily="2" charset="2"/>
              </a:rPr>
              <a:t>  </a:t>
            </a:r>
            <a:r>
              <a:rPr lang="pt-BR" dirty="0" err="1" smtClean="0">
                <a:sym typeface="Wingdings" pitchFamily="2" charset="2"/>
              </a:rPr>
              <a:t>Krigeagem</a:t>
            </a:r>
            <a:r>
              <a:rPr lang="pt-BR" dirty="0" smtClean="0">
                <a:sym typeface="Wingdings" pitchFamily="2" charset="2"/>
              </a:rPr>
              <a:t> ordinária</a:t>
            </a:r>
          </a:p>
          <a:p>
            <a:pPr lvl="1" algn="just"/>
            <a:endParaRPr lang="pt-BR" sz="500" dirty="0" smtClean="0">
              <a:sym typeface="Wingdings" pitchFamily="2" charset="2"/>
            </a:endParaRPr>
          </a:p>
          <a:p>
            <a:pPr lvl="2" algn="just"/>
            <a:r>
              <a:rPr lang="pt-BR" dirty="0" smtClean="0"/>
              <a:t>Conjunto </a:t>
            </a:r>
            <a:r>
              <a:rPr lang="pt-BR" dirty="0" smtClean="0"/>
              <a:t>de técnicas de estimação e predição de superfícies baseada na modelagem da estrutura de correlação espacial, fornecendo estimadores com propriedades de não tendenciosidade </a:t>
            </a:r>
            <a:r>
              <a:rPr lang="pt-BR" dirty="0" smtClean="0"/>
              <a:t>e </a:t>
            </a:r>
            <a:r>
              <a:rPr lang="pt-BR" dirty="0" smtClean="0"/>
              <a:t>com um erro </a:t>
            </a:r>
            <a:r>
              <a:rPr lang="pt-BR" dirty="0" smtClean="0"/>
              <a:t>mínimo;</a:t>
            </a:r>
          </a:p>
          <a:p>
            <a:pPr lvl="2" algn="just"/>
            <a:endParaRPr lang="pt-BR" sz="500" dirty="0" smtClean="0"/>
          </a:p>
          <a:p>
            <a:pPr lvl="2" algn="just"/>
            <a:r>
              <a:rPr lang="pt-BR" dirty="0" smtClean="0"/>
              <a:t>Etapas:</a:t>
            </a:r>
          </a:p>
          <a:p>
            <a:pPr lvl="3" algn="just"/>
            <a:r>
              <a:rPr lang="pt-BR" dirty="0" smtClean="0"/>
              <a:t>Análise exploratória dos dados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estatísticas </a:t>
            </a:r>
            <a:r>
              <a:rPr lang="pt-BR" dirty="0" err="1" smtClean="0"/>
              <a:t>univariadas</a:t>
            </a:r>
            <a:r>
              <a:rPr lang="pt-BR" dirty="0" smtClean="0"/>
              <a:t> e </a:t>
            </a:r>
            <a:r>
              <a:rPr lang="pt-BR" dirty="0" smtClean="0"/>
              <a:t>bivariadas;</a:t>
            </a:r>
          </a:p>
          <a:p>
            <a:pPr lvl="3" algn="just"/>
            <a:endParaRPr lang="pt-BR" sz="500" dirty="0" smtClean="0"/>
          </a:p>
          <a:p>
            <a:pPr lvl="3" algn="just"/>
            <a:r>
              <a:rPr lang="pt-BR" dirty="0" smtClean="0"/>
              <a:t>Análise estrutural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(a) geração de </a:t>
            </a:r>
            <a:r>
              <a:rPr lang="pt-BR" dirty="0" err="1" smtClean="0"/>
              <a:t>semivariograma</a:t>
            </a:r>
            <a:r>
              <a:rPr lang="pt-BR" dirty="0" smtClean="0"/>
              <a:t> experimental; (b) ajuste do </a:t>
            </a:r>
            <a:r>
              <a:rPr lang="pt-BR" dirty="0" err="1" smtClean="0"/>
              <a:t>semivariograma</a:t>
            </a:r>
            <a:r>
              <a:rPr lang="pt-BR" dirty="0" smtClean="0"/>
              <a:t> a um modelo teórico; e (c) validação do modelo de </a:t>
            </a:r>
            <a:r>
              <a:rPr lang="pt-BR" dirty="0" smtClean="0"/>
              <a:t>ajuste;</a:t>
            </a:r>
          </a:p>
          <a:p>
            <a:pPr lvl="3" algn="just"/>
            <a:endParaRPr lang="pt-BR" sz="500" dirty="0" smtClean="0"/>
          </a:p>
          <a:p>
            <a:pPr lvl="3" algn="just"/>
            <a:r>
              <a:rPr lang="pt-BR" dirty="0" smtClean="0"/>
              <a:t>Interpolação </a:t>
            </a:r>
            <a:r>
              <a:rPr lang="pt-BR" dirty="0" smtClean="0"/>
              <a:t>estatística da </a:t>
            </a:r>
            <a:r>
              <a:rPr lang="pt-BR" dirty="0" smtClean="0"/>
              <a:t>superfície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>
                <a:sym typeface="Wingdings" pitchFamily="2" charset="2"/>
              </a:rPr>
              <a:t>krigeagem</a:t>
            </a:r>
            <a:r>
              <a:rPr lang="pt-BR" dirty="0" smtClean="0">
                <a:sym typeface="Wingdings" pitchFamily="2" charset="2"/>
              </a:rPr>
              <a:t> (superfície interpolada + superfície da variância da estimativa).</a:t>
            </a:r>
            <a:endParaRPr lang="pt-BR" dirty="0" smtClean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447" y="2708920"/>
            <a:ext cx="3827809" cy="295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Análise do erro entre os métodos de </a:t>
            </a:r>
            <a:r>
              <a:rPr lang="pt-BR" b="1" dirty="0" smtClean="0"/>
              <a:t>interpolação</a:t>
            </a:r>
          </a:p>
          <a:p>
            <a:pPr lvl="1" algn="just"/>
            <a:endParaRPr lang="pt-BR" b="1" dirty="0" smtClean="0"/>
          </a:p>
          <a:p>
            <a:pPr lvl="1" algn="just"/>
            <a:endParaRPr lang="pt-BR" b="1" dirty="0" smtClean="0"/>
          </a:p>
          <a:p>
            <a:pPr lvl="1" algn="just"/>
            <a:endParaRPr lang="pt-BR" b="1" dirty="0" smtClean="0"/>
          </a:p>
          <a:p>
            <a:pPr lvl="1" algn="just"/>
            <a:endParaRPr lang="pt-BR" b="1" dirty="0" smtClean="0"/>
          </a:p>
          <a:p>
            <a:pPr lvl="1" algn="just"/>
            <a:r>
              <a:rPr lang="pt-BR" dirty="0" smtClean="0"/>
              <a:t>Sendo  </a:t>
            </a:r>
            <a:r>
              <a:rPr lang="pt-BR" dirty="0" smtClean="0"/>
              <a:t>   o </a:t>
            </a:r>
            <a:r>
              <a:rPr lang="pt-BR" dirty="0" smtClean="0"/>
              <a:t>valor da concentração de </a:t>
            </a:r>
            <a:r>
              <a:rPr lang="pt-BR" dirty="0" err="1" smtClean="0"/>
              <a:t>chl-</a:t>
            </a:r>
            <a:r>
              <a:rPr lang="pt-BR" i="1" dirty="0" err="1" smtClean="0"/>
              <a:t>a</a:t>
            </a:r>
            <a:r>
              <a:rPr lang="pt-BR" dirty="0" smtClean="0"/>
              <a:t> interpolado e  </a:t>
            </a:r>
            <a:endParaRPr lang="pt-BR" dirty="0" smtClean="0"/>
          </a:p>
          <a:p>
            <a:pPr lvl="1" algn="just">
              <a:buNone/>
            </a:pPr>
            <a:r>
              <a:rPr lang="pt-BR" dirty="0" smtClean="0"/>
              <a:t>o </a:t>
            </a:r>
            <a:r>
              <a:rPr lang="pt-BR" dirty="0" smtClean="0"/>
              <a:t>valor da concentração da </a:t>
            </a:r>
            <a:r>
              <a:rPr lang="pt-BR" dirty="0" err="1" smtClean="0"/>
              <a:t>chl-</a:t>
            </a:r>
            <a:r>
              <a:rPr lang="pt-BR" i="1" dirty="0" err="1" smtClean="0"/>
              <a:t>a</a:t>
            </a:r>
            <a:r>
              <a:rPr lang="pt-BR" dirty="0" smtClean="0"/>
              <a:t> medida </a:t>
            </a:r>
            <a:r>
              <a:rPr lang="pt-BR" i="1" dirty="0" err="1" smtClean="0"/>
              <a:t>in-situ</a:t>
            </a:r>
            <a:r>
              <a:rPr lang="pt-BR" dirty="0" smtClean="0"/>
              <a:t>.</a:t>
            </a:r>
            <a:endParaRPr lang="pt-BR" b="1" dirty="0" smtClean="0"/>
          </a:p>
          <a:p>
            <a:pPr algn="just"/>
            <a:endParaRPr lang="pt-BR" sz="500" b="1" dirty="0" smtClean="0">
              <a:sym typeface="Wingdings" pitchFamily="2" charset="2"/>
            </a:endParaRPr>
          </a:p>
          <a:p>
            <a:pPr algn="just"/>
            <a:endParaRPr lang="pt-BR" sz="500" b="1" dirty="0" smtClean="0">
              <a:sym typeface="Wingdings" pitchFamily="2" charset="2"/>
            </a:endParaRPr>
          </a:p>
          <a:p>
            <a:pPr algn="just"/>
            <a:r>
              <a:rPr lang="pt-BR" b="1" dirty="0" smtClean="0"/>
              <a:t>Análise </a:t>
            </a:r>
            <a:r>
              <a:rPr lang="pt-BR" b="1" dirty="0" smtClean="0"/>
              <a:t>espacial da concentração de </a:t>
            </a:r>
            <a:r>
              <a:rPr lang="pt-BR" b="1" dirty="0" err="1" smtClean="0"/>
              <a:t>chl-a</a:t>
            </a:r>
            <a:endParaRPr lang="pt-BR" b="1" dirty="0" smtClean="0"/>
          </a:p>
          <a:p>
            <a:pPr lvl="1" algn="just"/>
            <a:r>
              <a:rPr lang="pt-BR" dirty="0" smtClean="0">
                <a:sym typeface="Wingdings" pitchFamily="2" charset="2"/>
              </a:rPr>
              <a:t>Fatiamento arco-íris</a:t>
            </a:r>
            <a:endParaRPr lang="pt-BR" dirty="0" smtClean="0">
              <a:sym typeface="Wingdings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418654"/>
            <a:ext cx="80752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METODOLOGIA</a:t>
            </a:r>
            <a:r>
              <a:rPr kumimoji="0" lang="pt-BR" sz="32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TRABALHO</a:t>
            </a:r>
            <a:endParaRPr kumimoji="0" lang="pt-B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383028"/>
            <a:ext cx="2304256" cy="97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645024"/>
            <a:ext cx="216024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3677760"/>
            <a:ext cx="216024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3858</TotalTime>
  <Words>809</Words>
  <Application>Microsoft Office PowerPoint</Application>
  <PresentationFormat>Apresentação na tela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Balcão Envidraçado</vt:lpstr>
      <vt:lpstr>ANÁLISE ESPACIAL DA CLOROFILA-A NO RESERVATÓRIO DE IBITINGA/SP UTILIZANDO MÉTODOS DE INTERPOLAÇÃO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Removal of surface-reflected light for the measurement of remote-sensing reflectance from an above-surface platform</dc:title>
  <dc:creator>Carolline Tressmann Cairo</dc:creator>
  <cp:lastModifiedBy>Carolline Tressmann Cairo</cp:lastModifiedBy>
  <cp:revision>309</cp:revision>
  <dcterms:created xsi:type="dcterms:W3CDTF">2016-04-06T11:28:26Z</dcterms:created>
  <dcterms:modified xsi:type="dcterms:W3CDTF">2016-06-03T22:17:28Z</dcterms:modified>
</cp:coreProperties>
</file>