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3" r:id="rId5"/>
    <p:sldId id="264" r:id="rId6"/>
    <p:sldId id="267" r:id="rId7"/>
    <p:sldId id="268" r:id="rId8"/>
    <p:sldId id="269" r:id="rId9"/>
    <p:sldId id="270" r:id="rId10"/>
    <p:sldId id="262" r:id="rId11"/>
    <p:sldId id="261" r:id="rId12"/>
    <p:sldId id="272" r:id="rId13"/>
    <p:sldId id="260" r:id="rId14"/>
    <p:sldId id="273" r:id="rId15"/>
    <p:sldId id="274" r:id="rId16"/>
    <p:sldId id="275" r:id="rId17"/>
    <p:sldId id="276" r:id="rId18"/>
    <p:sldId id="277" r:id="rId19"/>
    <p:sldId id="279" r:id="rId20"/>
    <p:sldId id="280" r:id="rId21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569" autoAdjust="0"/>
  </p:normalViewPr>
  <p:slideViewPr>
    <p:cSldViewPr>
      <p:cViewPr>
        <p:scale>
          <a:sx n="60" d="100"/>
          <a:sy n="60" d="100"/>
        </p:scale>
        <p:origin x="-1632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Indicadores-Arapiun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%20AREA\Aulas%20Msc\3&#186;Per&#237;odo\Analise%20espacial\Arapiuns-Heptagono_USOEPEV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6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Protencial econômico</a:t>
            </a:r>
          </a:p>
        </c:rich>
      </c:tx>
      <c:layout>
        <c:manualLayout>
          <c:xMode val="edge"/>
          <c:yMode val="edge"/>
          <c:x val="0.37258548796286323"/>
          <c:y val="0"/>
        </c:manualLayout>
      </c:layout>
    </c:title>
    <c:plotArea>
      <c:layout>
        <c:manualLayout>
          <c:layoutTarget val="inner"/>
          <c:xMode val="edge"/>
          <c:yMode val="edge"/>
          <c:x val="8.8036607266197026E-2"/>
          <c:y val="0.13461832895888015"/>
          <c:w val="0.89266514711976797"/>
          <c:h val="0.69890820939049336"/>
        </c:manualLayout>
      </c:layout>
      <c:barChart>
        <c:barDir val="col"/>
        <c:grouping val="clustered"/>
        <c:ser>
          <c:idx val="0"/>
          <c:order val="0"/>
          <c:tx>
            <c:strRef>
              <c:f>'Escolha das variaveis'!$U$50</c:f>
              <c:strCache>
                <c:ptCount val="1"/>
              </c:strCache>
            </c:strRef>
          </c:tx>
          <c:cat>
            <c:strRef>
              <c:f>'Escolha das variaveis'!$T$51:$T$54</c:f>
              <c:strCache>
                <c:ptCount val="4"/>
                <c:pt idx="0">
                  <c:v> Ilumnação Pública   </c:v>
                </c:pt>
                <c:pt idx="1">
                  <c:v> Associações     </c:v>
                </c:pt>
                <c:pt idx="2">
                  <c:v> Profissionais da saúde </c:v>
                </c:pt>
                <c:pt idx="3">
                  <c:v> transporte saúde  </c:v>
                </c:pt>
              </c:strCache>
            </c:strRef>
          </c:cat>
          <c:val>
            <c:numRef>
              <c:f>'Escolha das variaveis'!$U$51:$U$54</c:f>
              <c:numCache>
                <c:formatCode>General</c:formatCode>
                <c:ptCount val="4"/>
                <c:pt idx="0">
                  <c:v>0.63460000000000016</c:v>
                </c:pt>
                <c:pt idx="1">
                  <c:v>0.43300000000000005</c:v>
                </c:pt>
                <c:pt idx="2" formatCode="#,##0">
                  <c:v>23.462999999999997</c:v>
                </c:pt>
                <c:pt idx="3" formatCode="#,##0">
                  <c:v>-21.754000000000001</c:v>
                </c:pt>
              </c:numCache>
            </c:numRef>
          </c:val>
        </c:ser>
        <c:axId val="117572736"/>
        <c:axId val="117574272"/>
      </c:barChart>
      <c:catAx>
        <c:axId val="117572736"/>
        <c:scaling>
          <c:orientation val="minMax"/>
        </c:scaling>
        <c:axPos val="b"/>
        <c:majorTickMark val="none"/>
        <c:tickLblPos val="nextTo"/>
        <c:crossAx val="117574272"/>
        <c:crosses val="autoZero"/>
        <c:auto val="1"/>
        <c:lblAlgn val="ctr"/>
        <c:lblOffset val="100"/>
      </c:catAx>
      <c:valAx>
        <c:axId val="11757427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pt-BR" sz="1200"/>
                  <a:t>Coeficientes estimados da regressão </a:t>
                </a:r>
              </a:p>
            </c:rich>
          </c:tx>
          <c:layout>
            <c:manualLayout>
              <c:xMode val="edge"/>
              <c:yMode val="edge"/>
              <c:x val="2.9359638705962784E-3"/>
              <c:y val="0.12367871123802164"/>
            </c:manualLayout>
          </c:layout>
        </c:title>
        <c:numFmt formatCode="General" sourceLinked="1"/>
        <c:majorTickMark val="none"/>
        <c:tickLblPos val="nextTo"/>
        <c:crossAx val="1175727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pt-BR"/>
          </a:p>
        </c:txPr>
      </c:dTable>
    </c:plotArea>
    <c:plotVisOnly val="1"/>
  </c:chart>
  <c:txPr>
    <a:bodyPr/>
    <a:lstStyle/>
    <a:p>
      <a:pPr>
        <a:defRPr sz="1050"/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3"/>
  <c:chart>
    <c:title>
      <c:layout>
        <c:manualLayout>
          <c:xMode val="edge"/>
          <c:yMode val="edge"/>
          <c:x val="0.26505753746659722"/>
          <c:y val="2.9520295202952029E-2"/>
        </c:manualLayout>
      </c:layout>
    </c:title>
    <c:plotArea>
      <c:layout>
        <c:manualLayout>
          <c:layoutTarget val="inner"/>
          <c:xMode val="edge"/>
          <c:yMode val="edge"/>
          <c:x val="0.19758204643024274"/>
          <c:y val="0.30348025684981272"/>
          <c:w val="0.38539298866711436"/>
          <c:h val="0.55035825318883125"/>
        </c:manualLayout>
      </c:layout>
      <c:radarChart>
        <c:radarStyle val="marker"/>
        <c:ser>
          <c:idx val="0"/>
          <c:order val="0"/>
          <c:tx>
            <c:strRef>
              <c:f>'pentagono Média'!$B$16</c:f>
              <c:strCache>
                <c:ptCount val="1"/>
                <c:pt idx="0">
                  <c:v>Cuipiranga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Média'!$C$16:$G$16</c:f>
              <c:numCache>
                <c:formatCode>0.0</c:formatCode>
                <c:ptCount val="5"/>
                <c:pt idx="0">
                  <c:v>0.61131452301344269</c:v>
                </c:pt>
                <c:pt idx="1">
                  <c:v>0.125</c:v>
                </c:pt>
                <c:pt idx="2">
                  <c:v>0.8</c:v>
                </c:pt>
                <c:pt idx="3">
                  <c:v>0.66666666666666707</c:v>
                </c:pt>
                <c:pt idx="4">
                  <c:v>0.60000000000000009</c:v>
                </c:pt>
              </c:numCache>
            </c:numRef>
          </c:val>
        </c:ser>
        <c:axId val="119305344"/>
        <c:axId val="119306880"/>
      </c:radarChart>
      <c:catAx>
        <c:axId val="119305344"/>
        <c:scaling>
          <c:orientation val="minMax"/>
        </c:scaling>
        <c:axPos val="b"/>
        <c:majorGridlines/>
        <c:tickLblPos val="nextTo"/>
        <c:crossAx val="119306880"/>
        <c:crosses val="autoZero"/>
        <c:auto val="1"/>
        <c:lblAlgn val="ctr"/>
        <c:lblOffset val="100"/>
      </c:catAx>
      <c:valAx>
        <c:axId val="119306880"/>
        <c:scaling>
          <c:orientation val="minMax"/>
          <c:max val="1"/>
        </c:scaling>
        <c:axPos val="l"/>
        <c:majorGridlines/>
        <c:numFmt formatCode="0.0" sourceLinked="1"/>
        <c:majorTickMark val="cross"/>
        <c:tickLblPos val="nextTo"/>
        <c:crossAx val="119305344"/>
        <c:crosses val="autoZero"/>
        <c:crossBetween val="between"/>
        <c:majorUnit val="0.2"/>
      </c:valAx>
    </c:plotArea>
    <c:plotVisOnly val="1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3"/>
  <c:chart>
    <c:title>
      <c:layout/>
    </c:title>
    <c:plotArea>
      <c:layout/>
      <c:radarChart>
        <c:radarStyle val="marker"/>
        <c:ser>
          <c:idx val="0"/>
          <c:order val="0"/>
          <c:tx>
            <c:strRef>
              <c:f>'pentagono Média'!$B$10</c:f>
              <c:strCache>
                <c:ptCount val="1"/>
                <c:pt idx="0">
                  <c:v>Bacuri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Média'!$C$10:$G$10</c:f>
              <c:numCache>
                <c:formatCode>0.0</c:formatCode>
                <c:ptCount val="5"/>
                <c:pt idx="0">
                  <c:v>0.64934884325664599</c:v>
                </c:pt>
                <c:pt idx="1">
                  <c:v>0.125</c:v>
                </c:pt>
                <c:pt idx="2">
                  <c:v>0.8</c:v>
                </c:pt>
                <c:pt idx="3">
                  <c:v>0.66666666666666707</c:v>
                </c:pt>
                <c:pt idx="4">
                  <c:v>0.5</c:v>
                </c:pt>
              </c:numCache>
            </c:numRef>
          </c:val>
        </c:ser>
        <c:axId val="119330688"/>
        <c:axId val="119332224"/>
      </c:radarChart>
      <c:catAx>
        <c:axId val="119330688"/>
        <c:scaling>
          <c:orientation val="minMax"/>
        </c:scaling>
        <c:axPos val="b"/>
        <c:majorGridlines/>
        <c:tickLblPos val="nextTo"/>
        <c:crossAx val="119332224"/>
        <c:crosses val="autoZero"/>
        <c:auto val="1"/>
        <c:lblAlgn val="ctr"/>
        <c:lblOffset val="100"/>
      </c:catAx>
      <c:valAx>
        <c:axId val="119332224"/>
        <c:scaling>
          <c:orientation val="minMax"/>
        </c:scaling>
        <c:axPos val="l"/>
        <c:majorGridlines/>
        <c:numFmt formatCode="0.0" sourceLinked="1"/>
        <c:majorTickMark val="cross"/>
        <c:tickLblPos val="nextTo"/>
        <c:crossAx val="119330688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3"/>
  <c:chart>
    <c:title>
      <c:layout/>
    </c:title>
    <c:plotArea>
      <c:layout/>
      <c:radarChart>
        <c:radarStyle val="marker"/>
        <c:ser>
          <c:idx val="0"/>
          <c:order val="0"/>
          <c:tx>
            <c:strRef>
              <c:f>'pentagono Média'!$B$38</c:f>
              <c:strCache>
                <c:ptCount val="1"/>
                <c:pt idx="0">
                  <c:v>São João da Pira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Média'!$C$38:$G$38</c:f>
              <c:numCache>
                <c:formatCode>0</c:formatCode>
                <c:ptCount val="5"/>
                <c:pt idx="0" formatCode="0.0">
                  <c:v>0.59895133812486445</c:v>
                </c:pt>
                <c:pt idx="1">
                  <c:v>0</c:v>
                </c:pt>
                <c:pt idx="2" formatCode="0.0">
                  <c:v>0.46666666666666706</c:v>
                </c:pt>
                <c:pt idx="3" formatCode="0.0">
                  <c:v>0.33333333333333298</c:v>
                </c:pt>
                <c:pt idx="4" formatCode="0.0">
                  <c:v>0.60000000000000009</c:v>
                </c:pt>
              </c:numCache>
            </c:numRef>
          </c:val>
        </c:ser>
        <c:axId val="119399936"/>
        <c:axId val="119401472"/>
      </c:radarChart>
      <c:catAx>
        <c:axId val="119399936"/>
        <c:scaling>
          <c:orientation val="minMax"/>
        </c:scaling>
        <c:axPos val="b"/>
        <c:majorGridlines/>
        <c:tickLblPos val="nextTo"/>
        <c:crossAx val="119401472"/>
        <c:crosses val="autoZero"/>
        <c:auto val="1"/>
        <c:lblAlgn val="ctr"/>
        <c:lblOffset val="100"/>
      </c:catAx>
      <c:valAx>
        <c:axId val="119401472"/>
        <c:scaling>
          <c:orientation val="minMax"/>
          <c:max val="1"/>
          <c:min val="0"/>
        </c:scaling>
        <c:axPos val="l"/>
        <c:majorGridlines/>
        <c:numFmt formatCode="0.0" sourceLinked="1"/>
        <c:majorTickMark val="cross"/>
        <c:tickLblPos val="nextTo"/>
        <c:crossAx val="119399936"/>
        <c:crosses val="autoZero"/>
        <c:crossBetween val="between"/>
        <c:majorUnit val="0.2"/>
      </c:valAx>
    </c:plotArea>
    <c:plotVisOnly val="1"/>
  </c:chart>
  <c:spPr>
    <a:noFill/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3"/>
  <c:chart>
    <c:title>
      <c:layout/>
    </c:title>
    <c:plotArea>
      <c:layout>
        <c:manualLayout>
          <c:layoutTarget val="inner"/>
          <c:xMode val="edge"/>
          <c:yMode val="edge"/>
          <c:x val="0.25888541521179587"/>
          <c:y val="0.24945576949569323"/>
          <c:w val="0.4652223555855069"/>
          <c:h val="0.6715365047911086"/>
        </c:manualLayout>
      </c:layout>
      <c:radarChart>
        <c:radarStyle val="marker"/>
        <c:ser>
          <c:idx val="0"/>
          <c:order val="0"/>
          <c:tx>
            <c:strRef>
              <c:f>'pentagono Média'!$B$22</c:f>
              <c:strCache>
                <c:ptCount val="1"/>
                <c:pt idx="0">
                  <c:v>Lago da Praia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Média'!$C$22:$G$22</c:f>
              <c:numCache>
                <c:formatCode>0.0</c:formatCode>
                <c:ptCount val="5"/>
                <c:pt idx="0">
                  <c:v>0.61026834825387688</c:v>
                </c:pt>
                <c:pt idx="1">
                  <c:v>0.37500000000000006</c:v>
                </c:pt>
                <c:pt idx="2">
                  <c:v>0.46666666666666706</c:v>
                </c:pt>
                <c:pt idx="3">
                  <c:v>0.66666666666666707</c:v>
                </c:pt>
                <c:pt idx="4">
                  <c:v>0.5</c:v>
                </c:pt>
              </c:numCache>
            </c:numRef>
          </c:val>
        </c:ser>
        <c:axId val="119826688"/>
        <c:axId val="119836672"/>
      </c:radarChart>
      <c:catAx>
        <c:axId val="119826688"/>
        <c:scaling>
          <c:orientation val="minMax"/>
        </c:scaling>
        <c:axPos val="b"/>
        <c:majorGridlines/>
        <c:tickLblPos val="nextTo"/>
        <c:crossAx val="119836672"/>
        <c:crosses val="autoZero"/>
        <c:auto val="1"/>
        <c:lblAlgn val="ctr"/>
        <c:lblOffset val="100"/>
      </c:catAx>
      <c:valAx>
        <c:axId val="119836672"/>
        <c:scaling>
          <c:orientation val="minMax"/>
          <c:max val="1"/>
        </c:scaling>
        <c:axPos val="l"/>
        <c:majorGridlines/>
        <c:numFmt formatCode="0.0" sourceLinked="1"/>
        <c:majorTickMark val="cross"/>
        <c:tickLblPos val="nextTo"/>
        <c:crossAx val="119826688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3"/>
  <c:chart>
    <c:title>
      <c:layout/>
    </c:title>
    <c:plotArea>
      <c:layout>
        <c:manualLayout>
          <c:layoutTarget val="inner"/>
          <c:xMode val="edge"/>
          <c:yMode val="edge"/>
          <c:x val="0.26521307899111624"/>
          <c:y val="0.22844105065409079"/>
          <c:w val="0.49304160197975544"/>
          <c:h val="0.65366756730865783"/>
        </c:manualLayout>
      </c:layout>
      <c:radarChart>
        <c:radarStyle val="marker"/>
        <c:ser>
          <c:idx val="0"/>
          <c:order val="0"/>
          <c:tx>
            <c:strRef>
              <c:f>'pentagono Média'!$B$18</c:f>
              <c:strCache>
                <c:ptCount val="1"/>
                <c:pt idx="0">
                  <c:v>Cutilé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Média'!$C$18:$G$18</c:f>
              <c:numCache>
                <c:formatCode>0.0</c:formatCode>
                <c:ptCount val="5"/>
                <c:pt idx="0">
                  <c:v>0.628117885036232</c:v>
                </c:pt>
                <c:pt idx="1">
                  <c:v>0.125</c:v>
                </c:pt>
                <c:pt idx="2">
                  <c:v>0.30000000000000004</c:v>
                </c:pt>
                <c:pt idx="3">
                  <c:v>0.66666666666666707</c:v>
                </c:pt>
                <c:pt idx="4">
                  <c:v>0.85000000000000009</c:v>
                </c:pt>
              </c:numCache>
            </c:numRef>
          </c:val>
        </c:ser>
        <c:axId val="119847936"/>
        <c:axId val="119857920"/>
      </c:radarChart>
      <c:catAx>
        <c:axId val="119847936"/>
        <c:scaling>
          <c:orientation val="minMax"/>
        </c:scaling>
        <c:axPos val="b"/>
        <c:majorGridlines/>
        <c:tickLblPos val="nextTo"/>
        <c:crossAx val="119857920"/>
        <c:crosses val="autoZero"/>
        <c:auto val="1"/>
        <c:lblAlgn val="ctr"/>
        <c:lblOffset val="100"/>
      </c:catAx>
      <c:valAx>
        <c:axId val="119857920"/>
        <c:scaling>
          <c:orientation val="minMax"/>
        </c:scaling>
        <c:axPos val="l"/>
        <c:majorGridlines/>
        <c:numFmt formatCode="0.0" sourceLinked="1"/>
        <c:majorTickMark val="cross"/>
        <c:tickLblPos val="nextTo"/>
        <c:crossAx val="119847936"/>
        <c:crosses val="autoZero"/>
        <c:crossBetween val="between"/>
        <c:majorUnit val="0.2"/>
      </c:valAx>
    </c:plotArea>
    <c:plotVisOnly val="1"/>
  </c:chart>
  <c:spPr>
    <a:noFill/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3"/>
  <c:chart>
    <c:title>
      <c:layout/>
    </c:title>
    <c:plotArea>
      <c:layout/>
      <c:radarChart>
        <c:radarStyle val="marker"/>
        <c:ser>
          <c:idx val="0"/>
          <c:order val="0"/>
          <c:tx>
            <c:strRef>
              <c:f>'pentagono Média'!$B$6</c:f>
              <c:strCache>
                <c:ptCount val="1"/>
                <c:pt idx="0">
                  <c:v>Arapiranga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Média'!$C$6:$G$6</c:f>
              <c:numCache>
                <c:formatCode>0.0</c:formatCode>
                <c:ptCount val="5"/>
                <c:pt idx="0">
                  <c:v>0.63058923889387708</c:v>
                </c:pt>
                <c:pt idx="1">
                  <c:v>0.125</c:v>
                </c:pt>
                <c:pt idx="2" formatCode="0">
                  <c:v>1</c:v>
                </c:pt>
                <c:pt idx="3">
                  <c:v>0.66666666666666707</c:v>
                </c:pt>
                <c:pt idx="4">
                  <c:v>0.5</c:v>
                </c:pt>
              </c:numCache>
            </c:numRef>
          </c:val>
        </c:ser>
        <c:axId val="119700096"/>
        <c:axId val="119714176"/>
      </c:radarChart>
      <c:catAx>
        <c:axId val="119700096"/>
        <c:scaling>
          <c:orientation val="minMax"/>
        </c:scaling>
        <c:axPos val="b"/>
        <c:majorGridlines/>
        <c:numFmt formatCode="General" sourceLinked="1"/>
        <c:tickLblPos val="nextTo"/>
        <c:crossAx val="119714176"/>
        <c:crosses val="autoZero"/>
        <c:auto val="1"/>
        <c:lblAlgn val="ctr"/>
        <c:lblOffset val="100"/>
      </c:catAx>
      <c:valAx>
        <c:axId val="119714176"/>
        <c:scaling>
          <c:orientation val="minMax"/>
        </c:scaling>
        <c:axPos val="l"/>
        <c:majorGridlines/>
        <c:numFmt formatCode="0.0" sourceLinked="1"/>
        <c:majorTickMark val="cross"/>
        <c:tickLblPos val="nextTo"/>
        <c:crossAx val="119700096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3"/>
  <c:chart>
    <c:title>
      <c:layout/>
      <c:spPr>
        <a:noFill/>
        <a:ln>
          <a:noFill/>
        </a:ln>
      </c:spPr>
    </c:title>
    <c:plotArea>
      <c:layout/>
      <c:radarChart>
        <c:radarStyle val="marker"/>
        <c:ser>
          <c:idx val="0"/>
          <c:order val="0"/>
          <c:tx>
            <c:strRef>
              <c:f>'pentagono Média'!$B$37</c:f>
              <c:strCache>
                <c:ptCount val="1"/>
                <c:pt idx="0">
                  <c:v>São Francisco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Média'!$C$37:$G$37</c:f>
              <c:numCache>
                <c:formatCode>0.0</c:formatCode>
                <c:ptCount val="5"/>
                <c:pt idx="0">
                  <c:v>0.70585458199776441</c:v>
                </c:pt>
                <c:pt idx="1">
                  <c:v>0.37500000000000006</c:v>
                </c:pt>
                <c:pt idx="2">
                  <c:v>0.8</c:v>
                </c:pt>
                <c:pt idx="3">
                  <c:v>0.66666666666666707</c:v>
                </c:pt>
                <c:pt idx="4">
                  <c:v>0.60000000000000009</c:v>
                </c:pt>
              </c:numCache>
            </c:numRef>
          </c:val>
        </c:ser>
        <c:axId val="119733632"/>
        <c:axId val="119735424"/>
      </c:radarChart>
      <c:catAx>
        <c:axId val="119733632"/>
        <c:scaling>
          <c:orientation val="minMax"/>
        </c:scaling>
        <c:axPos val="b"/>
        <c:majorGridlines/>
        <c:tickLblPos val="nextTo"/>
        <c:crossAx val="119735424"/>
        <c:crosses val="autoZero"/>
        <c:auto val="1"/>
        <c:lblAlgn val="ctr"/>
        <c:lblOffset val="100"/>
      </c:catAx>
      <c:valAx>
        <c:axId val="119735424"/>
        <c:scaling>
          <c:orientation val="minMax"/>
          <c:max val="1"/>
        </c:scaling>
        <c:axPos val="l"/>
        <c:majorGridlines/>
        <c:numFmt formatCode="0.0" sourceLinked="1"/>
        <c:majorTickMark val="cross"/>
        <c:tickLblPos val="nextTo"/>
        <c:crossAx val="119733632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3"/>
  <c:chart>
    <c:title>
      <c:layout/>
      <c:spPr>
        <a:noFill/>
        <a:ln>
          <a:noFill/>
        </a:ln>
      </c:spPr>
    </c:title>
    <c:plotArea>
      <c:layout/>
      <c:radarChart>
        <c:radarStyle val="marker"/>
        <c:ser>
          <c:idx val="0"/>
          <c:order val="0"/>
          <c:tx>
            <c:strRef>
              <c:f>'pentagono Média'!$B$14</c:f>
              <c:strCache>
                <c:ptCount val="1"/>
                <c:pt idx="0">
                  <c:v>Camara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Média'!$C$14:$G$14</c:f>
              <c:numCache>
                <c:formatCode>0</c:formatCode>
                <c:ptCount val="5"/>
                <c:pt idx="0" formatCode="0.0">
                  <c:v>0.53991882663034951</c:v>
                </c:pt>
                <c:pt idx="1">
                  <c:v>0</c:v>
                </c:pt>
                <c:pt idx="2" formatCode="0.0">
                  <c:v>0.36666666666666703</c:v>
                </c:pt>
                <c:pt idx="3" formatCode="0.0">
                  <c:v>0.66666666666666707</c:v>
                </c:pt>
                <c:pt idx="4" formatCode="0.0">
                  <c:v>0.5</c:v>
                </c:pt>
              </c:numCache>
            </c:numRef>
          </c:val>
        </c:ser>
        <c:axId val="119771520"/>
        <c:axId val="119773056"/>
      </c:radarChart>
      <c:catAx>
        <c:axId val="119771520"/>
        <c:scaling>
          <c:orientation val="minMax"/>
        </c:scaling>
        <c:axPos val="b"/>
        <c:majorGridlines/>
        <c:tickLblPos val="nextTo"/>
        <c:crossAx val="119773056"/>
        <c:crosses val="autoZero"/>
        <c:auto val="1"/>
        <c:lblAlgn val="ctr"/>
        <c:lblOffset val="100"/>
      </c:catAx>
      <c:valAx>
        <c:axId val="119773056"/>
        <c:scaling>
          <c:orientation val="minMax"/>
          <c:max val="1"/>
        </c:scaling>
        <c:axPos val="l"/>
        <c:majorGridlines/>
        <c:numFmt formatCode="0.0" sourceLinked="1"/>
        <c:majorTickMark val="cross"/>
        <c:tickLblPos val="nextTo"/>
        <c:crossAx val="119771520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3"/>
  <c:chart>
    <c:title>
      <c:layout/>
    </c:title>
    <c:plotArea>
      <c:layout/>
      <c:radarChart>
        <c:radarStyle val="marker"/>
        <c:ser>
          <c:idx val="0"/>
          <c:order val="0"/>
          <c:tx>
            <c:strRef>
              <c:f>'pentagono Média'!$B$36</c:f>
              <c:strCache>
                <c:ptCount val="1"/>
                <c:pt idx="0">
                  <c:v>Santíssima Trindade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Média'!$C$36:$G$36</c:f>
              <c:numCache>
                <c:formatCode>0</c:formatCode>
                <c:ptCount val="5"/>
                <c:pt idx="0" formatCode="0.0">
                  <c:v>0.64058305563247053</c:v>
                </c:pt>
                <c:pt idx="1">
                  <c:v>0</c:v>
                </c:pt>
                <c:pt idx="2" formatCode="0.0">
                  <c:v>0.46666666666666706</c:v>
                </c:pt>
                <c:pt idx="3" formatCode="0.0">
                  <c:v>0.33333333333333298</c:v>
                </c:pt>
                <c:pt idx="4">
                  <c:v>1</c:v>
                </c:pt>
              </c:numCache>
            </c:numRef>
          </c:val>
        </c:ser>
        <c:axId val="119173504"/>
        <c:axId val="119175040"/>
      </c:radarChart>
      <c:catAx>
        <c:axId val="119173504"/>
        <c:scaling>
          <c:orientation val="minMax"/>
        </c:scaling>
        <c:axPos val="b"/>
        <c:majorGridlines/>
        <c:tickLblPos val="nextTo"/>
        <c:crossAx val="119175040"/>
        <c:crosses val="autoZero"/>
        <c:auto val="1"/>
        <c:lblAlgn val="ctr"/>
        <c:lblOffset val="100"/>
      </c:catAx>
      <c:valAx>
        <c:axId val="119175040"/>
        <c:scaling>
          <c:orientation val="minMax"/>
        </c:scaling>
        <c:axPos val="l"/>
        <c:majorGridlines/>
        <c:numFmt formatCode="0.0" sourceLinked="1"/>
        <c:majorTickMark val="cross"/>
        <c:tickLblPos val="nextTo"/>
        <c:crossAx val="119173504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3"/>
  <c:chart>
    <c:title>
      <c:layout/>
    </c:title>
    <c:plotArea>
      <c:layout/>
      <c:radarChart>
        <c:radarStyle val="marker"/>
        <c:ser>
          <c:idx val="0"/>
          <c:order val="0"/>
          <c:tx>
            <c:strRef>
              <c:f>'pentagono Média'!$B$30</c:f>
              <c:strCache>
                <c:ptCount val="1"/>
                <c:pt idx="0">
                  <c:v>Novo Horizonte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Média'!$C$30:$G$30</c:f>
              <c:numCache>
                <c:formatCode>0</c:formatCode>
                <c:ptCount val="5"/>
                <c:pt idx="0" formatCode="0.0">
                  <c:v>0.39205424747484907</c:v>
                </c:pt>
                <c:pt idx="1">
                  <c:v>0</c:v>
                </c:pt>
                <c:pt idx="2" formatCode="0.0">
                  <c:v>0.8</c:v>
                </c:pt>
                <c:pt idx="3" formatCode="0.0">
                  <c:v>0.33333333333333298</c:v>
                </c:pt>
                <c:pt idx="4" formatCode="0.0">
                  <c:v>0.85000000000000009</c:v>
                </c:pt>
              </c:numCache>
            </c:numRef>
          </c:val>
        </c:ser>
        <c:axId val="119194752"/>
        <c:axId val="119196288"/>
      </c:radarChart>
      <c:catAx>
        <c:axId val="119194752"/>
        <c:scaling>
          <c:orientation val="minMax"/>
        </c:scaling>
        <c:axPos val="b"/>
        <c:majorGridlines/>
        <c:tickLblPos val="nextTo"/>
        <c:crossAx val="119196288"/>
        <c:crosses val="autoZero"/>
        <c:auto val="1"/>
        <c:lblAlgn val="ctr"/>
        <c:lblOffset val="100"/>
      </c:catAx>
      <c:valAx>
        <c:axId val="119196288"/>
        <c:scaling>
          <c:orientation val="minMax"/>
        </c:scaling>
        <c:axPos val="l"/>
        <c:majorGridlines/>
        <c:numFmt formatCode="0.0" sourceLinked="1"/>
        <c:majorTickMark val="cross"/>
        <c:tickLblPos val="nextTo"/>
        <c:crossAx val="119194752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"/>
  <c:chart>
    <c:plotArea>
      <c:layout>
        <c:manualLayout>
          <c:layoutTarget val="inner"/>
          <c:xMode val="edge"/>
          <c:yMode val="edge"/>
          <c:x val="0.20743345079058303"/>
          <c:y val="7.8995783783271059E-2"/>
          <c:w val="0.5448592714017102"/>
          <c:h val="0.75861037407477272"/>
        </c:manualLayout>
      </c:layout>
      <c:radarChart>
        <c:radarStyle val="marker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'3'!$C$4:$C$8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'3'!$D$4:$D$8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axId val="119030144"/>
        <c:axId val="119031680"/>
      </c:radarChart>
      <c:catAx>
        <c:axId val="119030144"/>
        <c:scaling>
          <c:orientation val="minMax"/>
        </c:scaling>
        <c:axPos val="b"/>
        <c:majorGridlines/>
        <c:tickLblPos val="nextTo"/>
        <c:crossAx val="119031680"/>
        <c:crosses val="autoZero"/>
        <c:auto val="1"/>
        <c:lblAlgn val="ctr"/>
        <c:lblOffset val="100"/>
      </c:catAx>
      <c:valAx>
        <c:axId val="119031680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119030144"/>
        <c:crosses val="autoZero"/>
        <c:crossBetween val="between"/>
      </c:valAx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3"/>
  <c:chart>
    <c:title>
      <c:layout/>
    </c:title>
    <c:plotArea>
      <c:layout/>
      <c:radarChart>
        <c:radarStyle val="marker"/>
        <c:ser>
          <c:idx val="0"/>
          <c:order val="0"/>
          <c:tx>
            <c:strRef>
              <c:f>'pentagono Média'!$B$19</c:f>
              <c:strCache>
                <c:ptCount val="1"/>
                <c:pt idx="0">
                  <c:v>Fé em Deus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Média'!$C$19:$G$19</c:f>
              <c:numCache>
                <c:formatCode>0.0</c:formatCode>
                <c:ptCount val="5"/>
                <c:pt idx="0">
                  <c:v>0.20437440643737201</c:v>
                </c:pt>
                <c:pt idx="1">
                  <c:v>0.25</c:v>
                </c:pt>
                <c:pt idx="2">
                  <c:v>0.8</c:v>
                </c:pt>
                <c:pt idx="3">
                  <c:v>0.5</c:v>
                </c:pt>
                <c:pt idx="4">
                  <c:v>0.75000000000000011</c:v>
                </c:pt>
              </c:numCache>
            </c:numRef>
          </c:val>
        </c:ser>
        <c:axId val="119936896"/>
        <c:axId val="119938432"/>
      </c:radarChart>
      <c:catAx>
        <c:axId val="119936896"/>
        <c:scaling>
          <c:orientation val="minMax"/>
        </c:scaling>
        <c:axPos val="b"/>
        <c:majorGridlines/>
        <c:tickLblPos val="nextTo"/>
        <c:crossAx val="119938432"/>
        <c:crosses val="autoZero"/>
        <c:auto val="1"/>
        <c:lblAlgn val="ctr"/>
        <c:lblOffset val="100"/>
      </c:catAx>
      <c:valAx>
        <c:axId val="119938432"/>
        <c:scaling>
          <c:orientation val="minMax"/>
          <c:max val="1"/>
        </c:scaling>
        <c:axPos val="l"/>
        <c:majorGridlines/>
        <c:numFmt formatCode="0.0" sourceLinked="1"/>
        <c:majorTickMark val="cross"/>
        <c:tickLblPos val="nextTo"/>
        <c:crossAx val="119936896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3"/>
  <c:chart>
    <c:title>
      <c:layout>
        <c:manualLayout>
          <c:xMode val="edge"/>
          <c:yMode val="edge"/>
          <c:x val="0.24870928262241385"/>
          <c:y val="0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'pentagono Média'!$B$35</c:f>
              <c:strCache>
                <c:ptCount val="1"/>
                <c:pt idx="0">
                  <c:v>Santa Luzia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Média'!$C$35:$G$35</c:f>
              <c:numCache>
                <c:formatCode>0.0</c:formatCode>
                <c:ptCount val="5"/>
                <c:pt idx="0">
                  <c:v>0.58871041527738122</c:v>
                </c:pt>
                <c:pt idx="1">
                  <c:v>0.37500000000000006</c:v>
                </c:pt>
                <c:pt idx="2">
                  <c:v>0.8</c:v>
                </c:pt>
                <c:pt idx="3">
                  <c:v>0.66666666666666707</c:v>
                </c:pt>
                <c:pt idx="4">
                  <c:v>0.5</c:v>
                </c:pt>
              </c:numCache>
            </c:numRef>
          </c:val>
        </c:ser>
        <c:axId val="119065216"/>
        <c:axId val="119067008"/>
      </c:radarChart>
      <c:catAx>
        <c:axId val="119065216"/>
        <c:scaling>
          <c:orientation val="minMax"/>
        </c:scaling>
        <c:axPos val="b"/>
        <c:majorGridlines/>
        <c:tickLblPos val="nextTo"/>
        <c:crossAx val="119067008"/>
        <c:crosses val="autoZero"/>
        <c:auto val="1"/>
        <c:lblAlgn val="ctr"/>
        <c:lblOffset val="100"/>
      </c:catAx>
      <c:valAx>
        <c:axId val="119067008"/>
        <c:scaling>
          <c:orientation val="minMax"/>
          <c:max val="1"/>
        </c:scaling>
        <c:axPos val="l"/>
        <c:majorGridlines/>
        <c:numFmt formatCode="0.0" sourceLinked="1"/>
        <c:majorTickMark val="cross"/>
        <c:tickLblPos val="nextTo"/>
        <c:crossAx val="119065216"/>
        <c:crosses val="autoZero"/>
        <c:crossBetween val="between"/>
        <c:majorUnit val="0.2"/>
      </c:valAx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3"/>
  <c:chart>
    <c:title>
      <c:layout>
        <c:manualLayout>
          <c:xMode val="edge"/>
          <c:yMode val="edge"/>
          <c:x val="0.30684406461428898"/>
          <c:y val="0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'pentagono Média'!$B$43</c:f>
              <c:strCache>
                <c:ptCount val="1"/>
                <c:pt idx="0">
                  <c:v>São Pedro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Média'!$C$43:$G$43</c:f>
              <c:numCache>
                <c:formatCode>0.0</c:formatCode>
                <c:ptCount val="5"/>
                <c:pt idx="0">
                  <c:v>0.56900626326629478</c:v>
                </c:pt>
                <c:pt idx="1">
                  <c:v>0.37500000000000006</c:v>
                </c:pt>
                <c:pt idx="2" formatCode="0">
                  <c:v>1</c:v>
                </c:pt>
                <c:pt idx="3" formatCode="0">
                  <c:v>1</c:v>
                </c:pt>
                <c:pt idx="4">
                  <c:v>0.85000000000000009</c:v>
                </c:pt>
              </c:numCache>
            </c:numRef>
          </c:val>
        </c:ser>
        <c:axId val="119082368"/>
        <c:axId val="119092352"/>
      </c:radarChart>
      <c:catAx>
        <c:axId val="119082368"/>
        <c:scaling>
          <c:orientation val="minMax"/>
        </c:scaling>
        <c:axPos val="b"/>
        <c:majorGridlines/>
        <c:tickLblPos val="nextTo"/>
        <c:crossAx val="119092352"/>
        <c:crosses val="autoZero"/>
        <c:auto val="1"/>
        <c:lblAlgn val="ctr"/>
        <c:lblOffset val="100"/>
      </c:catAx>
      <c:valAx>
        <c:axId val="119092352"/>
        <c:scaling>
          <c:orientation val="minMax"/>
        </c:scaling>
        <c:axPos val="l"/>
        <c:majorGridlines/>
        <c:numFmt formatCode="0.0" sourceLinked="1"/>
        <c:majorTickMark val="cross"/>
        <c:tickLblPos val="nextTo"/>
        <c:crossAx val="119082368"/>
        <c:crosses val="autoZero"/>
        <c:crossBetween val="between"/>
        <c:majorUnit val="0.2"/>
      </c:valAx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3"/>
  <c:chart>
    <c:title>
      <c:layout>
        <c:manualLayout>
          <c:xMode val="edge"/>
          <c:yMode val="edge"/>
          <c:x val="0.30547058078818123"/>
          <c:y val="0"/>
        </c:manualLayout>
      </c:layout>
    </c:title>
    <c:plotArea>
      <c:layout>
        <c:manualLayout>
          <c:layoutTarget val="inner"/>
          <c:xMode val="edge"/>
          <c:yMode val="edge"/>
          <c:x val="0.27948509597124876"/>
          <c:y val="0.32189528544447454"/>
          <c:w val="0.35079467914417783"/>
          <c:h val="0.53872040011427313"/>
        </c:manualLayout>
      </c:layout>
      <c:radarChart>
        <c:radarStyle val="marker"/>
        <c:ser>
          <c:idx val="0"/>
          <c:order val="0"/>
          <c:tx>
            <c:strRef>
              <c:f>'pentagono Média'!$B$29</c:f>
              <c:strCache>
                <c:ptCount val="1"/>
                <c:pt idx="0">
                  <c:v>Nova Vista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Média'!$C$29:$G$29</c:f>
              <c:numCache>
                <c:formatCode>0.0</c:formatCode>
                <c:ptCount val="5"/>
                <c:pt idx="0">
                  <c:v>0.58993467685208645</c:v>
                </c:pt>
                <c:pt idx="1">
                  <c:v>0.37500000000000006</c:v>
                </c:pt>
                <c:pt idx="2" formatCode="0">
                  <c:v>1</c:v>
                </c:pt>
                <c:pt idx="3">
                  <c:v>0.83333333333333304</c:v>
                </c:pt>
                <c:pt idx="4">
                  <c:v>0.60000000000000009</c:v>
                </c:pt>
              </c:numCache>
            </c:numRef>
          </c:val>
        </c:ser>
        <c:axId val="119120256"/>
        <c:axId val="119121792"/>
      </c:radarChart>
      <c:catAx>
        <c:axId val="119120256"/>
        <c:scaling>
          <c:orientation val="minMax"/>
        </c:scaling>
        <c:axPos val="b"/>
        <c:majorGridlines/>
        <c:tickLblPos val="nextTo"/>
        <c:crossAx val="119121792"/>
        <c:crosses val="autoZero"/>
        <c:auto val="1"/>
        <c:lblAlgn val="ctr"/>
        <c:lblOffset val="100"/>
      </c:catAx>
      <c:valAx>
        <c:axId val="119121792"/>
        <c:scaling>
          <c:orientation val="minMax"/>
        </c:scaling>
        <c:axPos val="l"/>
        <c:majorGridlines/>
        <c:numFmt formatCode="0.0" sourceLinked="1"/>
        <c:majorTickMark val="cross"/>
        <c:tickLblPos val="nextTo"/>
        <c:crossAx val="119120256"/>
        <c:crosses val="autoZero"/>
        <c:crossBetween val="between"/>
        <c:majorUnit val="0.2"/>
      </c:valAx>
    </c:plotArea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3"/>
  <c:chart>
    <c:title>
      <c:layout/>
    </c:title>
    <c:plotArea>
      <c:layout/>
      <c:radarChart>
        <c:radarStyle val="marker"/>
        <c:ser>
          <c:idx val="0"/>
          <c:order val="0"/>
          <c:tx>
            <c:strRef>
              <c:f>'pentagono Média'!$B$24</c:f>
              <c:strCache>
                <c:ptCount val="1"/>
                <c:pt idx="0">
                  <c:v>Mentai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Média'!$C$24:$G$24</c:f>
              <c:numCache>
                <c:formatCode>0.0</c:formatCode>
                <c:ptCount val="5"/>
                <c:pt idx="0">
                  <c:v>0.59798914672601633</c:v>
                </c:pt>
                <c:pt idx="1">
                  <c:v>0.37500000000000006</c:v>
                </c:pt>
                <c:pt idx="2" formatCode="0">
                  <c:v>1</c:v>
                </c:pt>
                <c:pt idx="3">
                  <c:v>0.83333333333333304</c:v>
                </c:pt>
                <c:pt idx="4" formatCode="0">
                  <c:v>1</c:v>
                </c:pt>
              </c:numCache>
            </c:numRef>
          </c:val>
        </c:ser>
        <c:axId val="117009792"/>
        <c:axId val="117015680"/>
      </c:radarChart>
      <c:catAx>
        <c:axId val="117009792"/>
        <c:scaling>
          <c:orientation val="minMax"/>
        </c:scaling>
        <c:axPos val="b"/>
        <c:majorGridlines/>
        <c:tickLblPos val="nextTo"/>
        <c:crossAx val="117015680"/>
        <c:crosses val="autoZero"/>
        <c:auto val="1"/>
        <c:lblAlgn val="ctr"/>
        <c:lblOffset val="100"/>
      </c:catAx>
      <c:valAx>
        <c:axId val="117015680"/>
        <c:scaling>
          <c:orientation val="minMax"/>
        </c:scaling>
        <c:axPos val="l"/>
        <c:majorGridlines/>
        <c:numFmt formatCode="0.0" sourceLinked="1"/>
        <c:majorTickMark val="cross"/>
        <c:tickLblPos val="nextTo"/>
        <c:crossAx val="117009792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3"/>
  <c:chart>
    <c:title>
      <c:layout/>
    </c:title>
    <c:plotArea>
      <c:layout/>
      <c:radarChart>
        <c:radarStyle val="marker"/>
        <c:ser>
          <c:idx val="0"/>
          <c:order val="0"/>
          <c:tx>
            <c:strRef>
              <c:f>'pentagono Média'!$B$39</c:f>
              <c:strCache>
                <c:ptCount val="1"/>
                <c:pt idx="0">
                  <c:v>São José 1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Média'!$C$39:$G$39</c:f>
              <c:numCache>
                <c:formatCode>0.0</c:formatCode>
                <c:ptCount val="5"/>
                <c:pt idx="0">
                  <c:v>0.628117885036232</c:v>
                </c:pt>
                <c:pt idx="1">
                  <c:v>0.25</c:v>
                </c:pt>
                <c:pt idx="2" formatCode="0">
                  <c:v>1</c:v>
                </c:pt>
                <c:pt idx="3">
                  <c:v>0.66666666666666707</c:v>
                </c:pt>
                <c:pt idx="4" formatCode="0">
                  <c:v>1</c:v>
                </c:pt>
              </c:numCache>
            </c:numRef>
          </c:val>
        </c:ser>
        <c:axId val="117035392"/>
        <c:axId val="117036928"/>
      </c:radarChart>
      <c:catAx>
        <c:axId val="117035392"/>
        <c:scaling>
          <c:orientation val="minMax"/>
        </c:scaling>
        <c:axPos val="b"/>
        <c:majorGridlines/>
        <c:tickLblPos val="nextTo"/>
        <c:crossAx val="117036928"/>
        <c:crosses val="autoZero"/>
        <c:auto val="1"/>
        <c:lblAlgn val="ctr"/>
        <c:lblOffset val="100"/>
      </c:catAx>
      <c:valAx>
        <c:axId val="117036928"/>
        <c:scaling>
          <c:orientation val="minMax"/>
        </c:scaling>
        <c:axPos val="l"/>
        <c:majorGridlines/>
        <c:numFmt formatCode="0.0" sourceLinked="1"/>
        <c:majorTickMark val="cross"/>
        <c:tickLblPos val="nextTo"/>
        <c:crossAx val="117035392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3"/>
  <c:chart>
    <c:title>
      <c:layout>
        <c:manualLayout>
          <c:xMode val="edge"/>
          <c:yMode val="edge"/>
          <c:x val="0.32158199899951101"/>
          <c:y val="2.7974831462654157E-2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'pentagono Média'!$B$7</c:f>
              <c:strCache>
                <c:ptCount val="1"/>
                <c:pt idx="0">
                  <c:v>Arimum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Média'!$C$7:$G$7</c:f>
              <c:numCache>
                <c:formatCode>0.0</c:formatCode>
                <c:ptCount val="5"/>
                <c:pt idx="0">
                  <c:v>0.54439428420403002</c:v>
                </c:pt>
                <c:pt idx="1">
                  <c:v>0.25</c:v>
                </c:pt>
                <c:pt idx="2">
                  <c:v>0.8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</c:ser>
        <c:axId val="119231616"/>
        <c:axId val="119233152"/>
      </c:radarChart>
      <c:catAx>
        <c:axId val="119231616"/>
        <c:scaling>
          <c:orientation val="minMax"/>
        </c:scaling>
        <c:axPos val="b"/>
        <c:majorGridlines/>
        <c:tickLblPos val="nextTo"/>
        <c:crossAx val="119233152"/>
        <c:crosses val="autoZero"/>
        <c:auto val="1"/>
        <c:lblAlgn val="ctr"/>
        <c:lblOffset val="100"/>
      </c:catAx>
      <c:valAx>
        <c:axId val="119233152"/>
        <c:scaling>
          <c:orientation val="minMax"/>
        </c:scaling>
        <c:axPos val="l"/>
        <c:majorGridlines/>
        <c:numFmt formatCode="0.0" sourceLinked="1"/>
        <c:majorTickMark val="cross"/>
        <c:tickLblPos val="nextTo"/>
        <c:crossAx val="119231616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3"/>
  <c:chart>
    <c:title>
      <c:layout>
        <c:manualLayout>
          <c:xMode val="edge"/>
          <c:yMode val="edge"/>
          <c:x val="0.34187883756367937"/>
          <c:y val="2.5810140336710558E-2"/>
        </c:manualLayout>
      </c:layout>
    </c:title>
    <c:plotArea>
      <c:layout>
        <c:manualLayout>
          <c:layoutTarget val="inner"/>
          <c:xMode val="edge"/>
          <c:yMode val="edge"/>
          <c:x val="0.20860375061812925"/>
          <c:y val="0.29794192096094796"/>
          <c:w val="0.39861843356537002"/>
          <c:h val="0.48940697359449387"/>
        </c:manualLayout>
      </c:layout>
      <c:radarChart>
        <c:radarStyle val="marker"/>
        <c:ser>
          <c:idx val="0"/>
          <c:order val="0"/>
          <c:tx>
            <c:strRef>
              <c:f>'pentagono Média'!$B$23</c:f>
              <c:strCache>
                <c:ptCount val="1"/>
                <c:pt idx="0">
                  <c:v>Maicá</c:v>
                </c:pt>
              </c:strCache>
            </c:strRef>
          </c:tx>
          <c:marker>
            <c:symbol val="none"/>
          </c:marker>
          <c:cat>
            <c:strRef>
              <c:f>'pentagono Média'!$C$2:$G$2</c:f>
              <c:strCache>
                <c:ptCount val="5"/>
                <c:pt idx="0">
                  <c:v>Diversidade</c:v>
                </c:pt>
                <c:pt idx="1">
                  <c:v>INFRA</c:v>
                </c:pt>
                <c:pt idx="2">
                  <c:v>Organização </c:v>
                </c:pt>
                <c:pt idx="3">
                  <c:v>Saúde</c:v>
                </c:pt>
                <c:pt idx="4">
                  <c:v>Educação</c:v>
                </c:pt>
              </c:strCache>
            </c:strRef>
          </c:cat>
          <c:val>
            <c:numRef>
              <c:f>'pentagono Média'!$C$23:$G$23</c:f>
              <c:numCache>
                <c:formatCode>0.0</c:formatCode>
                <c:ptCount val="5"/>
                <c:pt idx="0">
                  <c:v>0.80456146688753261</c:v>
                </c:pt>
                <c:pt idx="1">
                  <c:v>0.25</c:v>
                </c:pt>
                <c:pt idx="2">
                  <c:v>0.8</c:v>
                </c:pt>
                <c:pt idx="3">
                  <c:v>0.66666666666666707</c:v>
                </c:pt>
                <c:pt idx="4">
                  <c:v>0.60000000000000009</c:v>
                </c:pt>
              </c:numCache>
            </c:numRef>
          </c:val>
        </c:ser>
        <c:axId val="119292288"/>
        <c:axId val="119293824"/>
      </c:radarChart>
      <c:catAx>
        <c:axId val="119292288"/>
        <c:scaling>
          <c:orientation val="minMax"/>
        </c:scaling>
        <c:axPos val="b"/>
        <c:majorGridlines/>
        <c:tickLblPos val="nextTo"/>
        <c:crossAx val="119293824"/>
        <c:crosses val="autoZero"/>
        <c:auto val="1"/>
        <c:lblAlgn val="ctr"/>
        <c:lblOffset val="100"/>
      </c:catAx>
      <c:valAx>
        <c:axId val="119293824"/>
        <c:scaling>
          <c:orientation val="minMax"/>
        </c:scaling>
        <c:axPos val="l"/>
        <c:majorGridlines/>
        <c:numFmt formatCode="0.0" sourceLinked="1"/>
        <c:majorTickMark val="cross"/>
        <c:tickLblPos val="nextTo"/>
        <c:crossAx val="119292288"/>
        <c:crosses val="autoZero"/>
        <c:crossBetween val="between"/>
        <c:majorUnit val="0.2"/>
        <c:minorUnit val="0.1"/>
      </c:valAx>
    </c:plotArea>
    <c:plotVisOnly val="1"/>
  </c:chart>
  <c:spPr>
    <a:noFill/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FBD8-F64F-440B-9033-B6FBF66EADB4}" type="datetimeFigureOut">
              <a:rPr lang="pt-BR"/>
              <a:pPr>
                <a:defRPr/>
              </a:pPr>
              <a:t>18/12/2014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11DB-3456-48F8-B5A7-C9B4E3A3A4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F4F65-A247-4B8F-99E0-673651DAD141}" type="datetimeFigureOut">
              <a:rPr lang="pt-BR"/>
              <a:pPr>
                <a:defRPr/>
              </a:pPr>
              <a:t>18/12/2014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B38D-E617-4BBE-877E-A1EBAAF2DE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08DC-7C1F-4CE0-9212-DCF0E505DA6D}" type="datetimeFigureOut">
              <a:rPr lang="pt-BR"/>
              <a:pPr>
                <a:defRPr/>
              </a:pPr>
              <a:t>18/12/2014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C533-41B2-4271-B32B-0AC8202F94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13F9-66CE-495B-9392-162AC50616B1}" type="datetimeFigureOut">
              <a:rPr lang="pt-BR"/>
              <a:pPr>
                <a:defRPr/>
              </a:pPr>
              <a:t>18/12/2014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AEDC-8D99-4EBA-8624-56844CC980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5D3AC-0D45-4304-8117-328D87A92BBF}" type="datetimeFigureOut">
              <a:rPr lang="pt-BR"/>
              <a:pPr>
                <a:defRPr/>
              </a:pPr>
              <a:t>18/12/2014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B146-46C7-4A23-9169-F23E897EE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95F2-6F72-40F1-9D9A-F04188335D4B}" type="datetimeFigureOut">
              <a:rPr lang="pt-BR"/>
              <a:pPr>
                <a:defRPr/>
              </a:pPr>
              <a:t>18/12/2014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C1132-DFA8-49E9-8AFF-52866E1AD5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2DB9-E26A-4100-A86D-D1E20388A1BB}" type="datetimeFigureOut">
              <a:rPr lang="pt-BR"/>
              <a:pPr>
                <a:defRPr/>
              </a:pPr>
              <a:t>18/12/2014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1C37-C9E0-43DF-B49E-F27DF58428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02FF-7F2A-4E9B-BE6B-BC3862C1E48B}" type="datetimeFigureOut">
              <a:rPr lang="pt-BR"/>
              <a:pPr>
                <a:defRPr/>
              </a:pPr>
              <a:t>18/12/2014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A440B-723A-47B9-83FB-5634F1DFEA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F9EC-F299-4956-9308-5EB96943D7B1}" type="datetimeFigureOut">
              <a:rPr lang="pt-BR"/>
              <a:pPr>
                <a:defRPr/>
              </a:pPr>
              <a:t>18/12/2014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B511-57A6-4DEA-B06D-5C0DC54FAE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A9EFE-6CAD-483F-B7A4-AC0C906B239C}" type="datetimeFigureOut">
              <a:rPr lang="pt-BR"/>
              <a:pPr>
                <a:defRPr/>
              </a:pPr>
              <a:t>18/12/2014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9188-2390-4AC9-9724-53B15510B4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51D8B-3884-430B-BBC4-78BE14E7962A}" type="datetimeFigureOut">
              <a:rPr lang="pt-BR"/>
              <a:pPr>
                <a:defRPr/>
              </a:pPr>
              <a:t>18/12/2014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B2CE-48F4-49A8-9014-17410F581B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948F5E-468E-4EAF-AA47-1320676D9946}" type="datetimeFigureOut">
              <a:rPr lang="pt-BR"/>
              <a:pPr>
                <a:defRPr/>
              </a:pPr>
              <a:t>18/12/2014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DC4A10-074E-4FC9-BC6C-A273D87C8F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69" r:id="rId2"/>
    <p:sldLayoutId id="2147483878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9" r:id="rId9"/>
    <p:sldLayoutId id="2147483875" r:id="rId10"/>
    <p:sldLayoutId id="21474838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2" descr="0806_0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27363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Análise do Potencial Econômico das comunidades ribeirinha do rio </a:t>
            </a:r>
            <a:r>
              <a:rPr lang="pt-BR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Arapiuns</a:t>
            </a:r>
            <a:r>
              <a:rPr lang="pt-BR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uso da terra e produtos extrativistas de origem vegetal e animal</a:t>
            </a:r>
            <a:endParaRPr lang="pt-BR" sz="36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Subtítulo 2"/>
          <p:cNvSpPr>
            <a:spLocks noGrp="1"/>
          </p:cNvSpPr>
          <p:nvPr>
            <p:ph type="subTitle" idx="1"/>
          </p:nvPr>
        </p:nvSpPr>
        <p:spPr>
          <a:xfrm>
            <a:off x="1738313" y="5465763"/>
            <a:ext cx="7405687" cy="1392237"/>
          </a:xfrm>
        </p:spPr>
        <p:txBody>
          <a:bodyPr/>
          <a:lstStyle/>
          <a:p>
            <a:pPr marR="0" eaLnBrk="1" hangingPunct="1"/>
            <a:r>
              <a:rPr lang="pt-BR" sz="1800" smtClean="0">
                <a:solidFill>
                  <a:srgbClr val="0D0D0D"/>
                </a:solidFill>
                <a:latin typeface="Arial" charset="0"/>
                <a:cs typeface="Arial" charset="0"/>
              </a:rPr>
              <a:t>Docentes: Dr. Antônio Miguel Vieira Monteiro e Dr. Eduardo G. Camargo </a:t>
            </a:r>
          </a:p>
          <a:p>
            <a:pPr marR="0" eaLnBrk="1" hangingPunct="1"/>
            <a:r>
              <a:rPr lang="pt-BR" sz="1800" b="1" smtClean="0">
                <a:solidFill>
                  <a:srgbClr val="0D0D0D"/>
                </a:solidFill>
                <a:latin typeface="Arial" charset="0"/>
                <a:cs typeface="Arial" charset="0"/>
              </a:rPr>
              <a:t>Discente: Anielli Rosane de Souza - Mestrado- SER</a:t>
            </a:r>
          </a:p>
          <a:p>
            <a:pPr marR="0" eaLnBrk="1" hangingPunct="1"/>
            <a:r>
              <a:rPr lang="pt-BR" sz="1800" smtClean="0">
                <a:solidFill>
                  <a:srgbClr val="0D0D0D"/>
                </a:solidFill>
                <a:latin typeface="Arial" charset="0"/>
                <a:cs typeface="Arial" charset="0"/>
              </a:rPr>
              <a:t>Disciplina: Análise espacial de dados geográficos</a:t>
            </a:r>
          </a:p>
          <a:p>
            <a:pPr marR="0" eaLnBrk="1" hangingPunct="1"/>
            <a:endParaRPr lang="pt-BR" smtClean="0">
              <a:solidFill>
                <a:srgbClr val="0D0D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/>
          <p:cNvSpPr/>
          <p:nvPr/>
        </p:nvSpPr>
        <p:spPr>
          <a:xfrm>
            <a:off x="0" y="1052736"/>
            <a:ext cx="9144000" cy="1440160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341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692150"/>
          </a:xfrm>
        </p:spPr>
        <p:txBody>
          <a:bodyPr/>
          <a:lstStyle/>
          <a:p>
            <a:pPr eaLnBrk="1" hangingPunct="1"/>
            <a:r>
              <a:rPr lang="pt-BR" sz="3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Procedimentos metodológicos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107950" y="1268413"/>
            <a:ext cx="1871663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Análise </a:t>
            </a:r>
            <a:r>
              <a:rPr lang="pt-BR" dirty="0" smtClean="0"/>
              <a:t>de </a:t>
            </a:r>
            <a:r>
              <a:rPr lang="pt-BR" dirty="0"/>
              <a:t>Clusters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2195513" y="1268413"/>
            <a:ext cx="1368425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Método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Hierárquico e não Hierárquico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3924300" y="1268412"/>
            <a:ext cx="1584325" cy="108046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Algoritmo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WARD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5795963" y="1268413"/>
            <a:ext cx="2160587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Caracterização do Perfil da Comunidade</a:t>
            </a:r>
          </a:p>
        </p:txBody>
      </p:sp>
      <p:sp>
        <p:nvSpPr>
          <p:cNvPr id="32" name="Seta para a direita 31"/>
          <p:cNvSpPr/>
          <p:nvPr/>
        </p:nvSpPr>
        <p:spPr>
          <a:xfrm>
            <a:off x="1979613" y="1628775"/>
            <a:ext cx="215900" cy="287338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3" name="Seta para a direita 42"/>
          <p:cNvSpPr/>
          <p:nvPr/>
        </p:nvSpPr>
        <p:spPr>
          <a:xfrm>
            <a:off x="5580063" y="1700213"/>
            <a:ext cx="215900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4" name="Chave esquerda 43"/>
          <p:cNvSpPr/>
          <p:nvPr/>
        </p:nvSpPr>
        <p:spPr>
          <a:xfrm>
            <a:off x="3563938" y="1268413"/>
            <a:ext cx="647700" cy="1079500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23528" y="2708920"/>
            <a:ext cx="828092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Algoritmo WARD  (Método Hierárquico)</a:t>
            </a:r>
          </a:p>
          <a:p>
            <a:endParaRPr lang="pt-BR" b="1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A medida de similaridade utilizada no agrupamento é baseada na soma dos quadrados entre os dois grupos feita para todas as variáveis.</a:t>
            </a:r>
          </a:p>
          <a:p>
            <a:pPr>
              <a:buFont typeface="Wingdings" pitchFamily="2" charset="2"/>
              <a:buChar char="ü"/>
            </a:pPr>
            <a:endParaRPr lang="pt-BR" dirty="0"/>
          </a:p>
          <a:p>
            <a:r>
              <a:rPr lang="pt-BR" sz="1600" dirty="0" smtClean="0"/>
              <a:t>                 Minimização a variação intragrupo e maximizam a variação entre os grupos</a:t>
            </a:r>
          </a:p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/>
              <a:t>A</a:t>
            </a:r>
            <a:r>
              <a:rPr lang="pt-BR" dirty="0" smtClean="0"/>
              <a:t>presentou melhor agrupamento </a:t>
            </a:r>
          </a:p>
          <a:p>
            <a:endParaRPr lang="pt-BR" b="1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Utilizado para agrupar as comunidades em relação a </a:t>
            </a:r>
            <a:r>
              <a:rPr lang="pt-BR" b="1" u="sng" dirty="0" smtClean="0"/>
              <a:t>Uso da Terra e PEVAS</a:t>
            </a:r>
            <a:endParaRPr lang="pt-BR" b="1" u="sng" dirty="0"/>
          </a:p>
          <a:p>
            <a:pPr>
              <a:buFont typeface="Wingdings" pitchFamily="2" charset="2"/>
              <a:buChar char="ü"/>
            </a:pPr>
            <a:endParaRPr lang="pt-BR" dirty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Construção de um </a:t>
            </a:r>
            <a:r>
              <a:rPr lang="pt-BR" dirty="0" err="1" smtClean="0"/>
              <a:t>dendrograma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Font typeface="Wingdings" pitchFamily="2" charset="2"/>
              <a:buChar char="ü"/>
            </a:pPr>
            <a:endParaRPr lang="pt-BR" dirty="0"/>
          </a:p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endParaRPr lang="pt-BR" dirty="0"/>
          </a:p>
          <a:p>
            <a:pPr>
              <a:buFont typeface="Wingdings" pitchFamily="2" charset="2"/>
              <a:buChar char="ü"/>
            </a:pP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3923928" y="1268760"/>
            <a:ext cx="1584325" cy="6477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/>
              <a:t>DendrogramaWARD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3923928" y="1916460"/>
            <a:ext cx="1584325" cy="431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K-MÉDIA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0" y="5994400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ector angulado 16"/>
          <p:cNvCxnSpPr/>
          <p:nvPr/>
        </p:nvCxnSpPr>
        <p:spPr>
          <a:xfrm>
            <a:off x="755576" y="3861048"/>
            <a:ext cx="648072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0" y="0"/>
            <a:ext cx="7239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pt-BR" sz="3200" dirty="0">
                <a:solidFill>
                  <a:srgbClr val="000000"/>
                </a:solidFill>
                <a:ea typeface="+mj-ea"/>
              </a:rPr>
              <a:t>Resultados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(1) A organização/condições socioeconômicas e ambientais estão relacionadas com o Potencial Econômico?</a:t>
            </a:r>
          </a:p>
        </p:txBody>
      </p:sp>
      <p:graphicFrame>
        <p:nvGraphicFramePr>
          <p:cNvPr id="8" name="Gráfico 7"/>
          <p:cNvGraphicFramePr/>
          <p:nvPr/>
        </p:nvGraphicFramePr>
        <p:xfrm>
          <a:off x="179512" y="2191216"/>
          <a:ext cx="8892480" cy="191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1835696" y="4109010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Equação de regressão linear múltipla  </a:t>
            </a:r>
            <a:r>
              <a:rPr lang="en-US" sz="1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Y=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8.8543 + </a:t>
            </a:r>
            <a:r>
              <a:rPr lang="en-US" sz="1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0.6346x1 + 0.4330x2 + 2.3463x3 -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2.1754x4</a:t>
            </a:r>
          </a:p>
          <a:p>
            <a:pPr algn="ctr"/>
            <a:endParaRPr lang="pt-BR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141277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 Regressão Múltipla =&gt; </a:t>
            </a:r>
            <a:r>
              <a:rPr lang="pt-BR" dirty="0" err="1" smtClean="0"/>
              <a:t>stepwase</a:t>
            </a:r>
            <a:r>
              <a:rPr lang="pt-BR" dirty="0" smtClean="0"/>
              <a:t> =&gt;  Iluminação Pública, Associações, Profissionais e Transporte de saúde</a:t>
            </a:r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1" y="4622744"/>
          <a:ext cx="3600398" cy="2046615"/>
        </p:xfrm>
        <a:graphic>
          <a:graphicData uri="http://schemas.openxmlformats.org/drawingml/2006/table">
            <a:tbl>
              <a:tblPr/>
              <a:tblGrid>
                <a:gridCol w="912777"/>
                <a:gridCol w="659228"/>
                <a:gridCol w="608518"/>
                <a:gridCol w="304259"/>
                <a:gridCol w="507098"/>
                <a:gridCol w="608518"/>
              </a:tblGrid>
              <a:tr h="3619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Variáveis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Coef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Estimados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p-valor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R² ajustado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Observações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80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Intercepto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88.543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0,00002532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0,4452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0,3948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pt-BR" sz="105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Iluminação </a:t>
                      </a:r>
                      <a:r>
                        <a:rPr lang="pt-BR" sz="105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Pública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0.6346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 Associações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0.4330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19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 Profissionais da saúde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23.463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920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 transporte saúde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-21.754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9604"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Teste de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Moran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nos Resíduos =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kumimoji="0" lang="pt-B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-0.08041949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067944" y="4581129"/>
            <a:ext cx="5004048" cy="2123658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200" dirty="0" smtClean="0"/>
              <a:t>Variável explicativa P.E tem relação de quase 40%  de relação com os indicadores socioeconômico.</a:t>
            </a:r>
          </a:p>
          <a:p>
            <a:pPr>
              <a:buFont typeface="Wingdings" pitchFamily="2" charset="2"/>
              <a:buChar char="ü"/>
            </a:pPr>
            <a:endParaRPr lang="pt-BR" sz="1200" dirty="0"/>
          </a:p>
          <a:p>
            <a:r>
              <a:rPr lang="pt-BR" sz="1200" b="1" dirty="0" smtClean="0"/>
              <a:t>Transporte de saúde correlação negativa</a:t>
            </a:r>
          </a:p>
          <a:p>
            <a:pPr>
              <a:buFont typeface="Wingdings" pitchFamily="2" charset="2"/>
              <a:buChar char="ü"/>
            </a:pPr>
            <a:r>
              <a:rPr lang="pt-BR" sz="1200" dirty="0" smtClean="0"/>
              <a:t>Ambulância ou </a:t>
            </a:r>
            <a:r>
              <a:rPr lang="pt-BR" sz="1200" dirty="0" err="1" smtClean="0"/>
              <a:t>ambulancha</a:t>
            </a:r>
            <a:r>
              <a:rPr lang="pt-BR" sz="1200" dirty="0" smtClean="0"/>
              <a:t> =&gt; contato não é direto</a:t>
            </a:r>
          </a:p>
          <a:p>
            <a:r>
              <a:rPr lang="pt-BR" sz="1200" dirty="0" smtClean="0"/>
              <a:t>=&gt; único destino =&gt; acesso em caso de acidente s graves</a:t>
            </a:r>
          </a:p>
          <a:p>
            <a:pPr>
              <a:buFont typeface="Symbol" pitchFamily="18" charset="2"/>
              <a:buChar char="Þ"/>
            </a:pPr>
            <a:r>
              <a:rPr lang="pt-BR" sz="1200" dirty="0" smtClean="0"/>
              <a:t>Ter acesso ao transporte não significa que  a comunidade dispõem de boa estrutura</a:t>
            </a:r>
          </a:p>
          <a:p>
            <a:endParaRPr lang="pt-BR" sz="1200" dirty="0"/>
          </a:p>
          <a:p>
            <a:r>
              <a:rPr lang="pt-BR" sz="1200" b="1" dirty="0" smtClean="0"/>
              <a:t>Teste de </a:t>
            </a:r>
            <a:r>
              <a:rPr lang="pt-BR" sz="1200" b="1" dirty="0" err="1" smtClean="0"/>
              <a:t>Moran</a:t>
            </a:r>
            <a:endParaRPr lang="pt-BR" sz="1200" b="1" dirty="0" smtClean="0"/>
          </a:p>
          <a:p>
            <a:pPr>
              <a:buFont typeface="Wingdings" pitchFamily="2" charset="2"/>
              <a:buChar char="ü"/>
            </a:pPr>
            <a:r>
              <a:rPr lang="pt-BR" sz="1200" dirty="0" smtClean="0"/>
              <a:t>Não tem dependência espacial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>
          <a:xfrm>
            <a:off x="5580112" y="4077072"/>
            <a:ext cx="3312368" cy="24482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0" y="0"/>
            <a:ext cx="7239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pt-BR" sz="3200" dirty="0">
                <a:solidFill>
                  <a:srgbClr val="000000"/>
                </a:solidFill>
                <a:ea typeface="+mj-ea"/>
              </a:rPr>
              <a:t>Resultados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694437"/>
            <a:ext cx="91440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2)Com relação as condições socioeconômicas e ambientais é possível identificar Clusters de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comunidades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ao longo do rio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Arapiuns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251520" y="3356992"/>
            <a:ext cx="648072" cy="4320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899592" y="3429000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Grupos de comunidades</a:t>
            </a:r>
          </a:p>
          <a:p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GRUPO 1 = 5 CMM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GRUPO 2 = 15 CMM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GRUPO 3 = 11 CMM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GRUPO 4 = 9 CMM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GRUPO 5 = 4 CMM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GRUPO 6 = 7 CMM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588224" y="42210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</a:t>
            </a:r>
            <a:r>
              <a:rPr lang="pt-BR" sz="1600" dirty="0" smtClean="0"/>
              <a:t>Perfil</a:t>
            </a:r>
            <a:endParaRPr lang="pt-BR" sz="1600" dirty="0"/>
          </a:p>
        </p:txBody>
      </p:sp>
      <p:graphicFrame>
        <p:nvGraphicFramePr>
          <p:cNvPr id="18" name="Gráfico 17"/>
          <p:cNvGraphicFramePr/>
          <p:nvPr/>
        </p:nvGraphicFramePr>
        <p:xfrm>
          <a:off x="5652120" y="4332941"/>
          <a:ext cx="3305549" cy="2525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3131840" y="5877272"/>
            <a:ext cx="2460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1 = Melhor a condição</a:t>
            </a:r>
          </a:p>
          <a:p>
            <a:r>
              <a:rPr lang="pt-BR" dirty="0" smtClean="0"/>
              <a:t>0 = Pior condição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0" y="692696"/>
            <a:ext cx="1763688" cy="6480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76672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Perfil da comunidade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0" y="764704"/>
            <a:ext cx="82296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GRUPO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1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3" name="Gráfico 12"/>
          <p:cNvGraphicFramePr/>
          <p:nvPr/>
        </p:nvGraphicFramePr>
        <p:xfrm>
          <a:off x="0" y="1414950"/>
          <a:ext cx="3419873" cy="227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/>
          <p:nvPr/>
        </p:nvGraphicFramePr>
        <p:xfrm>
          <a:off x="2915815" y="1412776"/>
          <a:ext cx="3411871" cy="229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5724128" y="1411574"/>
          <a:ext cx="3419872" cy="2305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251520" y="3717032"/>
            <a:ext cx="345638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1400" u="sng" dirty="0" smtClean="0"/>
              <a:t>Organização</a:t>
            </a:r>
            <a:r>
              <a:rPr lang="pt-BR" sz="1400" dirty="0" smtClean="0"/>
              <a:t> </a:t>
            </a:r>
          </a:p>
          <a:p>
            <a:r>
              <a:rPr lang="pt-BR" sz="1400" b="1" dirty="0" smtClean="0"/>
              <a:t>60% =&gt; 0,8</a:t>
            </a:r>
          </a:p>
          <a:p>
            <a:r>
              <a:rPr lang="pt-BR" sz="1400" b="1" dirty="0" smtClean="0"/>
              <a:t>40%  =&gt; 1</a:t>
            </a:r>
          </a:p>
          <a:p>
            <a:endParaRPr lang="pt-BR" sz="1400" dirty="0" smtClean="0"/>
          </a:p>
          <a:p>
            <a:r>
              <a:rPr lang="pt-BR" sz="1400" b="1" i="1" dirty="0" smtClean="0"/>
              <a:t>Valores altos de PEVAS  e Uso da Terra</a:t>
            </a:r>
          </a:p>
          <a:p>
            <a:endParaRPr lang="pt-BR" sz="1400" dirty="0"/>
          </a:p>
          <a:p>
            <a:pPr>
              <a:buFont typeface="Wingdings" pitchFamily="2" charset="2"/>
              <a:buChar char="§"/>
            </a:pPr>
            <a:r>
              <a:rPr lang="pt-BR" sz="1400" u="sng" dirty="0" smtClean="0"/>
              <a:t>Saúde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 smtClean="0"/>
              <a:t>20% =&gt; 0,5</a:t>
            </a:r>
          </a:p>
          <a:p>
            <a:pPr>
              <a:buFont typeface="Wingdings" pitchFamily="2" charset="2"/>
              <a:buChar char="§"/>
            </a:pPr>
            <a:r>
              <a:rPr lang="pt-BR" sz="1400" b="1" dirty="0" smtClean="0"/>
              <a:t>60% =&gt; 0,7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 smtClean="0"/>
              <a:t>20% =&gt; 0,8 – 1</a:t>
            </a:r>
          </a:p>
          <a:p>
            <a:pPr>
              <a:buFont typeface="Wingdings" pitchFamily="2" charset="2"/>
              <a:buChar char="§"/>
            </a:pPr>
            <a:endParaRPr lang="pt-BR" sz="1400" dirty="0"/>
          </a:p>
          <a:p>
            <a:pPr>
              <a:buFont typeface="Wingdings" pitchFamily="2" charset="2"/>
              <a:buChar char="§"/>
            </a:pPr>
            <a:r>
              <a:rPr lang="pt-BR" sz="1400" dirty="0" smtClean="0"/>
              <a:t>Baixo indicador de diversidade devido alta presença de água =&gt; pesca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149080"/>
            <a:ext cx="229546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3923928" y="3717032"/>
            <a:ext cx="116916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São Pedro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79512" y="3717032"/>
            <a:ext cx="3528392" cy="30243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861048"/>
            <a:ext cx="2376264" cy="161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aixaDeTexto 20"/>
          <p:cNvSpPr txBox="1"/>
          <p:nvPr/>
        </p:nvSpPr>
        <p:spPr>
          <a:xfrm>
            <a:off x="3923928" y="5661249"/>
            <a:ext cx="518457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400" dirty="0" smtClean="0"/>
              <a:t>Principal atividade é a produção de farinha de mandioca</a:t>
            </a:r>
          </a:p>
          <a:p>
            <a:pPr>
              <a:buFont typeface="Wingdings" pitchFamily="2" charset="2"/>
              <a:buChar char="ü"/>
            </a:pPr>
            <a:r>
              <a:rPr lang="pt-BR" sz="1400" dirty="0" smtClean="0"/>
              <a:t>A comunidade é articulada e se organiza em entidades como a Associação de moradores, Sindicato dos Trabalhadores rurais cooperativas e etc.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7806545" y="6639163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latin typeface="Constantia" pitchFamily="18" charset="0"/>
              </a:rPr>
              <a:t>Fonte: Escada (2013)</a:t>
            </a:r>
            <a:endParaRPr lang="pt-BR" sz="1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0" y="476672"/>
            <a:ext cx="1763688" cy="6480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76672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Perfil da comunidade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0" y="548680"/>
            <a:ext cx="82296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GRUPO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0" y="1124744"/>
          <a:ext cx="3407080" cy="284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2843808" y="1124744"/>
          <a:ext cx="3665857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5796136" y="1124744"/>
          <a:ext cx="3588245" cy="279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/>
          <p:cNvSpPr/>
          <p:nvPr/>
        </p:nvSpPr>
        <p:spPr>
          <a:xfrm>
            <a:off x="179512" y="3573016"/>
            <a:ext cx="3528392" cy="328498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3645024"/>
            <a:ext cx="33843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1200" u="sng" dirty="0" smtClean="0"/>
              <a:t>Organização</a:t>
            </a:r>
            <a:r>
              <a:rPr lang="pt-BR" sz="1200" dirty="0" smtClean="0"/>
              <a:t> </a:t>
            </a:r>
          </a:p>
          <a:p>
            <a:r>
              <a:rPr lang="pt-BR" sz="1200" dirty="0" smtClean="0"/>
              <a:t>13% =&gt; 0,4-0,6</a:t>
            </a:r>
          </a:p>
          <a:p>
            <a:r>
              <a:rPr lang="pt-BR" sz="1200" dirty="0" smtClean="0"/>
              <a:t>33% =&gt; 0,8</a:t>
            </a:r>
          </a:p>
          <a:p>
            <a:r>
              <a:rPr lang="pt-BR" sz="1200" b="1" dirty="0" smtClean="0"/>
              <a:t>54%  =&gt; 1</a:t>
            </a:r>
          </a:p>
          <a:p>
            <a:endParaRPr lang="pt-BR" sz="1200" dirty="0" smtClean="0"/>
          </a:p>
          <a:p>
            <a:pPr>
              <a:buFont typeface="Wingdings" pitchFamily="2" charset="2"/>
              <a:buChar char="§"/>
            </a:pPr>
            <a:r>
              <a:rPr lang="pt-BR" sz="1200" u="sng" dirty="0" smtClean="0"/>
              <a:t>Educação</a:t>
            </a:r>
          </a:p>
          <a:p>
            <a:r>
              <a:rPr lang="pt-BR" sz="1200" dirty="0" smtClean="0"/>
              <a:t>13% =&gt; 0,4</a:t>
            </a:r>
          </a:p>
          <a:p>
            <a:r>
              <a:rPr lang="pt-BR" sz="1200" dirty="0" smtClean="0"/>
              <a:t>67% =&gt; 0,4-0,6</a:t>
            </a:r>
          </a:p>
          <a:p>
            <a:r>
              <a:rPr lang="pt-BR" sz="1200" b="1" dirty="0" smtClean="0"/>
              <a:t>13% =&gt; 0,8 – 1</a:t>
            </a:r>
          </a:p>
          <a:p>
            <a:endParaRPr lang="pt-BR" sz="1200" b="1" dirty="0" smtClean="0"/>
          </a:p>
          <a:p>
            <a:pPr>
              <a:buFont typeface="Wingdings" pitchFamily="2" charset="2"/>
              <a:buChar char="§"/>
            </a:pPr>
            <a:r>
              <a:rPr lang="pt-BR" sz="1200" u="sng" dirty="0" smtClean="0"/>
              <a:t>saúde</a:t>
            </a:r>
          </a:p>
          <a:p>
            <a:r>
              <a:rPr lang="pt-BR" sz="1200" dirty="0" smtClean="0"/>
              <a:t>7% =&gt;0-0,2</a:t>
            </a:r>
          </a:p>
          <a:p>
            <a:r>
              <a:rPr lang="pt-BR" sz="1200" dirty="0" smtClean="0"/>
              <a:t>20%=&gt; 0,2-0,4 </a:t>
            </a:r>
          </a:p>
          <a:p>
            <a:r>
              <a:rPr lang="pt-BR" sz="1200" dirty="0" smtClean="0"/>
              <a:t>13% =&gt; 0,4-0,6</a:t>
            </a:r>
          </a:p>
          <a:p>
            <a:r>
              <a:rPr lang="pt-BR" sz="1200" b="1" dirty="0" smtClean="0"/>
              <a:t>7% =&gt; 0,8 </a:t>
            </a:r>
          </a:p>
          <a:p>
            <a:endParaRPr lang="pt-BR" sz="1200" b="1" dirty="0"/>
          </a:p>
          <a:p>
            <a:r>
              <a:rPr lang="pt-BR" sz="1200" b="1" i="1" dirty="0" smtClean="0"/>
              <a:t>Valores alto de PEVAS  e Uso da Terra</a:t>
            </a:r>
          </a:p>
          <a:p>
            <a:endParaRPr lang="pt-BR" sz="1200" b="1" dirty="0" smtClean="0"/>
          </a:p>
          <a:p>
            <a:endParaRPr lang="pt-BR" sz="16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221088"/>
            <a:ext cx="224752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923928" y="3717032"/>
            <a:ext cx="89191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Mentai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2484" y="3861048"/>
            <a:ext cx="26354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DeTexto 12"/>
          <p:cNvSpPr txBox="1"/>
          <p:nvPr/>
        </p:nvSpPr>
        <p:spPr>
          <a:xfrm>
            <a:off x="3923928" y="5715253"/>
            <a:ext cx="518457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400" dirty="0" smtClean="0"/>
              <a:t>Principal atividade é a produção de farinha de mandioca</a:t>
            </a:r>
          </a:p>
          <a:p>
            <a:pPr>
              <a:buFont typeface="Wingdings" pitchFamily="2" charset="2"/>
              <a:buChar char="ü"/>
            </a:pPr>
            <a:r>
              <a:rPr lang="pt-BR" sz="1400" dirty="0" smtClean="0"/>
              <a:t>A comunidade é articulada e se organiza em entidades como a Associação de moradores, Sindicato dos Trabalhadores rurais cooperativas e etc.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806545" y="6639163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latin typeface="Constantia" pitchFamily="18" charset="0"/>
              </a:rPr>
              <a:t>Fonte: Escada (2013)</a:t>
            </a:r>
            <a:endParaRPr lang="pt-BR" sz="1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0" y="692696"/>
            <a:ext cx="1763688" cy="6480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76672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Perfil da comunidade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0" y="764704"/>
            <a:ext cx="82296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GRUPO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3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0" y="1268760"/>
          <a:ext cx="428396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2987824" y="1340768"/>
          <a:ext cx="432048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5292080" y="1340768"/>
          <a:ext cx="35052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/>
          <p:cNvSpPr/>
          <p:nvPr/>
        </p:nvSpPr>
        <p:spPr>
          <a:xfrm>
            <a:off x="179512" y="3573016"/>
            <a:ext cx="3528392" cy="328498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3645024"/>
            <a:ext cx="33843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1200" u="sng" dirty="0" smtClean="0"/>
              <a:t>Organização</a:t>
            </a:r>
            <a:r>
              <a:rPr lang="pt-BR" sz="1200" dirty="0" smtClean="0"/>
              <a:t> </a:t>
            </a:r>
          </a:p>
          <a:p>
            <a:r>
              <a:rPr lang="pt-BR" sz="1200" dirty="0" smtClean="0"/>
              <a:t>18% =&gt; 0,4-0,6</a:t>
            </a:r>
          </a:p>
          <a:p>
            <a:r>
              <a:rPr lang="pt-BR" sz="1200" b="1" dirty="0" smtClean="0"/>
              <a:t>55% =&gt; 0,6-0,8</a:t>
            </a:r>
          </a:p>
          <a:p>
            <a:r>
              <a:rPr lang="pt-BR" sz="1200" dirty="0" smtClean="0"/>
              <a:t>18% =&gt; 1</a:t>
            </a:r>
          </a:p>
          <a:p>
            <a:endParaRPr lang="pt-BR" sz="1200" dirty="0" smtClean="0"/>
          </a:p>
          <a:p>
            <a:endParaRPr lang="pt-BR" sz="1200" b="1" i="1" dirty="0"/>
          </a:p>
          <a:p>
            <a:pPr>
              <a:buFont typeface="Wingdings" pitchFamily="2" charset="2"/>
              <a:buChar char="§"/>
            </a:pPr>
            <a:r>
              <a:rPr lang="pt-BR" sz="1200" u="sng" dirty="0"/>
              <a:t>D</a:t>
            </a:r>
            <a:r>
              <a:rPr lang="pt-BR" sz="1200" u="sng" dirty="0" smtClean="0"/>
              <a:t>iversidade da Paisagem</a:t>
            </a:r>
          </a:p>
          <a:p>
            <a:pPr>
              <a:buFont typeface="Wingdings" pitchFamily="2" charset="2"/>
              <a:buChar char="§"/>
            </a:pPr>
            <a:endParaRPr lang="pt-BR" sz="1200" u="sng" dirty="0"/>
          </a:p>
          <a:p>
            <a:r>
              <a:rPr lang="pt-BR" sz="1200" dirty="0" smtClean="0"/>
              <a:t>18% =&gt; 0,2-0,4</a:t>
            </a:r>
          </a:p>
          <a:p>
            <a:r>
              <a:rPr lang="pt-BR" sz="1200" b="1" dirty="0" smtClean="0"/>
              <a:t>64% =&gt;0,4-0,6</a:t>
            </a:r>
          </a:p>
          <a:p>
            <a:r>
              <a:rPr lang="pt-BR" sz="1200" dirty="0" smtClean="0"/>
              <a:t>18% =&gt; 0,6- 0,8</a:t>
            </a:r>
          </a:p>
          <a:p>
            <a:pPr>
              <a:buFont typeface="Wingdings" pitchFamily="2" charset="2"/>
              <a:buChar char="§"/>
            </a:pPr>
            <a:endParaRPr lang="pt-BR" sz="1200" dirty="0" smtClean="0"/>
          </a:p>
          <a:p>
            <a:r>
              <a:rPr lang="pt-BR" sz="1200" b="1" i="1" dirty="0" smtClean="0"/>
              <a:t>Valores médio de PEVAS  e Uso da Terra</a:t>
            </a:r>
          </a:p>
          <a:p>
            <a:endParaRPr lang="pt-BR" sz="1200" b="1" i="1" dirty="0" smtClean="0"/>
          </a:p>
          <a:p>
            <a:endParaRPr lang="pt-BR" sz="1200" dirty="0"/>
          </a:p>
          <a:p>
            <a:endParaRPr lang="pt-BR" sz="16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077072"/>
            <a:ext cx="228564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0720" y="3717032"/>
            <a:ext cx="25557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3779912" y="3573016"/>
            <a:ext cx="82426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Bacuri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23928" y="5715253"/>
            <a:ext cx="518457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400" dirty="0" smtClean="0"/>
              <a:t>Principal atividade é a produção de farinha de mandioca</a:t>
            </a:r>
          </a:p>
          <a:p>
            <a:pPr>
              <a:buFont typeface="Wingdings" pitchFamily="2" charset="2"/>
              <a:buChar char="ü"/>
            </a:pPr>
            <a:r>
              <a:rPr lang="pt-BR" sz="1400" dirty="0" smtClean="0"/>
              <a:t>A comunidade se organiza em entidades como a Associação de moradores, Pastoral da criança, Sindicatos dos trabalhares rurais e etc.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806545" y="6639163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latin typeface="Constantia" pitchFamily="18" charset="0"/>
              </a:rPr>
              <a:t>Fonte: Escada (2013)</a:t>
            </a:r>
            <a:endParaRPr lang="pt-BR" sz="1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0" y="692696"/>
            <a:ext cx="1763688" cy="6480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76672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Perfil da comunidade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0" y="764704"/>
            <a:ext cx="82296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GRUPO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4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5868144" y="1484784"/>
          <a:ext cx="3528392" cy="261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0" y="1484784"/>
          <a:ext cx="3761655" cy="260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3131840" y="1484784"/>
          <a:ext cx="327474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/>
          <p:cNvSpPr/>
          <p:nvPr/>
        </p:nvSpPr>
        <p:spPr>
          <a:xfrm>
            <a:off x="179512" y="3888432"/>
            <a:ext cx="3528392" cy="299695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3876724"/>
            <a:ext cx="33843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1200" u="sng" dirty="0"/>
              <a:t>D</a:t>
            </a:r>
            <a:r>
              <a:rPr lang="pt-BR" sz="1200" u="sng" dirty="0" smtClean="0"/>
              <a:t>iversidade da paisagem</a:t>
            </a:r>
          </a:p>
          <a:p>
            <a:pPr>
              <a:buFont typeface="Wingdings" pitchFamily="2" charset="2"/>
              <a:buChar char="§"/>
            </a:pPr>
            <a:endParaRPr lang="pt-BR" sz="1200" u="sng" dirty="0"/>
          </a:p>
          <a:p>
            <a:r>
              <a:rPr lang="pt-BR" sz="1200" dirty="0" smtClean="0"/>
              <a:t>13% =&gt;0-0,2</a:t>
            </a:r>
          </a:p>
          <a:p>
            <a:r>
              <a:rPr lang="pt-BR" sz="1200" dirty="0" smtClean="0"/>
              <a:t>13% =&gt; 0,2-0,4</a:t>
            </a:r>
          </a:p>
          <a:p>
            <a:r>
              <a:rPr lang="pt-BR" sz="1200" b="1" dirty="0" smtClean="0"/>
              <a:t>60% =&gt; 0,4-0,6</a:t>
            </a:r>
          </a:p>
          <a:p>
            <a:r>
              <a:rPr lang="pt-BR" sz="1200" dirty="0" smtClean="0"/>
              <a:t>13% =&gt; 0,6-0,8</a:t>
            </a:r>
          </a:p>
          <a:p>
            <a:pPr>
              <a:buFont typeface="Wingdings" pitchFamily="2" charset="2"/>
              <a:buChar char="§"/>
            </a:pPr>
            <a:endParaRPr lang="pt-BR" sz="1200" dirty="0" smtClean="0"/>
          </a:p>
          <a:p>
            <a:r>
              <a:rPr lang="pt-BR" sz="1200" b="1" i="1" dirty="0" smtClean="0"/>
              <a:t>Valores baixo de PEVAS  e Uso da Terra</a:t>
            </a:r>
          </a:p>
          <a:p>
            <a:r>
              <a:rPr lang="pt-BR" sz="1200" b="1" i="1" dirty="0" smtClean="0"/>
              <a:t>Não aproveitam o recurso</a:t>
            </a:r>
          </a:p>
          <a:p>
            <a:endParaRPr lang="pt-BR" sz="1200" b="1" i="1" dirty="0"/>
          </a:p>
          <a:p>
            <a:r>
              <a:rPr lang="pt-BR" sz="1200" b="1" i="1" dirty="0" smtClean="0"/>
              <a:t>Maior parte da organização está no intervalo entre 0 e 0,2 (56%)</a:t>
            </a:r>
          </a:p>
          <a:p>
            <a:endParaRPr lang="pt-BR" sz="1200" b="1" i="1" dirty="0"/>
          </a:p>
          <a:p>
            <a:r>
              <a:rPr lang="pt-BR" sz="1200" b="1" i="1" dirty="0" smtClean="0"/>
              <a:t>Saúde e educação =&gt; diversificadas</a:t>
            </a:r>
          </a:p>
          <a:p>
            <a:endParaRPr lang="pt-BR" sz="1200" dirty="0"/>
          </a:p>
          <a:p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779912" y="3789040"/>
            <a:ext cx="163160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Lago da Praia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23928" y="5715253"/>
            <a:ext cx="518457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400" dirty="0" smtClean="0"/>
              <a:t>Principal atividade é a produção de farinha de mandioca</a:t>
            </a:r>
          </a:p>
          <a:p>
            <a:pPr>
              <a:buFont typeface="Wingdings" pitchFamily="2" charset="2"/>
              <a:buChar char="ü"/>
            </a:pPr>
            <a:r>
              <a:rPr lang="pt-BR" sz="1400" dirty="0" smtClean="0"/>
              <a:t>A aldeia  se organiza em entidades como o Conselho Indígena da Terra Cobra Grande e  Sindicatos dos trabalhares rurais e etc.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19" y="4221088"/>
            <a:ext cx="216024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005064"/>
            <a:ext cx="2232248" cy="16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7806545" y="6639163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latin typeface="Constantia" pitchFamily="18" charset="0"/>
              </a:rPr>
              <a:t>Fonte: Escada (2013)</a:t>
            </a:r>
            <a:endParaRPr lang="pt-BR" sz="1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0" y="692696"/>
            <a:ext cx="1763688" cy="6480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76672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Perfil da comunidade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0" y="764704"/>
            <a:ext cx="82296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GRUPO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5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-540568" y="1268760"/>
          <a:ext cx="4536504" cy="2475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2339752" y="1268760"/>
          <a:ext cx="4464496" cy="2482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5436096" y="1268760"/>
          <a:ext cx="4032448" cy="253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/>
          <p:cNvSpPr/>
          <p:nvPr/>
        </p:nvSpPr>
        <p:spPr>
          <a:xfrm>
            <a:off x="179512" y="3888432"/>
            <a:ext cx="3528392" cy="299695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3876724"/>
            <a:ext cx="33843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1200" u="sng" dirty="0"/>
              <a:t>D</a:t>
            </a:r>
            <a:r>
              <a:rPr lang="pt-BR" sz="1200" u="sng" dirty="0" smtClean="0"/>
              <a:t>iversidade da paisagem</a:t>
            </a:r>
          </a:p>
          <a:p>
            <a:pPr>
              <a:buFont typeface="Wingdings" pitchFamily="2" charset="2"/>
              <a:buChar char="§"/>
            </a:pPr>
            <a:endParaRPr lang="pt-BR" sz="1200" u="sng" dirty="0"/>
          </a:p>
          <a:p>
            <a:r>
              <a:rPr lang="pt-BR" sz="1200" dirty="0" smtClean="0"/>
              <a:t>75% =&gt;0,4- 0,6</a:t>
            </a:r>
          </a:p>
          <a:p>
            <a:r>
              <a:rPr lang="pt-BR" sz="1200" dirty="0" smtClean="0"/>
              <a:t>25% =&gt; 0,6-0,8</a:t>
            </a:r>
          </a:p>
          <a:p>
            <a:pPr>
              <a:buFont typeface="Wingdings" pitchFamily="2" charset="2"/>
              <a:buChar char="§"/>
            </a:pPr>
            <a:endParaRPr lang="pt-BR" sz="1200" dirty="0" smtClean="0"/>
          </a:p>
          <a:p>
            <a:r>
              <a:rPr lang="pt-BR" sz="1200" b="1" i="1" dirty="0" smtClean="0"/>
              <a:t>Valores baixo de PEVAS  e alto para Uso da Terra</a:t>
            </a:r>
          </a:p>
          <a:p>
            <a:endParaRPr lang="pt-BR" sz="1200" b="1" i="1" dirty="0"/>
          </a:p>
          <a:p>
            <a:r>
              <a:rPr lang="pt-BR" sz="1200" b="1" i="1" dirty="0" smtClean="0"/>
              <a:t>A organização varia de entre as comunidades</a:t>
            </a:r>
          </a:p>
          <a:p>
            <a:endParaRPr lang="pt-BR" sz="1200" b="1" i="1" dirty="0" smtClean="0"/>
          </a:p>
          <a:p>
            <a:r>
              <a:rPr lang="pt-BR" sz="1200" b="1" i="1" dirty="0" smtClean="0"/>
              <a:t>Não aproveitam os recursos</a:t>
            </a:r>
          </a:p>
          <a:p>
            <a:endParaRPr lang="pt-BR" sz="1200" b="1" i="1" dirty="0"/>
          </a:p>
          <a:p>
            <a:endParaRPr lang="pt-BR" sz="1200" b="1" i="1" dirty="0" smtClean="0"/>
          </a:p>
          <a:p>
            <a:endParaRPr lang="pt-BR" sz="1200" dirty="0"/>
          </a:p>
          <a:p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779912" y="3789040"/>
            <a:ext cx="163160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Lago da Praia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23928" y="5786680"/>
            <a:ext cx="518457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400" dirty="0" smtClean="0"/>
              <a:t>Principal atividade é a produção de farinha de mandioca</a:t>
            </a:r>
          </a:p>
          <a:p>
            <a:pPr>
              <a:buFont typeface="Wingdings" pitchFamily="2" charset="2"/>
              <a:buChar char="ü"/>
            </a:pPr>
            <a:r>
              <a:rPr lang="pt-BR" sz="1400" dirty="0" smtClean="0"/>
              <a:t>A aldeia  se organiza em entidades como o Sindicatos dos trabalhares rurais, associações de clubes e etc.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806545" y="6639163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latin typeface="Constantia" pitchFamily="18" charset="0"/>
              </a:rPr>
              <a:t>Fonte: Escada (2013)</a:t>
            </a:r>
            <a:endParaRPr lang="pt-BR" sz="1600" dirty="0">
              <a:latin typeface="Constantia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149080"/>
            <a:ext cx="2016224" cy="161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005064"/>
            <a:ext cx="2288338" cy="15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0" y="692696"/>
            <a:ext cx="1763688" cy="6480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76672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Perfil da comunidade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0" y="764704"/>
            <a:ext cx="82296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GRUPO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6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0" y="1340768"/>
          <a:ext cx="3275856" cy="262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2915817" y="1340768"/>
          <a:ext cx="3333176" cy="263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5796136" y="1350169"/>
          <a:ext cx="3347864" cy="258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/>
          <p:cNvSpPr/>
          <p:nvPr/>
        </p:nvSpPr>
        <p:spPr>
          <a:xfrm>
            <a:off x="179512" y="3888432"/>
            <a:ext cx="3528392" cy="299695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3876724"/>
            <a:ext cx="33843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1200" u="sng" dirty="0" smtClean="0"/>
              <a:t>Educação</a:t>
            </a:r>
          </a:p>
          <a:p>
            <a:r>
              <a:rPr lang="pt-BR" sz="1200" dirty="0" smtClean="0"/>
              <a:t>14% =&gt; 0,4</a:t>
            </a:r>
          </a:p>
          <a:p>
            <a:r>
              <a:rPr lang="pt-BR" sz="1200" dirty="0" smtClean="0"/>
              <a:t>57% =&gt; 0,4- 0,6</a:t>
            </a:r>
          </a:p>
          <a:p>
            <a:r>
              <a:rPr lang="pt-BR" sz="1200" dirty="0" smtClean="0"/>
              <a:t>29% =&gt; 0,8 - 1</a:t>
            </a:r>
          </a:p>
          <a:p>
            <a:pPr>
              <a:buFont typeface="Wingdings" pitchFamily="2" charset="2"/>
              <a:buChar char="§"/>
            </a:pPr>
            <a:endParaRPr lang="pt-BR" sz="1200" u="sng" dirty="0"/>
          </a:p>
          <a:p>
            <a:pPr>
              <a:buFont typeface="Wingdings" pitchFamily="2" charset="2"/>
              <a:buChar char="§"/>
            </a:pPr>
            <a:endParaRPr lang="pt-BR" sz="1200" dirty="0" smtClean="0"/>
          </a:p>
          <a:p>
            <a:r>
              <a:rPr lang="pt-BR" sz="1200" b="1" i="1" dirty="0" smtClean="0"/>
              <a:t>Valores  médio-baixo de PEVAS  e muito baixo para Uso da Terra.</a:t>
            </a:r>
          </a:p>
          <a:p>
            <a:endParaRPr lang="pt-BR" sz="1200" b="1" i="1" dirty="0"/>
          </a:p>
          <a:p>
            <a:endParaRPr lang="pt-BR" sz="1200" b="1" i="1" dirty="0" smtClean="0"/>
          </a:p>
          <a:p>
            <a:r>
              <a:rPr lang="pt-BR" sz="1200" b="1" i="1" dirty="0" smtClean="0"/>
              <a:t>Aproveitam os recursos mais que a terra</a:t>
            </a:r>
          </a:p>
          <a:p>
            <a:endParaRPr lang="pt-BR" sz="1200" b="1" i="1" dirty="0"/>
          </a:p>
          <a:p>
            <a:endParaRPr lang="pt-BR" sz="1200" b="1" i="1" dirty="0" smtClean="0"/>
          </a:p>
          <a:p>
            <a:endParaRPr lang="pt-BR" sz="1200" dirty="0"/>
          </a:p>
          <a:p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779912" y="3789040"/>
            <a:ext cx="240347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Santíssima Trindade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23928" y="5786680"/>
            <a:ext cx="518457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400" dirty="0" smtClean="0"/>
              <a:t>Principal atividade é a produção de artesanato</a:t>
            </a:r>
          </a:p>
          <a:p>
            <a:pPr>
              <a:buFont typeface="Wingdings" pitchFamily="2" charset="2"/>
              <a:buChar char="ü"/>
            </a:pPr>
            <a:r>
              <a:rPr lang="pt-BR" sz="1400" dirty="0" smtClean="0"/>
              <a:t>A Comunidade se organiza em entidades como a associações de artesanato, pastoral da criança Sindicatos dos trabalhares rurais, associações de clubes e etc.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806545" y="6639163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latin typeface="Constantia" pitchFamily="18" charset="0"/>
              </a:rPr>
              <a:t>Fonte: Escada (2013)</a:t>
            </a:r>
            <a:endParaRPr lang="pt-BR" sz="1600" dirty="0">
              <a:latin typeface="Constantia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221088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005064"/>
            <a:ext cx="2088232" cy="163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0688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Considerações Finais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400" dirty="0" smtClean="0"/>
              <a:t>Rever a construção de cada indicador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Rever os questionários =&gt; existem valores que não estão bem colocados, pois o dado não foi construído para este tipo de análise e sim para conectividade e redes urbanas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Nº  de amostra pequena =&gt; Nº  de comunidades não foi suficiente  =&gt; incluir comunidades de outras localidades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Refinar o dados de uso e cobertura da terra =&gt; maiores detalhes da diversidade da paisagem =&gt; Agricultura familiar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A região do </a:t>
            </a:r>
            <a:r>
              <a:rPr lang="pt-BR" sz="2400" dirty="0" err="1" smtClean="0"/>
              <a:t>Arapiuns</a:t>
            </a:r>
            <a:r>
              <a:rPr lang="pt-BR" sz="2400" dirty="0" smtClean="0"/>
              <a:t> é muito semelhante no uso da terra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A regressão apresentou resultados que  contribuíram para a caracterização das comunidades a partir de clusters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Explorar outros métodos</a:t>
            </a:r>
          </a:p>
          <a:p>
            <a:pPr>
              <a:buFont typeface="Wingdings" pitchFamily="2" charset="2"/>
              <a:buChar char="Ø"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2"/>
          <p:cNvSpPr>
            <a:spLocks noGrp="1"/>
          </p:cNvSpPr>
          <p:nvPr>
            <p:ph idx="1"/>
          </p:nvPr>
        </p:nvSpPr>
        <p:spPr>
          <a:xfrm>
            <a:off x="250824" y="908720"/>
            <a:ext cx="8713664" cy="5688632"/>
          </a:xfrm>
        </p:spPr>
        <p:txBody>
          <a:bodyPr/>
          <a:lstStyle/>
          <a:p>
            <a:pPr eaLnBrk="1" hangingPunct="1">
              <a:buNone/>
            </a:pPr>
            <a:r>
              <a:rPr lang="pt-BR" sz="1800" b="1" dirty="0" smtClean="0"/>
              <a:t>Contextualização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t-BR" sz="1800" dirty="0" smtClean="0"/>
              <a:t>A área de estudo está dentro do Distrito Florestal Sustentável que foi criado para ser um complexo geoeconômico  e social capaz de  promover  o desenvolvimento  local integrado com  atividade de exploração florestal =&gt; </a:t>
            </a:r>
            <a:r>
              <a:rPr lang="pt-BR" sz="1800" b="1" dirty="0" smtClean="0"/>
              <a:t>Atividade Florestal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t-BR" sz="1800" dirty="0" smtClean="0"/>
              <a:t>Existe grande diversidade econômica desenvolvida na região.</a:t>
            </a:r>
          </a:p>
          <a:p>
            <a:pPr eaLnBrk="1" hangingPunct="1">
              <a:buNone/>
            </a:pPr>
            <a:endParaRPr lang="pt-BR" sz="1800" b="1" dirty="0" smtClean="0"/>
          </a:p>
          <a:p>
            <a:pPr eaLnBrk="1" hangingPunct="1">
              <a:buNone/>
            </a:pPr>
            <a:r>
              <a:rPr lang="pt-BR" sz="1800" b="1" dirty="0" smtClean="0"/>
              <a:t>Objetivo:</a:t>
            </a:r>
          </a:p>
          <a:p>
            <a:pPr eaLnBrk="1" hangingPunct="1"/>
            <a:r>
              <a:rPr lang="pt-BR" sz="1800" dirty="0" smtClean="0"/>
              <a:t>Estudar a relação entre o Potencial econômico e os indicadores de condições socioeconômicas e ambientais.</a:t>
            </a:r>
          </a:p>
          <a:p>
            <a:pPr eaLnBrk="1" hangingPunct="1">
              <a:buNone/>
            </a:pPr>
            <a:r>
              <a:rPr lang="pt-BR" sz="1800" b="1" dirty="0" smtClean="0"/>
              <a:t>Indagações :</a:t>
            </a:r>
          </a:p>
          <a:p>
            <a:pPr eaLnBrk="1" hangingPunct="1"/>
            <a:r>
              <a:rPr lang="pt-BR" sz="1800" dirty="0" smtClean="0"/>
              <a:t>(1) A organização/condições socioeconômicas e ambientais estão relacionadas com o Potencial Econômico?</a:t>
            </a:r>
          </a:p>
          <a:p>
            <a:pPr eaLnBrk="1" hangingPunct="1"/>
            <a:r>
              <a:rPr lang="pt-BR" sz="1800" dirty="0" smtClean="0"/>
              <a:t>(2)Com relação as condições socioeconômicas e ambientais é possível identificar Clusters de comunidades ao longo do rio </a:t>
            </a:r>
            <a:r>
              <a:rPr lang="pt-BR" sz="1800" dirty="0" err="1" smtClean="0"/>
              <a:t>Arapiuns</a:t>
            </a:r>
            <a:r>
              <a:rPr lang="pt-BR" sz="1800" dirty="0" smtClean="0"/>
              <a:t>?</a:t>
            </a:r>
          </a:p>
          <a:p>
            <a:pPr eaLnBrk="1" hangingPunct="1">
              <a:buNone/>
            </a:pPr>
            <a:r>
              <a:rPr lang="pt-BR" sz="1800" b="1" dirty="0" smtClean="0"/>
              <a:t>Assim,</a:t>
            </a:r>
          </a:p>
          <a:p>
            <a:pPr eaLnBrk="1" hangingPunct="1">
              <a:buNone/>
            </a:pPr>
            <a:r>
              <a:rPr lang="pt-BR" sz="1800" dirty="0" smtClean="0"/>
              <a:t>Este trabalho apresenta os resultados das análise entre o Potencial Econômico e indicadores socioeconômico e ambientais realizado para as comunidades ribeirinhas do </a:t>
            </a:r>
            <a:r>
              <a:rPr lang="pt-BR" sz="1800" dirty="0" err="1" smtClean="0"/>
              <a:t>Arapiuns</a:t>
            </a:r>
            <a:r>
              <a:rPr lang="pt-BR" sz="1800" dirty="0" smtClean="0"/>
              <a:t>, Sudoeste Paraense.</a:t>
            </a:r>
          </a:p>
          <a:p>
            <a:pPr eaLnBrk="1" hangingPunct="1"/>
            <a:endParaRPr lang="pt-BR" sz="200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9304" y="0"/>
            <a:ext cx="7239000" cy="692696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ysClr val="windowText" lastClr="000000"/>
                </a:solidFill>
                <a:latin typeface="Arial" pitchFamily="34" charset="0"/>
                <a:ea typeface="+mj-ea"/>
                <a:cs typeface="Arial" pitchFamily="34" charset="0"/>
              </a:rPr>
              <a:t>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natureza-meio-ambiente-ilustracao-1024x768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Obrigada!</a:t>
            </a:r>
            <a:endParaRPr lang="pt-BR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69850" y="0"/>
            <a:ext cx="7239000" cy="69215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0000"/>
                </a:solidFill>
                <a:latin typeface="Arial" charset="0"/>
                <a:cs typeface="Arial" charset="0"/>
              </a:rPr>
              <a:t>Área de estudo</a:t>
            </a:r>
          </a:p>
        </p:txBody>
      </p:sp>
      <p:pic>
        <p:nvPicPr>
          <p:cNvPr id="7171" name="Espaço Reservado para Conteúdo 3" descr="Cmm_Arap_1con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052513"/>
            <a:ext cx="8640763" cy="5400675"/>
          </a:xfrm>
        </p:spPr>
      </p:pic>
      <p:sp>
        <p:nvSpPr>
          <p:cNvPr id="7172" name="CaixaDeTexto 6"/>
          <p:cNvSpPr txBox="1">
            <a:spLocks noChangeArrowheads="1"/>
          </p:cNvSpPr>
          <p:nvPr/>
        </p:nvSpPr>
        <p:spPr bwMode="auto">
          <a:xfrm>
            <a:off x="7451725" y="6488113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smtClean="0">
                <a:latin typeface="Constantia" pitchFamily="18" charset="0"/>
              </a:rPr>
              <a:t>Escada </a:t>
            </a:r>
            <a:r>
              <a:rPr lang="pt-BR" dirty="0">
                <a:latin typeface="Constantia" pitchFamily="18" charset="0"/>
              </a:rPr>
              <a:t>(2013)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43608" y="119675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49 Comunidades</a:t>
            </a:r>
          </a:p>
          <a:p>
            <a:endParaRPr lang="pt-BR" b="1" dirty="0" smtClean="0"/>
          </a:p>
          <a:p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/>
          <p:cNvSpPr/>
          <p:nvPr/>
        </p:nvSpPr>
        <p:spPr>
          <a:xfrm>
            <a:off x="0" y="5157192"/>
            <a:ext cx="9144000" cy="1512168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0" y="2996952"/>
            <a:ext cx="9144000" cy="1800200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0" y="1052736"/>
            <a:ext cx="9144000" cy="1584176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348038" y="1268413"/>
            <a:ext cx="2519362" cy="1223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537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69215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0000"/>
                </a:solidFill>
                <a:latin typeface="Arial" charset="0"/>
                <a:cs typeface="Arial" charset="0"/>
              </a:rPr>
              <a:t>Procedimentos metodológicos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388" y="1412875"/>
            <a:ext cx="1368425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Dados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92275" y="1412875"/>
            <a:ext cx="1366838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Indicadores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419475" y="1628775"/>
            <a:ext cx="2305050" cy="3603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Socioeconômico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419475" y="1989138"/>
            <a:ext cx="2305050" cy="3603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Ambiental</a:t>
            </a:r>
          </a:p>
        </p:txBody>
      </p:sp>
      <p:sp>
        <p:nvSpPr>
          <p:cNvPr id="15377" name="CaixaDeTexto 14"/>
          <p:cNvSpPr txBox="1">
            <a:spLocks noChangeArrowheads="1"/>
          </p:cNvSpPr>
          <p:nvPr/>
        </p:nvSpPr>
        <p:spPr bwMode="auto">
          <a:xfrm>
            <a:off x="3419475" y="1258888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onstantia" pitchFamily="18" charset="0"/>
              </a:rPr>
              <a:t>Seleção das variáveis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084888" y="1412875"/>
            <a:ext cx="1366837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Construção dos indicadores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667625" y="1412875"/>
            <a:ext cx="1368425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Análise dos indicadores</a:t>
            </a:r>
          </a:p>
        </p:txBody>
      </p:sp>
      <p:sp>
        <p:nvSpPr>
          <p:cNvPr id="20" name="Seta para baixo 19"/>
          <p:cNvSpPr/>
          <p:nvPr/>
        </p:nvSpPr>
        <p:spPr>
          <a:xfrm>
            <a:off x="4283968" y="2708920"/>
            <a:ext cx="648072" cy="216024"/>
          </a:xfrm>
          <a:prstGeom prst="downArrow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1547813" y="1844675"/>
            <a:ext cx="144462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3059113" y="1844675"/>
            <a:ext cx="288925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>
            <a:off x="5867400" y="1844675"/>
            <a:ext cx="217488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7451725" y="1844675"/>
            <a:ext cx="215900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07950" y="3284538"/>
            <a:ext cx="1368425" cy="10810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Regressão Múltipla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132138" y="3284538"/>
            <a:ext cx="2160587" cy="10810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Regressão Múltipla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619250" y="3284538"/>
            <a:ext cx="1368425" cy="10810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Análise de correlação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508625" y="3284538"/>
            <a:ext cx="1366838" cy="10810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Análise dos resíduos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019925" y="3141663"/>
            <a:ext cx="2052638" cy="15827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Relação entre  o potencial econômico e  os indicadores socioeconômico e ambientais</a:t>
            </a:r>
          </a:p>
        </p:txBody>
      </p:sp>
      <p:sp>
        <p:nvSpPr>
          <p:cNvPr id="31" name="Seta para a direita 30"/>
          <p:cNvSpPr/>
          <p:nvPr/>
        </p:nvSpPr>
        <p:spPr>
          <a:xfrm>
            <a:off x="1403648" y="3789040"/>
            <a:ext cx="142875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3" name="Seta para a direita 32"/>
          <p:cNvSpPr/>
          <p:nvPr/>
        </p:nvSpPr>
        <p:spPr>
          <a:xfrm>
            <a:off x="5292725" y="3716338"/>
            <a:ext cx="215900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4" name="Seta para a direita 33"/>
          <p:cNvSpPr/>
          <p:nvPr/>
        </p:nvSpPr>
        <p:spPr>
          <a:xfrm>
            <a:off x="6875463" y="3716338"/>
            <a:ext cx="217487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" name="Seta para baixo 35"/>
          <p:cNvSpPr/>
          <p:nvPr/>
        </p:nvSpPr>
        <p:spPr>
          <a:xfrm>
            <a:off x="4283968" y="4869160"/>
            <a:ext cx="648072" cy="288032"/>
          </a:xfrm>
          <a:prstGeom prst="downArrow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107950" y="5445125"/>
            <a:ext cx="1871663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Análise por Clusters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2195513" y="5445125"/>
            <a:ext cx="1368425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Método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Hierárquico e não Hierárquico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3924300" y="5445125"/>
            <a:ext cx="1584325" cy="6477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/>
              <a:t>DendrogramaWARD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3924300" y="6092825"/>
            <a:ext cx="1584325" cy="431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K-MÉDIA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5795963" y="5445125"/>
            <a:ext cx="2160587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Caracterização do Perfil da Comunidade</a:t>
            </a:r>
          </a:p>
        </p:txBody>
      </p:sp>
      <p:sp>
        <p:nvSpPr>
          <p:cNvPr id="32" name="Seta para a direita 31"/>
          <p:cNvSpPr/>
          <p:nvPr/>
        </p:nvSpPr>
        <p:spPr>
          <a:xfrm>
            <a:off x="1979613" y="5805488"/>
            <a:ext cx="215900" cy="287337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3" name="Seta para a direita 42"/>
          <p:cNvSpPr/>
          <p:nvPr/>
        </p:nvSpPr>
        <p:spPr>
          <a:xfrm>
            <a:off x="5580063" y="5876925"/>
            <a:ext cx="215900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4" name="Chave esquerda 43"/>
          <p:cNvSpPr/>
          <p:nvPr/>
        </p:nvSpPr>
        <p:spPr>
          <a:xfrm>
            <a:off x="3563938" y="5445125"/>
            <a:ext cx="647700" cy="1079500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5" name="Seta para a direita 44"/>
          <p:cNvSpPr/>
          <p:nvPr/>
        </p:nvSpPr>
        <p:spPr>
          <a:xfrm>
            <a:off x="2989263" y="3716338"/>
            <a:ext cx="142875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0" y="11247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</a:t>
            </a:r>
            <a:endParaRPr lang="pt-BR" b="1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0" y="29969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0" y="515719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3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980728"/>
            <a:ext cx="9144000" cy="1584176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348038" y="1123950"/>
            <a:ext cx="2519362" cy="122396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22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69215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0000"/>
                </a:solidFill>
                <a:latin typeface="Arial" charset="0"/>
                <a:cs typeface="Arial" charset="0"/>
              </a:rPr>
              <a:t>Procedimentos metodológicos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388" y="1268413"/>
            <a:ext cx="1368425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Dados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92275" y="1268413"/>
            <a:ext cx="1366838" cy="10795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Indicadores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419475" y="1484313"/>
            <a:ext cx="2305050" cy="3603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Socioeconômico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419475" y="1844675"/>
            <a:ext cx="2305050" cy="36036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Ambiental</a:t>
            </a:r>
          </a:p>
        </p:txBody>
      </p:sp>
      <p:sp>
        <p:nvSpPr>
          <p:cNvPr id="8209" name="CaixaDeTexto 14"/>
          <p:cNvSpPr txBox="1">
            <a:spLocks noChangeArrowheads="1"/>
          </p:cNvSpPr>
          <p:nvPr/>
        </p:nvSpPr>
        <p:spPr bwMode="auto">
          <a:xfrm>
            <a:off x="3419475" y="1114425"/>
            <a:ext cx="2232025" cy="36988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Seleção das variáveis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084888" y="1268413"/>
            <a:ext cx="1366837" cy="10795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Construção dos indicadores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667625" y="1268413"/>
            <a:ext cx="1368425" cy="10795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Análise dos indicadores</a:t>
            </a:r>
          </a:p>
        </p:txBody>
      </p:sp>
      <p:sp>
        <p:nvSpPr>
          <p:cNvPr id="21" name="Seta para a direita 20"/>
          <p:cNvSpPr/>
          <p:nvPr/>
        </p:nvSpPr>
        <p:spPr>
          <a:xfrm>
            <a:off x="1547813" y="1700213"/>
            <a:ext cx="144462" cy="288925"/>
          </a:xfrm>
          <a:prstGeom prst="rightArrow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Seta para a direita 21"/>
          <p:cNvSpPr/>
          <p:nvPr/>
        </p:nvSpPr>
        <p:spPr>
          <a:xfrm>
            <a:off x="3059113" y="1700213"/>
            <a:ext cx="288925" cy="288925"/>
          </a:xfrm>
          <a:prstGeom prst="rightArrow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Seta para a direita 22"/>
          <p:cNvSpPr/>
          <p:nvPr/>
        </p:nvSpPr>
        <p:spPr>
          <a:xfrm>
            <a:off x="5867400" y="1700213"/>
            <a:ext cx="217488" cy="288925"/>
          </a:xfrm>
          <a:prstGeom prst="rightArrow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Seta para a direita 23"/>
          <p:cNvSpPr/>
          <p:nvPr/>
        </p:nvSpPr>
        <p:spPr>
          <a:xfrm>
            <a:off x="7451725" y="1700213"/>
            <a:ext cx="215900" cy="288925"/>
          </a:xfrm>
          <a:prstGeom prst="rightArrow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646363"/>
            <a:ext cx="4643437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CaixaDeTexto 44"/>
          <p:cNvSpPr txBox="1">
            <a:spLocks noChangeArrowheads="1"/>
          </p:cNvSpPr>
          <p:nvPr/>
        </p:nvSpPr>
        <p:spPr bwMode="auto">
          <a:xfrm>
            <a:off x="250825" y="2997200"/>
            <a:ext cx="4105275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/>
              <a:t>Questionário de campo de 2008</a:t>
            </a:r>
          </a:p>
          <a:p>
            <a:endParaRPr lang="pt-BR" sz="11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pt-BR" sz="2000" dirty="0">
                <a:latin typeface="Calibri" pitchFamily="34" charset="0"/>
              </a:rPr>
              <a:t>1. Organização e histórico das comunidades; </a:t>
            </a:r>
          </a:p>
          <a:p>
            <a:r>
              <a:rPr lang="pt-BR" sz="2000" dirty="0">
                <a:latin typeface="Calibri" pitchFamily="34" charset="0"/>
              </a:rPr>
              <a:t>2. Equipamentos e infraestrutura; </a:t>
            </a:r>
          </a:p>
          <a:p>
            <a:r>
              <a:rPr lang="pt-BR" sz="2000" dirty="0">
                <a:latin typeface="Calibri" pitchFamily="34" charset="0"/>
              </a:rPr>
              <a:t>3. Saúde e educação; </a:t>
            </a:r>
          </a:p>
          <a:p>
            <a:r>
              <a:rPr lang="pt-BR" sz="2000" dirty="0">
                <a:latin typeface="Calibri" pitchFamily="34" charset="0"/>
              </a:rPr>
              <a:t>4. Uso da </a:t>
            </a:r>
            <a:r>
              <a:rPr lang="pt-BR" sz="2000" dirty="0" smtClean="0">
                <a:latin typeface="Calibri" pitchFamily="34" charset="0"/>
              </a:rPr>
              <a:t>terra e PEVAS.</a:t>
            </a:r>
            <a:endParaRPr lang="pt-BR" sz="2000" dirty="0">
              <a:latin typeface="Calibri" pitchFamily="34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9236" name="CaixaDeTexto 45"/>
          <p:cNvSpPr txBox="1">
            <a:spLocks noChangeArrowheads="1"/>
          </p:cNvSpPr>
          <p:nvPr/>
        </p:nvSpPr>
        <p:spPr bwMode="auto">
          <a:xfrm>
            <a:off x="7524750" y="6551613"/>
            <a:ext cx="1727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/>
              <a:t>Fonte: Dal’Asta,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908720"/>
            <a:ext cx="9144000" cy="1584176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348038" y="1052513"/>
            <a:ext cx="2519362" cy="1223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24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69215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0000"/>
                </a:solidFill>
                <a:latin typeface="Arial" charset="0"/>
                <a:cs typeface="Arial" charset="0"/>
              </a:rPr>
              <a:t>Procedimentos metodológicos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388" y="1196975"/>
            <a:ext cx="1368425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Dados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92275" y="1196975"/>
            <a:ext cx="1366838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Indicadores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419475" y="1412875"/>
            <a:ext cx="2305050" cy="3603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Socioeconômico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419475" y="1773238"/>
            <a:ext cx="2305050" cy="3603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Ambiental</a:t>
            </a:r>
          </a:p>
        </p:txBody>
      </p:sp>
      <p:sp>
        <p:nvSpPr>
          <p:cNvPr id="10251" name="CaixaDeTexto 14"/>
          <p:cNvSpPr txBox="1">
            <a:spLocks noChangeArrowheads="1"/>
          </p:cNvSpPr>
          <p:nvPr/>
        </p:nvSpPr>
        <p:spPr bwMode="auto">
          <a:xfrm>
            <a:off x="3419475" y="1042988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onstantia" pitchFamily="18" charset="0"/>
              </a:rPr>
              <a:t>Seleção das variáveis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084888" y="1196975"/>
            <a:ext cx="1366837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Construção dos indicadores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667625" y="1196975"/>
            <a:ext cx="1368425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Análise dos indicadores</a:t>
            </a:r>
          </a:p>
        </p:txBody>
      </p:sp>
      <p:sp>
        <p:nvSpPr>
          <p:cNvPr id="21" name="Seta para a direita 20"/>
          <p:cNvSpPr/>
          <p:nvPr/>
        </p:nvSpPr>
        <p:spPr>
          <a:xfrm>
            <a:off x="1547813" y="1628775"/>
            <a:ext cx="144462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3059113" y="1628775"/>
            <a:ext cx="288925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>
            <a:off x="5867400" y="1628775"/>
            <a:ext cx="217488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7451725" y="1628775"/>
            <a:ext cx="215900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25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838"/>
            <a:ext cx="6300192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9" name="CaixaDeTexto 45"/>
          <p:cNvSpPr txBox="1">
            <a:spLocks noChangeArrowheads="1"/>
          </p:cNvSpPr>
          <p:nvPr/>
        </p:nvSpPr>
        <p:spPr bwMode="auto">
          <a:xfrm>
            <a:off x="0" y="2348880"/>
            <a:ext cx="28438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b="1" dirty="0"/>
          </a:p>
          <a:p>
            <a:pPr>
              <a:buFont typeface="Wingdings" pitchFamily="2" charset="2"/>
              <a:buChar char="ü"/>
            </a:pPr>
            <a:r>
              <a:rPr lang="pt-BR" b="1" dirty="0"/>
              <a:t>Indicadores entre 0 e 1</a:t>
            </a:r>
          </a:p>
          <a:p>
            <a:endParaRPr lang="pt-BR" dirty="0"/>
          </a:p>
          <a:p>
            <a:r>
              <a:rPr lang="pt-BR" dirty="0"/>
              <a:t>0 = Pior condição</a:t>
            </a:r>
          </a:p>
          <a:p>
            <a:r>
              <a:rPr lang="pt-BR" dirty="0"/>
              <a:t>1= Melhor condição</a:t>
            </a:r>
          </a:p>
          <a:p>
            <a:endParaRPr lang="pt-BR" dirty="0"/>
          </a:p>
          <a:p>
            <a:pPr>
              <a:buFont typeface="Wingdings" pitchFamily="2" charset="2"/>
              <a:buChar char="ü"/>
            </a:pPr>
            <a:r>
              <a:rPr lang="pt-BR" b="1" dirty="0"/>
              <a:t>Construção</a:t>
            </a:r>
          </a:p>
          <a:p>
            <a:endParaRPr lang="pt-BR" dirty="0"/>
          </a:p>
          <a:p>
            <a:r>
              <a:rPr lang="pt-BR" dirty="0"/>
              <a:t>Soma </a:t>
            </a:r>
            <a:r>
              <a:rPr lang="pt-BR" dirty="0" smtClean="0"/>
              <a:t>das </a:t>
            </a:r>
            <a:r>
              <a:rPr lang="pt-BR" dirty="0"/>
              <a:t>variáveis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908720"/>
            <a:ext cx="9144000" cy="1584176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348038" y="1052513"/>
            <a:ext cx="2519362" cy="1223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127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69215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0000"/>
                </a:solidFill>
                <a:latin typeface="Arial" charset="0"/>
                <a:cs typeface="Arial" charset="0"/>
              </a:rPr>
              <a:t>Procedimentos metodológicos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388" y="1196975"/>
            <a:ext cx="1368425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Dados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92275" y="1196975"/>
            <a:ext cx="1366838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Indicadores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419475" y="1412875"/>
            <a:ext cx="2305050" cy="3603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Socioeconômico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419475" y="1773238"/>
            <a:ext cx="2305050" cy="3603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Ambiental</a:t>
            </a:r>
          </a:p>
        </p:txBody>
      </p:sp>
      <p:sp>
        <p:nvSpPr>
          <p:cNvPr id="11275" name="CaixaDeTexto 14"/>
          <p:cNvSpPr txBox="1">
            <a:spLocks noChangeArrowheads="1"/>
          </p:cNvSpPr>
          <p:nvPr/>
        </p:nvSpPr>
        <p:spPr bwMode="auto">
          <a:xfrm>
            <a:off x="3419475" y="1042988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onstantia" pitchFamily="18" charset="0"/>
              </a:rPr>
              <a:t>Seleção das variáveis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084888" y="1196975"/>
            <a:ext cx="1366837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Construção dos indicadores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667625" y="1196975"/>
            <a:ext cx="1368425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Análise dos indicadores</a:t>
            </a:r>
          </a:p>
        </p:txBody>
      </p:sp>
      <p:sp>
        <p:nvSpPr>
          <p:cNvPr id="21" name="Seta para a direita 20"/>
          <p:cNvSpPr/>
          <p:nvPr/>
        </p:nvSpPr>
        <p:spPr>
          <a:xfrm>
            <a:off x="1547813" y="1628775"/>
            <a:ext cx="144462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3059113" y="1628775"/>
            <a:ext cx="288925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>
            <a:off x="5867400" y="1628775"/>
            <a:ext cx="217488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7451725" y="1628775"/>
            <a:ext cx="215900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0" y="2708275"/>
            <a:ext cx="2916238" cy="4333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Socioeconômico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708275"/>
            <a:ext cx="5849937" cy="388937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84" name="CaixaDeTexto 24"/>
          <p:cNvSpPr txBox="1">
            <a:spLocks noChangeArrowheads="1"/>
          </p:cNvSpPr>
          <p:nvPr/>
        </p:nvSpPr>
        <p:spPr bwMode="auto">
          <a:xfrm>
            <a:off x="71438" y="3284538"/>
            <a:ext cx="29162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/>
              <a:t>Indicadores entre 0 e 1</a:t>
            </a:r>
          </a:p>
          <a:p>
            <a:endParaRPr lang="pt-BR" dirty="0"/>
          </a:p>
          <a:p>
            <a:r>
              <a:rPr lang="pt-BR" dirty="0"/>
              <a:t>0 = Pior condição</a:t>
            </a:r>
          </a:p>
          <a:p>
            <a:r>
              <a:rPr lang="pt-BR" dirty="0"/>
              <a:t>1= Melhor condição</a:t>
            </a:r>
          </a:p>
          <a:p>
            <a:endParaRPr lang="pt-BR" dirty="0"/>
          </a:p>
          <a:p>
            <a:pPr>
              <a:buFont typeface="Wingdings" pitchFamily="2" charset="2"/>
              <a:buChar char="ü"/>
            </a:pPr>
            <a:r>
              <a:rPr lang="pt-BR" b="1" dirty="0"/>
              <a:t>Construção</a:t>
            </a:r>
          </a:p>
          <a:p>
            <a:endParaRPr lang="pt-BR" dirty="0"/>
          </a:p>
          <a:p>
            <a:r>
              <a:rPr lang="pt-BR" dirty="0"/>
              <a:t>Soma </a:t>
            </a:r>
            <a:r>
              <a:rPr lang="pt-BR" dirty="0" smtClean="0"/>
              <a:t>das </a:t>
            </a:r>
            <a:r>
              <a:rPr lang="pt-BR" dirty="0"/>
              <a:t>variáveis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565400"/>
            <a:ext cx="1800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ângulo 18"/>
          <p:cNvSpPr/>
          <p:nvPr/>
        </p:nvSpPr>
        <p:spPr>
          <a:xfrm>
            <a:off x="0" y="908720"/>
            <a:ext cx="9144000" cy="1584176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348038" y="1052513"/>
            <a:ext cx="2519362" cy="1223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229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724525" cy="612775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0000"/>
                </a:solidFill>
                <a:latin typeface="Arial" charset="0"/>
                <a:cs typeface="Arial" charset="0"/>
              </a:rPr>
              <a:t>Procedimentos metodológicos</a:t>
            </a:r>
          </a:p>
        </p:txBody>
      </p:sp>
      <p:sp>
        <p:nvSpPr>
          <p:cNvPr id="12296" name="Espaço Reservado para Texto 27"/>
          <p:cNvSpPr>
            <a:spLocks noGrp="1"/>
          </p:cNvSpPr>
          <p:nvPr>
            <p:ph type="body" idx="2"/>
          </p:nvPr>
        </p:nvSpPr>
        <p:spPr>
          <a:xfrm>
            <a:off x="179388" y="3068638"/>
            <a:ext cx="4896668" cy="15843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Indicador de Diversidade da paisagem</a:t>
            </a:r>
          </a:p>
          <a:p>
            <a:pPr eaLnBrk="1" hangingPunct="1"/>
            <a:r>
              <a:rPr lang="pt-BR" sz="1600" dirty="0" smtClean="0">
                <a:latin typeface="Arial" charset="0"/>
                <a:cs typeface="Arial" charset="0"/>
              </a:rPr>
              <a:t>Métricas de paisagem</a:t>
            </a:r>
          </a:p>
          <a:p>
            <a:pPr eaLnBrk="1" hangingPunct="1"/>
            <a:r>
              <a:rPr lang="pt-BR" sz="1600" dirty="0" smtClean="0">
                <a:latin typeface="Arial" charset="0"/>
                <a:cs typeface="Arial" charset="0"/>
              </a:rPr>
              <a:t>Dado de uso e cobertura da terra - </a:t>
            </a:r>
            <a:r>
              <a:rPr lang="pt-BR" sz="1600" dirty="0" err="1" smtClean="0">
                <a:latin typeface="Arial" charset="0"/>
                <a:cs typeface="Arial" charset="0"/>
              </a:rPr>
              <a:t>TerraClass</a:t>
            </a:r>
            <a:r>
              <a:rPr lang="pt-BR" sz="1600" dirty="0" smtClean="0">
                <a:latin typeface="Arial" charset="0"/>
                <a:cs typeface="Arial" charset="0"/>
              </a:rPr>
              <a:t> 2010</a:t>
            </a:r>
          </a:p>
          <a:p>
            <a:pPr eaLnBrk="1" hangingPunct="1"/>
            <a:r>
              <a:rPr lang="pt-BR" sz="1600" dirty="0" smtClean="0">
                <a:latin typeface="Arial" charset="0"/>
                <a:cs typeface="Arial" charset="0"/>
              </a:rPr>
              <a:t>Plano celular =&gt;5km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388" y="1196975"/>
            <a:ext cx="1368425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Dados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92275" y="1196975"/>
            <a:ext cx="1366838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Indicadores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419475" y="1412875"/>
            <a:ext cx="2305050" cy="3603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Socioeconômico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419475" y="1773238"/>
            <a:ext cx="2305050" cy="3603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Ambiental</a:t>
            </a:r>
          </a:p>
        </p:txBody>
      </p:sp>
      <p:sp>
        <p:nvSpPr>
          <p:cNvPr id="12301" name="CaixaDeTexto 14"/>
          <p:cNvSpPr txBox="1">
            <a:spLocks noChangeArrowheads="1"/>
          </p:cNvSpPr>
          <p:nvPr/>
        </p:nvSpPr>
        <p:spPr bwMode="auto">
          <a:xfrm>
            <a:off x="3419475" y="1042988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onstantia" pitchFamily="18" charset="0"/>
              </a:rPr>
              <a:t>Seleção das variáveis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084888" y="1196975"/>
            <a:ext cx="1366837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Construção dos indicadores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667625" y="1196975"/>
            <a:ext cx="1368425" cy="1079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Análise dos indicadores</a:t>
            </a:r>
          </a:p>
        </p:txBody>
      </p:sp>
      <p:sp>
        <p:nvSpPr>
          <p:cNvPr id="21" name="Seta para a direita 20"/>
          <p:cNvSpPr/>
          <p:nvPr/>
        </p:nvSpPr>
        <p:spPr>
          <a:xfrm>
            <a:off x="1547813" y="1628775"/>
            <a:ext cx="144462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3059113" y="1628775"/>
            <a:ext cx="288925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>
            <a:off x="5867400" y="1628775"/>
            <a:ext cx="217488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7451725" y="1628775"/>
            <a:ext cx="215900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2565400"/>
            <a:ext cx="3348038" cy="431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Ambiental</a:t>
            </a:r>
          </a:p>
        </p:txBody>
      </p:sp>
      <p:pic>
        <p:nvPicPr>
          <p:cNvPr id="30" name="Espaço Reservado para Conteúdo 29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5157788"/>
            <a:ext cx="2663825" cy="10080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310" name="Imagem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92838"/>
            <a:ext cx="33131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6669088"/>
            <a:ext cx="23764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Fonte: Escada (2014)</a:t>
            </a:r>
            <a:endParaRPr lang="pt-BR" sz="1400" dirty="0">
              <a:latin typeface="Constantia" pitchFamily="18" charset="0"/>
            </a:endParaRPr>
          </a:p>
        </p:txBody>
      </p:sp>
      <p:sp>
        <p:nvSpPr>
          <p:cNvPr id="12312" name="CaixaDeTexto 31"/>
          <p:cNvSpPr txBox="1">
            <a:spLocks noChangeArrowheads="1"/>
          </p:cNvSpPr>
          <p:nvPr/>
        </p:nvSpPr>
        <p:spPr bwMode="auto">
          <a:xfrm>
            <a:off x="0" y="4724400"/>
            <a:ext cx="3582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Índice de diversidade Shannon</a:t>
            </a:r>
          </a:p>
          <a:p>
            <a:endParaRPr lang="pt-BR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149725"/>
            <a:ext cx="2482850" cy="24828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1" name="Conector reto 80"/>
          <p:cNvCxnSpPr/>
          <p:nvPr/>
        </p:nvCxnSpPr>
        <p:spPr>
          <a:xfrm>
            <a:off x="5364163" y="2781300"/>
            <a:ext cx="936625" cy="381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ctor reto 82"/>
          <p:cNvCxnSpPr/>
          <p:nvPr/>
        </p:nvCxnSpPr>
        <p:spPr>
          <a:xfrm>
            <a:off x="5364163" y="2781300"/>
            <a:ext cx="3384550" cy="13684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>
            <a:off x="5364163" y="2781300"/>
            <a:ext cx="936625" cy="13684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69215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0000"/>
                </a:solidFill>
                <a:latin typeface="Arial" charset="0"/>
                <a:cs typeface="Arial" charset="0"/>
              </a:rPr>
              <a:t>Procedimentos metodológicos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0" y="5994400"/>
            <a:ext cx="1111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tângulo 45"/>
          <p:cNvSpPr/>
          <p:nvPr/>
        </p:nvSpPr>
        <p:spPr>
          <a:xfrm>
            <a:off x="0" y="836712"/>
            <a:ext cx="9144000" cy="1512168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107950" y="1123950"/>
            <a:ext cx="1368425" cy="1081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Regressão Múltipla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3132139" y="1123950"/>
            <a:ext cx="1583877" cy="1081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Regressão Múltipla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1619250" y="1123950"/>
            <a:ext cx="1368425" cy="1081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Análise de correlação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4860032" y="1124744"/>
            <a:ext cx="1366838" cy="1081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Análise da regressão</a:t>
            </a:r>
            <a:endParaRPr lang="pt-BR" dirty="0"/>
          </a:p>
        </p:txBody>
      </p:sp>
      <p:sp>
        <p:nvSpPr>
          <p:cNvPr id="51" name="Retângulo 50"/>
          <p:cNvSpPr/>
          <p:nvPr/>
        </p:nvSpPr>
        <p:spPr>
          <a:xfrm>
            <a:off x="6372200" y="980729"/>
            <a:ext cx="2700363" cy="12241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Relação entre  o potencial econômico e  os indicadores socioeconômico e ambientais</a:t>
            </a:r>
          </a:p>
        </p:txBody>
      </p:sp>
      <p:sp>
        <p:nvSpPr>
          <p:cNvPr id="52" name="Seta para a direita 51"/>
          <p:cNvSpPr/>
          <p:nvPr/>
        </p:nvSpPr>
        <p:spPr>
          <a:xfrm>
            <a:off x="1476375" y="1555750"/>
            <a:ext cx="142875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3" name="Seta para a direita 52"/>
          <p:cNvSpPr/>
          <p:nvPr/>
        </p:nvSpPr>
        <p:spPr>
          <a:xfrm>
            <a:off x="4716016" y="1484784"/>
            <a:ext cx="143892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4" name="Seta para a direita 53"/>
          <p:cNvSpPr/>
          <p:nvPr/>
        </p:nvSpPr>
        <p:spPr>
          <a:xfrm>
            <a:off x="6228184" y="1484784"/>
            <a:ext cx="217487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5" name="Seta para a direita 54"/>
          <p:cNvSpPr/>
          <p:nvPr/>
        </p:nvSpPr>
        <p:spPr>
          <a:xfrm>
            <a:off x="2989263" y="1557338"/>
            <a:ext cx="142875" cy="288925"/>
          </a:xfrm>
          <a:prstGeom prst="rightArrow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0" y="2420888"/>
            <a:ext cx="8532813" cy="54630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sz="1700" b="1" dirty="0" smtClean="0"/>
              <a:t>Regressão </a:t>
            </a:r>
            <a:r>
              <a:rPr lang="pt-BR" sz="1700" b="1" dirty="0"/>
              <a:t>Múltipla </a:t>
            </a:r>
          </a:p>
          <a:p>
            <a:pPr>
              <a:defRPr/>
            </a:pPr>
            <a:r>
              <a:rPr lang="pt-BR" sz="1700" dirty="0"/>
              <a:t>Potencia econômico                   </a:t>
            </a:r>
            <a:r>
              <a:rPr lang="pt-BR" sz="1700" i="1" dirty="0"/>
              <a:t>Variável explicativa</a:t>
            </a:r>
          </a:p>
          <a:p>
            <a:pPr>
              <a:defRPr/>
            </a:pPr>
            <a:r>
              <a:rPr lang="pt-BR" sz="1700" dirty="0"/>
              <a:t>Indicadores socioeconômico e ambiental                  </a:t>
            </a:r>
            <a:r>
              <a:rPr lang="pt-BR" sz="1700" i="1" dirty="0"/>
              <a:t>Variável resposta</a:t>
            </a:r>
          </a:p>
          <a:p>
            <a:pPr>
              <a:defRPr/>
            </a:pPr>
            <a:endParaRPr lang="pt-BR" sz="1700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1700" b="1" dirty="0"/>
              <a:t>Método </a:t>
            </a:r>
            <a:r>
              <a:rPr lang="pt-BR" sz="1700" b="1" dirty="0" err="1"/>
              <a:t>stepwase</a:t>
            </a:r>
            <a:r>
              <a:rPr lang="pt-BR" sz="1700" b="1" dirty="0"/>
              <a:t> </a:t>
            </a:r>
            <a:r>
              <a:rPr lang="pt-BR" sz="1700" b="1" dirty="0" err="1"/>
              <a:t>backward</a:t>
            </a:r>
            <a:r>
              <a:rPr lang="pt-BR" sz="1700" b="1" dirty="0"/>
              <a:t> </a:t>
            </a:r>
            <a:r>
              <a:rPr lang="pt-BR" sz="1700" b="1" dirty="0" err="1"/>
              <a:t>selection</a:t>
            </a:r>
            <a:endParaRPr lang="pt-BR" sz="1700" b="1" dirty="0"/>
          </a:p>
          <a:p>
            <a:pPr>
              <a:defRPr/>
            </a:pPr>
            <a:r>
              <a:rPr lang="pt-BR" sz="1700" dirty="0"/>
              <a:t>Constrói um modelo com as variáveis mais significativas</a:t>
            </a:r>
          </a:p>
          <a:p>
            <a:pPr>
              <a:defRPr/>
            </a:pPr>
            <a:r>
              <a:rPr lang="pt-BR" sz="1700" dirty="0"/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1700" b="1" dirty="0"/>
              <a:t>Análise da regressão - resíduos</a:t>
            </a:r>
          </a:p>
          <a:p>
            <a:pPr>
              <a:defRPr/>
            </a:pPr>
            <a:r>
              <a:rPr lang="pt-BR" sz="1700" dirty="0"/>
              <a:t>Teste de normalidade =&gt; </a:t>
            </a:r>
            <a:r>
              <a:rPr lang="pt-BR" sz="1700" b="1" dirty="0" err="1">
                <a:solidFill>
                  <a:srgbClr val="FF0000"/>
                </a:solidFill>
              </a:rPr>
              <a:t>Shapiro-Wilk</a:t>
            </a:r>
            <a:r>
              <a:rPr lang="pt-BR" sz="1700" b="1" dirty="0">
                <a:solidFill>
                  <a:srgbClr val="FF0000"/>
                </a:solidFill>
              </a:rPr>
              <a:t> </a:t>
            </a:r>
            <a:r>
              <a:rPr lang="pt-BR" sz="1700" b="1" dirty="0" err="1">
                <a:solidFill>
                  <a:srgbClr val="FF0000"/>
                </a:solidFill>
              </a:rPr>
              <a:t>normality</a:t>
            </a:r>
            <a:r>
              <a:rPr lang="pt-BR" sz="1700" b="1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pt-BR" sz="1700" dirty="0" err="1"/>
              <a:t>Homocedasticidade</a:t>
            </a:r>
            <a:r>
              <a:rPr lang="pt-BR" sz="1700" dirty="0"/>
              <a:t>  =&gt;   </a:t>
            </a:r>
            <a:r>
              <a:rPr lang="pt-BR" sz="1700" b="1" dirty="0" err="1">
                <a:solidFill>
                  <a:srgbClr val="FF0000"/>
                </a:solidFill>
              </a:rPr>
              <a:t>Breusch-Pagan</a:t>
            </a:r>
            <a:r>
              <a:rPr lang="pt-BR" sz="1700" b="1" dirty="0">
                <a:solidFill>
                  <a:srgbClr val="FF0000"/>
                </a:solidFill>
              </a:rPr>
              <a:t> </a:t>
            </a:r>
            <a:r>
              <a:rPr lang="pt-BR" sz="1700" b="1" dirty="0" err="1">
                <a:solidFill>
                  <a:srgbClr val="FF0000"/>
                </a:solidFill>
              </a:rPr>
              <a:t>test</a:t>
            </a:r>
            <a:r>
              <a:rPr lang="pt-BR" sz="1700" b="1" dirty="0">
                <a:solidFill>
                  <a:srgbClr val="FF0000"/>
                </a:solidFill>
              </a:rPr>
              <a:t> </a:t>
            </a:r>
            <a:endParaRPr lang="pt-BR" sz="1700" dirty="0"/>
          </a:p>
          <a:p>
            <a:pPr>
              <a:defRPr/>
            </a:pPr>
            <a:r>
              <a:rPr lang="pt-BR" sz="1700" dirty="0"/>
              <a:t>Qualidade de ajuste do modelo =&gt; </a:t>
            </a:r>
            <a:r>
              <a:rPr lang="pt-BR" sz="1700" b="1" dirty="0">
                <a:solidFill>
                  <a:srgbClr val="FF0000"/>
                </a:solidFill>
              </a:rPr>
              <a:t>AIC</a:t>
            </a:r>
            <a:endParaRPr lang="pt-BR" sz="1700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 smtClean="0"/>
              <a:t>Teste de </a:t>
            </a:r>
            <a:r>
              <a:rPr lang="pt-BR" dirty="0" err="1" smtClean="0"/>
              <a:t>Moran</a:t>
            </a:r>
            <a:r>
              <a:rPr lang="pt-BR" dirty="0" smtClean="0"/>
              <a:t> de resíduos          </a:t>
            </a:r>
            <a:endParaRPr lang="pt-BR" dirty="0"/>
          </a:p>
          <a:p>
            <a:pPr>
              <a:defRPr/>
            </a:pPr>
            <a:r>
              <a:rPr lang="pt-BR" dirty="0"/>
              <a:t>            Avaliar a dependência espacial – 4 vizinhos mais próximos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  <p:sp>
        <p:nvSpPr>
          <p:cNvPr id="57" name="Seta para a direita 56"/>
          <p:cNvSpPr/>
          <p:nvPr/>
        </p:nvSpPr>
        <p:spPr>
          <a:xfrm>
            <a:off x="2339752" y="2708920"/>
            <a:ext cx="57626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8" name="Seta para a direita 57"/>
          <p:cNvSpPr/>
          <p:nvPr/>
        </p:nvSpPr>
        <p:spPr>
          <a:xfrm>
            <a:off x="4211960" y="2996952"/>
            <a:ext cx="576262" cy="216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61" name="Conector angulado 60"/>
          <p:cNvCxnSpPr/>
          <p:nvPr/>
        </p:nvCxnSpPr>
        <p:spPr>
          <a:xfrm>
            <a:off x="323528" y="5877272"/>
            <a:ext cx="504825" cy="1444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p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Áp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1141</TotalTime>
  <Words>1452</Words>
  <Application>Microsoft Office PowerPoint</Application>
  <PresentationFormat>Apresentação na tela (4:3)</PresentationFormat>
  <Paragraphs>351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Fluxo</vt:lpstr>
      <vt:lpstr>Análise do Potencial Econômico das comunidades ribeirinha do rio Arapiuns: uso da terra e produtos extrativistas de origem vegetal e animal</vt:lpstr>
      <vt:lpstr>Slide 2</vt:lpstr>
      <vt:lpstr>Área de estudo</vt:lpstr>
      <vt:lpstr>Procedimentos metodológicos</vt:lpstr>
      <vt:lpstr>Procedimentos metodológicos</vt:lpstr>
      <vt:lpstr>Procedimentos metodológicos</vt:lpstr>
      <vt:lpstr>Procedimentos metodológicos</vt:lpstr>
      <vt:lpstr>Procedimentos metodológicos</vt:lpstr>
      <vt:lpstr>Procedimentos metodológicos</vt:lpstr>
      <vt:lpstr>Procedimentos metodológicos</vt:lpstr>
      <vt:lpstr>Slide 11</vt:lpstr>
      <vt:lpstr>Slide 12</vt:lpstr>
      <vt:lpstr>Perfil da comunidade</vt:lpstr>
      <vt:lpstr>Perfil da comunidade</vt:lpstr>
      <vt:lpstr>Perfil da comunidade</vt:lpstr>
      <vt:lpstr>Perfil da comunidade</vt:lpstr>
      <vt:lpstr>Perfil da comunidade</vt:lpstr>
      <vt:lpstr>Perfil da comunidade</vt:lpstr>
      <vt:lpstr>Considerações Finais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Anielli</dc:creator>
  <cp:lastModifiedBy>Bruna</cp:lastModifiedBy>
  <cp:revision>81</cp:revision>
  <dcterms:created xsi:type="dcterms:W3CDTF">2014-12-17T13:21:12Z</dcterms:created>
  <dcterms:modified xsi:type="dcterms:W3CDTF">2014-12-18T17:18:33Z</dcterms:modified>
</cp:coreProperties>
</file>