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99" r:id="rId3"/>
    <p:sldId id="257" r:id="rId4"/>
    <p:sldId id="278" r:id="rId5"/>
    <p:sldId id="281" r:id="rId6"/>
    <p:sldId id="282" r:id="rId7"/>
    <p:sldId id="279" r:id="rId8"/>
    <p:sldId id="283" r:id="rId9"/>
    <p:sldId id="300" r:id="rId10"/>
    <p:sldId id="284" r:id="rId11"/>
    <p:sldId id="288" r:id="rId12"/>
    <p:sldId id="295" r:id="rId13"/>
    <p:sldId id="280" r:id="rId14"/>
    <p:sldId id="296" r:id="rId15"/>
    <p:sldId id="298" r:id="rId16"/>
    <p:sldId id="301" r:id="rId17"/>
    <p:sldId id="297" r:id="rId18"/>
    <p:sldId id="26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jG8ErUE/13haJ5+cUbdQALJBu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17B"/>
    <a:srgbClr val="F5C7EC"/>
    <a:srgbClr val="C52707"/>
    <a:srgbClr val="D9D9D9"/>
    <a:srgbClr val="696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4" autoAdjust="0"/>
    <p:restoredTop sz="90608" autoAdjust="0"/>
  </p:normalViewPr>
  <p:slideViewPr>
    <p:cSldViewPr snapToGrid="0">
      <p:cViewPr varScale="1">
        <p:scale>
          <a:sx n="60" d="100"/>
          <a:sy n="60" d="100"/>
        </p:scale>
        <p:origin x="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94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91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06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25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980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79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72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39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425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https://envolverde.com.br/saneamento-e-reconhecido-como-um-direito-humano/ </a:t>
            </a:r>
            <a:endParaRPr dirty="0"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44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https://envolverde.com.br/saneamento-e-reconhecido-como-um-direito-humano/ </a:t>
            </a:r>
            <a:endParaRPr dirty="0"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2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dirty="0">
                <a:solidFill>
                  <a:srgbClr val="191919"/>
                </a:solidFill>
                <a:effectLst/>
                <a:latin typeface="Roboto" panose="02000000000000000000" pitchFamily="2" charset="0"/>
              </a:rPr>
              <a:t>Foto: </a:t>
            </a:r>
            <a:r>
              <a:rPr lang="pt-BR" b="0" i="0" dirty="0" err="1">
                <a:solidFill>
                  <a:srgbClr val="191919"/>
                </a:solidFill>
                <a:effectLst/>
                <a:latin typeface="Roboto" panose="02000000000000000000" pitchFamily="2" charset="0"/>
              </a:rPr>
              <a:t>Gladyston</a:t>
            </a:r>
            <a:r>
              <a:rPr lang="pt-BR" b="0" i="0" dirty="0">
                <a:solidFill>
                  <a:srgbClr val="191919"/>
                </a:solidFill>
                <a:effectLst/>
                <a:latin typeface="Roboto" panose="02000000000000000000" pitchFamily="2" charset="0"/>
              </a:rPr>
              <a:t> Rodrigues/EM/D.A Press</a:t>
            </a:r>
            <a:endParaRPr dirty="0"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7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69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1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65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709ed50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709ed50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75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ide de título">
  <p:cSld name="1_Slide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>
            <a:spLocks noGrp="1"/>
          </p:cNvSpPr>
          <p:nvPr>
            <p:ph type="pic" idx="2"/>
          </p:nvPr>
        </p:nvSpPr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" name="Google Shape;26;p10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684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45700" rIns="432000" bIns="144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prstGeom prst="rect">
            <a:avLst/>
          </a:prstGeom>
          <a:solidFill>
            <a:schemeClr val="dk1">
              <a:alpha val="89803"/>
            </a:schemeClr>
          </a:solidFill>
          <a:ln>
            <a:noFill/>
          </a:ln>
        </p:spPr>
        <p:txBody>
          <a:bodyPr spcFirstLastPara="1" wrap="square" lIns="432000" tIns="1440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lide de título">
  <p:cSld name="2_Slide de título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4"/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4"/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4"/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4"/>
          <p:cNvSpPr>
            <a:spLocks noGrp="1"/>
          </p:cNvSpPr>
          <p:nvPr>
            <p:ph type="pic" idx="2"/>
          </p:nvPr>
        </p:nvSpPr>
        <p:spPr>
          <a:xfrm>
            <a:off x="86714" y="86714"/>
            <a:ext cx="6009285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3" name="Google Shape;123;p24"/>
          <p:cNvSpPr txBox="1">
            <a:spLocks noGrp="1"/>
          </p:cNvSpPr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88000" tIns="45700" rIns="432000" bIns="1440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spcFirstLastPara="1" wrap="square" lIns="288000" tIns="144000" rIns="432000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o e Imagem Grande">
  <p:cSld name="Texto e Imagem Gran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45700" rIns="432000" bIns="1440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>
            <a:spLocks noGrp="1"/>
          </p:cNvSpPr>
          <p:nvPr>
            <p:ph type="pic" idx="2"/>
          </p:nvPr>
        </p:nvSpPr>
        <p:spPr>
          <a:xfrm>
            <a:off x="84000" y="86714"/>
            <a:ext cx="6009285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sp>
      <p:sp>
        <p:nvSpPr>
          <p:cNvPr id="133" name="Google Shape;133;p25"/>
          <p:cNvSpPr txBox="1">
            <a:spLocks noGrp="1"/>
          </p:cNvSpPr>
          <p:nvPr>
            <p:ph type="body" idx="3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ítulo e Conteúdo">
  <p:cSld name="1_Título e Conteúd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9" name="Google Shape;139;p26"/>
          <p:cNvSpPr/>
          <p:nvPr/>
        </p:nvSpPr>
        <p:spPr>
          <a:xfrm rot="-2339177">
            <a:off x="10216425" y="538864"/>
            <a:ext cx="467362" cy="344458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/>
          <p:nvPr/>
        </p:nvSpPr>
        <p:spPr>
          <a:xfrm rot="-1222373">
            <a:off x="10678141" y="849218"/>
            <a:ext cx="316887" cy="23355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/>
          <p:nvPr/>
        </p:nvSpPr>
        <p:spPr>
          <a:xfrm rot="-2339177">
            <a:off x="10717367" y="620572"/>
            <a:ext cx="250689" cy="18476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/>
          <p:nvPr/>
        </p:nvSpPr>
        <p:spPr>
          <a:xfrm rot="-1789612">
            <a:off x="11064926" y="781602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/>
          <p:nvPr/>
        </p:nvSpPr>
        <p:spPr>
          <a:xfrm rot="-3322149">
            <a:off x="11152527" y="382052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/>
          <p:nvPr/>
        </p:nvSpPr>
        <p:spPr>
          <a:xfrm rot="-838582">
            <a:off x="11545452" y="1030689"/>
            <a:ext cx="162256" cy="119587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/>
          <p:nvPr/>
        </p:nvSpPr>
        <p:spPr>
          <a:xfrm rot="-4284707">
            <a:off x="11756248" y="247552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/>
          <p:nvPr/>
        </p:nvSpPr>
        <p:spPr>
          <a:xfrm rot="-1517764">
            <a:off x="11448108" y="631127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/>
          <p:nvPr/>
        </p:nvSpPr>
        <p:spPr>
          <a:xfrm rot="-1720268">
            <a:off x="11668879" y="824433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/>
          <p:nvPr/>
        </p:nvSpPr>
        <p:spPr>
          <a:xfrm rot="328041">
            <a:off x="10094502" y="901548"/>
            <a:ext cx="579699" cy="606799"/>
          </a:xfrm>
          <a:custGeom>
            <a:avLst/>
            <a:gdLst/>
            <a:ahLst/>
            <a:cxnLst/>
            <a:rect l="l" t="t" r="r" b="b"/>
            <a:pathLst>
              <a:path w="487806" h="510610" extrusionOk="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10871770" y="1202556"/>
            <a:ext cx="316887" cy="23355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/>
          <p:nvPr/>
        </p:nvSpPr>
        <p:spPr>
          <a:xfrm rot="-838582">
            <a:off x="11512604" y="1484835"/>
            <a:ext cx="162256" cy="119587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/>
          <p:nvPr/>
        </p:nvSpPr>
        <p:spPr>
          <a:xfrm rot="1160487">
            <a:off x="10291662" y="1614015"/>
            <a:ext cx="316887" cy="23355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/>
          <p:nvPr/>
        </p:nvSpPr>
        <p:spPr>
          <a:xfrm rot="803026">
            <a:off x="11586107" y="2015428"/>
            <a:ext cx="162256" cy="119587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is conteúdos">
  <p:cSld name="Dois conteúdo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472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2"/>
          </p:nvPr>
        </p:nvSpPr>
        <p:spPr>
          <a:xfrm>
            <a:off x="6299887" y="1152525"/>
            <a:ext cx="5472113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 Colunas">
  <p:cSld name="1_3 Coluna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3600000" cy="50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2"/>
          </p:nvPr>
        </p:nvSpPr>
        <p:spPr>
          <a:xfrm>
            <a:off x="430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3"/>
          </p:nvPr>
        </p:nvSpPr>
        <p:spPr>
          <a:xfrm>
            <a:off x="817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, sem elementos gráficos">
  <p:cSld name="Somente título, sem elementos gráfic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 Colunas">
  <p:cSld name="5 Coluna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2160000" cy="50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2"/>
          </p:nvPr>
        </p:nvSpPr>
        <p:spPr>
          <a:xfrm>
            <a:off x="2726412" y="1152525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3"/>
          </p:nvPr>
        </p:nvSpPr>
        <p:spPr>
          <a:xfrm>
            <a:off x="5021412" y="1152525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4"/>
          </p:nvPr>
        </p:nvSpPr>
        <p:spPr>
          <a:xfrm>
            <a:off x="7316412" y="1148060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5"/>
          </p:nvPr>
        </p:nvSpPr>
        <p:spPr>
          <a:xfrm>
            <a:off x="9611412" y="1152525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oduto Digital">
  <p:cSld name="Produto Digital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/>
          <p:nvPr/>
        </p:nvSpPr>
        <p:spPr>
          <a:xfrm rot="-2339177">
            <a:off x="10216425" y="538864"/>
            <a:ext cx="467362" cy="344458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/>
          <p:nvPr/>
        </p:nvSpPr>
        <p:spPr>
          <a:xfrm rot="-1222373">
            <a:off x="10678141" y="849218"/>
            <a:ext cx="316887" cy="23355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0"/>
          <p:cNvSpPr/>
          <p:nvPr/>
        </p:nvSpPr>
        <p:spPr>
          <a:xfrm rot="-2339177">
            <a:off x="10717367" y="620572"/>
            <a:ext cx="250689" cy="18476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0"/>
          <p:cNvSpPr/>
          <p:nvPr/>
        </p:nvSpPr>
        <p:spPr>
          <a:xfrm rot="-1789612">
            <a:off x="11064926" y="781602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0"/>
          <p:cNvSpPr/>
          <p:nvPr/>
        </p:nvSpPr>
        <p:spPr>
          <a:xfrm rot="-3322149">
            <a:off x="11152527" y="382052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0"/>
          <p:cNvSpPr/>
          <p:nvPr/>
        </p:nvSpPr>
        <p:spPr>
          <a:xfrm rot="-838582">
            <a:off x="11545452" y="1030689"/>
            <a:ext cx="162256" cy="119587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0"/>
          <p:cNvSpPr/>
          <p:nvPr/>
        </p:nvSpPr>
        <p:spPr>
          <a:xfrm rot="-4284707">
            <a:off x="11756248" y="247552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0"/>
          <p:cNvSpPr/>
          <p:nvPr/>
        </p:nvSpPr>
        <p:spPr>
          <a:xfrm rot="-1517764">
            <a:off x="11448108" y="631127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0"/>
          <p:cNvSpPr/>
          <p:nvPr/>
        </p:nvSpPr>
        <p:spPr>
          <a:xfrm rot="-1720268">
            <a:off x="11668879" y="824433"/>
            <a:ext cx="216995" cy="159931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0"/>
          <p:cNvSpPr/>
          <p:nvPr/>
        </p:nvSpPr>
        <p:spPr>
          <a:xfrm rot="328041">
            <a:off x="10094502" y="901548"/>
            <a:ext cx="579699" cy="606799"/>
          </a:xfrm>
          <a:custGeom>
            <a:avLst/>
            <a:gdLst/>
            <a:ahLst/>
            <a:cxnLst/>
            <a:rect l="l" t="t" r="r" b="b"/>
            <a:pathLst>
              <a:path w="487806" h="510610" extrusionOk="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10871770" y="1202556"/>
            <a:ext cx="316887" cy="23355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0"/>
          <p:cNvSpPr/>
          <p:nvPr/>
        </p:nvSpPr>
        <p:spPr>
          <a:xfrm rot="-838582">
            <a:off x="11512604" y="1484835"/>
            <a:ext cx="162256" cy="119587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0"/>
          <p:cNvSpPr/>
          <p:nvPr/>
        </p:nvSpPr>
        <p:spPr>
          <a:xfrm rot="1160487">
            <a:off x="10291662" y="1614015"/>
            <a:ext cx="316887" cy="233554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/>
          <p:nvPr/>
        </p:nvSpPr>
        <p:spPr>
          <a:xfrm rot="803026">
            <a:off x="11586107" y="2015428"/>
            <a:ext cx="162256" cy="119587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30"/>
          <p:cNvGrpSpPr/>
          <p:nvPr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191" name="Google Shape;191;p30"/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 rot="-54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lt1"/>
            </a:solidFill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3098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 rot="-5400000">
              <a:off x="4660498" y="1119143"/>
              <a:ext cx="48680" cy="4868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 rot="-5400000">
              <a:off x="4505961" y="1106017"/>
              <a:ext cx="83096" cy="8309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 rot="-5400000">
              <a:off x="4524686" y="1124741"/>
              <a:ext cx="45647" cy="4564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2951603" cy="219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 sz="2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2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204" name="Google Shape;204;p30"/>
          <p:cNvSpPr txBox="1">
            <a:spLocks noGrp="1"/>
          </p:cNvSpPr>
          <p:nvPr>
            <p:ph type="body" idx="3"/>
          </p:nvPr>
        </p:nvSpPr>
        <p:spPr>
          <a:xfrm>
            <a:off x="431800" y="3509766"/>
            <a:ext cx="2951163" cy="232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úmeros Grandes, Opção 1">
  <p:cSld name="Números Grandes, Opção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/>
          <p:nvPr/>
        </p:nvSpPr>
        <p:spPr>
          <a:xfrm>
            <a:off x="0" y="2539992"/>
            <a:ext cx="5373076" cy="4318008"/>
          </a:xfrm>
          <a:custGeom>
            <a:avLst/>
            <a:gdLst/>
            <a:ahLst/>
            <a:cxnLst/>
            <a:rect l="l" t="t" r="r" b="b"/>
            <a:pathLst>
              <a:path w="5373076" h="4318008" extrusionOk="0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906843" y="3429050"/>
            <a:ext cx="4522314" cy="27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2"/>
          </p:nvPr>
        </p:nvSpPr>
        <p:spPr>
          <a:xfrm>
            <a:off x="6774740" y="3429000"/>
            <a:ext cx="452240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3"/>
          </p:nvPr>
        </p:nvSpPr>
        <p:spPr>
          <a:xfrm>
            <a:off x="906463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4"/>
          </p:nvPr>
        </p:nvSpPr>
        <p:spPr>
          <a:xfrm>
            <a:off x="6762750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mparação">
  <p:cSld name="1_Comparação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2"/>
          </p:nvPr>
        </p:nvSpPr>
        <p:spPr>
          <a:xfrm>
            <a:off x="432000" y="1584000"/>
            <a:ext cx="5472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3"/>
          </p:nvPr>
        </p:nvSpPr>
        <p:spPr>
          <a:xfrm>
            <a:off x="6299887" y="1584325"/>
            <a:ext cx="5472113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4"/>
          </p:nvPr>
        </p:nvSpPr>
        <p:spPr>
          <a:xfrm>
            <a:off x="6300000" y="1152525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nas Demarcadas">
  <p:cSld name="3 Colunas Demarcada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3"/>
          <p:cNvSpPr>
            <a:spLocks noGrp="1"/>
          </p:cNvSpPr>
          <p:nvPr>
            <p:ph type="body"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7" name="Google Shape;227;p33"/>
          <p:cNvSpPr>
            <a:spLocks noGrp="1"/>
          </p:cNvSpPr>
          <p:nvPr>
            <p:ph type="body" idx="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4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5"/>
          </p:nvPr>
        </p:nvSpPr>
        <p:spPr>
          <a:xfrm>
            <a:off x="744236" y="1647240"/>
            <a:ext cx="2975578" cy="648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6"/>
          </p:nvPr>
        </p:nvSpPr>
        <p:spPr>
          <a:xfrm>
            <a:off x="4608336" y="1647040"/>
            <a:ext cx="2975578" cy="648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7"/>
          </p:nvPr>
        </p:nvSpPr>
        <p:spPr>
          <a:xfrm>
            <a:off x="8483986" y="1647240"/>
            <a:ext cx="2975578" cy="6480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nha do tempo">
  <p:cSld name="Linha do tempo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8" name="Google Shape;238;p34"/>
          <p:cNvCxnSpPr/>
          <p:nvPr/>
        </p:nvCxnSpPr>
        <p:spPr>
          <a:xfrm>
            <a:off x="431800" y="3866682"/>
            <a:ext cx="1133951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9" name="Google Shape;239;p34"/>
          <p:cNvSpPr txBox="1">
            <a:spLocks noGrp="1"/>
          </p:cNvSpPr>
          <p:nvPr>
            <p:ph type="body" idx="2"/>
          </p:nvPr>
        </p:nvSpPr>
        <p:spPr>
          <a:xfrm>
            <a:off x="412908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3"/>
          </p:nvPr>
        </p:nvSpPr>
        <p:spPr>
          <a:xfrm>
            <a:off x="43179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4"/>
          </p:nvPr>
        </p:nvSpPr>
        <p:spPr>
          <a:xfrm>
            <a:off x="903816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5"/>
          </p:nvPr>
        </p:nvSpPr>
        <p:spPr>
          <a:xfrm>
            <a:off x="137583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6"/>
          </p:nvPr>
        </p:nvSpPr>
        <p:spPr>
          <a:xfrm>
            <a:off x="1847850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7"/>
          </p:nvPr>
        </p:nvSpPr>
        <p:spPr>
          <a:xfrm>
            <a:off x="6077108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8"/>
          </p:nvPr>
        </p:nvSpPr>
        <p:spPr>
          <a:xfrm>
            <a:off x="231986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9"/>
          </p:nvPr>
        </p:nvSpPr>
        <p:spPr>
          <a:xfrm>
            <a:off x="2791884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3"/>
          </p:nvPr>
        </p:nvSpPr>
        <p:spPr>
          <a:xfrm>
            <a:off x="326390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4"/>
          </p:nvPr>
        </p:nvSpPr>
        <p:spPr>
          <a:xfrm>
            <a:off x="467995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body" idx="15"/>
          </p:nvPr>
        </p:nvSpPr>
        <p:spPr>
          <a:xfrm>
            <a:off x="3735918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16"/>
          </p:nvPr>
        </p:nvSpPr>
        <p:spPr>
          <a:xfrm>
            <a:off x="420793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17"/>
          </p:nvPr>
        </p:nvSpPr>
        <p:spPr>
          <a:xfrm>
            <a:off x="515196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8"/>
          </p:nvPr>
        </p:nvSpPr>
        <p:spPr>
          <a:xfrm>
            <a:off x="5623986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9"/>
          </p:nvPr>
        </p:nvSpPr>
        <p:spPr>
          <a:xfrm>
            <a:off x="609599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20"/>
          </p:nvPr>
        </p:nvSpPr>
        <p:spPr>
          <a:xfrm>
            <a:off x="656801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21"/>
          </p:nvPr>
        </p:nvSpPr>
        <p:spPr>
          <a:xfrm>
            <a:off x="704002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body" idx="22"/>
          </p:nvPr>
        </p:nvSpPr>
        <p:spPr>
          <a:xfrm>
            <a:off x="7512046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23"/>
          </p:nvPr>
        </p:nvSpPr>
        <p:spPr>
          <a:xfrm>
            <a:off x="798406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24"/>
          </p:nvPr>
        </p:nvSpPr>
        <p:spPr>
          <a:xfrm>
            <a:off x="8456080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25"/>
          </p:nvPr>
        </p:nvSpPr>
        <p:spPr>
          <a:xfrm>
            <a:off x="892809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26"/>
          </p:nvPr>
        </p:nvSpPr>
        <p:spPr>
          <a:xfrm>
            <a:off x="10344148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27"/>
          </p:nvPr>
        </p:nvSpPr>
        <p:spPr>
          <a:xfrm>
            <a:off x="9400114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28"/>
          </p:nvPr>
        </p:nvSpPr>
        <p:spPr>
          <a:xfrm>
            <a:off x="987213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body" idx="29"/>
          </p:nvPr>
        </p:nvSpPr>
        <p:spPr>
          <a:xfrm>
            <a:off x="1081616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30"/>
          </p:nvPr>
        </p:nvSpPr>
        <p:spPr>
          <a:xfrm>
            <a:off x="112881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31"/>
          </p:nvPr>
        </p:nvSpPr>
        <p:spPr>
          <a:xfrm>
            <a:off x="5360988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32"/>
          </p:nvPr>
        </p:nvSpPr>
        <p:spPr>
          <a:xfrm>
            <a:off x="5395728" y="2531196"/>
            <a:ext cx="1724394" cy="1858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quipe de 3 Membros">
  <p:cSld name="Equipe de 3 Membros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2103945" y="3995705"/>
            <a:ext cx="196417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2"/>
          </p:nvPr>
        </p:nvSpPr>
        <p:spPr>
          <a:xfrm>
            <a:off x="5955887" y="3995705"/>
            <a:ext cx="196417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3"/>
          </p:nvPr>
        </p:nvSpPr>
        <p:spPr>
          <a:xfrm>
            <a:off x="9807829" y="3991240"/>
            <a:ext cx="196417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4"/>
          </p:nvPr>
        </p:nvSpPr>
        <p:spPr>
          <a:xfrm>
            <a:off x="2103945" y="3424428"/>
            <a:ext cx="196417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5"/>
          </p:nvPr>
        </p:nvSpPr>
        <p:spPr>
          <a:xfrm>
            <a:off x="5955887" y="3424428"/>
            <a:ext cx="1964171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6"/>
          </p:nvPr>
        </p:nvSpPr>
        <p:spPr>
          <a:xfrm>
            <a:off x="9807830" y="3424428"/>
            <a:ext cx="196417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5"/>
          <p:cNvSpPr>
            <a:spLocks noGrp="1"/>
          </p:cNvSpPr>
          <p:nvPr>
            <p:ph type="pic" idx="7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35"/>
          <p:cNvSpPr>
            <a:spLocks noGrp="1"/>
          </p:cNvSpPr>
          <p:nvPr>
            <p:ph type="pic" idx="8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35"/>
          <p:cNvSpPr>
            <a:spLocks noGrp="1"/>
          </p:cNvSpPr>
          <p:nvPr>
            <p:ph type="pic" idx="9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5"/>
          <p:cNvSpPr txBox="1">
            <a:spLocks noGrp="1"/>
          </p:cNvSpPr>
          <p:nvPr>
            <p:ph type="body" idx="13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14"/>
          </p:nvPr>
        </p:nvSpPr>
        <p:spPr>
          <a:xfrm>
            <a:off x="2103945" y="4311393"/>
            <a:ext cx="1964172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15"/>
          </p:nvPr>
        </p:nvSpPr>
        <p:spPr>
          <a:xfrm>
            <a:off x="5955887" y="4311393"/>
            <a:ext cx="1963737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16"/>
          </p:nvPr>
        </p:nvSpPr>
        <p:spPr>
          <a:xfrm>
            <a:off x="9807829" y="4311393"/>
            <a:ext cx="1981200" cy="113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quipe de 6 Membros">
  <p:cSld name="Equipe de 6 Membro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88" name="Google Shape;288;p36"/>
          <p:cNvSpPr txBox="1">
            <a:spLocks noGrp="1"/>
          </p:cNvSpPr>
          <p:nvPr>
            <p:ph type="body" idx="1"/>
          </p:nvPr>
        </p:nvSpPr>
        <p:spPr>
          <a:xfrm>
            <a:off x="2340113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body" idx="2"/>
          </p:nvPr>
        </p:nvSpPr>
        <p:spPr>
          <a:xfrm>
            <a:off x="4248426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3"/>
          </p:nvPr>
        </p:nvSpPr>
        <p:spPr>
          <a:xfrm>
            <a:off x="6156739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4"/>
          </p:nvPr>
        </p:nvSpPr>
        <p:spPr>
          <a:xfrm>
            <a:off x="8065052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6"/>
          <p:cNvSpPr txBox="1">
            <a:spLocks noGrp="1"/>
          </p:cNvSpPr>
          <p:nvPr>
            <p:ph type="body" idx="5"/>
          </p:nvPr>
        </p:nvSpPr>
        <p:spPr>
          <a:xfrm>
            <a:off x="431800" y="3926334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body" idx="6"/>
          </p:nvPr>
        </p:nvSpPr>
        <p:spPr>
          <a:xfrm>
            <a:off x="2340113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7"/>
          </p:nvPr>
        </p:nvSpPr>
        <p:spPr>
          <a:xfrm>
            <a:off x="4248426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8"/>
          </p:nvPr>
        </p:nvSpPr>
        <p:spPr>
          <a:xfrm>
            <a:off x="6156739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body" idx="9"/>
          </p:nvPr>
        </p:nvSpPr>
        <p:spPr>
          <a:xfrm>
            <a:off x="8065052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body" idx="13"/>
          </p:nvPr>
        </p:nvSpPr>
        <p:spPr>
          <a:xfrm>
            <a:off x="431800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6"/>
          <p:cNvSpPr>
            <a:spLocks noGrp="1"/>
          </p:cNvSpPr>
          <p:nvPr>
            <p:ph type="pic" idx="14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6"/>
          <p:cNvSpPr>
            <a:spLocks noGrp="1"/>
          </p:cNvSpPr>
          <p:nvPr>
            <p:ph type="pic" idx="15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36"/>
          <p:cNvSpPr>
            <a:spLocks noGrp="1"/>
          </p:cNvSpPr>
          <p:nvPr>
            <p:ph type="pic" idx="16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36"/>
          <p:cNvSpPr>
            <a:spLocks noGrp="1"/>
          </p:cNvSpPr>
          <p:nvPr>
            <p:ph type="pic" idx="17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6"/>
          <p:cNvSpPr>
            <a:spLocks noGrp="1"/>
          </p:cNvSpPr>
          <p:nvPr>
            <p:ph type="pic" idx="18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6"/>
          <p:cNvSpPr>
            <a:spLocks noGrp="1"/>
          </p:cNvSpPr>
          <p:nvPr>
            <p:ph type="pic" idx="19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36"/>
          <p:cNvSpPr txBox="1">
            <a:spLocks noGrp="1"/>
          </p:cNvSpPr>
          <p:nvPr>
            <p:ph type="body" idx="20"/>
          </p:nvPr>
        </p:nvSpPr>
        <p:spPr>
          <a:xfrm>
            <a:off x="9973363" y="3925888"/>
            <a:ext cx="180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6"/>
          <p:cNvSpPr txBox="1">
            <a:spLocks noGrp="1"/>
          </p:cNvSpPr>
          <p:nvPr>
            <p:ph type="body" idx="21"/>
          </p:nvPr>
        </p:nvSpPr>
        <p:spPr>
          <a:xfrm>
            <a:off x="9973363" y="4505325"/>
            <a:ext cx="1800000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 e Subtítulo">
  <p:cSld name="Somente Título e Subtítulo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/>
          <p:nvPr/>
        </p:nvSpPr>
        <p:spPr>
          <a:xfrm rot="4308689">
            <a:off x="8139110" y="-52404"/>
            <a:ext cx="648657" cy="777553"/>
          </a:xfrm>
          <a:custGeom>
            <a:avLst/>
            <a:gdLst/>
            <a:ahLst/>
            <a:cxnLst/>
            <a:rect l="l" t="t" r="r" b="b"/>
            <a:pathLst>
              <a:path w="648657" h="777553" extrusionOk="0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7"/>
          <p:cNvSpPr/>
          <p:nvPr/>
        </p:nvSpPr>
        <p:spPr>
          <a:xfrm rot="4308689">
            <a:off x="8878526" y="-532562"/>
            <a:ext cx="3571215" cy="3737093"/>
          </a:xfrm>
          <a:custGeom>
            <a:avLst/>
            <a:gdLst/>
            <a:ahLst/>
            <a:cxnLst/>
            <a:rect l="l" t="t" r="r" b="b"/>
            <a:pathLst>
              <a:path w="3571215" h="3737093" extrusionOk="0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12" name="Google Shape;312;p37"/>
          <p:cNvSpPr/>
          <p:nvPr/>
        </p:nvSpPr>
        <p:spPr>
          <a:xfrm rot="4308689">
            <a:off x="9191192" y="1651650"/>
            <a:ext cx="1980696" cy="2066510"/>
          </a:xfrm>
          <a:custGeom>
            <a:avLst/>
            <a:gdLst/>
            <a:ahLst/>
            <a:cxnLst/>
            <a:rect l="l" t="t" r="r" b="b"/>
            <a:pathLst>
              <a:path w="1980696" h="2066510" extrusionOk="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7"/>
          <p:cNvSpPr/>
          <p:nvPr/>
        </p:nvSpPr>
        <p:spPr>
          <a:xfrm rot="-7769131">
            <a:off x="9457431" y="3977898"/>
            <a:ext cx="346713" cy="206124"/>
          </a:xfrm>
          <a:custGeom>
            <a:avLst/>
            <a:gdLst/>
            <a:ahLst/>
            <a:cxnLst/>
            <a:rect l="l" t="t" r="r" b="b"/>
            <a:pathLst>
              <a:path w="346713" h="206124" extrusionOk="0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7"/>
          <p:cNvSpPr/>
          <p:nvPr/>
        </p:nvSpPr>
        <p:spPr>
          <a:xfrm rot="-9168920">
            <a:off x="9528615" y="3713859"/>
            <a:ext cx="710669" cy="335543"/>
          </a:xfrm>
          <a:custGeom>
            <a:avLst/>
            <a:gdLst/>
            <a:ahLst/>
            <a:cxnLst/>
            <a:rect l="l" t="t" r="r" b="b"/>
            <a:pathLst>
              <a:path w="710669" h="335543" extrusionOk="0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7"/>
          <p:cNvSpPr/>
          <p:nvPr/>
        </p:nvSpPr>
        <p:spPr>
          <a:xfrm rot="4308689">
            <a:off x="8785444" y="1075879"/>
            <a:ext cx="1246227" cy="1580187"/>
          </a:xfrm>
          <a:custGeom>
            <a:avLst/>
            <a:gdLst/>
            <a:ahLst/>
            <a:cxnLst/>
            <a:rect l="l" t="t" r="r" b="b"/>
            <a:pathLst>
              <a:path w="1246227" h="1580187" extrusionOk="0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7"/>
          <p:cNvSpPr/>
          <p:nvPr/>
        </p:nvSpPr>
        <p:spPr>
          <a:xfrm rot="-4406895">
            <a:off x="11374788" y="2846425"/>
            <a:ext cx="243160" cy="406553"/>
          </a:xfrm>
          <a:custGeom>
            <a:avLst/>
            <a:gdLst/>
            <a:ahLst/>
            <a:cxnLst/>
            <a:rect l="l" t="t" r="r" b="b"/>
            <a:pathLst>
              <a:path w="243160" h="406553" extrusionOk="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7"/>
          <p:cNvSpPr/>
          <p:nvPr/>
        </p:nvSpPr>
        <p:spPr>
          <a:xfrm rot="-4406895">
            <a:off x="10879052" y="2627354"/>
            <a:ext cx="692798" cy="510610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7"/>
          <p:cNvSpPr txBox="1">
            <a:spLocks noGrp="1"/>
          </p:cNvSpPr>
          <p:nvPr>
            <p:ph type="body" idx="1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omente Título">
  <p:cSld name="1_Somente Título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/>
          <p:nvPr/>
        </p:nvSpPr>
        <p:spPr>
          <a:xfrm rot="-7400842">
            <a:off x="10161654" y="-236402"/>
            <a:ext cx="1957093" cy="1399810"/>
          </a:xfrm>
          <a:custGeom>
            <a:avLst/>
            <a:gdLst/>
            <a:ahLst/>
            <a:cxnLst/>
            <a:rect l="l" t="t" r="r" b="b"/>
            <a:pathLst>
              <a:path w="1957093" h="1399810" extrusionOk="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8"/>
          <p:cNvSpPr/>
          <p:nvPr/>
        </p:nvSpPr>
        <p:spPr>
          <a:xfrm rot="6973557">
            <a:off x="9799840" y="198216"/>
            <a:ext cx="748251" cy="780669"/>
          </a:xfrm>
          <a:custGeom>
            <a:avLst/>
            <a:gdLst/>
            <a:ahLst/>
            <a:cxnLst/>
            <a:rect l="l" t="t" r="r" b="b"/>
            <a:pathLst>
              <a:path w="1980696" h="2066510" extrusionOk="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25" name="Google Shape;325;p38"/>
          <p:cNvSpPr/>
          <p:nvPr/>
        </p:nvSpPr>
        <p:spPr>
          <a:xfrm rot="5483574">
            <a:off x="9854193" y="808595"/>
            <a:ext cx="243160" cy="406553"/>
          </a:xfrm>
          <a:custGeom>
            <a:avLst/>
            <a:gdLst/>
            <a:ahLst/>
            <a:cxnLst/>
            <a:rect l="l" t="t" r="r" b="b"/>
            <a:pathLst>
              <a:path w="243160" h="406553" extrusionOk="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8"/>
          <p:cNvSpPr/>
          <p:nvPr/>
        </p:nvSpPr>
        <p:spPr>
          <a:xfrm rot="-7364292">
            <a:off x="11753205" y="112024"/>
            <a:ext cx="332291" cy="247882"/>
          </a:xfrm>
          <a:custGeom>
            <a:avLst/>
            <a:gdLst/>
            <a:ahLst/>
            <a:cxnLst/>
            <a:rect l="l" t="t" r="r" b="b"/>
            <a:pathLst>
              <a:path w="1449157" h="1081038" extrusionOk="0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8"/>
          <p:cNvSpPr/>
          <p:nvPr/>
        </p:nvSpPr>
        <p:spPr>
          <a:xfrm rot="-8263484">
            <a:off x="10313236" y="1084299"/>
            <a:ext cx="648657" cy="777553"/>
          </a:xfrm>
          <a:custGeom>
            <a:avLst/>
            <a:gdLst/>
            <a:ahLst/>
            <a:cxnLst/>
            <a:rect l="l" t="t" r="r" b="b"/>
            <a:pathLst>
              <a:path w="648657" h="777553" extrusionOk="0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/>
          <p:nvPr/>
        </p:nvSpPr>
        <p:spPr>
          <a:xfrm rot="5738060">
            <a:off x="9844293" y="1032301"/>
            <a:ext cx="692798" cy="510610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8"/>
          <p:cNvSpPr/>
          <p:nvPr/>
        </p:nvSpPr>
        <p:spPr>
          <a:xfrm rot="8291645">
            <a:off x="10081798" y="798094"/>
            <a:ext cx="371360" cy="273702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igado">
  <p:cSld name="Obrigad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>
            <a:spLocks noGrp="1"/>
          </p:cNvSpPr>
          <p:nvPr>
            <p:ph type="pic" idx="2"/>
          </p:nvPr>
        </p:nvSpPr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" name="Google Shape;34;p12"/>
          <p:cNvSpPr txBox="1"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88000" tIns="45700" rIns="2160000" bIns="1440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prstGeom prst="rect">
            <a:avLst/>
          </a:prstGeom>
          <a:solidFill>
            <a:schemeClr val="dk1">
              <a:alpha val="89803"/>
            </a:schemeClr>
          </a:solidFill>
          <a:ln>
            <a:noFill/>
          </a:ln>
        </p:spPr>
        <p:txBody>
          <a:bodyPr spcFirstLastPara="1" wrap="square" lIns="216000" tIns="144000" rIns="576000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6" name="Google Shape;36;p12"/>
          <p:cNvCxnSpPr/>
          <p:nvPr/>
        </p:nvCxnSpPr>
        <p:spPr>
          <a:xfrm>
            <a:off x="7777113" y="2412127"/>
            <a:ext cx="0" cy="11001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12"/>
          <p:cNvSpPr txBox="1">
            <a:spLocks noGrp="1"/>
          </p:cNvSpPr>
          <p:nvPr>
            <p:ph type="body" idx="3"/>
          </p:nvPr>
        </p:nvSpPr>
        <p:spPr>
          <a:xfrm>
            <a:off x="2667000" y="4142258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4"/>
          </p:nvPr>
        </p:nvSpPr>
        <p:spPr>
          <a:xfrm>
            <a:off x="2667000" y="4448040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5"/>
          </p:nvPr>
        </p:nvSpPr>
        <p:spPr>
          <a:xfrm>
            <a:off x="8065008" y="2587752"/>
            <a:ext cx="1344168" cy="7040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6"/>
          </p:nvPr>
        </p:nvSpPr>
        <p:spPr>
          <a:xfrm>
            <a:off x="2667000" y="4753821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8"/>
          <p:cNvSpPr/>
          <p:nvPr/>
        </p:nvSpPr>
        <p:spPr>
          <a:xfrm rot="-7400842">
            <a:off x="10161654" y="-236402"/>
            <a:ext cx="1957093" cy="1399810"/>
          </a:xfrm>
          <a:custGeom>
            <a:avLst/>
            <a:gdLst/>
            <a:ahLst/>
            <a:cxnLst/>
            <a:rect l="l" t="t" r="r" b="b"/>
            <a:pathLst>
              <a:path w="1957093" h="1399810" extrusionOk="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8"/>
          <p:cNvSpPr/>
          <p:nvPr/>
        </p:nvSpPr>
        <p:spPr>
          <a:xfrm rot="6973557">
            <a:off x="9799840" y="198216"/>
            <a:ext cx="748251" cy="780669"/>
          </a:xfrm>
          <a:custGeom>
            <a:avLst/>
            <a:gdLst/>
            <a:ahLst/>
            <a:cxnLst/>
            <a:rect l="l" t="t" r="r" b="b"/>
            <a:pathLst>
              <a:path w="1980696" h="2066510" extrusionOk="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8"/>
          <p:cNvSpPr/>
          <p:nvPr/>
        </p:nvSpPr>
        <p:spPr>
          <a:xfrm rot="5483574">
            <a:off x="9854193" y="808595"/>
            <a:ext cx="243160" cy="406553"/>
          </a:xfrm>
          <a:custGeom>
            <a:avLst/>
            <a:gdLst/>
            <a:ahLst/>
            <a:cxnLst/>
            <a:rect l="l" t="t" r="r" b="b"/>
            <a:pathLst>
              <a:path w="243160" h="406553" extrusionOk="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8"/>
          <p:cNvSpPr/>
          <p:nvPr/>
        </p:nvSpPr>
        <p:spPr>
          <a:xfrm rot="-7364292">
            <a:off x="11753205" y="112024"/>
            <a:ext cx="332291" cy="247882"/>
          </a:xfrm>
          <a:custGeom>
            <a:avLst/>
            <a:gdLst/>
            <a:ahLst/>
            <a:cxnLst/>
            <a:rect l="l" t="t" r="r" b="b"/>
            <a:pathLst>
              <a:path w="1449157" h="1081038" extrusionOk="0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/>
          <p:nvPr/>
        </p:nvSpPr>
        <p:spPr>
          <a:xfrm rot="-8263484">
            <a:off x="10313236" y="1084299"/>
            <a:ext cx="648657" cy="777553"/>
          </a:xfrm>
          <a:custGeom>
            <a:avLst/>
            <a:gdLst/>
            <a:ahLst/>
            <a:cxnLst/>
            <a:rect l="l" t="t" r="r" b="b"/>
            <a:pathLst>
              <a:path w="648657" h="777553" extrusionOk="0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/>
          <p:nvPr/>
        </p:nvSpPr>
        <p:spPr>
          <a:xfrm rot="5738060">
            <a:off x="9844293" y="1032301"/>
            <a:ext cx="692798" cy="510610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 rot="8291645">
            <a:off x="10081798" y="798094"/>
            <a:ext cx="371360" cy="273702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>
              <a:gd name="adj" fmla="val 29289"/>
            </a:avLst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9"/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Seu Logotipo ou Nome Aqui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9"/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pixabay.com/pt/plano-de-fundo-verde-azul-turquesa-1685143/" TargetMode="External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191" b="22191"/>
          <a:stretch/>
        </p:blipFill>
        <p:spPr>
          <a:xfrm flipH="1">
            <a:off x="-69193" y="0"/>
            <a:ext cx="1233038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36" name="Google Shape;336;p1"/>
          <p:cNvSpPr txBox="1"/>
          <p:nvPr/>
        </p:nvSpPr>
        <p:spPr>
          <a:xfrm>
            <a:off x="6908718" y="170358"/>
            <a:ext cx="45719" cy="8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"/>
          <p:cNvSpPr txBox="1"/>
          <p:nvPr/>
        </p:nvSpPr>
        <p:spPr>
          <a:xfrm>
            <a:off x="8967686" y="251791"/>
            <a:ext cx="45719" cy="5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"/>
          <p:cNvSpPr txBox="1"/>
          <p:nvPr/>
        </p:nvSpPr>
        <p:spPr>
          <a:xfrm>
            <a:off x="-69193" y="5740321"/>
            <a:ext cx="12330388" cy="919379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60762" y="5803187"/>
            <a:ext cx="1076684" cy="82774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"/>
          <p:cNvSpPr txBox="1"/>
          <p:nvPr/>
        </p:nvSpPr>
        <p:spPr>
          <a:xfrm>
            <a:off x="1314450" y="30861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"/>
          <p:cNvSpPr txBox="1"/>
          <p:nvPr/>
        </p:nvSpPr>
        <p:spPr>
          <a:xfrm>
            <a:off x="158370" y="304800"/>
            <a:ext cx="4336940" cy="518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APRESENTAÇÃO DE ARTIGO</a:t>
            </a:r>
            <a:endParaRPr sz="2400" dirty="0">
              <a:solidFill>
                <a:schemeClr val="tx1"/>
              </a:solidFill>
            </a:endParaRPr>
          </a:p>
        </p:txBody>
      </p:sp>
      <p:cxnSp>
        <p:nvCxnSpPr>
          <p:cNvPr id="343" name="Google Shape;343;p1"/>
          <p:cNvCxnSpPr/>
          <p:nvPr/>
        </p:nvCxnSpPr>
        <p:spPr>
          <a:xfrm>
            <a:off x="158369" y="823291"/>
            <a:ext cx="11271631" cy="0"/>
          </a:xfrm>
          <a:prstGeom prst="straightConnector1">
            <a:avLst/>
          </a:prstGeom>
          <a:noFill/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1"/>
          <p:cNvSpPr txBox="1"/>
          <p:nvPr/>
        </p:nvSpPr>
        <p:spPr>
          <a:xfrm>
            <a:off x="7861239" y="428265"/>
            <a:ext cx="3568762" cy="3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Caderno de Saúde Pública, 2019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CC77DD4-E21C-6650-4E55-059ECEE4E9CA}"/>
              </a:ext>
            </a:extLst>
          </p:cNvPr>
          <p:cNvSpPr txBox="1"/>
          <p:nvPr/>
        </p:nvSpPr>
        <p:spPr>
          <a:xfrm>
            <a:off x="54554" y="5782753"/>
            <a:ext cx="5560145" cy="8686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Curso: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Doutorado em Ciência do Sistema Terrestre</a:t>
            </a:r>
          </a:p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Disciplina: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População, Espaço e Meio Ambiente</a:t>
            </a:r>
          </a:p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Docentes: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Dr.ª Silvana Amaral </a:t>
            </a:r>
            <a:r>
              <a:rPr lang="pt-B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Kampel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Dr. Antônio Miguel V. Monteiro</a:t>
            </a:r>
          </a:p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Discente: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Mariana Dias C. da Costa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9169244A-F5E8-C0DE-B5BF-BA987BCA3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78" y="927767"/>
            <a:ext cx="8205491" cy="2387600"/>
          </a:xfrm>
        </p:spPr>
        <p:txBody>
          <a:bodyPr anchor="ctr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br>
              <a:rPr lang="pt-BR" sz="3200" b="1" dirty="0">
                <a:solidFill>
                  <a:schemeClr val="bg1"/>
                </a:solidFill>
                <a:latin typeface="Times New Roman"/>
                <a:cs typeface="Times New Roman"/>
                <a:sym typeface="Times New Roman"/>
              </a:rPr>
            </a:br>
            <a:r>
              <a:rPr lang="pt-BR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Desigualdade e discriminação no acesso à</a:t>
            </a:r>
            <a:br>
              <a:rPr lang="pt-BR" sz="32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pt-BR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água e ao esgotamento sanitário </a:t>
            </a:r>
            <a:br>
              <a:rPr lang="pt-BR" sz="32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br>
              <a:rPr lang="pt-BR" sz="32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pt-BR" sz="2400" dirty="0">
                <a:solidFill>
                  <a:schemeClr val="bg1"/>
                </a:solidFill>
                <a:latin typeface="Times New Roman"/>
                <a:cs typeface="Times New Roman"/>
              </a:rPr>
              <a:t>na Região Metropolitana de Belo Horizonte,</a:t>
            </a:r>
            <a:br>
              <a:rPr lang="pt-BR" sz="24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pt-BR" sz="2400" dirty="0">
                <a:solidFill>
                  <a:schemeClr val="bg1"/>
                </a:solidFill>
                <a:latin typeface="Times New Roman"/>
                <a:cs typeface="Times New Roman"/>
              </a:rPr>
              <a:t>Minas Gerais, Brasil </a:t>
            </a:r>
            <a:br>
              <a:rPr lang="pt-BR" sz="24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pt-BR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Subtítulo 3">
            <a:extLst>
              <a:ext uri="{FF2B5EF4-FFF2-40B4-BE49-F238E27FC236}">
                <a16:creationId xmlns:a16="http://schemas.microsoft.com/office/drawing/2014/main" id="{22E103E3-3B58-4180-4CA2-1647EFBA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78" y="3312922"/>
            <a:ext cx="8205491" cy="2271585"/>
          </a:xfrm>
        </p:spPr>
        <p:txBody>
          <a:bodyPr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</a:p>
        </p:txBody>
      </p:sp>
      <p:pic>
        <p:nvPicPr>
          <p:cNvPr id="1026" name="Picture 2" descr="Maria Inês Pedrosa Nahas - Pesquisadora - Fiocruz-MG | LinkedIn">
            <a:extLst>
              <a:ext uri="{FF2B5EF4-FFF2-40B4-BE49-F238E27FC236}">
                <a16:creationId xmlns:a16="http://schemas.microsoft.com/office/drawing/2014/main" id="{2F56D4AB-B125-7E9C-694A-2861421F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0" y="3380265"/>
            <a:ext cx="1321878" cy="1321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lete Soares Alves de Moura - Integra IFMG | Integra IFMG">
            <a:extLst>
              <a:ext uri="{FF2B5EF4-FFF2-40B4-BE49-F238E27FC236}">
                <a16:creationId xmlns:a16="http://schemas.microsoft.com/office/drawing/2014/main" id="{BFA94458-014C-226F-A4DA-F4A68EC85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4"/>
          <a:stretch/>
        </p:blipFill>
        <p:spPr bwMode="auto">
          <a:xfrm>
            <a:off x="2400751" y="3380265"/>
            <a:ext cx="1357946" cy="1321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drigo COELHO DE CARVALHO | Federal University of Minas Gerais, Belo  Horizonte | UFMG | Centro de Desenvolvimento e Planejamento Regional  (CEDEPLAR)">
            <a:extLst>
              <a:ext uri="{FF2B5EF4-FFF2-40B4-BE49-F238E27FC236}">
                <a16:creationId xmlns:a16="http://schemas.microsoft.com/office/drawing/2014/main" id="{C32D7D87-B117-7624-2317-C524D825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5" b="18341"/>
          <a:stretch/>
        </p:blipFill>
        <p:spPr bwMode="auto">
          <a:xfrm>
            <a:off x="4470056" y="3385217"/>
            <a:ext cx="1418146" cy="13169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ixar faltar água e esgotamento sanitário é violação de direitos humanos.  Entrevista com Léo Heller">
            <a:extLst>
              <a:ext uri="{FF2B5EF4-FFF2-40B4-BE49-F238E27FC236}">
                <a16:creationId xmlns:a16="http://schemas.microsoft.com/office/drawing/2014/main" id="{27D51B3E-60DB-7336-5DB6-A99B4BD67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r="13802" b="28092"/>
          <a:stretch/>
        </p:blipFill>
        <p:spPr bwMode="auto">
          <a:xfrm>
            <a:off x="6539360" y="3396499"/>
            <a:ext cx="1321878" cy="13224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4F4BA0B-5CB5-9641-9F0F-13CE9BC7240A}"/>
              </a:ext>
            </a:extLst>
          </p:cNvPr>
          <p:cNvSpPr txBox="1"/>
          <p:nvPr/>
        </p:nvSpPr>
        <p:spPr>
          <a:xfrm>
            <a:off x="230586" y="4775076"/>
            <a:ext cx="162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Maria Inês </a:t>
            </a:r>
            <a:r>
              <a:rPr lang="pt-BR" dirty="0" err="1">
                <a:solidFill>
                  <a:schemeClr val="bg1"/>
                </a:solidFill>
              </a:rPr>
              <a:t>Nahas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D70F9EC-9DC5-78B3-5972-F4254B06F4D1}"/>
              </a:ext>
            </a:extLst>
          </p:cNvPr>
          <p:cNvSpPr txBox="1"/>
          <p:nvPr/>
        </p:nvSpPr>
        <p:spPr>
          <a:xfrm>
            <a:off x="2400751" y="4775076"/>
            <a:ext cx="135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Arlete Moura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7A706E-FE67-87A9-332E-89A1BE7EF8BB}"/>
              </a:ext>
            </a:extLst>
          </p:cNvPr>
          <p:cNvSpPr txBox="1"/>
          <p:nvPr/>
        </p:nvSpPr>
        <p:spPr>
          <a:xfrm>
            <a:off x="4364884" y="4782895"/>
            <a:ext cx="162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Rodrigo Carvalho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288E669-5FD8-2F7E-E779-1596793508CD}"/>
              </a:ext>
            </a:extLst>
          </p:cNvPr>
          <p:cNvSpPr txBox="1"/>
          <p:nvPr/>
        </p:nvSpPr>
        <p:spPr>
          <a:xfrm>
            <a:off x="6500575" y="4791120"/>
            <a:ext cx="162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Léo Heller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609080-14CF-F143-9143-ADA4DFF58FE9}"/>
              </a:ext>
            </a:extLst>
          </p:cNvPr>
          <p:cNvSpPr txBox="1"/>
          <p:nvPr/>
        </p:nvSpPr>
        <p:spPr>
          <a:xfrm>
            <a:off x="344690" y="5183701"/>
            <a:ext cx="778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Instituto René Rachou, Fundação Oswaldo Cruz, Belo Horizonte, Brasil.</a:t>
            </a:r>
          </a:p>
        </p:txBody>
      </p:sp>
    </p:spTree>
    <p:extLst>
      <p:ext uri="{BB962C8B-B14F-4D97-AF65-F5344CB8AC3E}">
        <p14:creationId xmlns:p14="http://schemas.microsoft.com/office/powerpoint/2010/main" val="422438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10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| UNIVERSALIZAÇÃO DOS SERVIÇOS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9D6F0281-5927-50B3-92D1-A95475957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23" y="1544670"/>
            <a:ext cx="7819329" cy="376866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E492653-22E2-20A6-CC2B-34FA7A544A1A}"/>
              </a:ext>
            </a:extLst>
          </p:cNvPr>
          <p:cNvSpPr/>
          <p:nvPr/>
        </p:nvSpPr>
        <p:spPr>
          <a:xfrm>
            <a:off x="8404864" y="1601130"/>
            <a:ext cx="3415376" cy="3269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</a:rPr>
              <a:t>PLANSAB: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Média do déficit nacional: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Água – 40% | Esgoto – 60%</a:t>
            </a:r>
          </a:p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(população total)</a:t>
            </a:r>
          </a:p>
          <a:p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Aumento do acesso adequado nos dois serviços.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Existe diferença entre os municípios, mas todos tiveram aumento do acesso.</a:t>
            </a:r>
          </a:p>
        </p:txBody>
      </p:sp>
    </p:spTree>
    <p:extLst>
      <p:ext uri="{BB962C8B-B14F-4D97-AF65-F5344CB8AC3E}">
        <p14:creationId xmlns:p14="http://schemas.microsoft.com/office/powerpoint/2010/main" val="153947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11</a:t>
            </a:fld>
            <a:endParaRPr>
              <a:solidFill>
                <a:schemeClr val="accent1"/>
              </a:solidFill>
            </a:endParaRPr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" name="Google Shape;358;g12709ed50cd_0_50">
            <a:extLst>
              <a:ext uri="{FF2B5EF4-FFF2-40B4-BE49-F238E27FC236}">
                <a16:creationId xmlns:a16="http://schemas.microsoft.com/office/drawing/2014/main" id="{C06DF179-719D-9EC9-0001-11E92E925604}"/>
              </a:ext>
            </a:extLst>
          </p:cNvPr>
          <p:cNvSpPr txBox="1"/>
          <p:nvPr/>
        </p:nvSpPr>
        <p:spPr>
          <a:xfrm>
            <a:off x="131619" y="197085"/>
            <a:ext cx="92209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| ÍNDICE DE MORAN LOCAL – SERVIÇOS DE ÁGUA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F7DC58-8D54-341E-C172-C29B17B0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2" y="628750"/>
            <a:ext cx="4733925" cy="58197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8FDFA21-2B89-44CB-2040-E5C0E2E52E2B}"/>
              </a:ext>
            </a:extLst>
          </p:cNvPr>
          <p:cNvSpPr txBox="1"/>
          <p:nvPr/>
        </p:nvSpPr>
        <p:spPr>
          <a:xfrm>
            <a:off x="673768" y="1026695"/>
            <a:ext cx="93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2000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6AE9BF-408C-568F-8793-236333874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456" y="609700"/>
            <a:ext cx="4695825" cy="5838825"/>
          </a:xfrm>
          <a:prstGeom prst="rect">
            <a:avLst/>
          </a:prstGeom>
        </p:spPr>
      </p:pic>
      <p:pic>
        <p:nvPicPr>
          <p:cNvPr id="355" name="Google Shape;355;g12709ed50cd_0_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AA36BB-9753-4813-4D3F-3BD576B2746C}"/>
              </a:ext>
            </a:extLst>
          </p:cNvPr>
          <p:cNvSpPr txBox="1"/>
          <p:nvPr/>
        </p:nvSpPr>
        <p:spPr>
          <a:xfrm>
            <a:off x="7814098" y="925837"/>
            <a:ext cx="93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2010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EFD921-2B1A-86BA-3A0D-0349A7B87B30}"/>
              </a:ext>
            </a:extLst>
          </p:cNvPr>
          <p:cNvSpPr txBox="1"/>
          <p:nvPr/>
        </p:nvSpPr>
        <p:spPr>
          <a:xfrm>
            <a:off x="263942" y="1620252"/>
            <a:ext cx="1941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Baixo acesso próximo de municípios com altas proporções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9D4D821D-940E-3806-8F8D-7095EBC4AD37}"/>
              </a:ext>
            </a:extLst>
          </p:cNvPr>
          <p:cNvSpPr/>
          <p:nvPr/>
        </p:nvSpPr>
        <p:spPr>
          <a:xfrm>
            <a:off x="1604210" y="2342148"/>
            <a:ext cx="45719" cy="224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7BF8429-FF0F-EE2E-DB51-5C63DCBC02F6}"/>
              </a:ext>
            </a:extLst>
          </p:cNvPr>
          <p:cNvSpPr/>
          <p:nvPr/>
        </p:nvSpPr>
        <p:spPr>
          <a:xfrm rot="19010626">
            <a:off x="3176337" y="1026695"/>
            <a:ext cx="1821530" cy="2101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ABC6CDD-F1BB-7D48-2C3D-CA9C99E0B570}"/>
              </a:ext>
            </a:extLst>
          </p:cNvPr>
          <p:cNvSpPr/>
          <p:nvPr/>
        </p:nvSpPr>
        <p:spPr>
          <a:xfrm rot="19010626">
            <a:off x="9704763" y="1002880"/>
            <a:ext cx="1821530" cy="2101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4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12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" name="Google Shape;358;g12709ed50cd_0_50">
            <a:extLst>
              <a:ext uri="{FF2B5EF4-FFF2-40B4-BE49-F238E27FC236}">
                <a16:creationId xmlns:a16="http://schemas.microsoft.com/office/drawing/2014/main" id="{34A2B8DC-3107-DFE0-6313-BF4C210183F9}"/>
              </a:ext>
            </a:extLst>
          </p:cNvPr>
          <p:cNvSpPr txBox="1"/>
          <p:nvPr/>
        </p:nvSpPr>
        <p:spPr>
          <a:xfrm>
            <a:off x="131619" y="197085"/>
            <a:ext cx="92209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| ÍNDICE DE MORAN LOCAL – SERVIÇOS DE ESGOTO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30CD1E-F0D3-2B9C-5F2B-3BE1CB8F5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84" y="623488"/>
            <a:ext cx="4733925" cy="5857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75A5400-E6FA-E426-72B6-8196FEF5D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571" y="623488"/>
            <a:ext cx="4695825" cy="5800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C5C392-DCE2-CCAE-3E15-455642677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14" y="975332"/>
            <a:ext cx="8132769" cy="6401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ABE75B3-6905-A74A-409A-1F39F672B5A6}"/>
              </a:ext>
            </a:extLst>
          </p:cNvPr>
          <p:cNvSpPr txBox="1"/>
          <p:nvPr/>
        </p:nvSpPr>
        <p:spPr>
          <a:xfrm>
            <a:off x="6096000" y="1700922"/>
            <a:ext cx="1941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Baixo acesso próximo de municípios com situação semelhante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1B8BC98E-CA04-B85E-0EED-E0435AFC8537}"/>
              </a:ext>
            </a:extLst>
          </p:cNvPr>
          <p:cNvSpPr/>
          <p:nvPr/>
        </p:nvSpPr>
        <p:spPr>
          <a:xfrm rot="19697017">
            <a:off x="7924800" y="2144855"/>
            <a:ext cx="45719" cy="224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CA702D9-AB11-628C-0FBA-6AEFBF064E20}"/>
              </a:ext>
            </a:extLst>
          </p:cNvPr>
          <p:cNvSpPr/>
          <p:nvPr/>
        </p:nvSpPr>
        <p:spPr>
          <a:xfrm rot="3073490">
            <a:off x="2800996" y="2691373"/>
            <a:ext cx="1821530" cy="2603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E9033E1-E342-A115-2D66-E14A4245063E}"/>
              </a:ext>
            </a:extLst>
          </p:cNvPr>
          <p:cNvSpPr/>
          <p:nvPr/>
        </p:nvSpPr>
        <p:spPr>
          <a:xfrm rot="3073490">
            <a:off x="7878419" y="3463530"/>
            <a:ext cx="2189379" cy="1539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7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13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REFERÊNCIA CITADA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2C4B47-733D-6F49-AFB0-D8E32E872444}"/>
              </a:ext>
            </a:extLst>
          </p:cNvPr>
          <p:cNvGrpSpPr/>
          <p:nvPr/>
        </p:nvGrpSpPr>
        <p:grpSpPr>
          <a:xfrm>
            <a:off x="320842" y="781791"/>
            <a:ext cx="9545053" cy="400110"/>
            <a:chOff x="320842" y="781791"/>
            <a:chExt cx="9545053" cy="400110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2BB3AC5-0F7C-57D5-088F-53812BF1A968}"/>
                </a:ext>
              </a:extLst>
            </p:cNvPr>
            <p:cNvSpPr txBox="1"/>
            <p:nvPr/>
          </p:nvSpPr>
          <p:spPr>
            <a:xfrm>
              <a:off x="320842" y="781791"/>
              <a:ext cx="9545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i="0" dirty="0">
                  <a:solidFill>
                    <a:srgbClr val="2420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Cres</a:t>
              </a:r>
              <a:r>
                <a:rPr lang="pt-BR" sz="2000" b="1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cimento desordenado das cidades           segregação dos mais pobres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2708FA2F-4E85-7237-E596-3EA312C16BA6}"/>
                </a:ext>
              </a:extLst>
            </p:cNvPr>
            <p:cNvSpPr/>
            <p:nvPr/>
          </p:nvSpPr>
          <p:spPr>
            <a:xfrm>
              <a:off x="5293894" y="946484"/>
              <a:ext cx="433137" cy="80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053B23-102E-AEC5-5EB1-FF04772B8726}"/>
              </a:ext>
            </a:extLst>
          </p:cNvPr>
          <p:cNvSpPr txBox="1"/>
          <p:nvPr/>
        </p:nvSpPr>
        <p:spPr>
          <a:xfrm>
            <a:off x="115577" y="1366407"/>
            <a:ext cx="1176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TORRES, Haroldo da Gama et al. Pobreza e espaço: padrões de segregação em São Paulo. </a:t>
            </a:r>
            <a:r>
              <a:rPr lang="pt-BR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Estudos avançados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 17, p. 97-128, 2003.</a:t>
            </a:r>
            <a:endParaRPr lang="pt-BR" sz="2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1415486-A68C-41D8-56C2-CFC0E074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4" y="2180285"/>
            <a:ext cx="6255673" cy="4222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6521CD6-1921-79C2-33EA-8102BF191492}"/>
              </a:ext>
            </a:extLst>
          </p:cNvPr>
          <p:cNvGrpSpPr/>
          <p:nvPr/>
        </p:nvGrpSpPr>
        <p:grpSpPr>
          <a:xfrm>
            <a:off x="48126" y="2258799"/>
            <a:ext cx="7430175" cy="3626074"/>
            <a:chOff x="48126" y="2258799"/>
            <a:chExt cx="7430175" cy="3626074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2F894406-AD79-17CB-3B84-CC719112A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086" y="2366340"/>
              <a:ext cx="4466215" cy="3265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754CB648-4A61-0185-F3C9-2C8EB0197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6" y="2258799"/>
              <a:ext cx="2956487" cy="36260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BA4FC6-5C56-7EE1-DE7D-083AA12D0167}"/>
              </a:ext>
            </a:extLst>
          </p:cNvPr>
          <p:cNvSpPr txBox="1"/>
          <p:nvPr/>
        </p:nvSpPr>
        <p:spPr>
          <a:xfrm>
            <a:off x="7507704" y="2148822"/>
            <a:ext cx="46842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222222"/>
                </a:solidFill>
                <a:latin typeface="Arial" panose="020B0604020202020204" pitchFamily="34" charset="0"/>
              </a:rPr>
              <a:t>Objetivo: </a:t>
            </a: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Analisar os padrões espaciais de distribuição de situações de vulnerabilidade social em São Paulo</a:t>
            </a:r>
          </a:p>
          <a:p>
            <a:endParaRPr lang="pt-BR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222222"/>
                </a:solidFill>
                <a:latin typeface="Arial" panose="020B0604020202020204" pitchFamily="34" charset="0"/>
              </a:rPr>
              <a:t>Dados: </a:t>
            </a: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Censo 2010 (setor censitário)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A05E7C7-0109-0DC0-B03B-64CBA8F35F55}"/>
              </a:ext>
            </a:extLst>
          </p:cNvPr>
          <p:cNvSpPr/>
          <p:nvPr/>
        </p:nvSpPr>
        <p:spPr>
          <a:xfrm>
            <a:off x="7822435" y="3873194"/>
            <a:ext cx="3383684" cy="25067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Índice de privação:</a:t>
            </a:r>
          </a:p>
          <a:p>
            <a:pPr algn="ctr"/>
            <a:endParaRPr lang="pt-BR" sz="2000" b="1" dirty="0">
              <a:solidFill>
                <a:schemeClr val="accent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Centro -&gt; Periferia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Curva negativa de indicadores sociais 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AB11EC4-2B2F-F06C-D0E5-59DAD8ED7CBC}"/>
              </a:ext>
            </a:extLst>
          </p:cNvPr>
          <p:cNvSpPr/>
          <p:nvPr/>
        </p:nvSpPr>
        <p:spPr>
          <a:xfrm>
            <a:off x="7619998" y="3846431"/>
            <a:ext cx="4403538" cy="25992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Índice de homicídios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e </a:t>
            </a: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Desempenho da Língua Portuguesa</a:t>
            </a:r>
            <a:r>
              <a:rPr lang="pt-BR" sz="2000" b="1" dirty="0">
                <a:solidFill>
                  <a:schemeClr val="accent1"/>
                </a:solidFill>
              </a:rPr>
              <a:t>:</a:t>
            </a:r>
          </a:p>
          <a:p>
            <a:pPr algn="ctr"/>
            <a:endParaRPr lang="pt-BR" sz="2000" b="1" dirty="0">
              <a:solidFill>
                <a:schemeClr val="accent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Diversidade nas periferias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“pontos críticos”</a:t>
            </a:r>
          </a:p>
        </p:txBody>
      </p:sp>
    </p:spTree>
    <p:extLst>
      <p:ext uri="{BB962C8B-B14F-4D97-AF65-F5344CB8AC3E}">
        <p14:creationId xmlns:p14="http://schemas.microsoft.com/office/powerpoint/2010/main" val="33216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9" grpId="0" animBg="1"/>
      <p:bldP spid="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14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" name="Google Shape;358;g12709ed50cd_0_50">
            <a:extLst>
              <a:ext uri="{FF2B5EF4-FFF2-40B4-BE49-F238E27FC236}">
                <a16:creationId xmlns:a16="http://schemas.microsoft.com/office/drawing/2014/main" id="{C06DF179-719D-9EC9-0001-11E92E925604}"/>
              </a:ext>
            </a:extLst>
          </p:cNvPr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| DESIGUALDADES NO ACESSO (ADEQUADO)</a:t>
            </a:r>
            <a:endParaRPr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EAD2A1E-350F-6931-92A4-79E550657255}"/>
              </a:ext>
            </a:extLst>
          </p:cNvPr>
          <p:cNvGrpSpPr/>
          <p:nvPr/>
        </p:nvGrpSpPr>
        <p:grpSpPr>
          <a:xfrm>
            <a:off x="217585" y="915981"/>
            <a:ext cx="2862160" cy="2457359"/>
            <a:chOff x="276636" y="750427"/>
            <a:chExt cx="2862160" cy="2457359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91B465FA-0B2B-E626-3520-2C0DCA145DF2}"/>
                </a:ext>
              </a:extLst>
            </p:cNvPr>
            <p:cNvSpPr txBox="1"/>
            <p:nvPr/>
          </p:nvSpPr>
          <p:spPr>
            <a:xfrm>
              <a:off x="647950" y="2135832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Renda domiciliar</a:t>
              </a:r>
            </a:p>
          </p:txBody>
        </p:sp>
        <p:pic>
          <p:nvPicPr>
            <p:cNvPr id="2050" name="Picture 2" descr="O que é renda passiva e como calcular – Educação Financeira – Estadão  E-Investidor – As principais notícias do mercado financeiro">
              <a:extLst>
                <a:ext uri="{FF2B5EF4-FFF2-40B4-BE49-F238E27FC236}">
                  <a16:creationId xmlns:a16="http://schemas.microsoft.com/office/drawing/2014/main" id="{8FD56ABD-0A0F-602A-35C7-48470AE185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7" r="15723"/>
            <a:stretch/>
          </p:blipFill>
          <p:spPr bwMode="auto">
            <a:xfrm>
              <a:off x="802105" y="750427"/>
              <a:ext cx="1552574" cy="13467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D5DC361-6BAC-9634-B7DE-A2AC870798E0}"/>
                </a:ext>
              </a:extLst>
            </p:cNvPr>
            <p:cNvSpPr txBox="1"/>
            <p:nvPr/>
          </p:nvSpPr>
          <p:spPr>
            <a:xfrm>
              <a:off x="276636" y="2469122"/>
              <a:ext cx="2862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10 S.M. = 3x mais chances no acesso à água e 4,5x no esgoto (comparado com 1,5 S.M.)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3ACDB62-3162-0918-5586-CDB8593959B3}"/>
              </a:ext>
            </a:extLst>
          </p:cNvPr>
          <p:cNvGrpSpPr/>
          <p:nvPr/>
        </p:nvGrpSpPr>
        <p:grpSpPr>
          <a:xfrm>
            <a:off x="4323843" y="965910"/>
            <a:ext cx="3254110" cy="2285580"/>
            <a:chOff x="4323843" y="750427"/>
            <a:chExt cx="3254110" cy="228558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A193254-F78C-4173-5F94-74E0D35DDEBF}"/>
                </a:ext>
              </a:extLst>
            </p:cNvPr>
            <p:cNvSpPr txBox="1"/>
            <p:nvPr/>
          </p:nvSpPr>
          <p:spPr>
            <a:xfrm>
              <a:off x="4715656" y="2164117"/>
              <a:ext cx="2470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Situação do domicílio</a:t>
              </a:r>
            </a:p>
          </p:txBody>
        </p:sp>
        <p:pic>
          <p:nvPicPr>
            <p:cNvPr id="2052" name="Picture 4" descr="Espaço urbano e rural. A relação entre urbano e rural - Brasil Escola">
              <a:extLst>
                <a:ext uri="{FF2B5EF4-FFF2-40B4-BE49-F238E27FC236}">
                  <a16:creationId xmlns:a16="http://schemas.microsoft.com/office/drawing/2014/main" id="{BD405F46-A1AA-7944-DC0A-2834A5B72B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0" r="12992"/>
            <a:stretch/>
          </p:blipFill>
          <p:spPr bwMode="auto">
            <a:xfrm>
              <a:off x="5151927" y="750427"/>
              <a:ext cx="1449399" cy="13467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3DBB9F5-55D2-F979-05A1-558F11191DC9}"/>
                </a:ext>
              </a:extLst>
            </p:cNvPr>
            <p:cNvSpPr txBox="1"/>
            <p:nvPr/>
          </p:nvSpPr>
          <p:spPr>
            <a:xfrm>
              <a:off x="4323843" y="2512787"/>
              <a:ext cx="325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Déficit mais elevado nas áreas rurais. Tendência no país e no mundo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0812F7B-F569-A574-0F78-8ECF46BDB98F}"/>
              </a:ext>
            </a:extLst>
          </p:cNvPr>
          <p:cNvGrpSpPr/>
          <p:nvPr/>
        </p:nvGrpSpPr>
        <p:grpSpPr>
          <a:xfrm>
            <a:off x="6675953" y="3821993"/>
            <a:ext cx="3254110" cy="2487310"/>
            <a:chOff x="6675953" y="3821993"/>
            <a:chExt cx="3254110" cy="2487310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C7BA12F-50B9-53AC-86E1-4A42F98F430F}"/>
                </a:ext>
              </a:extLst>
            </p:cNvPr>
            <p:cNvSpPr txBox="1"/>
            <p:nvPr/>
          </p:nvSpPr>
          <p:spPr>
            <a:xfrm>
              <a:off x="6675953" y="4713669"/>
              <a:ext cx="32541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Sexo do responsável </a:t>
              </a:r>
            </a:p>
            <a:p>
              <a:pPr algn="ctr"/>
              <a:r>
                <a:rPr lang="pt-BR" sz="1600" b="1" dirty="0"/>
                <a:t>do domicílio</a:t>
              </a:r>
            </a:p>
          </p:txBody>
        </p:sp>
        <p:pic>
          <p:nvPicPr>
            <p:cNvPr id="2054" name="Picture 6" descr="Diário de Nerd: Você conhece a origem dos símbolos de feminino e masculino?">
              <a:extLst>
                <a:ext uri="{FF2B5EF4-FFF2-40B4-BE49-F238E27FC236}">
                  <a16:creationId xmlns:a16="http://schemas.microsoft.com/office/drawing/2014/main" id="{C4960A65-F18B-0676-7B35-14D3431AD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417" y="3821993"/>
              <a:ext cx="1114618" cy="91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A0403FF-39CD-E6B5-4BC0-F595FCC9FA72}"/>
                </a:ext>
              </a:extLst>
            </p:cNvPr>
            <p:cNvSpPr txBox="1"/>
            <p:nvPr/>
          </p:nvSpPr>
          <p:spPr>
            <a:xfrm>
              <a:off x="6721229" y="5355196"/>
              <a:ext cx="31161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Mulheres com 19% maior de chance de ter domicílio com acesso à água mais adequada do que os homens</a:t>
              </a:r>
            </a:p>
            <a:p>
              <a:pPr algn="ctr"/>
              <a:r>
                <a:rPr lang="pt-BR" dirty="0"/>
                <a:t>(ponto positivo)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F98AC99-E8A5-4E7E-13D6-853E64F9C4F1}"/>
              </a:ext>
            </a:extLst>
          </p:cNvPr>
          <p:cNvGrpSpPr/>
          <p:nvPr/>
        </p:nvGrpSpPr>
        <p:grpSpPr>
          <a:xfrm>
            <a:off x="1562350" y="3757742"/>
            <a:ext cx="3551126" cy="2389555"/>
            <a:chOff x="1562350" y="3757742"/>
            <a:chExt cx="3551126" cy="238955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24F74B4-032C-D635-DEB6-E07F960A4993}"/>
                </a:ext>
              </a:extLst>
            </p:cNvPr>
            <p:cNvSpPr txBox="1"/>
            <p:nvPr/>
          </p:nvSpPr>
          <p:spPr>
            <a:xfrm>
              <a:off x="1817700" y="4864044"/>
              <a:ext cx="2862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Cor da pele (ou raça) do </a:t>
              </a:r>
            </a:p>
            <a:p>
              <a:pPr algn="ctr"/>
              <a:r>
                <a:rPr lang="pt-BR" sz="1600" b="1" dirty="0"/>
                <a:t>chefe do domicílio</a:t>
              </a:r>
            </a:p>
          </p:txBody>
        </p:sp>
        <p:pic>
          <p:nvPicPr>
            <p:cNvPr id="2056" name="Picture 8" descr="coleção de mãos humanas étnicas com cor de pele diferente. gesto de mão.  punho levantado ou punho cerrado. ilustração vetorial isolada no branco  2180878 Vetor no Vecteezy">
              <a:extLst>
                <a:ext uri="{FF2B5EF4-FFF2-40B4-BE49-F238E27FC236}">
                  <a16:creationId xmlns:a16="http://schemas.microsoft.com/office/drawing/2014/main" id="{39BFAF5D-1546-AC7D-6C2C-B1940EAAE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750" y="3757742"/>
              <a:ext cx="1544060" cy="102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B33F544-F7E1-C770-CD7F-A4498407375F}"/>
                </a:ext>
              </a:extLst>
            </p:cNvPr>
            <p:cNvSpPr txBox="1"/>
            <p:nvPr/>
          </p:nvSpPr>
          <p:spPr>
            <a:xfrm>
              <a:off x="1562350" y="5408633"/>
              <a:ext cx="35511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“Pele branca” – 32% mais chance de acesso à água e 39% de esgoto.</a:t>
              </a:r>
            </a:p>
            <a:p>
              <a:pPr algn="ctr"/>
              <a:r>
                <a:rPr lang="pt-BR" dirty="0"/>
                <a:t>Mas 60% são chefes da “pele não branca”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62C2505-08E1-B39C-6744-E4195EA054EA}"/>
              </a:ext>
            </a:extLst>
          </p:cNvPr>
          <p:cNvGrpSpPr/>
          <p:nvPr/>
        </p:nvGrpSpPr>
        <p:grpSpPr>
          <a:xfrm>
            <a:off x="8822051" y="838543"/>
            <a:ext cx="3116179" cy="2735612"/>
            <a:chOff x="8763000" y="691185"/>
            <a:chExt cx="3116179" cy="2735612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70E7147-3531-DB1A-FABD-3DCDBF6C1295}"/>
                </a:ext>
              </a:extLst>
            </p:cNvPr>
            <p:cNvSpPr txBox="1"/>
            <p:nvPr/>
          </p:nvSpPr>
          <p:spPr>
            <a:xfrm>
              <a:off x="9276504" y="2130568"/>
              <a:ext cx="2470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Nível de instrução</a:t>
              </a:r>
            </a:p>
          </p:txBody>
        </p:sp>
        <p:pic>
          <p:nvPicPr>
            <p:cNvPr id="2058" name="Picture 10" descr="Informativo – Formatura: 9º Ano - FII - CMC - Colégio Monte Castelo">
              <a:extLst>
                <a:ext uri="{FF2B5EF4-FFF2-40B4-BE49-F238E27FC236}">
                  <a16:creationId xmlns:a16="http://schemas.microsoft.com/office/drawing/2014/main" id="{7879111C-BD2B-71F4-4CB2-C978C8EE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6504" y="691185"/>
              <a:ext cx="1972381" cy="1413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45B1FE4-BB29-9375-18B2-2A071580DB4F}"/>
                </a:ext>
              </a:extLst>
            </p:cNvPr>
            <p:cNvSpPr txBox="1"/>
            <p:nvPr/>
          </p:nvSpPr>
          <p:spPr>
            <a:xfrm>
              <a:off x="8763000" y="2472690"/>
              <a:ext cx="31161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Superior completo – 4x mais chance de ter acesso ao esgoto, do que aqueles sem instrução ou ensino fundamental incompleto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6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15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" name="Google Shape;358;g12709ed50cd_0_50">
            <a:extLst>
              <a:ext uri="{FF2B5EF4-FFF2-40B4-BE49-F238E27FC236}">
                <a16:creationId xmlns:a16="http://schemas.microsoft.com/office/drawing/2014/main" id="{C06DF179-719D-9EC9-0001-11E92E925604}"/>
              </a:ext>
            </a:extLst>
          </p:cNvPr>
          <p:cNvSpPr txBox="1"/>
          <p:nvPr/>
        </p:nvSpPr>
        <p:spPr>
          <a:xfrm>
            <a:off x="131619" y="197085"/>
            <a:ext cx="8147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cs typeface="Times New Roman"/>
                <a:sym typeface="Times New Roman"/>
              </a:rPr>
              <a:t>REFERÊNCIA CITADA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7EF10D-720E-020B-4090-B46E640F81C8}"/>
              </a:ext>
            </a:extLst>
          </p:cNvPr>
          <p:cNvSpPr txBox="1"/>
          <p:nvPr/>
        </p:nvSpPr>
        <p:spPr>
          <a:xfrm>
            <a:off x="131619" y="1301681"/>
            <a:ext cx="1161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REZENDE,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Sonaly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 al. Integrando oferta e demanda de serviços de saneamento: análise hierárquica do panorama urbano brasileiro no ano 2000. </a:t>
            </a:r>
            <a:r>
              <a:rPr lang="pt-BR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Engenharia Sanitária e Ambiental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 12, p. 90-101, 2007.</a:t>
            </a:r>
            <a:endParaRPr lang="pt-BR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564792-BCDD-EA62-80F3-867C07D1EEE4}"/>
              </a:ext>
            </a:extLst>
          </p:cNvPr>
          <p:cNvSpPr txBox="1"/>
          <p:nvPr/>
        </p:nvSpPr>
        <p:spPr>
          <a:xfrm>
            <a:off x="205401" y="770992"/>
            <a:ext cx="1046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Importância da análise integrada das variáveis independentes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5A29A9D-024F-50BA-CFD0-B1C5158617C2}"/>
              </a:ext>
            </a:extLst>
          </p:cNvPr>
          <p:cNvGrpSpPr/>
          <p:nvPr/>
        </p:nvGrpSpPr>
        <p:grpSpPr>
          <a:xfrm>
            <a:off x="549989" y="2570554"/>
            <a:ext cx="3913523" cy="3233300"/>
            <a:chOff x="549989" y="2570554"/>
            <a:chExt cx="3976000" cy="3130143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A2E2F1E-BD9F-314A-996B-D0D9EA0BCE26}"/>
                </a:ext>
              </a:extLst>
            </p:cNvPr>
            <p:cNvSpPr/>
            <p:nvPr/>
          </p:nvSpPr>
          <p:spPr>
            <a:xfrm>
              <a:off x="1572535" y="2570554"/>
              <a:ext cx="1783407" cy="116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NÍVEL DE INSTRUÇÃO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B73B949C-E024-71FB-10EA-48C0658AFC2B}"/>
                </a:ext>
              </a:extLst>
            </p:cNvPr>
            <p:cNvSpPr/>
            <p:nvPr/>
          </p:nvSpPr>
          <p:spPr>
            <a:xfrm>
              <a:off x="549989" y="4213105"/>
              <a:ext cx="1254746" cy="116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RENDA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F15BF85-2C94-1509-920D-995F330CC89D}"/>
                </a:ext>
              </a:extLst>
            </p:cNvPr>
            <p:cNvSpPr/>
            <p:nvPr/>
          </p:nvSpPr>
          <p:spPr>
            <a:xfrm>
              <a:off x="2319494" y="4793768"/>
              <a:ext cx="1036448" cy="9069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SEXO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93FB2B75-A86B-87B9-797E-9208E1592F0D}"/>
                </a:ext>
              </a:extLst>
            </p:cNvPr>
            <p:cNvSpPr/>
            <p:nvPr/>
          </p:nvSpPr>
          <p:spPr>
            <a:xfrm>
              <a:off x="3409946" y="3479080"/>
              <a:ext cx="1116043" cy="1058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COR OU RAÇA</a:t>
              </a:r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1D3462F-AA8A-1A5D-089C-759DD7337ED9}"/>
                </a:ext>
              </a:extLst>
            </p:cNvPr>
            <p:cNvCxnSpPr>
              <a:stCxn id="5" idx="4"/>
              <a:endCxn id="12" idx="0"/>
            </p:cNvCxnSpPr>
            <p:nvPr/>
          </p:nvCxnSpPr>
          <p:spPr>
            <a:xfrm>
              <a:off x="2464239" y="3731734"/>
              <a:ext cx="373479" cy="10620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30EEB73A-16D0-33A8-8959-7784979EC220}"/>
                </a:ext>
              </a:extLst>
            </p:cNvPr>
            <p:cNvCxnSpPr>
              <a:cxnSpLocks/>
              <a:stCxn id="13" idx="2"/>
              <a:endCxn id="11" idx="7"/>
            </p:cNvCxnSpPr>
            <p:nvPr/>
          </p:nvCxnSpPr>
          <p:spPr>
            <a:xfrm flipH="1">
              <a:off x="1620982" y="4008437"/>
              <a:ext cx="1788964" cy="3747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240976B1-47D6-0C80-ACD9-F1C692BC98FD}"/>
                </a:ext>
              </a:extLst>
            </p:cNvPr>
            <p:cNvCxnSpPr>
              <a:cxnSpLocks/>
              <a:stCxn id="5" idx="4"/>
              <a:endCxn id="11" idx="7"/>
            </p:cNvCxnSpPr>
            <p:nvPr/>
          </p:nvCxnSpPr>
          <p:spPr>
            <a:xfrm flipH="1">
              <a:off x="1620982" y="3731734"/>
              <a:ext cx="843257" cy="6514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F181526-25D6-70C9-08A7-E61F39B3F8E1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720037" y="4447088"/>
              <a:ext cx="751241" cy="4794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F097FD1A-E70A-D1D2-C128-45B3270F3395}"/>
                </a:ext>
              </a:extLst>
            </p:cNvPr>
            <p:cNvCxnSpPr>
              <a:cxnSpLocks/>
              <a:stCxn id="13" idx="3"/>
              <a:endCxn id="12" idx="7"/>
            </p:cNvCxnSpPr>
            <p:nvPr/>
          </p:nvCxnSpPr>
          <p:spPr>
            <a:xfrm flipH="1">
              <a:off x="3204158" y="4382749"/>
              <a:ext cx="369229" cy="5438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5B70892E-E993-AB15-44DE-5B8E451A2CD2}"/>
                </a:ext>
              </a:extLst>
            </p:cNvPr>
            <p:cNvCxnSpPr>
              <a:cxnSpLocks/>
              <a:stCxn id="13" idx="1"/>
              <a:endCxn id="5" idx="5"/>
            </p:cNvCxnSpPr>
            <p:nvPr/>
          </p:nvCxnSpPr>
          <p:spPr>
            <a:xfrm flipH="1" flipV="1">
              <a:off x="3094768" y="3561683"/>
              <a:ext cx="478619" cy="724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7E25B91-A538-788C-F363-6C570AEB2936}"/>
              </a:ext>
            </a:extLst>
          </p:cNvPr>
          <p:cNvGrpSpPr/>
          <p:nvPr/>
        </p:nvGrpSpPr>
        <p:grpSpPr>
          <a:xfrm>
            <a:off x="5122746" y="2661935"/>
            <a:ext cx="6057267" cy="3182387"/>
            <a:chOff x="4638899" y="2069432"/>
            <a:chExt cx="7327424" cy="3379803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75DDF8D-075F-8975-2615-872FCE849CF7}"/>
                </a:ext>
              </a:extLst>
            </p:cNvPr>
            <p:cNvSpPr txBox="1"/>
            <p:nvPr/>
          </p:nvSpPr>
          <p:spPr>
            <a:xfrm>
              <a:off x="5124684" y="2461139"/>
              <a:ext cx="6841639" cy="215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Os chefes de domicílios do </a:t>
              </a:r>
              <a:r>
                <a:rPr lang="pt-BR" sz="1800" b="1" i="0" dirty="0">
                  <a:solidFill>
                    <a:schemeClr val="accent1"/>
                  </a:solidFill>
                  <a:effectLst/>
                  <a:latin typeface="+mn-lt"/>
                </a:rPr>
                <a:t>sexo</a:t>
              </a:r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 masculino, com </a:t>
              </a:r>
              <a:r>
                <a:rPr lang="pt-BR" sz="1800" b="1" i="0" dirty="0">
                  <a:solidFill>
                    <a:schemeClr val="accent1"/>
                  </a:solidFill>
                  <a:effectLst/>
                  <a:latin typeface="+mn-lt"/>
                </a:rPr>
                <a:t>idades</a:t>
              </a:r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 superiores a 35 anos, de </a:t>
              </a:r>
              <a:r>
                <a:rPr lang="pt-BR" sz="1800" b="1" i="0" dirty="0">
                  <a:solidFill>
                    <a:schemeClr val="accent1"/>
                  </a:solidFill>
                  <a:effectLst/>
                  <a:latin typeface="+mn-lt"/>
                </a:rPr>
                <a:t>cor</a:t>
              </a:r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 branca ou amarela, casados e com alta </a:t>
              </a:r>
              <a:r>
                <a:rPr lang="pt-BR" sz="1800" b="1" i="0" dirty="0">
                  <a:solidFill>
                    <a:schemeClr val="accent1"/>
                  </a:solidFill>
                  <a:effectLst/>
                  <a:latin typeface="+mn-lt"/>
                </a:rPr>
                <a:t>escolaridade</a:t>
              </a:r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, levam vantagem na cobertura de serviços de </a:t>
              </a:r>
              <a:r>
                <a:rPr lang="pt-BR" sz="1800" b="1" i="0" dirty="0">
                  <a:solidFill>
                    <a:srgbClr val="C00000"/>
                  </a:solidFill>
                  <a:effectLst/>
                  <a:latin typeface="+mn-lt"/>
                </a:rPr>
                <a:t>saneamento</a:t>
              </a:r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. Essa vantagem é ainda maior se o domicílio possuir uma </a:t>
              </a:r>
              <a:r>
                <a:rPr lang="pt-BR" sz="1800" b="1" i="0" dirty="0">
                  <a:solidFill>
                    <a:schemeClr val="accent1"/>
                  </a:solidFill>
                  <a:effectLst/>
                  <a:latin typeface="+mn-lt"/>
                </a:rPr>
                <a:t>renda</a:t>
              </a:r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 agregada superior a 5 salários mínimos e for </a:t>
              </a:r>
              <a:r>
                <a:rPr lang="pt-BR" sz="1800" b="1" i="0" dirty="0">
                  <a:solidFill>
                    <a:schemeClr val="accent1"/>
                  </a:solidFill>
                  <a:effectLst/>
                  <a:latin typeface="+mn-lt"/>
                </a:rPr>
                <a:t>habitado</a:t>
              </a:r>
              <a:r>
                <a:rPr lang="pt-BR" sz="1800" b="0" i="0" dirty="0">
                  <a:solidFill>
                    <a:srgbClr val="231F20"/>
                  </a:solidFill>
                  <a:effectLst/>
                  <a:latin typeface="+mn-lt"/>
                </a:rPr>
                <a:t> por até três moradores.</a:t>
              </a:r>
              <a:endParaRPr lang="pt-BR" sz="2000" dirty="0">
                <a:latin typeface="+mn-lt"/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9513D64-0613-5F43-F286-17160922B0A6}"/>
                </a:ext>
              </a:extLst>
            </p:cNvPr>
            <p:cNvSpPr txBox="1"/>
            <p:nvPr/>
          </p:nvSpPr>
          <p:spPr>
            <a:xfrm>
              <a:off x="4638899" y="2069432"/>
              <a:ext cx="4857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/>
                <a:t>“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E21AB30-C186-E4F4-B020-6B7208E1F96E}"/>
                </a:ext>
              </a:extLst>
            </p:cNvPr>
            <p:cNvSpPr txBox="1"/>
            <p:nvPr/>
          </p:nvSpPr>
          <p:spPr>
            <a:xfrm>
              <a:off x="10247637" y="4043698"/>
              <a:ext cx="392291" cy="140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/>
                <a:t>”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1AF0BF-8893-4B82-2A6A-B2E4C3230E35}"/>
              </a:ext>
            </a:extLst>
          </p:cNvPr>
          <p:cNvSpPr txBox="1"/>
          <p:nvPr/>
        </p:nvSpPr>
        <p:spPr>
          <a:xfrm>
            <a:off x="10380332" y="5116045"/>
            <a:ext cx="1239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Pág. 94</a:t>
            </a:r>
          </a:p>
        </p:txBody>
      </p:sp>
    </p:spTree>
    <p:extLst>
      <p:ext uri="{BB962C8B-B14F-4D97-AF65-F5344CB8AC3E}">
        <p14:creationId xmlns:p14="http://schemas.microsoft.com/office/powerpoint/2010/main" val="697936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16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5EAE223-2D9B-AB6C-47E8-E5E44C5D3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039" y="946019"/>
            <a:ext cx="7419975" cy="5438775"/>
          </a:xfrm>
          <a:prstGeom prst="rect">
            <a:avLst/>
          </a:prstGeom>
        </p:spPr>
      </p:pic>
      <p:sp>
        <p:nvSpPr>
          <p:cNvPr id="10" name="Google Shape;358;g12709ed50cd_0_50">
            <a:extLst>
              <a:ext uri="{FF2B5EF4-FFF2-40B4-BE49-F238E27FC236}">
                <a16:creationId xmlns:a16="http://schemas.microsoft.com/office/drawing/2014/main" id="{96D23AB6-89C1-B428-D12B-F595331069D7}"/>
              </a:ext>
            </a:extLst>
          </p:cNvPr>
          <p:cNvSpPr txBox="1"/>
          <p:nvPr/>
        </p:nvSpPr>
        <p:spPr>
          <a:xfrm>
            <a:off x="131619" y="197085"/>
            <a:ext cx="923697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cs typeface="Times New Roman"/>
                <a:sym typeface="Times New Roman"/>
              </a:rPr>
              <a:t>REFERÊNCIA CITADA | ANÁLISE DAS VARIÁVEIS PARA DESCRIÇÃO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942069-1A8C-1D8E-63B7-3AB1587F6CCD}"/>
              </a:ext>
            </a:extLst>
          </p:cNvPr>
          <p:cNvSpPr txBox="1"/>
          <p:nvPr/>
        </p:nvSpPr>
        <p:spPr>
          <a:xfrm>
            <a:off x="882316" y="139613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ANÁLISE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97EB07D-908F-83FB-9991-4CC6D96525BE}"/>
              </a:ext>
            </a:extLst>
          </p:cNvPr>
          <p:cNvSpPr/>
          <p:nvPr/>
        </p:nvSpPr>
        <p:spPr>
          <a:xfrm>
            <a:off x="625642" y="2261937"/>
            <a:ext cx="216568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UNIVARIADA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D9520D5-765B-65FC-7D96-78CDC376CD12}"/>
              </a:ext>
            </a:extLst>
          </p:cNvPr>
          <p:cNvSpPr/>
          <p:nvPr/>
        </p:nvSpPr>
        <p:spPr>
          <a:xfrm>
            <a:off x="657727" y="3665406"/>
            <a:ext cx="231006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MULTIVARIADA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3E44467F-8917-1887-D272-F76D456D788E}"/>
              </a:ext>
            </a:extLst>
          </p:cNvPr>
          <p:cNvSpPr/>
          <p:nvPr/>
        </p:nvSpPr>
        <p:spPr>
          <a:xfrm>
            <a:off x="1532021" y="2947107"/>
            <a:ext cx="352926" cy="535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7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17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" name="Google Shape;358;g12709ed50cd_0_50">
            <a:extLst>
              <a:ext uri="{FF2B5EF4-FFF2-40B4-BE49-F238E27FC236}">
                <a16:creationId xmlns:a16="http://schemas.microsoft.com/office/drawing/2014/main" id="{C06DF179-719D-9EC9-0001-11E92E925604}"/>
              </a:ext>
            </a:extLst>
          </p:cNvPr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  <a:endParaRPr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7CF437-0265-0EB6-C1AE-382DCA4AA7B2}"/>
              </a:ext>
            </a:extLst>
          </p:cNvPr>
          <p:cNvSpPr txBox="1"/>
          <p:nvPr/>
        </p:nvSpPr>
        <p:spPr>
          <a:xfrm>
            <a:off x="733925" y="1331632"/>
            <a:ext cx="10720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Foram evidenciadas melhorias no período analisado na RMBH, mas </a:t>
            </a:r>
            <a:r>
              <a:rPr lang="pt-BR" sz="2000" b="1" dirty="0">
                <a:solidFill>
                  <a:schemeClr val="accent1"/>
                </a:solidFill>
              </a:rPr>
              <a:t>não ocorreram mudanças profundas na desigualdade </a:t>
            </a:r>
            <a:r>
              <a:rPr lang="pt-BR" sz="2000" dirty="0"/>
              <a:t>entre municípios centrais e periféricos.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 reconhecimento dos </a:t>
            </a:r>
            <a:r>
              <a:rPr lang="pt-BR" sz="2000" b="1" dirty="0">
                <a:solidFill>
                  <a:schemeClr val="accent1"/>
                </a:solidFill>
              </a:rPr>
              <a:t>direitos humanos à água e ao esgotamento sanitário</a:t>
            </a:r>
            <a:r>
              <a:rPr lang="pt-BR" sz="2000" dirty="0"/>
              <a:t>, respaldado por tratados internacionais e pela legislação nacional, faz com que o Brasil tenha que </a:t>
            </a:r>
            <a:r>
              <a:rPr lang="pt-BR" sz="2000" b="1" dirty="0">
                <a:solidFill>
                  <a:schemeClr val="accent1"/>
                </a:solidFill>
              </a:rPr>
              <a:t>cumprir progressivamente </a:t>
            </a:r>
            <a:r>
              <a:rPr lang="pt-BR" sz="2000" dirty="0"/>
              <a:t>este direito.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 política de saneamento da não discriminação deve levar em conta </a:t>
            </a:r>
            <a:r>
              <a:rPr lang="pt-BR" sz="2000" b="1" dirty="0">
                <a:solidFill>
                  <a:schemeClr val="accent1"/>
                </a:solidFill>
              </a:rPr>
              <a:t>outros padrões de exclusão não considerados </a:t>
            </a:r>
            <a:r>
              <a:rPr lang="pt-BR" sz="2000" dirty="0"/>
              <a:t>no trabalho.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Importante </a:t>
            </a:r>
            <a:r>
              <a:rPr lang="pt-BR" sz="2000" b="1" dirty="0">
                <a:solidFill>
                  <a:schemeClr val="accent1"/>
                </a:solidFill>
              </a:rPr>
              <a:t>desenvolver mais estudos</a:t>
            </a:r>
            <a:r>
              <a:rPr lang="pt-BR" sz="2000" dirty="0"/>
              <a:t> que focalizem estes direitos para além dos dois princípios analisados.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4743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"/>
          <p:cNvSpPr txBox="1"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88000" tIns="45700" rIns="2160000" bIns="1440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pt-BR"/>
              <a:t>Obrigada</a:t>
            </a:r>
            <a:endParaRPr/>
          </a:p>
        </p:txBody>
      </p:sp>
      <p:sp>
        <p:nvSpPr>
          <p:cNvPr id="462" name="Google Shape;462;p8"/>
          <p:cNvSpPr txBox="1">
            <a:spLocks noGrp="1"/>
          </p:cNvSpPr>
          <p:nvPr>
            <p:ph type="subTitle" idx="1"/>
          </p:nvPr>
        </p:nvSpPr>
        <p:spPr>
          <a:xfrm>
            <a:off x="2494607" y="3684673"/>
            <a:ext cx="5282503" cy="1100190"/>
          </a:xfrm>
          <a:prstGeom prst="rect">
            <a:avLst/>
          </a:prstGeom>
          <a:solidFill>
            <a:schemeClr val="dk1">
              <a:alpha val="89803"/>
            </a:schemeClr>
          </a:solidFill>
          <a:ln>
            <a:noFill/>
          </a:ln>
        </p:spPr>
        <p:txBody>
          <a:bodyPr spcFirstLastPara="1" wrap="square" lIns="216000" tIns="144000" rIns="576000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pt-BR" sz="2100" dirty="0"/>
              <a:t>Mariana Dias C. da Costa</a:t>
            </a:r>
            <a:endParaRPr dirty="0"/>
          </a:p>
        </p:txBody>
      </p:sp>
      <p:sp>
        <p:nvSpPr>
          <p:cNvPr id="463" name="Google Shape;463;p8"/>
          <p:cNvSpPr txBox="1">
            <a:spLocks noGrp="1"/>
          </p:cNvSpPr>
          <p:nvPr>
            <p:ph type="body" idx="3"/>
          </p:nvPr>
        </p:nvSpPr>
        <p:spPr>
          <a:xfrm>
            <a:off x="2755488" y="4157006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dirty="0"/>
              <a:t>+55 (21) 9 8738-5240</a:t>
            </a:r>
            <a:endParaRPr dirty="0"/>
          </a:p>
        </p:txBody>
      </p:sp>
      <p:sp>
        <p:nvSpPr>
          <p:cNvPr id="464" name="Google Shape;464;p8"/>
          <p:cNvSpPr txBox="1">
            <a:spLocks noGrp="1"/>
          </p:cNvSpPr>
          <p:nvPr>
            <p:ph type="body" idx="4"/>
          </p:nvPr>
        </p:nvSpPr>
        <p:spPr>
          <a:xfrm>
            <a:off x="2740740" y="4462788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dirty="0"/>
              <a:t>mariana.costa@inpe.br</a:t>
            </a:r>
            <a:endParaRPr dirty="0"/>
          </a:p>
        </p:txBody>
      </p:sp>
      <p:cxnSp>
        <p:nvCxnSpPr>
          <p:cNvPr id="465" name="Google Shape;465;p8" descr="Linha divisória"/>
          <p:cNvCxnSpPr/>
          <p:nvPr/>
        </p:nvCxnSpPr>
        <p:spPr>
          <a:xfrm>
            <a:off x="7777113" y="2412127"/>
            <a:ext cx="0" cy="11001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6" name="Google Shape;466;p8" descr="Usuário" title="Ícone – Nome do Apresent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4624" y="3886690"/>
            <a:ext cx="164463" cy="16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8" descr="Smartphone" title="Ícone – Número de Telefone do Apresentad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624" y="4196776"/>
            <a:ext cx="164463" cy="16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" descr="Envelope" title="Ícone – Email do Apresentad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4624" y="4530964"/>
            <a:ext cx="164463" cy="16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55;g12709ed50cd_0_50">
            <a:extLst>
              <a:ext uri="{FF2B5EF4-FFF2-40B4-BE49-F238E27FC236}">
                <a16:creationId xmlns:a16="http://schemas.microsoft.com/office/drawing/2014/main" id="{4D964640-3FC4-0A0E-DC40-682CBC98EE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44080" y="2412127"/>
            <a:ext cx="1386346" cy="1100189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2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JUSTIFICATIVA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20A102-A324-6FF5-BBEF-472032D9B995}"/>
              </a:ext>
            </a:extLst>
          </p:cNvPr>
          <p:cNvSpPr txBox="1"/>
          <p:nvPr/>
        </p:nvSpPr>
        <p:spPr>
          <a:xfrm>
            <a:off x="641684" y="994611"/>
            <a:ext cx="105804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Objetivo da proposta de tese: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qualificar os serviços ecossistêmicos que estão relacionados com a segurança hídrica na Região Metropolitana do Rio de Janeiro (RMRJ).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Segurança hídrica: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atendimento às demandas essenciais para a sobrevivência humana no que se refere à 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garantia da quantidade e qualidade da água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O artigo escolhido...</a:t>
            </a:r>
          </a:p>
          <a:p>
            <a:endParaRPr lang="pt-BR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</a:rPr>
              <a:t>Escala metropolitana.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</a:rPr>
              <a:t>Orientado pelo princípio do direito humano à água e esgotamento sanitário.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</a:rPr>
              <a:t>Base de dados acessíveis para adaptação: Censo demográfico – 2000 e 2010.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</a:rPr>
              <a:t>Analise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estatística descritiva e comparativa, análise espacial e análise multivariada.</a:t>
            </a:r>
            <a:endParaRPr lang="pt-B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3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3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5D66F5-CC67-F175-4926-FB9C2F01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7" y="884152"/>
            <a:ext cx="8041917" cy="53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C8918D4-1371-DFDD-AE5B-4D729532A6A9}"/>
              </a:ext>
            </a:extLst>
          </p:cNvPr>
          <p:cNvSpPr txBox="1"/>
          <p:nvPr/>
        </p:nvSpPr>
        <p:spPr>
          <a:xfrm>
            <a:off x="8537629" y="1280955"/>
            <a:ext cx="3457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acesso aos serviços públicos de saneamento é </a:t>
            </a:r>
            <a:r>
              <a:rPr lang="pt-BR" sz="2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indispensável </a:t>
            </a:r>
            <a:r>
              <a:rPr lang="pt-BR" sz="24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 saúde humana 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024F3BF-8F76-90B7-6182-EB932FBC9E60}"/>
              </a:ext>
            </a:extLst>
          </p:cNvPr>
          <p:cNvSpPr/>
          <p:nvPr/>
        </p:nvSpPr>
        <p:spPr>
          <a:xfrm>
            <a:off x="8846439" y="4153225"/>
            <a:ext cx="2839453" cy="8181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0" dirty="0">
                <a:solidFill>
                  <a:schemeClr val="bg1"/>
                </a:solidFill>
                <a:effectLst/>
                <a:latin typeface="CrimsonText-Roman"/>
              </a:rPr>
              <a:t>DOENÇAS INFECTOPARASITÁRIAS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959C78-E859-EE46-C712-65A4BEBFF398}"/>
              </a:ext>
            </a:extLst>
          </p:cNvPr>
          <p:cNvSpPr txBox="1"/>
          <p:nvPr/>
        </p:nvSpPr>
        <p:spPr>
          <a:xfrm>
            <a:off x="197297" y="6209143"/>
            <a:ext cx="245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Foto: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</a:rPr>
              <a:t>Envolverde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, 2016.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EEC38F0-F169-2F57-B430-D4B65698A8E3}"/>
              </a:ext>
            </a:extLst>
          </p:cNvPr>
          <p:cNvSpPr/>
          <p:nvPr/>
        </p:nvSpPr>
        <p:spPr>
          <a:xfrm>
            <a:off x="8846439" y="5167971"/>
            <a:ext cx="2839453" cy="10411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0" dirty="0">
                <a:solidFill>
                  <a:schemeClr val="bg1"/>
                </a:solidFill>
                <a:effectLst/>
                <a:latin typeface="CrimsonText-Roman"/>
              </a:rPr>
              <a:t>TORNAM-SE AMBIENTES INSALUBRES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-6935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4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A97C98ED-9DE7-397A-9D56-A80E06ACB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691917"/>
            <a:ext cx="6192114" cy="5782482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2E8575E-C972-7791-56D3-704DF8F0EB1A}"/>
              </a:ext>
            </a:extLst>
          </p:cNvPr>
          <p:cNvSpPr/>
          <p:nvPr/>
        </p:nvSpPr>
        <p:spPr>
          <a:xfrm>
            <a:off x="6430597" y="1675615"/>
            <a:ext cx="1817940" cy="9681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rimsonText-Roman"/>
              </a:rPr>
              <a:t>Comunidades rurais</a:t>
            </a:r>
            <a:endParaRPr lang="pt-BR" b="1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9610D4A-43CD-073A-B158-3167A11E7F94}"/>
              </a:ext>
            </a:extLst>
          </p:cNvPr>
          <p:cNvSpPr/>
          <p:nvPr/>
        </p:nvSpPr>
        <p:spPr>
          <a:xfrm>
            <a:off x="8369314" y="1675615"/>
            <a:ext cx="1351298" cy="9681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0" dirty="0">
                <a:solidFill>
                  <a:schemeClr val="bg1"/>
                </a:solidFill>
                <a:effectLst/>
                <a:latin typeface="CrimsonText-Roman"/>
              </a:rPr>
              <a:t>Pobres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DEECC6-988F-98B0-4DCF-80355886470A}"/>
              </a:ext>
            </a:extLst>
          </p:cNvPr>
          <p:cNvSpPr txBox="1"/>
          <p:nvPr/>
        </p:nvSpPr>
        <p:spPr>
          <a:xfrm>
            <a:off x="6558933" y="499810"/>
            <a:ext cx="4669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Grupos historicamente marginalizados do acesso ao saneamento no Brasil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E68BDF6-3081-36C8-668E-D50A29FC8E6A}"/>
              </a:ext>
            </a:extLst>
          </p:cNvPr>
          <p:cNvSpPr/>
          <p:nvPr/>
        </p:nvSpPr>
        <p:spPr>
          <a:xfrm>
            <a:off x="9841390" y="1628101"/>
            <a:ext cx="2090656" cy="10156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rimsonText-Roman"/>
              </a:rPr>
              <a:t>Residentes de assentamentos informais</a:t>
            </a:r>
            <a:endParaRPr lang="pt-BR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035495-0569-BEB6-F78D-4AAF99F9E6C3}"/>
              </a:ext>
            </a:extLst>
          </p:cNvPr>
          <p:cNvSpPr txBox="1"/>
          <p:nvPr/>
        </p:nvSpPr>
        <p:spPr>
          <a:xfrm>
            <a:off x="6314520" y="3200764"/>
            <a:ext cx="589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trajetória histórica do saneamento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305222BC-EE3F-89CC-817F-81048E9E0BDC}"/>
              </a:ext>
            </a:extLst>
          </p:cNvPr>
          <p:cNvSpPr/>
          <p:nvPr/>
        </p:nvSpPr>
        <p:spPr>
          <a:xfrm>
            <a:off x="9006179" y="3650807"/>
            <a:ext cx="262298" cy="40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A5C6E9-0173-92C5-344F-5F1A1C1DC4F7}"/>
              </a:ext>
            </a:extLst>
          </p:cNvPr>
          <p:cNvSpPr txBox="1"/>
          <p:nvPr/>
        </p:nvSpPr>
        <p:spPr>
          <a:xfrm>
            <a:off x="6558933" y="4179391"/>
            <a:ext cx="556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aspectos do desenvolvimento: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BB2FF9A-73C3-DA65-CDAF-367036E8CEB7}"/>
              </a:ext>
            </a:extLst>
          </p:cNvPr>
          <p:cNvSpPr/>
          <p:nvPr/>
        </p:nvSpPr>
        <p:spPr>
          <a:xfrm>
            <a:off x="6975754" y="4844027"/>
            <a:ext cx="1509551" cy="40321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Econômicos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C18E86E-F896-74D3-F0B4-26E78988B36A}"/>
              </a:ext>
            </a:extLst>
          </p:cNvPr>
          <p:cNvSpPr/>
          <p:nvPr/>
        </p:nvSpPr>
        <p:spPr>
          <a:xfrm>
            <a:off x="8386019" y="5540581"/>
            <a:ext cx="954772" cy="3173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Sociais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6D3165D-69CD-4035-92B1-676ED7A2A445}"/>
              </a:ext>
            </a:extLst>
          </p:cNvPr>
          <p:cNvSpPr/>
          <p:nvPr/>
        </p:nvSpPr>
        <p:spPr>
          <a:xfrm>
            <a:off x="9290589" y="4834438"/>
            <a:ext cx="1101602" cy="3754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Políticos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E7B380C-D589-959E-991D-C0C4CC73A57A}"/>
              </a:ext>
            </a:extLst>
          </p:cNvPr>
          <p:cNvSpPr/>
          <p:nvPr/>
        </p:nvSpPr>
        <p:spPr>
          <a:xfrm>
            <a:off x="10565449" y="5366804"/>
            <a:ext cx="1229129" cy="3651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Culturais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7E4C34-1AE4-CE21-97E8-237F4218A554}"/>
              </a:ext>
            </a:extLst>
          </p:cNvPr>
          <p:cNvSpPr txBox="1"/>
          <p:nvPr/>
        </p:nvSpPr>
        <p:spPr>
          <a:xfrm>
            <a:off x="6273750" y="6197087"/>
            <a:ext cx="187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Fonte: IBGE, 2021.</a:t>
            </a:r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541C5E4C-CEA6-DED6-62A5-48C9E7844BA2}"/>
              </a:ext>
            </a:extLst>
          </p:cNvPr>
          <p:cNvSpPr/>
          <p:nvPr/>
        </p:nvSpPr>
        <p:spPr>
          <a:xfrm>
            <a:off x="4383869" y="4390352"/>
            <a:ext cx="95767" cy="90169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7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 animBg="1"/>
      <p:bldP spid="14" grpId="0"/>
      <p:bldP spid="7" grpId="0" animBg="1"/>
      <p:bldP spid="19" grpId="0"/>
      <p:bldP spid="8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5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DE ESTUDO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C6763DB-5C4C-DB64-8D37-9C930989E3F7}"/>
              </a:ext>
            </a:extLst>
          </p:cNvPr>
          <p:cNvGrpSpPr/>
          <p:nvPr/>
        </p:nvGrpSpPr>
        <p:grpSpPr>
          <a:xfrm>
            <a:off x="473763" y="1568016"/>
            <a:ext cx="5137328" cy="4951192"/>
            <a:chOff x="315720" y="732301"/>
            <a:chExt cx="5710612" cy="560240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0B83E91-5C61-5413-0CC2-54ABE4814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3612"/>
            <a:stretch/>
          </p:blipFill>
          <p:spPr>
            <a:xfrm>
              <a:off x="315720" y="732301"/>
              <a:ext cx="5710612" cy="5602401"/>
            </a:xfrm>
            <a:prstGeom prst="rect">
              <a:avLst/>
            </a:prstGeom>
          </p:spPr>
        </p:pic>
        <p:cxnSp>
          <p:nvCxnSpPr>
            <p:cNvPr id="6" name="Conector: Angulado 5">
              <a:extLst>
                <a:ext uri="{FF2B5EF4-FFF2-40B4-BE49-F238E27FC236}">
                  <a16:creationId xmlns:a16="http://schemas.microsoft.com/office/drawing/2014/main" id="{CC0B667E-E11A-261A-45A8-E56A2F9F179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966757" y="4515397"/>
              <a:ext cx="1079859" cy="357047"/>
            </a:xfrm>
            <a:prstGeom prst="bentConnector3">
              <a:avLst>
                <a:gd name="adj1" fmla="val 33871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6E02373-892E-6247-B5DE-D75F71A25365}"/>
                </a:ext>
              </a:extLst>
            </p:cNvPr>
            <p:cNvSpPr txBox="1"/>
            <p:nvPr/>
          </p:nvSpPr>
          <p:spPr>
            <a:xfrm>
              <a:off x="4205469" y="5233851"/>
              <a:ext cx="1359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Belo Horizonte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217D8F-53F0-B834-6052-58B06CBB0FEC}"/>
              </a:ext>
            </a:extLst>
          </p:cNvPr>
          <p:cNvSpPr txBox="1"/>
          <p:nvPr/>
        </p:nvSpPr>
        <p:spPr>
          <a:xfrm>
            <a:off x="6233650" y="1321553"/>
            <a:ext cx="5293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formação foi marcada por processos de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segmentação</a:t>
            </a:r>
            <a:r>
              <a:rPr lang="pt-BR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segregação socioespacial 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5124" name="Picture 4" descr="Reflexos da pandemia: Aglomerado Santa Lúcia, que fica na regional de maior desigualdade social de Belo Horizonte, foi uma das comunidades que assistiram à piora das condições socioeconômicas(foto: Gladyston Rodrigues/EM/D.A Press)">
            <a:extLst>
              <a:ext uri="{FF2B5EF4-FFF2-40B4-BE49-F238E27FC236}">
                <a16:creationId xmlns:a16="http://schemas.microsoft.com/office/drawing/2014/main" id="{9E2BEA58-1B07-CD83-304A-B8B89F4D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09" y="2601964"/>
            <a:ext cx="4028408" cy="26771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Água residual - ícones de natureza grátis">
            <a:extLst>
              <a:ext uri="{FF2B5EF4-FFF2-40B4-BE49-F238E27FC236}">
                <a16:creationId xmlns:a16="http://schemas.microsoft.com/office/drawing/2014/main" id="{4104E01C-6F7D-F95F-7C8F-4D7AADD2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1" y="5979446"/>
            <a:ext cx="592417" cy="5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ota De água ícone PNG , ícones De água, Soltar ícones, Aqua Imagem PNG e  Vetor Para Download Gratuito">
            <a:extLst>
              <a:ext uri="{FF2B5EF4-FFF2-40B4-BE49-F238E27FC236}">
                <a16:creationId xmlns:a16="http://schemas.microsoft.com/office/drawing/2014/main" id="{540ECC33-0F5D-2B2A-0086-3A9B7C43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1" y="5579608"/>
            <a:ext cx="435928" cy="4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048E684-F401-F319-661F-554671EC1722}"/>
              </a:ext>
            </a:extLst>
          </p:cNvPr>
          <p:cNvSpPr txBox="1"/>
          <p:nvPr/>
        </p:nvSpPr>
        <p:spPr>
          <a:xfrm>
            <a:off x="-148796" y="869832"/>
            <a:ext cx="667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Metropolitana de Belo Horizonte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377ACFB-6A54-E66D-0E46-50EDC3C49DE3}"/>
              </a:ext>
            </a:extLst>
          </p:cNvPr>
          <p:cNvSpPr txBox="1"/>
          <p:nvPr/>
        </p:nvSpPr>
        <p:spPr>
          <a:xfrm>
            <a:off x="7895252" y="5500116"/>
            <a:ext cx="288444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de água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Esgotamento sanitário</a:t>
            </a:r>
            <a:endParaRPr lang="pt-BR" sz="2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9ADAEAB-0B08-6CF3-06EA-BFD209782654}"/>
              </a:ext>
            </a:extLst>
          </p:cNvPr>
          <p:cNvSpPr txBox="1"/>
          <p:nvPr/>
        </p:nvSpPr>
        <p:spPr>
          <a:xfrm>
            <a:off x="7606190" y="5269297"/>
            <a:ext cx="37510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Foto: </a:t>
            </a:r>
            <a:r>
              <a:rPr lang="pt-B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Gladyston</a:t>
            </a:r>
            <a:r>
              <a:rPr lang="pt-B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Rodrigues/EM/D.A Press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6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292D58-F371-7CD0-C918-A9AFA706D7CA}"/>
              </a:ext>
            </a:extLst>
          </p:cNvPr>
          <p:cNvSpPr txBox="1"/>
          <p:nvPr/>
        </p:nvSpPr>
        <p:spPr>
          <a:xfrm>
            <a:off x="1205086" y="5821703"/>
            <a:ext cx="1001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42021"/>
                </a:solidFill>
                <a:latin typeface="+mn-lt"/>
              </a:rPr>
              <a:t>Oferecer referências para a </a:t>
            </a:r>
            <a:r>
              <a:rPr lang="pt-BR" sz="2000" b="1" dirty="0">
                <a:solidFill>
                  <a:schemeClr val="accent1"/>
                </a:solidFill>
                <a:latin typeface="+mn-lt"/>
              </a:rPr>
              <a:t>atuação do poder público </a:t>
            </a:r>
            <a:r>
              <a:rPr lang="pt-BR" sz="2000" dirty="0">
                <a:solidFill>
                  <a:srgbClr val="242021"/>
                </a:solidFill>
                <a:latin typeface="+mn-lt"/>
              </a:rPr>
              <a:t>na universalização do acesso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2AB15C-DD51-AD29-0373-7D4FA9E43B7C}"/>
              </a:ext>
            </a:extLst>
          </p:cNvPr>
          <p:cNvSpPr txBox="1"/>
          <p:nvPr/>
        </p:nvSpPr>
        <p:spPr>
          <a:xfrm>
            <a:off x="2792919" y="609803"/>
            <a:ext cx="6112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242021"/>
                </a:solidFill>
                <a:latin typeface="+mn-lt"/>
              </a:rPr>
              <a:t>A</a:t>
            </a:r>
            <a:r>
              <a:rPr lang="pt-BR" sz="2000" b="0" i="0" dirty="0">
                <a:solidFill>
                  <a:srgbClr val="242021"/>
                </a:solidFill>
                <a:effectLst/>
                <a:latin typeface="+mn-lt"/>
              </a:rPr>
              <a:t>nalisar o acesso aos serviços</a:t>
            </a:r>
            <a:endParaRPr lang="pt-BR" sz="2000" dirty="0">
              <a:latin typeface="+mn-lt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01048B6-0BAB-3AE6-F00E-2B9AC3BE1D4B}"/>
              </a:ext>
            </a:extLst>
          </p:cNvPr>
          <p:cNvSpPr/>
          <p:nvPr/>
        </p:nvSpPr>
        <p:spPr>
          <a:xfrm>
            <a:off x="2454442" y="1471121"/>
            <a:ext cx="2759243" cy="400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/>
              <a:t>Abastecimento de água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89F90C4-9992-328A-9DB1-41417D4ECDC3}"/>
              </a:ext>
            </a:extLst>
          </p:cNvPr>
          <p:cNvSpPr/>
          <p:nvPr/>
        </p:nvSpPr>
        <p:spPr>
          <a:xfrm>
            <a:off x="6595742" y="1471121"/>
            <a:ext cx="2759243" cy="400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Esgotamento sanitário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760E8A-CE54-ADFB-92C6-24B9DEDA80D5}"/>
              </a:ext>
            </a:extLst>
          </p:cNvPr>
          <p:cNvSpPr txBox="1"/>
          <p:nvPr/>
        </p:nvSpPr>
        <p:spPr>
          <a:xfrm>
            <a:off x="3665621" y="2803500"/>
            <a:ext cx="4860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242021"/>
                </a:solidFill>
                <a:latin typeface="+mn-lt"/>
              </a:rPr>
              <a:t>Na perspectiva dos direitos humanos</a:t>
            </a:r>
            <a:endParaRPr lang="pt-BR" sz="2000" dirty="0">
              <a:latin typeface="+mn-lt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4DBB7C4-D181-8B39-CC28-38D4F281B204}"/>
              </a:ext>
            </a:extLst>
          </p:cNvPr>
          <p:cNvCxnSpPr>
            <a:stCxn id="10" idx="2"/>
          </p:cNvCxnSpPr>
          <p:nvPr/>
        </p:nvCxnSpPr>
        <p:spPr>
          <a:xfrm flipH="1">
            <a:off x="5213685" y="1009913"/>
            <a:ext cx="635255" cy="33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E72B02A-3CCF-12A7-2B89-C2305BD4B77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848940" y="1009913"/>
            <a:ext cx="632071" cy="363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26C1B70-182C-859C-3509-684112C13CC9}"/>
              </a:ext>
            </a:extLst>
          </p:cNvPr>
          <p:cNvSpPr/>
          <p:nvPr/>
        </p:nvSpPr>
        <p:spPr>
          <a:xfrm>
            <a:off x="2454442" y="3310308"/>
            <a:ext cx="3176337" cy="2213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accent1"/>
                </a:solidFill>
              </a:rPr>
              <a:t>PRINCÍPIO DE IGUALDADE</a:t>
            </a:r>
          </a:p>
          <a:p>
            <a:pPr algn="ctr"/>
            <a:endParaRPr lang="pt-BR" sz="1600" b="1" dirty="0">
              <a:solidFill>
                <a:schemeClr val="accent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Universalização do acesso adequado aos serviços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Identificação de possíveis associações espaciais entre municípios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93CB4A2A-EAE8-214C-E039-6BFCDB45BE1A}"/>
              </a:ext>
            </a:extLst>
          </p:cNvPr>
          <p:cNvSpPr/>
          <p:nvPr/>
        </p:nvSpPr>
        <p:spPr>
          <a:xfrm>
            <a:off x="6387194" y="3342989"/>
            <a:ext cx="3176337" cy="21813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accent1"/>
                </a:solidFill>
              </a:rPr>
              <a:t>PRINCÍPIO DE NÃO DISCRIMINAÇÃO</a:t>
            </a:r>
          </a:p>
          <a:p>
            <a:pPr algn="ctr"/>
            <a:endParaRPr lang="pt-BR" b="1" dirty="0">
              <a:solidFill>
                <a:schemeClr val="accent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Identificação de possíveis desigualdades no acesso por parte de grupos populacionais e suas características </a:t>
            </a:r>
            <a:br>
              <a:rPr lang="pt-BR" dirty="0"/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8E6EC00-6F4D-166C-0D87-1E04E5EDF0C5}"/>
              </a:ext>
            </a:extLst>
          </p:cNvPr>
          <p:cNvSpPr/>
          <p:nvPr/>
        </p:nvSpPr>
        <p:spPr>
          <a:xfrm>
            <a:off x="5213686" y="1971688"/>
            <a:ext cx="1173508" cy="68489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RMBH</a:t>
            </a:r>
          </a:p>
        </p:txBody>
      </p:sp>
    </p:spTree>
    <p:extLst>
      <p:ext uri="{BB962C8B-B14F-4D97-AF65-F5344CB8AC3E}">
        <p14:creationId xmlns:p14="http://schemas.microsoft.com/office/powerpoint/2010/main" val="195039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7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cs typeface="Times New Roman"/>
                <a:sym typeface="Times New Roman"/>
              </a:rPr>
              <a:t>MÉTODOS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193FDFD2-1BCE-ABE0-D111-239B6B8A9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48" y="2612641"/>
            <a:ext cx="1862380" cy="25956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12569A6-AD35-AA4E-F816-EC210CE311FE}"/>
              </a:ext>
            </a:extLst>
          </p:cNvPr>
          <p:cNvSpPr txBox="1"/>
          <p:nvPr/>
        </p:nvSpPr>
        <p:spPr>
          <a:xfrm>
            <a:off x="367620" y="1048032"/>
            <a:ext cx="11456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0" dirty="0">
                <a:solidFill>
                  <a:srgbClr val="242021"/>
                </a:solidFill>
                <a:effectLst/>
                <a:latin typeface="+mn-lt"/>
              </a:rPr>
              <a:t>Categorias de adequação do atendimento dos serviços de água e esgoto no domicílio</a:t>
            </a:r>
            <a:r>
              <a:rPr lang="pt-BR" sz="2000" dirty="0">
                <a:latin typeface="+mn-lt"/>
              </a:rPr>
              <a:t> </a:t>
            </a:r>
            <a:br>
              <a:rPr lang="pt-BR" sz="2000" dirty="0">
                <a:latin typeface="+mn-lt"/>
              </a:rPr>
            </a:br>
            <a:endParaRPr lang="pt-BR" sz="2000" dirty="0">
              <a:latin typeface="+mn-lt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863CC3C-8EF9-E676-9B53-AC7D4DBCBEB1}"/>
              </a:ext>
            </a:extLst>
          </p:cNvPr>
          <p:cNvSpPr/>
          <p:nvPr/>
        </p:nvSpPr>
        <p:spPr>
          <a:xfrm>
            <a:off x="2312005" y="2328193"/>
            <a:ext cx="4329425" cy="1841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242021"/>
                </a:solidFill>
                <a:effectLst/>
              </a:rPr>
              <a:t>Rede geral de distribuição de água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242021"/>
                </a:solidFill>
                <a:effectLst/>
              </a:rPr>
              <a:t>Poço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242021"/>
                </a:solidFill>
              </a:rPr>
              <a:t>N</a:t>
            </a:r>
            <a:r>
              <a:rPr lang="pt-BR" sz="1800" b="0" i="0" dirty="0">
                <a:solidFill>
                  <a:srgbClr val="242021"/>
                </a:solidFill>
                <a:effectLst/>
              </a:rPr>
              <a:t>ascente dentro ou fora da propriedade (canalização em pelo menos um cômodo)</a:t>
            </a:r>
            <a:r>
              <a:rPr lang="pt-BR" sz="1800" dirty="0"/>
              <a:t> </a:t>
            </a:r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ADB28C4-4907-2343-BF55-BD96FABB181D}"/>
              </a:ext>
            </a:extLst>
          </p:cNvPr>
          <p:cNvSpPr/>
          <p:nvPr/>
        </p:nvSpPr>
        <p:spPr>
          <a:xfrm>
            <a:off x="2312006" y="4377402"/>
            <a:ext cx="4329426" cy="1841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242021"/>
                </a:solidFill>
              </a:rPr>
              <a:t>Rede geral de esgoto ou pluvial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242021"/>
                </a:solidFill>
              </a:rPr>
              <a:t>Fossa séptica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9E8724E-1652-EC9F-67D8-0C740479864C}"/>
              </a:ext>
            </a:extLst>
          </p:cNvPr>
          <p:cNvSpPr/>
          <p:nvPr/>
        </p:nvSpPr>
        <p:spPr>
          <a:xfrm>
            <a:off x="7156714" y="2336215"/>
            <a:ext cx="4329425" cy="1841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242021"/>
                </a:solidFill>
              </a:rPr>
              <a:t>Sem canalização interna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242021"/>
                </a:solidFill>
              </a:rPr>
              <a:t>Outras formas de abastecimento (carro-pipa, cisterna/outros com água de chuva, rios, lagos etc.)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A0D1B4E-7E5A-D00A-7CE1-F03FF6A81E85}"/>
              </a:ext>
            </a:extLst>
          </p:cNvPr>
          <p:cNvSpPr/>
          <p:nvPr/>
        </p:nvSpPr>
        <p:spPr>
          <a:xfrm>
            <a:off x="7156715" y="4385424"/>
            <a:ext cx="4329426" cy="1841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242021"/>
                </a:solidFill>
              </a:rPr>
              <a:t>Outros tipos de esgotamento (fossa rudimentar, vala, rio, lago ou mar etc.) 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FBDC713-C42F-9690-0F8F-BC5CFCDB85C5}"/>
              </a:ext>
            </a:extLst>
          </p:cNvPr>
          <p:cNvCxnSpPr/>
          <p:nvPr/>
        </p:nvCxnSpPr>
        <p:spPr>
          <a:xfrm>
            <a:off x="6833937" y="2095585"/>
            <a:ext cx="0" cy="416083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797042-E061-153B-B8FB-DDF28B0A1F7B}"/>
              </a:ext>
            </a:extLst>
          </p:cNvPr>
          <p:cNvSpPr txBox="1"/>
          <p:nvPr/>
        </p:nvSpPr>
        <p:spPr>
          <a:xfrm>
            <a:off x="3249496" y="1686541"/>
            <a:ext cx="24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ADEQUADO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0E10E5-72CA-D22E-7CA6-6EA5EE86FAF2}"/>
              </a:ext>
            </a:extLst>
          </p:cNvPr>
          <p:cNvSpPr txBox="1"/>
          <p:nvPr/>
        </p:nvSpPr>
        <p:spPr>
          <a:xfrm>
            <a:off x="8094205" y="1669040"/>
            <a:ext cx="24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INADEQUADO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9D4C5A-8E79-1310-6F26-7FF3072E885D}"/>
              </a:ext>
            </a:extLst>
          </p:cNvPr>
          <p:cNvSpPr txBox="1"/>
          <p:nvPr/>
        </p:nvSpPr>
        <p:spPr>
          <a:xfrm>
            <a:off x="0" y="5208241"/>
            <a:ext cx="19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3674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7" grpId="0"/>
      <p:bldP spid="1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8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SELEÇÃO DE DADOS E ANÁLISES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026" name="Picture 2" descr="IBGE Logo – PNG e Vetor – Download de Logo">
            <a:extLst>
              <a:ext uri="{FF2B5EF4-FFF2-40B4-BE49-F238E27FC236}">
                <a16:creationId xmlns:a16="http://schemas.microsoft.com/office/drawing/2014/main" id="{ED25D6E5-D8A2-B6D5-E5B7-D9F1D54B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3" y="802914"/>
            <a:ext cx="2358188" cy="6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4401E91-2A73-F3C2-7F75-52C8860F4E6A}"/>
              </a:ext>
            </a:extLst>
          </p:cNvPr>
          <p:cNvSpPr/>
          <p:nvPr/>
        </p:nvSpPr>
        <p:spPr>
          <a:xfrm>
            <a:off x="1678008" y="2758493"/>
            <a:ext cx="1046747" cy="3748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2010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E2E0BB6-B321-EFD3-DD9A-DD054400AF52}"/>
              </a:ext>
            </a:extLst>
          </p:cNvPr>
          <p:cNvSpPr/>
          <p:nvPr/>
        </p:nvSpPr>
        <p:spPr>
          <a:xfrm>
            <a:off x="1681633" y="2082763"/>
            <a:ext cx="1046747" cy="374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2000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20AD93DB-1F11-9B75-E62D-0D0B40500664}"/>
              </a:ext>
            </a:extLst>
          </p:cNvPr>
          <p:cNvSpPr/>
          <p:nvPr/>
        </p:nvSpPr>
        <p:spPr>
          <a:xfrm rot="5400000">
            <a:off x="2111374" y="2750553"/>
            <a:ext cx="261236" cy="13956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DE1DEF-B174-90C4-9127-FD2F6553F55B}"/>
              </a:ext>
            </a:extLst>
          </p:cNvPr>
          <p:cNvSpPr txBox="1"/>
          <p:nvPr/>
        </p:nvSpPr>
        <p:spPr>
          <a:xfrm>
            <a:off x="809483" y="3748905"/>
            <a:ext cx="370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QUESTIONÁRIO AMOSTRAL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52A8F5-3C8E-7951-FD4D-FE6CC337ED56}"/>
              </a:ext>
            </a:extLst>
          </p:cNvPr>
          <p:cNvSpPr txBox="1"/>
          <p:nvPr/>
        </p:nvSpPr>
        <p:spPr>
          <a:xfrm>
            <a:off x="497414" y="4204616"/>
            <a:ext cx="3520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/>
              <a:t>Microdados</a:t>
            </a:r>
            <a:r>
              <a:rPr lang="pt-BR" sz="1600" b="1" dirty="0"/>
              <a:t>:</a:t>
            </a:r>
          </a:p>
          <a:p>
            <a:pPr algn="ctr"/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/>
              <a:t>Formas de abastecimento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/>
              <a:t>Existência de canalização na propriedade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/>
              <a:t>Tipo de esgotamento sanitário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AD66F3-DCBF-F295-6F18-554D90431F23}"/>
              </a:ext>
            </a:extLst>
          </p:cNvPr>
          <p:cNvSpPr txBox="1"/>
          <p:nvPr/>
        </p:nvSpPr>
        <p:spPr>
          <a:xfrm>
            <a:off x="1544161" y="1602369"/>
            <a:ext cx="139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CENSOS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8970CDC-B16F-0FE2-D3D4-AAE3B6E46AAA}"/>
              </a:ext>
            </a:extLst>
          </p:cNvPr>
          <p:cNvSpPr/>
          <p:nvPr/>
        </p:nvSpPr>
        <p:spPr>
          <a:xfrm>
            <a:off x="6096000" y="976393"/>
            <a:ext cx="5295254" cy="400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PRINCÍPIO DA IGUALDADE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63B6EC-6F7D-DB7F-B569-3513D20BA0BD}"/>
              </a:ext>
            </a:extLst>
          </p:cNvPr>
          <p:cNvSpPr/>
          <p:nvPr/>
        </p:nvSpPr>
        <p:spPr>
          <a:xfrm>
            <a:off x="6096000" y="3770371"/>
            <a:ext cx="5295254" cy="400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PRINCÍPIO DA NÃO DISCRIMINAÇÃO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CF02CB-158B-0740-D92D-F3DAD9C9CD3B}"/>
              </a:ext>
            </a:extLst>
          </p:cNvPr>
          <p:cNvSpPr txBox="1"/>
          <p:nvPr/>
        </p:nvSpPr>
        <p:spPr>
          <a:xfrm>
            <a:off x="6284388" y="1519860"/>
            <a:ext cx="4551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Análise descritiva e comparativa.</a:t>
            </a:r>
          </a:p>
          <a:p>
            <a:endParaRPr lang="pt-BR" sz="1600" dirty="0"/>
          </a:p>
          <a:p>
            <a:r>
              <a:rPr lang="pt-BR" sz="1600" dirty="0"/>
              <a:t>Associação espacial:</a:t>
            </a:r>
          </a:p>
          <a:p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1600" dirty="0"/>
              <a:t>Índice de Moran Global </a:t>
            </a:r>
          </a:p>
          <a:p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1600" dirty="0"/>
              <a:t>Índice de Moran Local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A1E104C3-844D-4ABA-1D32-EE5F043727E0}"/>
              </a:ext>
            </a:extLst>
          </p:cNvPr>
          <p:cNvGrpSpPr/>
          <p:nvPr/>
        </p:nvGrpSpPr>
        <p:grpSpPr>
          <a:xfrm>
            <a:off x="2724755" y="1176493"/>
            <a:ext cx="3162698" cy="1769429"/>
            <a:chOff x="2724755" y="1176493"/>
            <a:chExt cx="3162698" cy="1769429"/>
          </a:xfrm>
        </p:grpSpPr>
        <p:cxnSp>
          <p:nvCxnSpPr>
            <p:cNvPr id="49" name="Conector: Angulado 48">
              <a:extLst>
                <a:ext uri="{FF2B5EF4-FFF2-40B4-BE49-F238E27FC236}">
                  <a16:creationId xmlns:a16="http://schemas.microsoft.com/office/drawing/2014/main" id="{4A02F19A-237C-C891-675C-890475BD6FE0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2728380" y="1176493"/>
              <a:ext cx="3159073" cy="109369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: Angulado 50">
              <a:extLst>
                <a:ext uri="{FF2B5EF4-FFF2-40B4-BE49-F238E27FC236}">
                  <a16:creationId xmlns:a16="http://schemas.microsoft.com/office/drawing/2014/main" id="{EFFAAC22-7DC5-8F38-9B5F-D6CCF69DC248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2724755" y="2270191"/>
              <a:ext cx="419498" cy="67573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F3491E3-E305-5F31-1493-3625F33FC377}"/>
              </a:ext>
            </a:extLst>
          </p:cNvPr>
          <p:cNvCxnSpPr>
            <a:stCxn id="2" idx="3"/>
          </p:cNvCxnSpPr>
          <p:nvPr/>
        </p:nvCxnSpPr>
        <p:spPr>
          <a:xfrm>
            <a:off x="2724755" y="2945922"/>
            <a:ext cx="3162698" cy="10245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B7D36BA-BE9C-D5B8-B101-D5714BEB7ADF}"/>
              </a:ext>
            </a:extLst>
          </p:cNvPr>
          <p:cNvSpPr txBox="1"/>
          <p:nvPr/>
        </p:nvSpPr>
        <p:spPr>
          <a:xfrm>
            <a:off x="6096599" y="4313838"/>
            <a:ext cx="5294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Regressão logística:</a:t>
            </a:r>
          </a:p>
          <a:p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1600" dirty="0"/>
              <a:t>Variável dependente</a:t>
            </a:r>
          </a:p>
          <a:p>
            <a:pPr marL="285750" indent="-285750">
              <a:buFontTx/>
              <a:buChar char="-"/>
            </a:pPr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1600" dirty="0"/>
              <a:t>Variáveis independentes</a:t>
            </a:r>
          </a:p>
          <a:p>
            <a:r>
              <a:rPr lang="pt-BR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Razão de chances (OR)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783213-717C-8C48-FD07-911A9DE806BE}"/>
              </a:ext>
            </a:extLst>
          </p:cNvPr>
          <p:cNvSpPr txBox="1"/>
          <p:nvPr/>
        </p:nvSpPr>
        <p:spPr>
          <a:xfrm>
            <a:off x="9051733" y="4970299"/>
            <a:ext cx="251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Domicílio: </a:t>
            </a:r>
            <a:r>
              <a:rPr lang="pt-BR" dirty="0"/>
              <a:t>situação e renda</a:t>
            </a:r>
          </a:p>
          <a:p>
            <a:endParaRPr lang="pt-BR" dirty="0"/>
          </a:p>
          <a:p>
            <a:r>
              <a:rPr lang="pt-BR" u="sng" dirty="0"/>
              <a:t>Responsável:</a:t>
            </a:r>
            <a:r>
              <a:rPr lang="pt-BR" dirty="0"/>
              <a:t> educação, cor/raça e sexo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C047F56-6D92-53B4-2F83-93ED5BE7F82D}"/>
              </a:ext>
            </a:extLst>
          </p:cNvPr>
          <p:cNvCxnSpPr>
            <a:cxnSpLocks/>
          </p:cNvCxnSpPr>
          <p:nvPr/>
        </p:nvCxnSpPr>
        <p:spPr>
          <a:xfrm flipV="1">
            <a:off x="8743627" y="5173100"/>
            <a:ext cx="308106" cy="27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73D875D-5850-49C6-3A7C-A9DCDAEFCEE0}"/>
              </a:ext>
            </a:extLst>
          </p:cNvPr>
          <p:cNvCxnSpPr>
            <a:cxnSpLocks/>
          </p:cNvCxnSpPr>
          <p:nvPr/>
        </p:nvCxnSpPr>
        <p:spPr>
          <a:xfrm>
            <a:off x="8720058" y="5473686"/>
            <a:ext cx="331675" cy="1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F41956E-365D-3F9B-C55A-3C9A05399082}"/>
              </a:ext>
            </a:extLst>
          </p:cNvPr>
          <p:cNvSpPr/>
          <p:nvPr/>
        </p:nvSpPr>
        <p:spPr>
          <a:xfrm>
            <a:off x="6316472" y="2505746"/>
            <a:ext cx="2586896" cy="300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74B75A1A-AA29-7172-69E6-0B5CD1FA26E9}"/>
              </a:ext>
            </a:extLst>
          </p:cNvPr>
          <p:cNvSpPr/>
          <p:nvPr/>
        </p:nvSpPr>
        <p:spPr>
          <a:xfrm>
            <a:off x="6308452" y="2995028"/>
            <a:ext cx="2586896" cy="30087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7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709ed50cd_0_50"/>
          <p:cNvSpPr/>
          <p:nvPr/>
        </p:nvSpPr>
        <p:spPr>
          <a:xfrm>
            <a:off x="0" y="6519208"/>
            <a:ext cx="12192000" cy="365100"/>
          </a:xfrm>
          <a:prstGeom prst="rect">
            <a:avLst/>
          </a:prstGeom>
          <a:gradFill flip="none" rotWithShape="1">
            <a:gsLst>
              <a:gs pos="38000">
                <a:srgbClr val="7F9ED7"/>
              </a:gs>
              <a:gs pos="0">
                <a:schemeClr val="accent1"/>
              </a:gs>
              <a:gs pos="100000">
                <a:schemeClr val="l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1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54" name="Google Shape;354;g12709ed50cd_0_50"/>
          <p:cNvSpPr txBox="1">
            <a:spLocks noGrp="1"/>
          </p:cNvSpPr>
          <p:nvPr>
            <p:ph type="sldNum" idx="12"/>
          </p:nvPr>
        </p:nvSpPr>
        <p:spPr>
          <a:xfrm>
            <a:off x="11222181" y="6492874"/>
            <a:ext cx="8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9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355" name="Google Shape;355;g12709ed50c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0014" y="81093"/>
            <a:ext cx="880367" cy="70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2709ed50cd_0_50"/>
          <p:cNvSpPr txBox="1"/>
          <p:nvPr/>
        </p:nvSpPr>
        <p:spPr>
          <a:xfrm>
            <a:off x="131619" y="197085"/>
            <a:ext cx="8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CATEGORIAS | VARIÁVEIS INDEPENDENTES</a:t>
            </a:r>
            <a:endParaRPr dirty="0"/>
          </a:p>
        </p:txBody>
      </p:sp>
      <p:cxnSp>
        <p:nvCxnSpPr>
          <p:cNvPr id="362" name="Google Shape;362;g12709ed50cd_0_50"/>
          <p:cNvCxnSpPr>
            <a:stCxn id="363" idx="1"/>
            <a:endCxn id="363" idx="1"/>
          </p:cNvCxnSpPr>
          <p:nvPr/>
        </p:nvCxnSpPr>
        <p:spPr>
          <a:xfrm rot="-5400000" flipH="1">
            <a:off x="15073600" y="644852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408CC60-7FB4-D174-1D8D-B663CD0F9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120" y="990349"/>
            <a:ext cx="8147700" cy="52158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97D8571-4B19-CAE1-8737-5C4EA0D1B6B4}"/>
              </a:ext>
            </a:extLst>
          </p:cNvPr>
          <p:cNvSpPr txBox="1"/>
          <p:nvPr/>
        </p:nvSpPr>
        <p:spPr>
          <a:xfrm>
            <a:off x="10064959" y="3946357"/>
            <a:ext cx="199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0" i="0" dirty="0">
                <a:solidFill>
                  <a:srgbClr val="242021"/>
                </a:solidFill>
                <a:effectLst/>
                <a:latin typeface="+mn-lt"/>
              </a:rPr>
              <a:t>cor da pele preta, parda, indígena ou amarela</a:t>
            </a:r>
            <a:r>
              <a:rPr lang="pt-BR" sz="1200" dirty="0">
                <a:latin typeface="+mn-lt"/>
              </a:rPr>
              <a:t>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BEFE57F-C5AC-A703-B39F-40DF8D1A5F67}"/>
              </a:ext>
            </a:extLst>
          </p:cNvPr>
          <p:cNvCxnSpPr>
            <a:cxnSpLocks/>
          </p:cNvCxnSpPr>
          <p:nvPr/>
        </p:nvCxnSpPr>
        <p:spPr>
          <a:xfrm>
            <a:off x="9907820" y="4177190"/>
            <a:ext cx="246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43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1158</Words>
  <Application>Microsoft Office PowerPoint</Application>
  <PresentationFormat>Widescreen</PresentationFormat>
  <Paragraphs>206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Roboto</vt:lpstr>
      <vt:lpstr>Wingdings</vt:lpstr>
      <vt:lpstr>Calibri</vt:lpstr>
      <vt:lpstr>Times New Roman</vt:lpstr>
      <vt:lpstr>CrimsonText-Roman</vt:lpstr>
      <vt:lpstr>Tema do Office</vt:lpstr>
      <vt:lpstr> Desigualdade e discriminação no acesso à água e ao esgotamento sanitário   na Região Metropolitana de Belo Horizonte, Minas Gerais, Brasil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ACER</cp:lastModifiedBy>
  <cp:revision>99</cp:revision>
  <dcterms:created xsi:type="dcterms:W3CDTF">2019-09-30T13:47:26Z</dcterms:created>
  <dcterms:modified xsi:type="dcterms:W3CDTF">2022-07-13T18:03:18Z</dcterms:modified>
</cp:coreProperties>
</file>