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6" r:id="rId6"/>
    <p:sldId id="257" r:id="rId7"/>
    <p:sldId id="295" r:id="rId8"/>
    <p:sldId id="289" r:id="rId9"/>
    <p:sldId id="287" r:id="rId10"/>
    <p:sldId id="290" r:id="rId11"/>
    <p:sldId id="288" r:id="rId12"/>
    <p:sldId id="292" r:id="rId13"/>
    <p:sldId id="258" r:id="rId14"/>
    <p:sldId id="291" r:id="rId15"/>
    <p:sldId id="261" r:id="rId16"/>
    <p:sldId id="311" r:id="rId17"/>
    <p:sldId id="312" r:id="rId18"/>
    <p:sldId id="293" r:id="rId19"/>
    <p:sldId id="299" r:id="rId20"/>
    <p:sldId id="300" r:id="rId21"/>
    <p:sldId id="308" r:id="rId22"/>
    <p:sldId id="301" r:id="rId23"/>
    <p:sldId id="303" r:id="rId24"/>
    <p:sldId id="307" r:id="rId25"/>
    <p:sldId id="313" r:id="rId26"/>
    <p:sldId id="309" r:id="rId27"/>
    <p:sldId id="310" r:id="rId28"/>
    <p:sldId id="302" r:id="rId29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416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9570A7-61B4-4947-9AB6-09C34E7B5431}" type="datetime1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2B3A3E-896F-4356-A365-91BFCAA42630}" type="datetime1">
              <a:rPr lang="pt-BR" noProof="0" smtClean="0"/>
              <a:t>13/06/2019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34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0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2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02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58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84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93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72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165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64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88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5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10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26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16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5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71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43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90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203532" y="-3756"/>
            <a:ext cx="10347533" cy="6861756"/>
            <a:chOff x="-1604709" y="-3756"/>
            <a:chExt cx="13796710" cy="686175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17" name="Triângulo Reto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18" name="Triângulo Reto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19" name="Triângulo Reto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</p:grpSp>
        <p:sp>
          <p:nvSpPr>
            <p:cNvPr id="9" name="Forma livre: Forma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 sz="1350" noProof="0"/>
            </a:p>
          </p:txBody>
        </p:sp>
        <p:sp>
          <p:nvSpPr>
            <p:cNvPr id="11" name="Forma livre: Forma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  <p:sp>
            <p:nvSpPr>
              <p:cNvPr id="14" name="Forma livre: Forma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sz="1350" noProof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1116" y="2395728"/>
            <a:ext cx="5308092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95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71116" y="3721608"/>
            <a:ext cx="5308092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350" spc="2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50" lvl="0" indent="-171450"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a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0" name="Espaço Reservado para Imagem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659" y="2096717"/>
            <a:ext cx="944629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Espaço Reservado para Imagem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16673" y="2096717"/>
            <a:ext cx="944629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2" name="Espaço Reservado para Imagem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9686" y="2096717"/>
            <a:ext cx="944629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3" name="Espaço Reservado para Imagem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82700" y="2096717"/>
            <a:ext cx="944629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4" name="Espaço Reservado para Imagem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65713" y="2096717"/>
            <a:ext cx="944629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921" y="4240093"/>
            <a:ext cx="1332105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22934" y="4240093"/>
            <a:ext cx="1332105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8" name="Espaço Reservado para Texto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5948" y="4240093"/>
            <a:ext cx="1332105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9" name="Espaço Reservado para Texto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8961" y="4240093"/>
            <a:ext cx="1332105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0" name="Espaço Reservado para Texto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1974" y="4240093"/>
            <a:ext cx="1332105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931766" y="3825022"/>
            <a:ext cx="54841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2614779" y="3825022"/>
            <a:ext cx="54841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4297793" y="3825022"/>
            <a:ext cx="54841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5980806" y="3825022"/>
            <a:ext cx="54841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7663819" y="3825022"/>
            <a:ext cx="54841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3 Seçõ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570" y="4240093"/>
            <a:ext cx="2469980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6"/>
            <a:ext cx="9144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  <p:sp>
        <p:nvSpPr>
          <p:cNvPr id="36" name="Espaço Reservado para Texto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3127" y="4240093"/>
            <a:ext cx="2469980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7" name="Espaço Reservado para Texto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9683" y="4240093"/>
            <a:ext cx="2469980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x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570" y="4240093"/>
            <a:ext cx="7051505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None/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6"/>
            <a:ext cx="9144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spaço Reservado para Imagem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82566" y="1444650"/>
            <a:ext cx="5661385" cy="4579079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525" y="1444650"/>
            <a:ext cx="2523797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525" y="1444650"/>
            <a:ext cx="2523797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3217" y="1444650"/>
            <a:ext cx="5770733" cy="457907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9" name="Forma livre: Forma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20" name="Forma livre: Forma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21" name="Forma livre: Forma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2" name="Forma livre: Forma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25" name="Forma livre: Forma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26" name="Forma livre: Forma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30" name="Forma livre: Forma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31" name="Espaço Reservado para o Número do Slide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2223" y="0"/>
            <a:ext cx="9156224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1143000" y="-1143001"/>
            <a:ext cx="6858000" cy="9144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1143000" y="-1143001"/>
            <a:ext cx="6858000" cy="9144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5161475" cy="6858876"/>
            <a:chOff x="-5321" y="1096"/>
            <a:chExt cx="5924073" cy="5904197"/>
          </a:xfrm>
        </p:grpSpPr>
        <p:sp>
          <p:nvSpPr>
            <p:cNvPr id="17" name="Triângulo Reto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8" name="Triângulo Reto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9" name="Triângulo Reto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912931" y="2807208"/>
            <a:ext cx="3709199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05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2223" y="0"/>
            <a:ext cx="9156224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1143000" y="-1143001"/>
            <a:ext cx="6858000" cy="9144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1143000" y="-1143001"/>
            <a:ext cx="6858000" cy="9144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70181" y="3429000"/>
            <a:ext cx="3709199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05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/>
              <a:t>Obrigado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1302864" y="-162471"/>
            <a:ext cx="6043521" cy="6320308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614363" y="-997743"/>
            <a:ext cx="6043521" cy="675666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010864" y="-465959"/>
            <a:ext cx="647933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1"/>
            <a:ext cx="9144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1112261" y="-1112261"/>
            <a:ext cx="6862743" cy="9087265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Triângulo Reto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3597488" y="782783"/>
            <a:ext cx="6326154" cy="476059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6700970" y="2066798"/>
            <a:ext cx="4406148" cy="397442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7187681" y="1088097"/>
            <a:ext cx="3804135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8469217" y="5885197"/>
            <a:ext cx="877778" cy="1316667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7936699" y="5841410"/>
            <a:ext cx="1779261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132239" y="-689051"/>
            <a:ext cx="1532001" cy="1369847"/>
            <a:chOff x="10800164" y="7142066"/>
            <a:chExt cx="2775293" cy="3308724"/>
          </a:xfrm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392345" y="-373940"/>
            <a:ext cx="818398" cy="739622"/>
            <a:chOff x="10945855" y="7317026"/>
            <a:chExt cx="2483924" cy="2993104"/>
          </a:xfrm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754880"/>
            <a:ext cx="5102352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spc="225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50" lvl="0" indent="-171450" rtl="0"/>
            <a:r>
              <a:rPr lang="pt-BR" noProof="0"/>
              <a:t>Editar estilos de texto Mestre</a:t>
            </a:r>
          </a:p>
        </p:txBody>
      </p:sp>
      <p:sp>
        <p:nvSpPr>
          <p:cNvPr id="22" name="Espaço Reservado para o Número do Slide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78" y="3886201"/>
            <a:ext cx="5836158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4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Título da Seção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1283979" y="-997278"/>
            <a:ext cx="6862743" cy="8857300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1112262" y="-1112261"/>
            <a:ext cx="6862743" cy="9087265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7332057" y="2057401"/>
            <a:ext cx="3310169" cy="3934444"/>
            <a:chOff x="9222437" y="1088097"/>
            <a:chExt cx="5433318" cy="4843502"/>
          </a:xfrm>
        </p:grpSpPr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 sz="1350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8469217" y="5885197"/>
            <a:ext cx="877778" cy="1316667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7936699" y="5841410"/>
            <a:ext cx="1779261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7303720" y="6409175"/>
            <a:ext cx="1052473" cy="907084"/>
            <a:chOff x="10800165" y="7142066"/>
            <a:chExt cx="2775293" cy="3189215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78" y="3886201"/>
            <a:ext cx="5836158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4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Título da Seção 01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754880"/>
            <a:ext cx="5102352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200" spc="225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171450" lvl="0" indent="-171450" rtl="0"/>
            <a:r>
              <a:rPr lang="pt-BR" noProof="0"/>
              <a:t>Editar estilos de texto Mestre</a:t>
            </a:r>
          </a:p>
        </p:txBody>
      </p:sp>
      <p:sp>
        <p:nvSpPr>
          <p:cNvPr id="35" name="Espaço Reservado para o Número do Slide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1283979" y="-997278"/>
            <a:ext cx="6862743" cy="8857300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1112262" y="-1112261"/>
            <a:ext cx="6862743" cy="9087265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400049" y="914400"/>
            <a:ext cx="1458686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717745" y="923306"/>
            <a:ext cx="753836" cy="285931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pt-BR" sz="138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200401"/>
            <a:ext cx="5663293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24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Citação</a:t>
            </a:r>
          </a:p>
        </p:txBody>
      </p:sp>
      <p:sp>
        <p:nvSpPr>
          <p:cNvPr id="19" name="Espaço Reservado para o Número do Slide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375" y="1625386"/>
            <a:ext cx="5038725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300"/>
              </a:spcAft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2524" y="1825625"/>
            <a:ext cx="8411426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376" y="1681163"/>
            <a:ext cx="3868340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75609" y="1681163"/>
            <a:ext cx="3868341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3376" y="2505075"/>
            <a:ext cx="3868340" cy="3684588"/>
          </a:xfrm>
        </p:spPr>
        <p:txBody>
          <a:bodyPr rtlCol="0"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8" name="Espaço reservado para conteúdo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56559" y="2505075"/>
            <a:ext cx="3887391" cy="3684588"/>
          </a:xfrm>
        </p:spPr>
        <p:txBody>
          <a:bodyPr rtlCol="0"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1"/>
            <a:ext cx="9144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1"/>
            <a:ext cx="9144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1140629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1140628" y="-1140627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542926"/>
            <a:ext cx="8410575" cy="424732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2400" b="1" spc="-53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9" name="Retângulo: Canto Único Recortado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pt-BR" sz="1350" noProof="0"/>
            </a:p>
          </p:txBody>
        </p:sp>
        <p:sp>
          <p:nvSpPr>
            <p:cNvPr id="3" name="Retângulo: Canto Único Recortado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150" y="6315076"/>
            <a:ext cx="304800" cy="365125"/>
          </a:xfrm>
        </p:spPr>
        <p:txBody>
          <a:bodyPr rtlCol="0"/>
          <a:lstStyle>
            <a:lvl1pPr>
              <a:defRPr sz="75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2524" y="1517715"/>
            <a:ext cx="3888328" cy="4659248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1585913" indent="-214313"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1" name="Espaço reservado para conteúdo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5623" y="1517715"/>
            <a:ext cx="3888328" cy="465924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5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115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4375" y="6356351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7" name="Forma livre: Forma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2"/>
            <a:ext cx="9144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8" name="Forma livre: Forma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1365764" y="-915491"/>
            <a:ext cx="6862744" cy="869372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sz="1350" noProof="0"/>
          </a:p>
        </p:txBody>
      </p:sp>
      <p:sp>
        <p:nvSpPr>
          <p:cNvPr id="9" name="Forma livre: Forma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1140629" y="-1145372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0" name="Forma livre: Forma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1140629" y="-1145372"/>
            <a:ext cx="6862744" cy="9144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333375" y="542925"/>
            <a:ext cx="8410575" cy="40164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t-BR" sz="2400" noProof="0">
                <a:latin typeface="+mj-lt"/>
              </a:rPr>
              <a:t>Clique para editar o estilo de título Mestre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307600" y="-241991"/>
            <a:ext cx="535531" cy="483982"/>
            <a:chOff x="10945855" y="7317026"/>
            <a:chExt cx="2483924" cy="2993104"/>
          </a:xfrm>
        </p:grpSpPr>
        <p:sp>
          <p:nvSpPr>
            <p:cNvPr id="13" name="Forma livre: Forma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  <p:sp>
          <p:nvSpPr>
            <p:cNvPr id="14" name="Forma livre: Forma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9144001" cy="4846320"/>
            <a:chOff x="-1" y="1357409"/>
            <a:chExt cx="12192001" cy="4917518"/>
          </a:xfrm>
        </p:grpSpPr>
        <p:sp>
          <p:nvSpPr>
            <p:cNvPr id="16" name="Retângulo: Canto Único Recortado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pt-BR" sz="1350" noProof="0"/>
            </a:p>
          </p:txBody>
        </p:sp>
        <p:sp>
          <p:nvSpPr>
            <p:cNvPr id="17" name="Retângulo: Canto Único Recortado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1350" noProof="0"/>
            </a:p>
          </p:txBody>
        </p:sp>
      </p:grpSp>
      <p:sp>
        <p:nvSpPr>
          <p:cNvPr id="18" name="Forma livre: Forma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8086725" y="5448298"/>
            <a:ext cx="1057275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/>
          </a:p>
        </p:txBody>
      </p:sp>
      <p:sp>
        <p:nvSpPr>
          <p:cNvPr id="19" name="Espaço Reservado para o Número do Slide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8439150" y="6315076"/>
            <a:ext cx="30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pt-BR" sz="750" noProof="0" smtClean="0"/>
              <a:pPr rtl="0"/>
              <a:t>‹nº›</a:t>
            </a:fld>
            <a:endParaRPr lang="pt-BR" sz="750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5508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348" y="1235244"/>
            <a:ext cx="6593304" cy="1780674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Mapeamento de áreas suscetíveis a inundação no município de Abaetetuba (PA)</a:t>
            </a: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348" y="3501190"/>
            <a:ext cx="6593304" cy="1840832"/>
          </a:xfrm>
        </p:spPr>
        <p:txBody>
          <a:bodyPr rtlCol="0">
            <a:normAutofit/>
          </a:bodyPr>
          <a:lstStyle/>
          <a:p>
            <a:pPr algn="ctr"/>
            <a:r>
              <a:rPr lang="pt-BR" sz="1400" dirty="0" smtClean="0"/>
              <a:t>Instituto Nacional de Pesquisas Espaciais – INPE</a:t>
            </a:r>
          </a:p>
          <a:p>
            <a:pPr algn="ctr"/>
            <a:r>
              <a:rPr lang="pt-BR" sz="1400" dirty="0" smtClean="0"/>
              <a:t>Pós-graduação em Sensoriamento Remoto</a:t>
            </a:r>
            <a:r>
              <a:rPr lang="pt-BR" sz="1400" dirty="0"/>
              <a:t> </a:t>
            </a:r>
            <a:r>
              <a:rPr lang="pt-BR" sz="1400" dirty="0" smtClean="0"/>
              <a:t>– Turma 2019</a:t>
            </a:r>
          </a:p>
          <a:p>
            <a:pPr algn="ctr"/>
            <a:r>
              <a:rPr lang="pt-BR" sz="1400" dirty="0" smtClean="0"/>
              <a:t>Introdução ao Geoprocessamento para Sensoriamento Remoto</a:t>
            </a:r>
          </a:p>
          <a:p>
            <a:pPr algn="ctr"/>
            <a:r>
              <a:rPr lang="pt-BR" sz="1400" dirty="0" smtClean="0"/>
              <a:t>Docente: Dr. Antônio Miguel Vieira Monteiro</a:t>
            </a:r>
          </a:p>
          <a:p>
            <a:pPr algn="ctr"/>
            <a:r>
              <a:rPr lang="pt-BR" sz="1400" dirty="0" smtClean="0"/>
              <a:t>Discente: Arian Carneiro</a:t>
            </a:r>
            <a:endParaRPr lang="pt-BR" sz="1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 txBox="1">
            <a:spLocks/>
          </p:cNvSpPr>
          <p:nvPr/>
        </p:nvSpPr>
        <p:spPr>
          <a:xfrm>
            <a:off x="3084937" y="5839326"/>
            <a:ext cx="2974126" cy="86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350" kern="1200" spc="22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/>
              <a:t>13/06/2019</a:t>
            </a:r>
          </a:p>
          <a:p>
            <a:pPr algn="ctr"/>
            <a:r>
              <a:rPr lang="pt-BR" sz="1400" dirty="0" smtClean="0"/>
              <a:t>INPE</a:t>
            </a:r>
          </a:p>
          <a:p>
            <a:pPr algn="ctr"/>
            <a:r>
              <a:rPr lang="pt-BR" sz="1400" dirty="0" smtClean="0"/>
              <a:t>São José dos Campos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" y="1285984"/>
            <a:ext cx="5715000" cy="3686175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42926"/>
            <a:ext cx="2409825" cy="535531"/>
          </a:xfrm>
        </p:spPr>
        <p:txBody>
          <a:bodyPr rtlCol="0"/>
          <a:lstStyle/>
          <a:p>
            <a:pPr rtl="0"/>
            <a:r>
              <a:rPr lang="pt-BR" sz="3200" dirty="0" smtClean="0"/>
              <a:t>Abaetetuba</a:t>
            </a:r>
            <a:endParaRPr lang="pt-BR" sz="32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10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3488" r="3638" b="2524"/>
          <a:stretch/>
        </p:blipFill>
        <p:spPr>
          <a:xfrm>
            <a:off x="7424928" y="5277316"/>
            <a:ext cx="1633728" cy="15806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66" y="103639"/>
            <a:ext cx="1318190" cy="8785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2" y="1421500"/>
            <a:ext cx="3946358" cy="26384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3" y="3212047"/>
            <a:ext cx="5162998" cy="34681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4" y="1563612"/>
            <a:ext cx="7515712" cy="42275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62" y="1625386"/>
            <a:ext cx="4957966" cy="45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pt-BR" noProof="0" smtClean="0"/>
              <a:pPr rtl="0"/>
              <a:t>11</a:t>
            </a:fld>
            <a:endParaRPr lang="pt-BR" noProof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6"/>
            <a:ext cx="9181364" cy="68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/>
          <a:stretch/>
        </p:blipFill>
        <p:spPr>
          <a:xfrm>
            <a:off x="44242" y="1090862"/>
            <a:ext cx="9055516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571" y="3382834"/>
            <a:ext cx="4119366" cy="590931"/>
          </a:xfrm>
        </p:spPr>
        <p:txBody>
          <a:bodyPr rtlCol="0" anchor="ctr"/>
          <a:lstStyle/>
          <a:p>
            <a:pPr algn="ctr" rtl="0"/>
            <a:r>
              <a:rPr lang="pt-BR" sz="3600" dirty="0" smtClean="0"/>
              <a:t>METODOLOGIA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r="47544" b="20604"/>
          <a:stretch/>
        </p:blipFill>
        <p:spPr>
          <a:xfrm>
            <a:off x="2" y="110862"/>
            <a:ext cx="9143998" cy="66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38" y="3133535"/>
            <a:ext cx="3879524" cy="590931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RESULTADOS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61" y="3133535"/>
            <a:ext cx="2656078" cy="590931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Altimetria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4" y="0"/>
            <a:ext cx="9218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61" y="2235178"/>
            <a:ext cx="2656078" cy="590931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Declividade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62" y="3136222"/>
            <a:ext cx="4032476" cy="23822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5" y="-1"/>
            <a:ext cx="921873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61" y="3133535"/>
            <a:ext cx="2656078" cy="590931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HAND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31846" y="3846330"/>
            <a:ext cx="5880308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DEM </a:t>
            </a:r>
            <a:r>
              <a:rPr lang="pt-BR" dirty="0"/>
              <a:t>que expressa nos seus valores de níveis de cinza, a altura vertical das drenagens mais próximas. </a:t>
            </a:r>
            <a:r>
              <a:rPr lang="pt-BR" dirty="0" smtClean="0"/>
              <a:t>Tem </a:t>
            </a:r>
            <a:r>
              <a:rPr lang="pt-BR" dirty="0"/>
              <a:t>potencial também para delimitação de áreas com potencial para inundação, pois para sua geração é necessário relacionar variáveis como drenagens, direção de fluxo e fluxo acumulado com o DEM de entrada (RENNÓ et al., 2008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6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61" y="2042675"/>
            <a:ext cx="2656078" cy="590931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HAND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62" y="2847468"/>
            <a:ext cx="4026276" cy="26068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5" y="-1"/>
            <a:ext cx="921873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38" y="1650285"/>
            <a:ext cx="3879524" cy="590931"/>
          </a:xfrm>
        </p:spPr>
        <p:txBody>
          <a:bodyPr rtlCol="0" anchor="ctr"/>
          <a:lstStyle/>
          <a:p>
            <a:pPr algn="ctr" rtl="0"/>
            <a:r>
              <a:rPr lang="pt-BR" sz="3600" dirty="0" smtClean="0"/>
              <a:t>Uso e Ocupação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79016"/>
            <a:ext cx="7772400" cy="27908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5" y="-1"/>
            <a:ext cx="921873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78" y="1471189"/>
            <a:ext cx="3033522" cy="859055"/>
          </a:xfrm>
        </p:spPr>
        <p:txBody>
          <a:bodyPr rtlCol="0"/>
          <a:lstStyle/>
          <a:p>
            <a:pPr rtl="0"/>
            <a:r>
              <a:rPr lang="pt-BR" dirty="0" smtClean="0"/>
              <a:t>Inundações</a:t>
            </a:r>
            <a:endParaRPr lang="pt-BR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19278" y="28187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São </a:t>
            </a:r>
            <a:r>
              <a:rPr lang="pt-BR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os desastres naturais mais frequentes e que geram grandes danos ao Brasil nas suas diferentes formas, sejam estes naturais, econômicos ou de </a:t>
            </a:r>
            <a:r>
              <a:rPr lang="pt-BR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óbitos</a:t>
            </a:r>
            <a:r>
              <a:rPr lang="pt-BR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pt-BR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(MARCELINO, 2008).</a:t>
            </a:r>
            <a:endParaRPr lang="pt-B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9278" y="4640194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Necessitam de </a:t>
            </a:r>
            <a:r>
              <a:rPr lang="pt-BR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um plano de ação rápida de entidades governamentais para minimizar os impactos.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424114"/>
            <a:ext cx="4953000" cy="3333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2487"/>
          <a:stretch/>
        </p:blipFill>
        <p:spPr>
          <a:xfrm>
            <a:off x="3789836" y="4091322"/>
            <a:ext cx="4650428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47" y="1516384"/>
            <a:ext cx="4058653" cy="1089529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Processo Analítico Hierárquico (AHP)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0647" y="5357608"/>
            <a:ext cx="7896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Mapa Síntese = </a:t>
            </a:r>
            <a:endParaRPr lang="pt-BR" sz="200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0,59363 * HAND </a:t>
            </a:r>
            <a:r>
              <a:rPr lang="pt-BR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0,24931 * Declividade </a:t>
            </a:r>
            <a:r>
              <a:rPr lang="pt-BR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pt-BR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0,15706 * Uso </a:t>
            </a:r>
            <a:r>
              <a:rPr lang="pt-BR" sz="20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Ocupação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7" y="2900666"/>
            <a:ext cx="6293465" cy="199217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00062" y="2900666"/>
            <a:ext cx="2094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Razão de Consistência:</a:t>
            </a:r>
          </a:p>
          <a:p>
            <a:pPr algn="ctr"/>
            <a:endParaRPr lang="pt-B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0,052</a:t>
            </a:r>
            <a:endParaRPr lang="pt-B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541409" y="6212181"/>
            <a:ext cx="4058653" cy="4247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spc="-5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mtClean="0"/>
              <a:t>Média Ponderada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86" y="1350029"/>
            <a:ext cx="6328228" cy="1089529"/>
          </a:xfrm>
        </p:spPr>
        <p:txBody>
          <a:bodyPr rtlCol="0" anchor="ctr"/>
          <a:lstStyle/>
          <a:p>
            <a:pPr algn="ctr" rtl="0"/>
            <a:r>
              <a:rPr lang="pt-BR" sz="3600" dirty="0" smtClean="0"/>
              <a:t>Mapa de Suscetibilidade a Inundação</a:t>
            </a:r>
            <a:endParaRPr lang="pt-BR" sz="36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82" y="2586771"/>
            <a:ext cx="5422836" cy="32959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3" y="3117337"/>
            <a:ext cx="5743074" cy="22348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5" y="-1"/>
            <a:ext cx="921873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2" y="400050"/>
            <a:ext cx="9156004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674" y="2884236"/>
            <a:ext cx="4058653" cy="1089529"/>
          </a:xfrm>
        </p:spPr>
        <p:txBody>
          <a:bodyPr rtlCol="0" anchor="ctr"/>
          <a:lstStyle/>
          <a:p>
            <a:pPr algn="ctr" rtl="0"/>
            <a:r>
              <a:rPr lang="pt-BR" sz="3600" dirty="0" smtClean="0"/>
              <a:t>Conclusões e Recomendações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6" t="6606" r="18188" b="6907"/>
          <a:stretch/>
        </p:blipFill>
        <p:spPr>
          <a:xfrm>
            <a:off x="7887497" y="159658"/>
            <a:ext cx="1256503" cy="11903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18831" r="19524" b="18831"/>
          <a:stretch/>
        </p:blipFill>
        <p:spPr>
          <a:xfrm>
            <a:off x="6511762" y="180929"/>
            <a:ext cx="1224352" cy="11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348" y="1235244"/>
            <a:ext cx="6593304" cy="1780674"/>
          </a:xfrm>
        </p:spPr>
        <p:txBody>
          <a:bodyPr rtlCol="0"/>
          <a:lstStyle/>
          <a:p>
            <a:pPr algn="ctr" rtl="0"/>
            <a:r>
              <a:rPr lang="pt-BR" sz="3600" dirty="0" smtClean="0"/>
              <a:t>Mapeamento de áreas suscetíveis a inundação no município de Abaetetuba (PA)</a:t>
            </a: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348" y="4423606"/>
            <a:ext cx="6593304" cy="1122948"/>
          </a:xfrm>
        </p:spPr>
        <p:txBody>
          <a:bodyPr rtlCol="0">
            <a:noAutofit/>
          </a:bodyPr>
          <a:lstStyle/>
          <a:p>
            <a:pPr algn="ctr"/>
            <a:r>
              <a:rPr lang="pt-BR" sz="2400" dirty="0" smtClean="0">
                <a:latin typeface="+mj-lt"/>
              </a:rPr>
              <a:t>OBRIGADO !</a:t>
            </a:r>
          </a:p>
          <a:p>
            <a:pPr algn="ctr"/>
            <a:r>
              <a:rPr lang="pt-BR" sz="2400" dirty="0" smtClean="0">
                <a:latin typeface="+mj-lt"/>
              </a:rPr>
              <a:t>Arian Ferreira Carneiro</a:t>
            </a:r>
            <a:endParaRPr lang="pt-BR" sz="2400" dirty="0">
              <a:latin typeface="+mj-lt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 txBox="1">
            <a:spLocks/>
          </p:cNvSpPr>
          <p:nvPr/>
        </p:nvSpPr>
        <p:spPr>
          <a:xfrm>
            <a:off x="3084937" y="5839326"/>
            <a:ext cx="2974126" cy="86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350" kern="1200" spc="22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/>
              <a:t>13/06/2019</a:t>
            </a:r>
          </a:p>
          <a:p>
            <a:pPr algn="ctr"/>
            <a:r>
              <a:rPr lang="pt-BR" sz="1400" dirty="0" smtClean="0"/>
              <a:t>INPE</a:t>
            </a:r>
          </a:p>
          <a:p>
            <a:pPr algn="ctr"/>
            <a:r>
              <a:rPr lang="pt-BR" sz="1400" dirty="0" smtClean="0"/>
              <a:t>São José dos Campos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7438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7135"/>
          <a:stretch/>
        </p:blipFill>
        <p:spPr>
          <a:xfrm>
            <a:off x="1073945" y="722791"/>
            <a:ext cx="6996111" cy="3436688"/>
          </a:xfrm>
          <a:prstGeom prst="rect">
            <a:avLst/>
          </a:prstGeom>
        </p:spPr>
      </p:pic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631846" y="4439888"/>
            <a:ext cx="5880308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j-lt"/>
              </a:rPr>
              <a:t>Desenvolvimento </a:t>
            </a:r>
            <a:r>
              <a:rPr lang="pt-BR" sz="2000" dirty="0">
                <a:latin typeface="+mj-lt"/>
              </a:rPr>
              <a:t>e expansão de áreas urbanizadas em planícies de </a:t>
            </a:r>
            <a:r>
              <a:rPr lang="pt-BR" sz="2000" dirty="0" smtClean="0">
                <a:latin typeface="+mj-lt"/>
              </a:rPr>
              <a:t>inundação.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j-lt"/>
              </a:rPr>
              <a:t>Aumento </a:t>
            </a:r>
            <a:r>
              <a:rPr lang="pt-BR" sz="2000" dirty="0">
                <a:latin typeface="+mj-lt"/>
              </a:rPr>
              <a:t>da impermeabilização do </a:t>
            </a:r>
            <a:r>
              <a:rPr lang="pt-BR" sz="2000" dirty="0" smtClean="0">
                <a:latin typeface="+mj-lt"/>
              </a:rPr>
              <a:t>solo.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j-lt"/>
              </a:rPr>
              <a:t>Aumento </a:t>
            </a:r>
            <a:r>
              <a:rPr lang="pt-BR" sz="2000" dirty="0">
                <a:latin typeface="+mj-lt"/>
              </a:rPr>
              <a:t>do volume do escoamento </a:t>
            </a:r>
            <a:r>
              <a:rPr lang="pt-BR" sz="2000" dirty="0" smtClean="0">
                <a:latin typeface="+mj-lt"/>
              </a:rPr>
              <a:t>superficial (VENDRAME</a:t>
            </a:r>
            <a:r>
              <a:rPr lang="pt-BR" sz="2000" dirty="0">
                <a:latin typeface="+mj-lt"/>
              </a:rPr>
              <a:t>; LOPES, </a:t>
            </a:r>
            <a:r>
              <a:rPr lang="pt-BR" sz="2000" dirty="0" smtClean="0">
                <a:latin typeface="+mj-lt"/>
              </a:rPr>
              <a:t>2005).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54" y="2023552"/>
            <a:ext cx="5836158" cy="2724911"/>
          </a:xfrm>
        </p:spPr>
        <p:txBody>
          <a:bodyPr rtlCol="0">
            <a:normAutofit/>
          </a:bodyPr>
          <a:lstStyle/>
          <a:p>
            <a:pPr rtl="0"/>
            <a:r>
              <a:rPr lang="pt-BR" dirty="0" smtClean="0"/>
              <a:t>Qual a importância</a:t>
            </a:r>
            <a:br>
              <a:rPr lang="pt-BR" dirty="0" smtClean="0"/>
            </a:br>
            <a:r>
              <a:rPr lang="pt-BR" dirty="0" smtClean="0"/>
              <a:t>de se conhecer o espaço?</a:t>
            </a:r>
            <a:endParaRPr lang="pt-BR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2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8" y="475916"/>
            <a:ext cx="4903537" cy="4203032"/>
          </a:xfrm>
          <a:prstGeom prst="rect">
            <a:avLst/>
          </a:prstGeom>
        </p:spPr>
      </p:pic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26" y="1850985"/>
            <a:ext cx="3412711" cy="755148"/>
          </a:xfrm>
        </p:spPr>
        <p:txBody>
          <a:bodyPr rtlCol="0">
            <a:normAutofit/>
          </a:bodyPr>
          <a:lstStyle/>
          <a:p>
            <a:pPr rtl="0"/>
            <a:r>
              <a:rPr lang="pt-BR" dirty="0" smtClean="0"/>
              <a:t>Zoneamento</a:t>
            </a:r>
            <a:endParaRPr lang="pt-BR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428708" y="4913858"/>
            <a:ext cx="4903537" cy="11401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5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Planejamento Urbano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5074"/>
            <a:ext cx="5550568" cy="41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8917" r="16712" b="10053"/>
          <a:stretch/>
        </p:blipFill>
        <p:spPr>
          <a:xfrm>
            <a:off x="440120" y="3376061"/>
            <a:ext cx="3593433" cy="275924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20" y="2200016"/>
            <a:ext cx="5836158" cy="859055"/>
          </a:xfrm>
        </p:spPr>
        <p:txBody>
          <a:bodyPr rtlCol="0"/>
          <a:lstStyle/>
          <a:p>
            <a:pPr rtl="0"/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6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2387"/>
          <a:stretch/>
        </p:blipFill>
        <p:spPr>
          <a:xfrm>
            <a:off x="3283807" y="734730"/>
            <a:ext cx="5740751" cy="223306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9846" r="55845" b="17201"/>
          <a:stretch/>
        </p:blipFill>
        <p:spPr>
          <a:xfrm rot="16200000">
            <a:off x="5219714" y="3125802"/>
            <a:ext cx="2845440" cy="389823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33553" y="153795"/>
            <a:ext cx="396775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dirty="0"/>
              <a:t>(GOLDONI; REDINVESTENA, 2016)</a:t>
            </a:r>
          </a:p>
        </p:txBody>
      </p:sp>
    </p:spTree>
    <p:extLst>
      <p:ext uri="{BB962C8B-B14F-4D97-AF65-F5344CB8AC3E}">
        <p14:creationId xmlns:p14="http://schemas.microsoft.com/office/powerpoint/2010/main" val="12525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54" y="2023552"/>
            <a:ext cx="5836158" cy="859055"/>
          </a:xfrm>
        </p:spPr>
        <p:txBody>
          <a:bodyPr rtlCol="0"/>
          <a:lstStyle/>
          <a:p>
            <a:pPr rtl="0"/>
            <a:r>
              <a:rPr lang="pt-BR" u="sng" dirty="0" smtClean="0"/>
              <a:t>Objetivo</a:t>
            </a:r>
            <a:endParaRPr lang="pt-BR" u="sng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8054" y="3044225"/>
            <a:ext cx="588030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Gerar uma carta de suscetibilidade a inundação para o município de Abaetetuba – PA, por meio de técnicas de inferência geográfica e de suporte a decisão, a partir das variáveis ambientais de altimetria e; uso e cobertura do solo.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3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22" y="4169955"/>
            <a:ext cx="4131879" cy="859055"/>
          </a:xfrm>
        </p:spPr>
        <p:txBody>
          <a:bodyPr rtlCol="0"/>
          <a:lstStyle/>
          <a:p>
            <a:pPr algn="ctr" rtl="0"/>
            <a:r>
              <a:rPr lang="pt-BR" dirty="0" smtClean="0"/>
              <a:t>Abaetetuba - PA</a:t>
            </a:r>
            <a:endParaRPr lang="pt-BR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7135"/>
          <a:stretch/>
        </p:blipFill>
        <p:spPr>
          <a:xfrm>
            <a:off x="290322" y="286003"/>
            <a:ext cx="7281552" cy="35769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3488" r="3638" b="2524"/>
          <a:stretch/>
        </p:blipFill>
        <p:spPr>
          <a:xfrm>
            <a:off x="6334639" y="4169955"/>
            <a:ext cx="2809361" cy="27181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3488" r="3638" b="2524"/>
          <a:stretch/>
        </p:blipFill>
        <p:spPr>
          <a:xfrm>
            <a:off x="2021305" y="-3333"/>
            <a:ext cx="7122695" cy="68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42926"/>
            <a:ext cx="2409825" cy="535531"/>
          </a:xfrm>
        </p:spPr>
        <p:txBody>
          <a:bodyPr rtlCol="0"/>
          <a:lstStyle/>
          <a:p>
            <a:pPr rtl="0"/>
            <a:r>
              <a:rPr lang="pt-BR" sz="3200" dirty="0" smtClean="0"/>
              <a:t>Abaetetuba</a:t>
            </a:r>
            <a:endParaRPr lang="pt-BR" sz="3200" dirty="0"/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pt-BR" smtClean="0"/>
              <a:pPr rtl="0"/>
              <a:t>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3488" r="3638" b="2524"/>
          <a:stretch/>
        </p:blipFill>
        <p:spPr>
          <a:xfrm>
            <a:off x="7424928" y="5277316"/>
            <a:ext cx="1633728" cy="15806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66" y="103639"/>
            <a:ext cx="1318190" cy="87857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33375" y="1397412"/>
            <a:ext cx="5880308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Localizado no Estado do Pará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Microrregião de Cametá; Mesorregião do Nordeste Paraense.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Foi fundada em 1750 as margens do Rio Tocantins.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É a 7ª cidade mais populosa do Estado do Pará e é formada por dois distritos: Abaetetuba e a Vila de Beja (ABAETETUBA, 2012)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33375" y="4052482"/>
            <a:ext cx="588030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Possui </a:t>
            </a:r>
            <a:r>
              <a:rPr lang="pt-BR" dirty="0"/>
              <a:t>uma área de aproximadamente 1610 </a:t>
            </a:r>
            <a:r>
              <a:rPr lang="pt-BR" dirty="0" smtClean="0"/>
              <a:t>km².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Sua população </a:t>
            </a:r>
            <a:r>
              <a:rPr lang="pt-BR" dirty="0"/>
              <a:t>estimada de 156.292 habitantes (IBGE, 2018</a:t>
            </a:r>
            <a:r>
              <a:rPr lang="pt-BR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É </a:t>
            </a:r>
            <a:r>
              <a:rPr lang="pt-BR" dirty="0"/>
              <a:t>limítrofe com os municípios de Igarapé-</a:t>
            </a:r>
            <a:r>
              <a:rPr lang="pt-BR" dirty="0" err="1"/>
              <a:t>Miri</a:t>
            </a:r>
            <a:r>
              <a:rPr lang="pt-BR" dirty="0"/>
              <a:t>, Barcarena e Moju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4" y="0"/>
            <a:ext cx="9218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372_TF66687569.potx  -  Recuperado" id="{1392B681-13AB-44F3-A748-E185430A569F}" vid="{5F4E28AB-31AB-45D2-B7CE-4ED41B42B53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92231-163D-4428-A2B8-DA1FE0274129}">
  <ds:schemaRefs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purl.org/dc/terms/"/>
    <ds:schemaRef ds:uri="fb0879af-3eba-417a-a55a-ffe6dcd6ca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azul moderna</Template>
  <TotalTime>0</TotalTime>
  <Words>438</Words>
  <Application>Microsoft Office PowerPoint</Application>
  <PresentationFormat>Apresentação na tela (4:3)</PresentationFormat>
  <Paragraphs>89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Trade Gothic LT Pro</vt:lpstr>
      <vt:lpstr>Trebuchet MS</vt:lpstr>
      <vt:lpstr>Tema do Office</vt:lpstr>
      <vt:lpstr>Mapeamento de áreas suscetíveis a inundação no município de Abaetetuba (PA)</vt:lpstr>
      <vt:lpstr>Inundações</vt:lpstr>
      <vt:lpstr>Apresentação do PowerPoint</vt:lpstr>
      <vt:lpstr>Qual a importância de se conhecer o espaço?</vt:lpstr>
      <vt:lpstr>Zoneamento</vt:lpstr>
      <vt:lpstr>Variáveis</vt:lpstr>
      <vt:lpstr>Objetivo</vt:lpstr>
      <vt:lpstr>Abaetetuba - PA</vt:lpstr>
      <vt:lpstr>Abaetetuba</vt:lpstr>
      <vt:lpstr>Abaetetuba</vt:lpstr>
      <vt:lpstr>Apresentação do PowerPoint</vt:lpstr>
      <vt:lpstr>Apresentação do PowerPoint</vt:lpstr>
      <vt:lpstr>METODOLOGIA</vt:lpstr>
      <vt:lpstr>RESULTADOS</vt:lpstr>
      <vt:lpstr>Altimetria</vt:lpstr>
      <vt:lpstr>Declividade</vt:lpstr>
      <vt:lpstr>HAND</vt:lpstr>
      <vt:lpstr>HAND</vt:lpstr>
      <vt:lpstr>Uso e Ocupação</vt:lpstr>
      <vt:lpstr>Processo Analítico Hierárquico (AHP)</vt:lpstr>
      <vt:lpstr>Mapa de Suscetibilidade a Inundação</vt:lpstr>
      <vt:lpstr>Apresentação do PowerPoint</vt:lpstr>
      <vt:lpstr>Apresentação do PowerPoint</vt:lpstr>
      <vt:lpstr>Conclusões e Recomendações</vt:lpstr>
      <vt:lpstr>Mapeamento de áreas suscetíveis a inundação no município de Abaetetuba (PA)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2019-06-11T22:18:11Z</dcterms:created>
  <dcterms:modified xsi:type="dcterms:W3CDTF">2019-06-13T17:00:28Z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