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6" r:id="rId3"/>
    <p:sldId id="257" r:id="rId4"/>
    <p:sldId id="258" r:id="rId5"/>
    <p:sldId id="261" r:id="rId6"/>
    <p:sldId id="262" r:id="rId7"/>
    <p:sldId id="263" r:id="rId8"/>
    <p:sldId id="264" r:id="rId9"/>
    <p:sldId id="265" r:id="rId10"/>
    <p:sldId id="292" r:id="rId11"/>
    <p:sldId id="259" r:id="rId12"/>
    <p:sldId id="268" r:id="rId13"/>
    <p:sldId id="272" r:id="rId14"/>
    <p:sldId id="273" r:id="rId15"/>
    <p:sldId id="274" r:id="rId16"/>
    <p:sldId id="275" r:id="rId17"/>
    <p:sldId id="291" r:id="rId18"/>
    <p:sldId id="286" r:id="rId19"/>
    <p:sldId id="282" r:id="rId20"/>
    <p:sldId id="280" r:id="rId21"/>
    <p:sldId id="283" r:id="rId22"/>
    <p:sldId id="276" r:id="rId23"/>
    <p:sldId id="284" r:id="rId24"/>
    <p:sldId id="288" r:id="rId25"/>
    <p:sldId id="289" r:id="rId26"/>
    <p:sldId id="285" r:id="rId27"/>
    <p:sldId id="279" r:id="rId28"/>
    <p:sldId id="29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9151" autoAdjust="0"/>
  </p:normalViewPr>
  <p:slideViewPr>
    <p:cSldViewPr snapToGrid="0">
      <p:cViewPr varScale="1">
        <p:scale>
          <a:sx n="95" d="100"/>
          <a:sy n="95" d="100"/>
        </p:scale>
        <p:origin x="54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1A6E0-CAD3-467B-B344-CD9C107DC967}"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C9A0F198-BACA-441C-AE56-6A7977CAFBF4}">
      <dgm:prSet phldrT="[Texto]"/>
      <dgm:spPr>
        <a:solidFill>
          <a:srgbClr val="F1F8EC"/>
        </a:solidFill>
        <a:ln w="19050">
          <a:solidFill>
            <a:schemeClr val="accent6">
              <a:lumMod val="50000"/>
            </a:schemeClr>
          </a:solidFill>
        </a:ln>
      </dgm:spPr>
      <dgm:t>
        <a:bodyPr/>
        <a:lstStyle/>
        <a:p>
          <a:r>
            <a:rPr lang="pt-BR" dirty="0">
              <a:solidFill>
                <a:schemeClr val="tx1"/>
              </a:solidFill>
            </a:rPr>
            <a:t>Distância a rodovias mais influente em 1997 que em 2007 para desflorestamento e pastagens</a:t>
          </a:r>
          <a:endParaRPr lang="en-US" dirty="0">
            <a:solidFill>
              <a:schemeClr val="tx1"/>
            </a:solidFill>
          </a:endParaRPr>
        </a:p>
      </dgm:t>
    </dgm:pt>
    <dgm:pt modelId="{DEFCB11D-EE89-4A60-9E9C-463F732566B5}" type="parTrans" cxnId="{A7F20E41-A2B6-4EF6-BF3B-F498F155E780}">
      <dgm:prSet/>
      <dgm:spPr/>
      <dgm:t>
        <a:bodyPr/>
        <a:lstStyle/>
        <a:p>
          <a:endParaRPr lang="en-US"/>
        </a:p>
      </dgm:t>
    </dgm:pt>
    <dgm:pt modelId="{2DA0824E-08BF-42A2-A560-12D123F91B28}" type="sibTrans" cxnId="{A7F20E41-A2B6-4EF6-BF3B-F498F155E780}">
      <dgm:prSet/>
      <dgm:spPr/>
      <dgm:t>
        <a:bodyPr/>
        <a:lstStyle/>
        <a:p>
          <a:endParaRPr lang="en-US"/>
        </a:p>
      </dgm:t>
    </dgm:pt>
    <dgm:pt modelId="{9BA53AF3-1B9E-4665-9C7B-69CCFEFABE4B}">
      <dgm:prSet phldrT="[Texto]"/>
      <dgm:spPr>
        <a:solidFill>
          <a:srgbClr val="F1F8EC"/>
        </a:solidFill>
        <a:ln w="19050">
          <a:solidFill>
            <a:schemeClr val="accent6">
              <a:lumMod val="50000"/>
            </a:schemeClr>
          </a:solidFill>
        </a:ln>
      </dgm:spPr>
      <dgm:t>
        <a:bodyPr/>
        <a:lstStyle/>
        <a:p>
          <a:r>
            <a:rPr lang="pt-BR" dirty="0">
              <a:solidFill>
                <a:schemeClr val="tx1"/>
              </a:solidFill>
            </a:rPr>
            <a:t>Número de famílias assentadas influente para desflorestamento e pastagens, com maior efeito em 2007</a:t>
          </a:r>
          <a:endParaRPr lang="en-US" dirty="0">
            <a:solidFill>
              <a:schemeClr val="tx1"/>
            </a:solidFill>
          </a:endParaRPr>
        </a:p>
      </dgm:t>
    </dgm:pt>
    <dgm:pt modelId="{E1292E8C-4D46-4832-9C93-2F7383927F7F}" type="parTrans" cxnId="{396987BA-4605-46FA-AA43-CE9141FD9309}">
      <dgm:prSet/>
      <dgm:spPr/>
      <dgm:t>
        <a:bodyPr/>
        <a:lstStyle/>
        <a:p>
          <a:endParaRPr lang="en-US"/>
        </a:p>
      </dgm:t>
    </dgm:pt>
    <dgm:pt modelId="{00699772-E5C3-4A5B-AC41-99DC63A5141F}" type="sibTrans" cxnId="{396987BA-4605-46FA-AA43-CE9141FD9309}">
      <dgm:prSet/>
      <dgm:spPr/>
      <dgm:t>
        <a:bodyPr/>
        <a:lstStyle/>
        <a:p>
          <a:endParaRPr lang="en-US"/>
        </a:p>
      </dgm:t>
    </dgm:pt>
    <dgm:pt modelId="{83957217-E714-4D37-8B53-8B387781E41D}">
      <dgm:prSet phldrT="[Texto]"/>
      <dgm:spPr>
        <a:solidFill>
          <a:srgbClr val="F1F8EC"/>
        </a:solidFill>
        <a:ln w="19050">
          <a:solidFill>
            <a:schemeClr val="accent6">
              <a:lumMod val="50000"/>
            </a:schemeClr>
          </a:solidFill>
        </a:ln>
      </dgm:spPr>
      <dgm:t>
        <a:bodyPr/>
        <a:lstStyle/>
        <a:p>
          <a:r>
            <a:rPr lang="pt-BR" dirty="0">
              <a:solidFill>
                <a:schemeClr val="tx1"/>
              </a:solidFill>
            </a:rPr>
            <a:t>Terras indígenas são significantes em prevenir o desflorestamento em 2007</a:t>
          </a:r>
          <a:endParaRPr lang="en-US" dirty="0">
            <a:solidFill>
              <a:schemeClr val="tx1"/>
            </a:solidFill>
          </a:endParaRPr>
        </a:p>
      </dgm:t>
    </dgm:pt>
    <dgm:pt modelId="{991F4166-5C91-46BC-A02A-439F66C1DCA2}" type="parTrans" cxnId="{C4131893-CB23-4BB3-AF45-5EB7C98793FD}">
      <dgm:prSet/>
      <dgm:spPr/>
      <dgm:t>
        <a:bodyPr/>
        <a:lstStyle/>
        <a:p>
          <a:endParaRPr lang="en-US"/>
        </a:p>
      </dgm:t>
    </dgm:pt>
    <dgm:pt modelId="{3F997D2A-B6A9-4FE1-84B8-235D92A9F37B}" type="sibTrans" cxnId="{C4131893-CB23-4BB3-AF45-5EB7C98793FD}">
      <dgm:prSet/>
      <dgm:spPr/>
      <dgm:t>
        <a:bodyPr/>
        <a:lstStyle/>
        <a:p>
          <a:endParaRPr lang="en-US"/>
        </a:p>
      </dgm:t>
    </dgm:pt>
    <dgm:pt modelId="{74225F03-91BA-4FD1-896D-439B0A15D669}">
      <dgm:prSet phldrT="[Texto]"/>
      <dgm:spPr>
        <a:solidFill>
          <a:srgbClr val="F1F8EC"/>
        </a:solidFill>
        <a:ln w="19050">
          <a:solidFill>
            <a:schemeClr val="accent6">
              <a:lumMod val="50000"/>
            </a:schemeClr>
          </a:solidFill>
        </a:ln>
      </dgm:spPr>
      <dgm:t>
        <a:bodyPr/>
        <a:lstStyle/>
        <a:p>
          <a:r>
            <a:rPr lang="pt-BR" dirty="0">
              <a:solidFill>
                <a:schemeClr val="tx1"/>
              </a:solidFill>
            </a:rPr>
            <a:t>Efeito de pequenas fazendas mais forte para análises em 1997 que 2007 para agricultura temporária e permanente</a:t>
          </a:r>
          <a:endParaRPr lang="en-US" dirty="0">
            <a:solidFill>
              <a:schemeClr val="tx1"/>
            </a:solidFill>
          </a:endParaRPr>
        </a:p>
      </dgm:t>
    </dgm:pt>
    <dgm:pt modelId="{26552DAB-2193-4080-9C72-37201B93F4E7}" type="parTrans" cxnId="{F03F5A4D-E069-4140-9CF3-0ADC7EF03440}">
      <dgm:prSet/>
      <dgm:spPr/>
      <dgm:t>
        <a:bodyPr/>
        <a:lstStyle/>
        <a:p>
          <a:endParaRPr lang="en-US"/>
        </a:p>
      </dgm:t>
    </dgm:pt>
    <dgm:pt modelId="{33612C9A-8241-4897-B159-191164DCA0D8}" type="sibTrans" cxnId="{F03F5A4D-E069-4140-9CF3-0ADC7EF03440}">
      <dgm:prSet/>
      <dgm:spPr/>
      <dgm:t>
        <a:bodyPr/>
        <a:lstStyle/>
        <a:p>
          <a:endParaRPr lang="en-US"/>
        </a:p>
      </dgm:t>
    </dgm:pt>
    <dgm:pt modelId="{1D6D2A06-1B0A-42EC-A872-5DEF44C07627}" type="pres">
      <dgm:prSet presAssocID="{53C1A6E0-CAD3-467B-B344-CD9C107DC967}" presName="diagram" presStyleCnt="0">
        <dgm:presLayoutVars>
          <dgm:dir/>
          <dgm:resizeHandles val="exact"/>
        </dgm:presLayoutVars>
      </dgm:prSet>
      <dgm:spPr/>
    </dgm:pt>
    <dgm:pt modelId="{F2C43DF0-DDB2-40E7-A9D6-BFF0697CD6EB}" type="pres">
      <dgm:prSet presAssocID="{C9A0F198-BACA-441C-AE56-6A7977CAFBF4}" presName="node" presStyleLbl="node1" presStyleIdx="0" presStyleCnt="4">
        <dgm:presLayoutVars>
          <dgm:bulletEnabled val="1"/>
        </dgm:presLayoutVars>
      </dgm:prSet>
      <dgm:spPr/>
    </dgm:pt>
    <dgm:pt modelId="{DB038F17-18C3-4BAE-BA4F-9CB0455EEEAF}" type="pres">
      <dgm:prSet presAssocID="{2DA0824E-08BF-42A2-A560-12D123F91B28}" presName="sibTrans" presStyleCnt="0"/>
      <dgm:spPr/>
    </dgm:pt>
    <dgm:pt modelId="{72E89C0B-FA7C-4FA7-A675-561FEA85A987}" type="pres">
      <dgm:prSet presAssocID="{9BA53AF3-1B9E-4665-9C7B-69CCFEFABE4B}" presName="node" presStyleLbl="node1" presStyleIdx="1" presStyleCnt="4">
        <dgm:presLayoutVars>
          <dgm:bulletEnabled val="1"/>
        </dgm:presLayoutVars>
      </dgm:prSet>
      <dgm:spPr/>
    </dgm:pt>
    <dgm:pt modelId="{6014DD3C-6FC6-4F2A-AD7F-AD490C5646C4}" type="pres">
      <dgm:prSet presAssocID="{00699772-E5C3-4A5B-AC41-99DC63A5141F}" presName="sibTrans" presStyleCnt="0"/>
      <dgm:spPr/>
    </dgm:pt>
    <dgm:pt modelId="{0655528B-2D9B-46DA-B2AB-746E078AC48A}" type="pres">
      <dgm:prSet presAssocID="{83957217-E714-4D37-8B53-8B387781E41D}" presName="node" presStyleLbl="node1" presStyleIdx="2" presStyleCnt="4">
        <dgm:presLayoutVars>
          <dgm:bulletEnabled val="1"/>
        </dgm:presLayoutVars>
      </dgm:prSet>
      <dgm:spPr/>
    </dgm:pt>
    <dgm:pt modelId="{77F8C18F-4F5F-4762-90BF-AA3DE31EDB42}" type="pres">
      <dgm:prSet presAssocID="{3F997D2A-B6A9-4FE1-84B8-235D92A9F37B}" presName="sibTrans" presStyleCnt="0"/>
      <dgm:spPr/>
    </dgm:pt>
    <dgm:pt modelId="{0956FE17-129A-4B2E-86D1-A1F04F72A3A2}" type="pres">
      <dgm:prSet presAssocID="{74225F03-91BA-4FD1-896D-439B0A15D669}" presName="node" presStyleLbl="node1" presStyleIdx="3" presStyleCnt="4">
        <dgm:presLayoutVars>
          <dgm:bulletEnabled val="1"/>
        </dgm:presLayoutVars>
      </dgm:prSet>
      <dgm:spPr/>
    </dgm:pt>
  </dgm:ptLst>
  <dgm:cxnLst>
    <dgm:cxn modelId="{15181704-13A6-481A-98EB-E4576ACF1979}" type="presOf" srcId="{C9A0F198-BACA-441C-AE56-6A7977CAFBF4}" destId="{F2C43DF0-DDB2-40E7-A9D6-BFF0697CD6EB}" srcOrd="0" destOrd="0" presId="urn:microsoft.com/office/officeart/2005/8/layout/default#2"/>
    <dgm:cxn modelId="{A7F20E41-A2B6-4EF6-BF3B-F498F155E780}" srcId="{53C1A6E0-CAD3-467B-B344-CD9C107DC967}" destId="{C9A0F198-BACA-441C-AE56-6A7977CAFBF4}" srcOrd="0" destOrd="0" parTransId="{DEFCB11D-EE89-4A60-9E9C-463F732566B5}" sibTransId="{2DA0824E-08BF-42A2-A560-12D123F91B28}"/>
    <dgm:cxn modelId="{F03F5A4D-E069-4140-9CF3-0ADC7EF03440}" srcId="{53C1A6E0-CAD3-467B-B344-CD9C107DC967}" destId="{74225F03-91BA-4FD1-896D-439B0A15D669}" srcOrd="3" destOrd="0" parTransId="{26552DAB-2193-4080-9C72-37201B93F4E7}" sibTransId="{33612C9A-8241-4897-B159-191164DCA0D8}"/>
    <dgm:cxn modelId="{E1BCA654-3210-41D6-9106-4B5AB43855FE}" type="presOf" srcId="{53C1A6E0-CAD3-467B-B344-CD9C107DC967}" destId="{1D6D2A06-1B0A-42EC-A872-5DEF44C07627}" srcOrd="0" destOrd="0" presId="urn:microsoft.com/office/officeart/2005/8/layout/default#2"/>
    <dgm:cxn modelId="{7360C276-B981-480C-ABB9-E11A39E62D5F}" type="presOf" srcId="{83957217-E714-4D37-8B53-8B387781E41D}" destId="{0655528B-2D9B-46DA-B2AB-746E078AC48A}" srcOrd="0" destOrd="0" presId="urn:microsoft.com/office/officeart/2005/8/layout/default#2"/>
    <dgm:cxn modelId="{C4131893-CB23-4BB3-AF45-5EB7C98793FD}" srcId="{53C1A6E0-CAD3-467B-B344-CD9C107DC967}" destId="{83957217-E714-4D37-8B53-8B387781E41D}" srcOrd="2" destOrd="0" parTransId="{991F4166-5C91-46BC-A02A-439F66C1DCA2}" sibTransId="{3F997D2A-B6A9-4FE1-84B8-235D92A9F37B}"/>
    <dgm:cxn modelId="{396987BA-4605-46FA-AA43-CE9141FD9309}" srcId="{53C1A6E0-CAD3-467B-B344-CD9C107DC967}" destId="{9BA53AF3-1B9E-4665-9C7B-69CCFEFABE4B}" srcOrd="1" destOrd="0" parTransId="{E1292E8C-4D46-4832-9C93-2F7383927F7F}" sibTransId="{00699772-E5C3-4A5B-AC41-99DC63A5141F}"/>
    <dgm:cxn modelId="{7068F2DF-309B-4B6F-9D4C-CFC131E10A9D}" type="presOf" srcId="{9BA53AF3-1B9E-4665-9C7B-69CCFEFABE4B}" destId="{72E89C0B-FA7C-4FA7-A675-561FEA85A987}" srcOrd="0" destOrd="0" presId="urn:microsoft.com/office/officeart/2005/8/layout/default#2"/>
    <dgm:cxn modelId="{F65CA0EC-96F5-400A-BDB3-3A065BAB4805}" type="presOf" srcId="{74225F03-91BA-4FD1-896D-439B0A15D669}" destId="{0956FE17-129A-4B2E-86D1-A1F04F72A3A2}" srcOrd="0" destOrd="0" presId="urn:microsoft.com/office/officeart/2005/8/layout/default#2"/>
    <dgm:cxn modelId="{C8CC8069-A46D-4B27-9E3D-D00CB0F35ADC}" type="presParOf" srcId="{1D6D2A06-1B0A-42EC-A872-5DEF44C07627}" destId="{F2C43DF0-DDB2-40E7-A9D6-BFF0697CD6EB}" srcOrd="0" destOrd="0" presId="urn:microsoft.com/office/officeart/2005/8/layout/default#2"/>
    <dgm:cxn modelId="{87B3A97E-1A39-4641-B921-C85B4F8C20B3}" type="presParOf" srcId="{1D6D2A06-1B0A-42EC-A872-5DEF44C07627}" destId="{DB038F17-18C3-4BAE-BA4F-9CB0455EEEAF}" srcOrd="1" destOrd="0" presId="urn:microsoft.com/office/officeart/2005/8/layout/default#2"/>
    <dgm:cxn modelId="{23B042BB-B8A3-47EB-A3A0-7DF5B9451C48}" type="presParOf" srcId="{1D6D2A06-1B0A-42EC-A872-5DEF44C07627}" destId="{72E89C0B-FA7C-4FA7-A675-561FEA85A987}" srcOrd="2" destOrd="0" presId="urn:microsoft.com/office/officeart/2005/8/layout/default#2"/>
    <dgm:cxn modelId="{FE219E65-2442-453C-970B-67CA662C28FB}" type="presParOf" srcId="{1D6D2A06-1B0A-42EC-A872-5DEF44C07627}" destId="{6014DD3C-6FC6-4F2A-AD7F-AD490C5646C4}" srcOrd="3" destOrd="0" presId="urn:microsoft.com/office/officeart/2005/8/layout/default#2"/>
    <dgm:cxn modelId="{4D95EA79-5788-439F-8C0C-C1B40E0D2247}" type="presParOf" srcId="{1D6D2A06-1B0A-42EC-A872-5DEF44C07627}" destId="{0655528B-2D9B-46DA-B2AB-746E078AC48A}" srcOrd="4" destOrd="0" presId="urn:microsoft.com/office/officeart/2005/8/layout/default#2"/>
    <dgm:cxn modelId="{634100AE-1543-4C51-B49A-E294DA6406EE}" type="presParOf" srcId="{1D6D2A06-1B0A-42EC-A872-5DEF44C07627}" destId="{77F8C18F-4F5F-4762-90BF-AA3DE31EDB42}" srcOrd="5" destOrd="0" presId="urn:microsoft.com/office/officeart/2005/8/layout/default#2"/>
    <dgm:cxn modelId="{2CA60CC4-BB4F-48CE-93EB-23EFC0658AB8}" type="presParOf" srcId="{1D6D2A06-1B0A-42EC-A872-5DEF44C07627}" destId="{0956FE17-129A-4B2E-86D1-A1F04F72A3A2}"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1A6E0-CAD3-467B-B344-CD9C107DC96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C9A0F198-BACA-441C-AE56-6A7977CAFBF4}">
      <dgm:prSet phldrT="[Texto]"/>
      <dgm:spPr>
        <a:solidFill>
          <a:srgbClr val="F1F8EC"/>
        </a:solidFill>
        <a:ln w="19050">
          <a:solidFill>
            <a:schemeClr val="accent6">
              <a:lumMod val="50000"/>
            </a:schemeClr>
          </a:solidFill>
        </a:ln>
      </dgm:spPr>
      <dgm:t>
        <a:bodyPr/>
        <a:lstStyle/>
        <a:p>
          <a:r>
            <a:rPr lang="pt-BR" dirty="0">
              <a:solidFill>
                <a:schemeClr val="tx1"/>
              </a:solidFill>
            </a:rPr>
            <a:t>Intensificação e aumento de pastagens no leste do Pará, centro de Rondônia e norte do Mato Grosso</a:t>
          </a:r>
          <a:endParaRPr lang="en-US" dirty="0">
            <a:solidFill>
              <a:schemeClr val="tx1"/>
            </a:solidFill>
          </a:endParaRPr>
        </a:p>
      </dgm:t>
    </dgm:pt>
    <dgm:pt modelId="{DEFCB11D-EE89-4A60-9E9C-463F732566B5}" type="parTrans" cxnId="{A7F20E41-A2B6-4EF6-BF3B-F498F155E780}">
      <dgm:prSet/>
      <dgm:spPr/>
      <dgm:t>
        <a:bodyPr/>
        <a:lstStyle/>
        <a:p>
          <a:endParaRPr lang="en-US"/>
        </a:p>
      </dgm:t>
    </dgm:pt>
    <dgm:pt modelId="{2DA0824E-08BF-42A2-A560-12D123F91B28}" type="sibTrans" cxnId="{A7F20E41-A2B6-4EF6-BF3B-F498F155E780}">
      <dgm:prSet/>
      <dgm:spPr/>
      <dgm:t>
        <a:bodyPr/>
        <a:lstStyle/>
        <a:p>
          <a:endParaRPr lang="en-US"/>
        </a:p>
      </dgm:t>
    </dgm:pt>
    <dgm:pt modelId="{9BA53AF3-1B9E-4665-9C7B-69CCFEFABE4B}">
      <dgm:prSet phldrT="[Texto]"/>
      <dgm:spPr>
        <a:solidFill>
          <a:srgbClr val="F1F8EC"/>
        </a:solidFill>
        <a:ln w="19050">
          <a:solidFill>
            <a:schemeClr val="accent6">
              <a:lumMod val="50000"/>
            </a:schemeClr>
          </a:solidFill>
        </a:ln>
      </dgm:spPr>
      <dgm:t>
        <a:bodyPr/>
        <a:lstStyle/>
        <a:p>
          <a:r>
            <a:rPr lang="pt-BR" dirty="0">
              <a:solidFill>
                <a:schemeClr val="tx1"/>
              </a:solidFill>
            </a:rPr>
            <a:t>Aumento de áreas de agricultura temporária no centro de Mato Grosso</a:t>
          </a:r>
          <a:endParaRPr lang="en-US" dirty="0">
            <a:solidFill>
              <a:schemeClr val="tx1"/>
            </a:solidFill>
          </a:endParaRPr>
        </a:p>
      </dgm:t>
    </dgm:pt>
    <dgm:pt modelId="{E1292E8C-4D46-4832-9C93-2F7383927F7F}" type="parTrans" cxnId="{396987BA-4605-46FA-AA43-CE9141FD9309}">
      <dgm:prSet/>
      <dgm:spPr/>
      <dgm:t>
        <a:bodyPr/>
        <a:lstStyle/>
        <a:p>
          <a:endParaRPr lang="en-US"/>
        </a:p>
      </dgm:t>
    </dgm:pt>
    <dgm:pt modelId="{00699772-E5C3-4A5B-AC41-99DC63A5141F}" type="sibTrans" cxnId="{396987BA-4605-46FA-AA43-CE9141FD9309}">
      <dgm:prSet/>
      <dgm:spPr/>
      <dgm:t>
        <a:bodyPr/>
        <a:lstStyle/>
        <a:p>
          <a:endParaRPr lang="en-US"/>
        </a:p>
      </dgm:t>
    </dgm:pt>
    <dgm:pt modelId="{83957217-E714-4D37-8B53-8B387781E41D}">
      <dgm:prSet phldrT="[Texto]"/>
      <dgm:spPr>
        <a:solidFill>
          <a:srgbClr val="F1F8EC"/>
        </a:solidFill>
        <a:ln w="19050">
          <a:solidFill>
            <a:schemeClr val="accent6">
              <a:lumMod val="50000"/>
            </a:schemeClr>
          </a:solidFill>
        </a:ln>
      </dgm:spPr>
      <dgm:t>
        <a:bodyPr/>
        <a:lstStyle/>
        <a:p>
          <a:r>
            <a:rPr lang="pt-BR" dirty="0">
              <a:solidFill>
                <a:schemeClr val="tx1"/>
              </a:solidFill>
            </a:rPr>
            <a:t>Diminuição de agricultura permanente em Rondônia</a:t>
          </a:r>
          <a:endParaRPr lang="en-US" dirty="0">
            <a:solidFill>
              <a:schemeClr val="tx1"/>
            </a:solidFill>
          </a:endParaRPr>
        </a:p>
      </dgm:t>
    </dgm:pt>
    <dgm:pt modelId="{991F4166-5C91-46BC-A02A-439F66C1DCA2}" type="parTrans" cxnId="{C4131893-CB23-4BB3-AF45-5EB7C98793FD}">
      <dgm:prSet/>
      <dgm:spPr/>
      <dgm:t>
        <a:bodyPr/>
        <a:lstStyle/>
        <a:p>
          <a:endParaRPr lang="en-US"/>
        </a:p>
      </dgm:t>
    </dgm:pt>
    <dgm:pt modelId="{3F997D2A-B6A9-4FE1-84B8-235D92A9F37B}" type="sibTrans" cxnId="{C4131893-CB23-4BB3-AF45-5EB7C98793FD}">
      <dgm:prSet/>
      <dgm:spPr/>
      <dgm:t>
        <a:bodyPr/>
        <a:lstStyle/>
        <a:p>
          <a:endParaRPr lang="en-US"/>
        </a:p>
      </dgm:t>
    </dgm:pt>
    <dgm:pt modelId="{74225F03-91BA-4FD1-896D-439B0A15D669}">
      <dgm:prSet phldrT="[Texto]"/>
      <dgm:spPr>
        <a:solidFill>
          <a:srgbClr val="F1F8EC"/>
        </a:solidFill>
        <a:ln w="19050">
          <a:solidFill>
            <a:schemeClr val="accent6">
              <a:lumMod val="50000"/>
            </a:schemeClr>
          </a:solidFill>
        </a:ln>
      </dgm:spPr>
      <dgm:t>
        <a:bodyPr/>
        <a:lstStyle/>
        <a:p>
          <a:r>
            <a:rPr lang="pt-BR" dirty="0">
              <a:solidFill>
                <a:schemeClr val="tx1"/>
              </a:solidFill>
            </a:rPr>
            <a:t>Pastagens é o uso mais comum para áreas desflorestadas na Amazônia nos anos analisados</a:t>
          </a:r>
          <a:endParaRPr lang="en-US" dirty="0">
            <a:solidFill>
              <a:schemeClr val="tx1"/>
            </a:solidFill>
          </a:endParaRPr>
        </a:p>
      </dgm:t>
    </dgm:pt>
    <dgm:pt modelId="{26552DAB-2193-4080-9C72-37201B93F4E7}" type="parTrans" cxnId="{F03F5A4D-E069-4140-9CF3-0ADC7EF03440}">
      <dgm:prSet/>
      <dgm:spPr/>
      <dgm:t>
        <a:bodyPr/>
        <a:lstStyle/>
        <a:p>
          <a:endParaRPr lang="en-US"/>
        </a:p>
      </dgm:t>
    </dgm:pt>
    <dgm:pt modelId="{33612C9A-8241-4897-B159-191164DCA0D8}" type="sibTrans" cxnId="{F03F5A4D-E069-4140-9CF3-0ADC7EF03440}">
      <dgm:prSet/>
      <dgm:spPr/>
      <dgm:t>
        <a:bodyPr/>
        <a:lstStyle/>
        <a:p>
          <a:endParaRPr lang="en-US"/>
        </a:p>
      </dgm:t>
    </dgm:pt>
    <dgm:pt modelId="{1D6D2A06-1B0A-42EC-A872-5DEF44C07627}" type="pres">
      <dgm:prSet presAssocID="{53C1A6E0-CAD3-467B-B344-CD9C107DC967}" presName="diagram" presStyleCnt="0">
        <dgm:presLayoutVars>
          <dgm:dir/>
          <dgm:resizeHandles val="exact"/>
        </dgm:presLayoutVars>
      </dgm:prSet>
      <dgm:spPr/>
    </dgm:pt>
    <dgm:pt modelId="{F2C43DF0-DDB2-40E7-A9D6-BFF0697CD6EB}" type="pres">
      <dgm:prSet presAssocID="{C9A0F198-BACA-441C-AE56-6A7977CAFBF4}" presName="node" presStyleLbl="node1" presStyleIdx="0" presStyleCnt="4">
        <dgm:presLayoutVars>
          <dgm:bulletEnabled val="1"/>
        </dgm:presLayoutVars>
      </dgm:prSet>
      <dgm:spPr/>
    </dgm:pt>
    <dgm:pt modelId="{DB038F17-18C3-4BAE-BA4F-9CB0455EEEAF}" type="pres">
      <dgm:prSet presAssocID="{2DA0824E-08BF-42A2-A560-12D123F91B28}" presName="sibTrans" presStyleCnt="0"/>
      <dgm:spPr/>
    </dgm:pt>
    <dgm:pt modelId="{72E89C0B-FA7C-4FA7-A675-561FEA85A987}" type="pres">
      <dgm:prSet presAssocID="{9BA53AF3-1B9E-4665-9C7B-69CCFEFABE4B}" presName="node" presStyleLbl="node1" presStyleIdx="1" presStyleCnt="4">
        <dgm:presLayoutVars>
          <dgm:bulletEnabled val="1"/>
        </dgm:presLayoutVars>
      </dgm:prSet>
      <dgm:spPr/>
    </dgm:pt>
    <dgm:pt modelId="{6014DD3C-6FC6-4F2A-AD7F-AD490C5646C4}" type="pres">
      <dgm:prSet presAssocID="{00699772-E5C3-4A5B-AC41-99DC63A5141F}" presName="sibTrans" presStyleCnt="0"/>
      <dgm:spPr/>
    </dgm:pt>
    <dgm:pt modelId="{0655528B-2D9B-46DA-B2AB-746E078AC48A}" type="pres">
      <dgm:prSet presAssocID="{83957217-E714-4D37-8B53-8B387781E41D}" presName="node" presStyleLbl="node1" presStyleIdx="2" presStyleCnt="4">
        <dgm:presLayoutVars>
          <dgm:bulletEnabled val="1"/>
        </dgm:presLayoutVars>
      </dgm:prSet>
      <dgm:spPr/>
    </dgm:pt>
    <dgm:pt modelId="{77F8C18F-4F5F-4762-90BF-AA3DE31EDB42}" type="pres">
      <dgm:prSet presAssocID="{3F997D2A-B6A9-4FE1-84B8-235D92A9F37B}" presName="sibTrans" presStyleCnt="0"/>
      <dgm:spPr/>
    </dgm:pt>
    <dgm:pt modelId="{0956FE17-129A-4B2E-86D1-A1F04F72A3A2}" type="pres">
      <dgm:prSet presAssocID="{74225F03-91BA-4FD1-896D-439B0A15D669}" presName="node" presStyleLbl="node1" presStyleIdx="3" presStyleCnt="4">
        <dgm:presLayoutVars>
          <dgm:bulletEnabled val="1"/>
        </dgm:presLayoutVars>
      </dgm:prSet>
      <dgm:spPr/>
    </dgm:pt>
  </dgm:ptLst>
  <dgm:cxnLst>
    <dgm:cxn modelId="{A7F20E41-A2B6-4EF6-BF3B-F498F155E780}" srcId="{53C1A6E0-CAD3-467B-B344-CD9C107DC967}" destId="{C9A0F198-BACA-441C-AE56-6A7977CAFBF4}" srcOrd="0" destOrd="0" parTransId="{DEFCB11D-EE89-4A60-9E9C-463F732566B5}" sibTransId="{2DA0824E-08BF-42A2-A560-12D123F91B28}"/>
    <dgm:cxn modelId="{F03F5A4D-E069-4140-9CF3-0ADC7EF03440}" srcId="{53C1A6E0-CAD3-467B-B344-CD9C107DC967}" destId="{74225F03-91BA-4FD1-896D-439B0A15D669}" srcOrd="3" destOrd="0" parTransId="{26552DAB-2193-4080-9C72-37201B93F4E7}" sibTransId="{33612C9A-8241-4897-B159-191164DCA0D8}"/>
    <dgm:cxn modelId="{C4131893-CB23-4BB3-AF45-5EB7C98793FD}" srcId="{53C1A6E0-CAD3-467B-B344-CD9C107DC967}" destId="{83957217-E714-4D37-8B53-8B387781E41D}" srcOrd="2" destOrd="0" parTransId="{991F4166-5C91-46BC-A02A-439F66C1DCA2}" sibTransId="{3F997D2A-B6A9-4FE1-84B8-235D92A9F37B}"/>
    <dgm:cxn modelId="{396987BA-4605-46FA-AA43-CE9141FD9309}" srcId="{53C1A6E0-CAD3-467B-B344-CD9C107DC967}" destId="{9BA53AF3-1B9E-4665-9C7B-69CCFEFABE4B}" srcOrd="1" destOrd="0" parTransId="{E1292E8C-4D46-4832-9C93-2F7383927F7F}" sibTransId="{00699772-E5C3-4A5B-AC41-99DC63A5141F}"/>
    <dgm:cxn modelId="{EE5E72C1-0726-43A5-AE9A-2DF7A5436B97}" type="presOf" srcId="{9BA53AF3-1B9E-4665-9C7B-69CCFEFABE4B}" destId="{72E89C0B-FA7C-4FA7-A675-561FEA85A987}" srcOrd="0" destOrd="0" presId="urn:microsoft.com/office/officeart/2005/8/layout/default#1"/>
    <dgm:cxn modelId="{4618B8D0-64CB-44DF-9136-F738DEE3AE51}" type="presOf" srcId="{53C1A6E0-CAD3-467B-B344-CD9C107DC967}" destId="{1D6D2A06-1B0A-42EC-A872-5DEF44C07627}" srcOrd="0" destOrd="0" presId="urn:microsoft.com/office/officeart/2005/8/layout/default#1"/>
    <dgm:cxn modelId="{58B996E4-4C03-42F0-865D-777E3C043602}" type="presOf" srcId="{83957217-E714-4D37-8B53-8B387781E41D}" destId="{0655528B-2D9B-46DA-B2AB-746E078AC48A}" srcOrd="0" destOrd="0" presId="urn:microsoft.com/office/officeart/2005/8/layout/default#1"/>
    <dgm:cxn modelId="{FC8970E8-6260-4EE8-8BF4-D14E2B936B58}" type="presOf" srcId="{C9A0F198-BACA-441C-AE56-6A7977CAFBF4}" destId="{F2C43DF0-DDB2-40E7-A9D6-BFF0697CD6EB}" srcOrd="0" destOrd="0" presId="urn:microsoft.com/office/officeart/2005/8/layout/default#1"/>
    <dgm:cxn modelId="{59C4A3F7-B271-4A54-9C33-4E96DD25B9DE}" type="presOf" srcId="{74225F03-91BA-4FD1-896D-439B0A15D669}" destId="{0956FE17-129A-4B2E-86D1-A1F04F72A3A2}" srcOrd="0" destOrd="0" presId="urn:microsoft.com/office/officeart/2005/8/layout/default#1"/>
    <dgm:cxn modelId="{97618B04-23BC-4B88-91A0-8ABEFC1F5204}" type="presParOf" srcId="{1D6D2A06-1B0A-42EC-A872-5DEF44C07627}" destId="{F2C43DF0-DDB2-40E7-A9D6-BFF0697CD6EB}" srcOrd="0" destOrd="0" presId="urn:microsoft.com/office/officeart/2005/8/layout/default#1"/>
    <dgm:cxn modelId="{77663625-FB96-47F9-BDD1-AA3F216A3EE6}" type="presParOf" srcId="{1D6D2A06-1B0A-42EC-A872-5DEF44C07627}" destId="{DB038F17-18C3-4BAE-BA4F-9CB0455EEEAF}" srcOrd="1" destOrd="0" presId="urn:microsoft.com/office/officeart/2005/8/layout/default#1"/>
    <dgm:cxn modelId="{7151EF5C-7514-4B5D-8F07-B76BB95ABFAC}" type="presParOf" srcId="{1D6D2A06-1B0A-42EC-A872-5DEF44C07627}" destId="{72E89C0B-FA7C-4FA7-A675-561FEA85A987}" srcOrd="2" destOrd="0" presId="urn:microsoft.com/office/officeart/2005/8/layout/default#1"/>
    <dgm:cxn modelId="{74582361-92BC-4144-B6A4-5D2E8AA51D17}" type="presParOf" srcId="{1D6D2A06-1B0A-42EC-A872-5DEF44C07627}" destId="{6014DD3C-6FC6-4F2A-AD7F-AD490C5646C4}" srcOrd="3" destOrd="0" presId="urn:microsoft.com/office/officeart/2005/8/layout/default#1"/>
    <dgm:cxn modelId="{E030A8C3-5A38-4737-BEA4-B99E65F25EB3}" type="presParOf" srcId="{1D6D2A06-1B0A-42EC-A872-5DEF44C07627}" destId="{0655528B-2D9B-46DA-B2AB-746E078AC48A}" srcOrd="4" destOrd="0" presId="urn:microsoft.com/office/officeart/2005/8/layout/default#1"/>
    <dgm:cxn modelId="{60B1E64E-D773-445B-AAE8-EF926AD3EE8B}" type="presParOf" srcId="{1D6D2A06-1B0A-42EC-A872-5DEF44C07627}" destId="{77F8C18F-4F5F-4762-90BF-AA3DE31EDB42}" srcOrd="5" destOrd="0" presId="urn:microsoft.com/office/officeart/2005/8/layout/default#1"/>
    <dgm:cxn modelId="{883DD56B-6815-4B83-878C-CE02FEB955E2}" type="presParOf" srcId="{1D6D2A06-1B0A-42EC-A872-5DEF44C07627}" destId="{0956FE17-129A-4B2E-86D1-A1F04F72A3A2}"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C1A6E0-CAD3-467B-B344-CD9C107DC967}"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C9A0F198-BACA-441C-AE56-6A7977CAFBF4}">
      <dgm:prSet phldrT="[Texto]"/>
      <dgm:spPr>
        <a:solidFill>
          <a:srgbClr val="F1F8EC"/>
        </a:solidFill>
        <a:ln w="19050">
          <a:solidFill>
            <a:schemeClr val="accent6">
              <a:lumMod val="50000"/>
            </a:schemeClr>
          </a:solidFill>
        </a:ln>
      </dgm:spPr>
      <dgm:t>
        <a:bodyPr/>
        <a:lstStyle/>
        <a:p>
          <a:r>
            <a:rPr lang="pt-BR" dirty="0">
              <a:solidFill>
                <a:schemeClr val="tx1"/>
              </a:solidFill>
            </a:rPr>
            <a:t>Supõe relacionamento linear entre variáveis dependentes e fatores determinantes</a:t>
          </a:r>
          <a:endParaRPr lang="en-US" dirty="0">
            <a:solidFill>
              <a:schemeClr val="tx1"/>
            </a:solidFill>
          </a:endParaRPr>
        </a:p>
      </dgm:t>
    </dgm:pt>
    <dgm:pt modelId="{DEFCB11D-EE89-4A60-9E9C-463F732566B5}" type="parTrans" cxnId="{A7F20E41-A2B6-4EF6-BF3B-F498F155E780}">
      <dgm:prSet/>
      <dgm:spPr/>
      <dgm:t>
        <a:bodyPr/>
        <a:lstStyle/>
        <a:p>
          <a:endParaRPr lang="en-US"/>
        </a:p>
      </dgm:t>
    </dgm:pt>
    <dgm:pt modelId="{2DA0824E-08BF-42A2-A560-12D123F91B28}" type="sibTrans" cxnId="{A7F20E41-A2B6-4EF6-BF3B-F498F155E780}">
      <dgm:prSet/>
      <dgm:spPr/>
      <dgm:t>
        <a:bodyPr/>
        <a:lstStyle/>
        <a:p>
          <a:endParaRPr lang="en-US"/>
        </a:p>
      </dgm:t>
    </dgm:pt>
    <dgm:pt modelId="{9BA53AF3-1B9E-4665-9C7B-69CCFEFABE4B}">
      <dgm:prSet phldrT="[Texto]"/>
      <dgm:spPr>
        <a:solidFill>
          <a:srgbClr val="F1F8EC"/>
        </a:solidFill>
        <a:ln w="19050">
          <a:solidFill>
            <a:schemeClr val="accent6">
              <a:lumMod val="50000"/>
            </a:schemeClr>
          </a:solidFill>
        </a:ln>
      </dgm:spPr>
      <dgm:t>
        <a:bodyPr/>
        <a:lstStyle/>
        <a:p>
          <a:r>
            <a:rPr lang="pt-BR" dirty="0">
              <a:solidFill>
                <a:schemeClr val="tx1"/>
              </a:solidFill>
            </a:rPr>
            <a:t>Supõe não interação entre variáveis dependentes e fatores determinantes</a:t>
          </a:r>
          <a:endParaRPr lang="en-US" dirty="0">
            <a:solidFill>
              <a:schemeClr val="tx1"/>
            </a:solidFill>
          </a:endParaRPr>
        </a:p>
      </dgm:t>
    </dgm:pt>
    <dgm:pt modelId="{E1292E8C-4D46-4832-9C93-2F7383927F7F}" type="parTrans" cxnId="{396987BA-4605-46FA-AA43-CE9141FD9309}">
      <dgm:prSet/>
      <dgm:spPr/>
      <dgm:t>
        <a:bodyPr/>
        <a:lstStyle/>
        <a:p>
          <a:endParaRPr lang="en-US"/>
        </a:p>
      </dgm:t>
    </dgm:pt>
    <dgm:pt modelId="{00699772-E5C3-4A5B-AC41-99DC63A5141F}" type="sibTrans" cxnId="{396987BA-4605-46FA-AA43-CE9141FD9309}">
      <dgm:prSet/>
      <dgm:spPr/>
      <dgm:t>
        <a:bodyPr/>
        <a:lstStyle/>
        <a:p>
          <a:endParaRPr lang="en-US"/>
        </a:p>
      </dgm:t>
    </dgm:pt>
    <dgm:pt modelId="{83957217-E714-4D37-8B53-8B387781E41D}">
      <dgm:prSet phldrT="[Texto]"/>
      <dgm:spPr>
        <a:solidFill>
          <a:srgbClr val="F1F8EC"/>
        </a:solidFill>
        <a:ln w="19050">
          <a:solidFill>
            <a:schemeClr val="accent6">
              <a:lumMod val="50000"/>
            </a:schemeClr>
          </a:solidFill>
        </a:ln>
      </dgm:spPr>
      <dgm:t>
        <a:bodyPr/>
        <a:lstStyle/>
        <a:p>
          <a:r>
            <a:rPr lang="pt-BR" dirty="0">
              <a:solidFill>
                <a:schemeClr val="tx1"/>
              </a:solidFill>
            </a:rPr>
            <a:t>Supõe ausência de correlação temporal entre variáveis dependentes para anos distintos</a:t>
          </a:r>
          <a:endParaRPr lang="en-US" dirty="0">
            <a:solidFill>
              <a:schemeClr val="tx1"/>
            </a:solidFill>
          </a:endParaRPr>
        </a:p>
      </dgm:t>
    </dgm:pt>
    <dgm:pt modelId="{991F4166-5C91-46BC-A02A-439F66C1DCA2}" type="parTrans" cxnId="{C4131893-CB23-4BB3-AF45-5EB7C98793FD}">
      <dgm:prSet/>
      <dgm:spPr/>
      <dgm:t>
        <a:bodyPr/>
        <a:lstStyle/>
        <a:p>
          <a:endParaRPr lang="en-US"/>
        </a:p>
      </dgm:t>
    </dgm:pt>
    <dgm:pt modelId="{3F997D2A-B6A9-4FE1-84B8-235D92A9F37B}" type="sibTrans" cxnId="{C4131893-CB23-4BB3-AF45-5EB7C98793FD}">
      <dgm:prSet/>
      <dgm:spPr/>
      <dgm:t>
        <a:bodyPr/>
        <a:lstStyle/>
        <a:p>
          <a:endParaRPr lang="en-US"/>
        </a:p>
      </dgm:t>
    </dgm:pt>
    <dgm:pt modelId="{74225F03-91BA-4FD1-896D-439B0A15D669}">
      <dgm:prSet phldrT="[Texto]"/>
      <dgm:spPr>
        <a:solidFill>
          <a:srgbClr val="F1F8EC"/>
        </a:solidFill>
        <a:ln w="19050">
          <a:solidFill>
            <a:schemeClr val="accent6">
              <a:lumMod val="50000"/>
            </a:schemeClr>
          </a:solidFill>
        </a:ln>
      </dgm:spPr>
      <dgm:t>
        <a:bodyPr/>
        <a:lstStyle/>
        <a:p>
          <a:r>
            <a:rPr lang="pt-BR" dirty="0">
              <a:solidFill>
                <a:schemeClr val="tx1"/>
              </a:solidFill>
            </a:rPr>
            <a:t>Supõe a existência de resíduos independentes e identicamente distribuídos</a:t>
          </a:r>
          <a:endParaRPr lang="en-US" dirty="0">
            <a:solidFill>
              <a:schemeClr val="tx1"/>
            </a:solidFill>
          </a:endParaRPr>
        </a:p>
      </dgm:t>
    </dgm:pt>
    <dgm:pt modelId="{26552DAB-2193-4080-9C72-37201B93F4E7}" type="parTrans" cxnId="{F03F5A4D-E069-4140-9CF3-0ADC7EF03440}">
      <dgm:prSet/>
      <dgm:spPr/>
      <dgm:t>
        <a:bodyPr/>
        <a:lstStyle/>
        <a:p>
          <a:endParaRPr lang="en-US"/>
        </a:p>
      </dgm:t>
    </dgm:pt>
    <dgm:pt modelId="{33612C9A-8241-4897-B159-191164DCA0D8}" type="sibTrans" cxnId="{F03F5A4D-E069-4140-9CF3-0ADC7EF03440}">
      <dgm:prSet/>
      <dgm:spPr/>
      <dgm:t>
        <a:bodyPr/>
        <a:lstStyle/>
        <a:p>
          <a:endParaRPr lang="en-US"/>
        </a:p>
      </dgm:t>
    </dgm:pt>
    <dgm:pt modelId="{1D6D2A06-1B0A-42EC-A872-5DEF44C07627}" type="pres">
      <dgm:prSet presAssocID="{53C1A6E0-CAD3-467B-B344-CD9C107DC967}" presName="diagram" presStyleCnt="0">
        <dgm:presLayoutVars>
          <dgm:dir/>
          <dgm:resizeHandles val="exact"/>
        </dgm:presLayoutVars>
      </dgm:prSet>
      <dgm:spPr/>
    </dgm:pt>
    <dgm:pt modelId="{F2C43DF0-DDB2-40E7-A9D6-BFF0697CD6EB}" type="pres">
      <dgm:prSet presAssocID="{C9A0F198-BACA-441C-AE56-6A7977CAFBF4}" presName="node" presStyleLbl="node1" presStyleIdx="0" presStyleCnt="4">
        <dgm:presLayoutVars>
          <dgm:bulletEnabled val="1"/>
        </dgm:presLayoutVars>
      </dgm:prSet>
      <dgm:spPr/>
    </dgm:pt>
    <dgm:pt modelId="{DB038F17-18C3-4BAE-BA4F-9CB0455EEEAF}" type="pres">
      <dgm:prSet presAssocID="{2DA0824E-08BF-42A2-A560-12D123F91B28}" presName="sibTrans" presStyleCnt="0"/>
      <dgm:spPr/>
    </dgm:pt>
    <dgm:pt modelId="{72E89C0B-FA7C-4FA7-A675-561FEA85A987}" type="pres">
      <dgm:prSet presAssocID="{9BA53AF3-1B9E-4665-9C7B-69CCFEFABE4B}" presName="node" presStyleLbl="node1" presStyleIdx="1" presStyleCnt="4">
        <dgm:presLayoutVars>
          <dgm:bulletEnabled val="1"/>
        </dgm:presLayoutVars>
      </dgm:prSet>
      <dgm:spPr/>
    </dgm:pt>
    <dgm:pt modelId="{6014DD3C-6FC6-4F2A-AD7F-AD490C5646C4}" type="pres">
      <dgm:prSet presAssocID="{00699772-E5C3-4A5B-AC41-99DC63A5141F}" presName="sibTrans" presStyleCnt="0"/>
      <dgm:spPr/>
    </dgm:pt>
    <dgm:pt modelId="{0655528B-2D9B-46DA-B2AB-746E078AC48A}" type="pres">
      <dgm:prSet presAssocID="{83957217-E714-4D37-8B53-8B387781E41D}" presName="node" presStyleLbl="node1" presStyleIdx="2" presStyleCnt="4">
        <dgm:presLayoutVars>
          <dgm:bulletEnabled val="1"/>
        </dgm:presLayoutVars>
      </dgm:prSet>
      <dgm:spPr/>
    </dgm:pt>
    <dgm:pt modelId="{77F8C18F-4F5F-4762-90BF-AA3DE31EDB42}" type="pres">
      <dgm:prSet presAssocID="{3F997D2A-B6A9-4FE1-84B8-235D92A9F37B}" presName="sibTrans" presStyleCnt="0"/>
      <dgm:spPr/>
    </dgm:pt>
    <dgm:pt modelId="{0956FE17-129A-4B2E-86D1-A1F04F72A3A2}" type="pres">
      <dgm:prSet presAssocID="{74225F03-91BA-4FD1-896D-439B0A15D669}" presName="node" presStyleLbl="node1" presStyleIdx="3" presStyleCnt="4">
        <dgm:presLayoutVars>
          <dgm:bulletEnabled val="1"/>
        </dgm:presLayoutVars>
      </dgm:prSet>
      <dgm:spPr/>
    </dgm:pt>
  </dgm:ptLst>
  <dgm:cxnLst>
    <dgm:cxn modelId="{D8F70000-620A-4C6F-9987-743EFA8737E6}" type="presOf" srcId="{C9A0F198-BACA-441C-AE56-6A7977CAFBF4}" destId="{F2C43DF0-DDB2-40E7-A9D6-BFF0697CD6EB}" srcOrd="0" destOrd="0" presId="urn:microsoft.com/office/officeart/2005/8/layout/default#3"/>
    <dgm:cxn modelId="{C4CD0661-8E0E-4AF9-9778-73921E071B13}" type="presOf" srcId="{53C1A6E0-CAD3-467B-B344-CD9C107DC967}" destId="{1D6D2A06-1B0A-42EC-A872-5DEF44C07627}" srcOrd="0" destOrd="0" presId="urn:microsoft.com/office/officeart/2005/8/layout/default#3"/>
    <dgm:cxn modelId="{A7F20E41-A2B6-4EF6-BF3B-F498F155E780}" srcId="{53C1A6E0-CAD3-467B-B344-CD9C107DC967}" destId="{C9A0F198-BACA-441C-AE56-6A7977CAFBF4}" srcOrd="0" destOrd="0" parTransId="{DEFCB11D-EE89-4A60-9E9C-463F732566B5}" sibTransId="{2DA0824E-08BF-42A2-A560-12D123F91B28}"/>
    <dgm:cxn modelId="{F03F5A4D-E069-4140-9CF3-0ADC7EF03440}" srcId="{53C1A6E0-CAD3-467B-B344-CD9C107DC967}" destId="{74225F03-91BA-4FD1-896D-439B0A15D669}" srcOrd="3" destOrd="0" parTransId="{26552DAB-2193-4080-9C72-37201B93F4E7}" sibTransId="{33612C9A-8241-4897-B159-191164DCA0D8}"/>
    <dgm:cxn modelId="{01762580-3F6D-466F-A1FB-F2767E8094CC}" type="presOf" srcId="{83957217-E714-4D37-8B53-8B387781E41D}" destId="{0655528B-2D9B-46DA-B2AB-746E078AC48A}" srcOrd="0" destOrd="0" presId="urn:microsoft.com/office/officeart/2005/8/layout/default#3"/>
    <dgm:cxn modelId="{C4131893-CB23-4BB3-AF45-5EB7C98793FD}" srcId="{53C1A6E0-CAD3-467B-B344-CD9C107DC967}" destId="{83957217-E714-4D37-8B53-8B387781E41D}" srcOrd="2" destOrd="0" parTransId="{991F4166-5C91-46BC-A02A-439F66C1DCA2}" sibTransId="{3F997D2A-B6A9-4FE1-84B8-235D92A9F37B}"/>
    <dgm:cxn modelId="{396987BA-4605-46FA-AA43-CE9141FD9309}" srcId="{53C1A6E0-CAD3-467B-B344-CD9C107DC967}" destId="{9BA53AF3-1B9E-4665-9C7B-69CCFEFABE4B}" srcOrd="1" destOrd="0" parTransId="{E1292E8C-4D46-4832-9C93-2F7383927F7F}" sibTransId="{00699772-E5C3-4A5B-AC41-99DC63A5141F}"/>
    <dgm:cxn modelId="{74204BC0-0F1B-4ABA-82F6-F72444875EAA}" type="presOf" srcId="{74225F03-91BA-4FD1-896D-439B0A15D669}" destId="{0956FE17-129A-4B2E-86D1-A1F04F72A3A2}" srcOrd="0" destOrd="0" presId="urn:microsoft.com/office/officeart/2005/8/layout/default#3"/>
    <dgm:cxn modelId="{F6FF7DEB-6920-4349-9212-376417C65440}" type="presOf" srcId="{9BA53AF3-1B9E-4665-9C7B-69CCFEFABE4B}" destId="{72E89C0B-FA7C-4FA7-A675-561FEA85A987}" srcOrd="0" destOrd="0" presId="urn:microsoft.com/office/officeart/2005/8/layout/default#3"/>
    <dgm:cxn modelId="{60CE25D1-8A4E-4104-B86E-37DE0347E8C1}" type="presParOf" srcId="{1D6D2A06-1B0A-42EC-A872-5DEF44C07627}" destId="{F2C43DF0-DDB2-40E7-A9D6-BFF0697CD6EB}" srcOrd="0" destOrd="0" presId="urn:microsoft.com/office/officeart/2005/8/layout/default#3"/>
    <dgm:cxn modelId="{C3D78599-467F-4066-A548-B91F5BB86CC2}" type="presParOf" srcId="{1D6D2A06-1B0A-42EC-A872-5DEF44C07627}" destId="{DB038F17-18C3-4BAE-BA4F-9CB0455EEEAF}" srcOrd="1" destOrd="0" presId="urn:microsoft.com/office/officeart/2005/8/layout/default#3"/>
    <dgm:cxn modelId="{23B43A44-98F6-442E-8BD3-059CF6E385CA}" type="presParOf" srcId="{1D6D2A06-1B0A-42EC-A872-5DEF44C07627}" destId="{72E89C0B-FA7C-4FA7-A675-561FEA85A987}" srcOrd="2" destOrd="0" presId="urn:microsoft.com/office/officeart/2005/8/layout/default#3"/>
    <dgm:cxn modelId="{BBE74850-1B37-4F97-8415-ADC37777735A}" type="presParOf" srcId="{1D6D2A06-1B0A-42EC-A872-5DEF44C07627}" destId="{6014DD3C-6FC6-4F2A-AD7F-AD490C5646C4}" srcOrd="3" destOrd="0" presId="urn:microsoft.com/office/officeart/2005/8/layout/default#3"/>
    <dgm:cxn modelId="{42F16FA5-05A6-4460-8611-9469A1FF02B6}" type="presParOf" srcId="{1D6D2A06-1B0A-42EC-A872-5DEF44C07627}" destId="{0655528B-2D9B-46DA-B2AB-746E078AC48A}" srcOrd="4" destOrd="0" presId="urn:microsoft.com/office/officeart/2005/8/layout/default#3"/>
    <dgm:cxn modelId="{E5086E30-9C5B-40FC-8A82-FE546974AE0E}" type="presParOf" srcId="{1D6D2A06-1B0A-42EC-A872-5DEF44C07627}" destId="{77F8C18F-4F5F-4762-90BF-AA3DE31EDB42}" srcOrd="5" destOrd="0" presId="urn:microsoft.com/office/officeart/2005/8/layout/default#3"/>
    <dgm:cxn modelId="{71DC73E0-DD50-4054-BB36-11798390C887}" type="presParOf" srcId="{1D6D2A06-1B0A-42EC-A872-5DEF44C07627}" destId="{0956FE17-129A-4B2E-86D1-A1F04F72A3A2}" srcOrd="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3DF0-DDB2-40E7-A9D6-BFF0697CD6EB}">
      <dsp:nvSpPr>
        <dsp:cNvPr id="0" name=""/>
        <dsp:cNvSpPr/>
      </dsp:nvSpPr>
      <dsp:spPr>
        <a:xfrm>
          <a:off x="317521" y="618"/>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Distância a rodovias mais influente em 1997 que em 2007 para desflorestamento e pastagens</a:t>
          </a:r>
          <a:endParaRPr lang="en-US" sz="2600" kern="1200" dirty="0">
            <a:solidFill>
              <a:schemeClr val="tx1"/>
            </a:solidFill>
          </a:endParaRPr>
        </a:p>
      </dsp:txBody>
      <dsp:txXfrm>
        <a:off x="317521" y="618"/>
        <a:ext cx="3670138" cy="2202082"/>
      </dsp:txXfrm>
    </dsp:sp>
    <dsp:sp modelId="{72E89C0B-FA7C-4FA7-A675-561FEA85A987}">
      <dsp:nvSpPr>
        <dsp:cNvPr id="0" name=""/>
        <dsp:cNvSpPr/>
      </dsp:nvSpPr>
      <dsp:spPr>
        <a:xfrm>
          <a:off x="4354673" y="618"/>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Número de famílias assentadas influente para desflorestamento e pastagens, com maior efeito em 2007</a:t>
          </a:r>
          <a:endParaRPr lang="en-US" sz="2600" kern="1200" dirty="0">
            <a:solidFill>
              <a:schemeClr val="tx1"/>
            </a:solidFill>
          </a:endParaRPr>
        </a:p>
      </dsp:txBody>
      <dsp:txXfrm>
        <a:off x="4354673" y="618"/>
        <a:ext cx="3670138" cy="2202082"/>
      </dsp:txXfrm>
    </dsp:sp>
    <dsp:sp modelId="{0655528B-2D9B-46DA-B2AB-746E078AC48A}">
      <dsp:nvSpPr>
        <dsp:cNvPr id="0" name=""/>
        <dsp:cNvSpPr/>
      </dsp:nvSpPr>
      <dsp:spPr>
        <a:xfrm>
          <a:off x="317521" y="2569715"/>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Terras indígenas são significantes em prevenir o desflorestamento em 2007</a:t>
          </a:r>
          <a:endParaRPr lang="en-US" sz="2600" kern="1200" dirty="0">
            <a:solidFill>
              <a:schemeClr val="tx1"/>
            </a:solidFill>
          </a:endParaRPr>
        </a:p>
      </dsp:txBody>
      <dsp:txXfrm>
        <a:off x="317521" y="2569715"/>
        <a:ext cx="3670138" cy="2202082"/>
      </dsp:txXfrm>
    </dsp:sp>
    <dsp:sp modelId="{0956FE17-129A-4B2E-86D1-A1F04F72A3A2}">
      <dsp:nvSpPr>
        <dsp:cNvPr id="0" name=""/>
        <dsp:cNvSpPr/>
      </dsp:nvSpPr>
      <dsp:spPr>
        <a:xfrm>
          <a:off x="4354673" y="2569715"/>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Efeito de pequenas fazendas mais forte para análises em 1997 que 2007 para agricultura temporária e permanente</a:t>
          </a:r>
          <a:endParaRPr lang="en-US" sz="2600" kern="1200" dirty="0">
            <a:solidFill>
              <a:schemeClr val="tx1"/>
            </a:solidFill>
          </a:endParaRPr>
        </a:p>
      </dsp:txBody>
      <dsp:txXfrm>
        <a:off x="4354673" y="2569715"/>
        <a:ext cx="3670138" cy="2202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3DF0-DDB2-40E7-A9D6-BFF0697CD6EB}">
      <dsp:nvSpPr>
        <dsp:cNvPr id="0" name=""/>
        <dsp:cNvSpPr/>
      </dsp:nvSpPr>
      <dsp:spPr>
        <a:xfrm>
          <a:off x="317521" y="618"/>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chemeClr val="tx1"/>
              </a:solidFill>
            </a:rPr>
            <a:t>Intensificação e aumento de pastagens no leste do Pará, centro de Rondônia e norte do Mato Grosso</a:t>
          </a:r>
          <a:endParaRPr lang="en-US" sz="2800" kern="1200" dirty="0">
            <a:solidFill>
              <a:schemeClr val="tx1"/>
            </a:solidFill>
          </a:endParaRPr>
        </a:p>
      </dsp:txBody>
      <dsp:txXfrm>
        <a:off x="317521" y="618"/>
        <a:ext cx="3670138" cy="2202082"/>
      </dsp:txXfrm>
    </dsp:sp>
    <dsp:sp modelId="{72E89C0B-FA7C-4FA7-A675-561FEA85A987}">
      <dsp:nvSpPr>
        <dsp:cNvPr id="0" name=""/>
        <dsp:cNvSpPr/>
      </dsp:nvSpPr>
      <dsp:spPr>
        <a:xfrm>
          <a:off x="4354673" y="618"/>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chemeClr val="tx1"/>
              </a:solidFill>
            </a:rPr>
            <a:t>Aumento de áreas de agricultura temporária no centro de Mato Grosso</a:t>
          </a:r>
          <a:endParaRPr lang="en-US" sz="2800" kern="1200" dirty="0">
            <a:solidFill>
              <a:schemeClr val="tx1"/>
            </a:solidFill>
          </a:endParaRPr>
        </a:p>
      </dsp:txBody>
      <dsp:txXfrm>
        <a:off x="4354673" y="618"/>
        <a:ext cx="3670138" cy="2202082"/>
      </dsp:txXfrm>
    </dsp:sp>
    <dsp:sp modelId="{0655528B-2D9B-46DA-B2AB-746E078AC48A}">
      <dsp:nvSpPr>
        <dsp:cNvPr id="0" name=""/>
        <dsp:cNvSpPr/>
      </dsp:nvSpPr>
      <dsp:spPr>
        <a:xfrm>
          <a:off x="317521" y="2569715"/>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chemeClr val="tx1"/>
              </a:solidFill>
            </a:rPr>
            <a:t>Diminuição de agricultura permanente em Rondônia</a:t>
          </a:r>
          <a:endParaRPr lang="en-US" sz="2800" kern="1200" dirty="0">
            <a:solidFill>
              <a:schemeClr val="tx1"/>
            </a:solidFill>
          </a:endParaRPr>
        </a:p>
      </dsp:txBody>
      <dsp:txXfrm>
        <a:off x="317521" y="2569715"/>
        <a:ext cx="3670138" cy="2202082"/>
      </dsp:txXfrm>
    </dsp:sp>
    <dsp:sp modelId="{0956FE17-129A-4B2E-86D1-A1F04F72A3A2}">
      <dsp:nvSpPr>
        <dsp:cNvPr id="0" name=""/>
        <dsp:cNvSpPr/>
      </dsp:nvSpPr>
      <dsp:spPr>
        <a:xfrm>
          <a:off x="4354673" y="2569715"/>
          <a:ext cx="3670138" cy="2202082"/>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chemeClr val="tx1"/>
              </a:solidFill>
            </a:rPr>
            <a:t>Pastagens é o uso mais comum para áreas desflorestadas na Amazônia nos anos analisados</a:t>
          </a:r>
          <a:endParaRPr lang="en-US" sz="2800" kern="1200" dirty="0">
            <a:solidFill>
              <a:schemeClr val="tx1"/>
            </a:solidFill>
          </a:endParaRPr>
        </a:p>
      </dsp:txBody>
      <dsp:txXfrm>
        <a:off x="4354673" y="2569715"/>
        <a:ext cx="3670138" cy="2202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3DF0-DDB2-40E7-A9D6-BFF0697CD6EB}">
      <dsp:nvSpPr>
        <dsp:cNvPr id="0" name=""/>
        <dsp:cNvSpPr/>
      </dsp:nvSpPr>
      <dsp:spPr>
        <a:xfrm>
          <a:off x="574146" y="2058"/>
          <a:ext cx="3425733" cy="2055440"/>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Supõe relacionamento linear entre variáveis dependentes e fatores determinantes</a:t>
          </a:r>
          <a:endParaRPr lang="en-US" sz="2600" kern="1200" dirty="0">
            <a:solidFill>
              <a:schemeClr val="tx1"/>
            </a:solidFill>
          </a:endParaRPr>
        </a:p>
      </dsp:txBody>
      <dsp:txXfrm>
        <a:off x="574146" y="2058"/>
        <a:ext cx="3425733" cy="2055440"/>
      </dsp:txXfrm>
    </dsp:sp>
    <dsp:sp modelId="{72E89C0B-FA7C-4FA7-A675-561FEA85A987}">
      <dsp:nvSpPr>
        <dsp:cNvPr id="0" name=""/>
        <dsp:cNvSpPr/>
      </dsp:nvSpPr>
      <dsp:spPr>
        <a:xfrm>
          <a:off x="4342453" y="2058"/>
          <a:ext cx="3425733" cy="2055440"/>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Supõe não interação entre variáveis dependentes e fatores determinantes</a:t>
          </a:r>
          <a:endParaRPr lang="en-US" sz="2600" kern="1200" dirty="0">
            <a:solidFill>
              <a:schemeClr val="tx1"/>
            </a:solidFill>
          </a:endParaRPr>
        </a:p>
      </dsp:txBody>
      <dsp:txXfrm>
        <a:off x="4342453" y="2058"/>
        <a:ext cx="3425733" cy="2055440"/>
      </dsp:txXfrm>
    </dsp:sp>
    <dsp:sp modelId="{0655528B-2D9B-46DA-B2AB-746E078AC48A}">
      <dsp:nvSpPr>
        <dsp:cNvPr id="0" name=""/>
        <dsp:cNvSpPr/>
      </dsp:nvSpPr>
      <dsp:spPr>
        <a:xfrm>
          <a:off x="574146" y="2400071"/>
          <a:ext cx="3425733" cy="2055440"/>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Supõe ausência de correlação temporal entre variáveis dependentes para anos distintos</a:t>
          </a:r>
          <a:endParaRPr lang="en-US" sz="2600" kern="1200" dirty="0">
            <a:solidFill>
              <a:schemeClr val="tx1"/>
            </a:solidFill>
          </a:endParaRPr>
        </a:p>
      </dsp:txBody>
      <dsp:txXfrm>
        <a:off x="574146" y="2400071"/>
        <a:ext cx="3425733" cy="2055440"/>
      </dsp:txXfrm>
    </dsp:sp>
    <dsp:sp modelId="{0956FE17-129A-4B2E-86D1-A1F04F72A3A2}">
      <dsp:nvSpPr>
        <dsp:cNvPr id="0" name=""/>
        <dsp:cNvSpPr/>
      </dsp:nvSpPr>
      <dsp:spPr>
        <a:xfrm>
          <a:off x="4342453" y="2400071"/>
          <a:ext cx="3425733" cy="2055440"/>
        </a:xfrm>
        <a:prstGeom prst="rect">
          <a:avLst/>
        </a:prstGeom>
        <a:solidFill>
          <a:srgbClr val="F1F8EC"/>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1"/>
              </a:solidFill>
            </a:rPr>
            <a:t>Supõe a existência de resíduos independentes e identicamente distribuídos</a:t>
          </a:r>
          <a:endParaRPr lang="en-US" sz="2600" kern="1200" dirty="0">
            <a:solidFill>
              <a:schemeClr val="tx1"/>
            </a:solidFill>
          </a:endParaRPr>
        </a:p>
      </dsp:txBody>
      <dsp:txXfrm>
        <a:off x="4342453" y="2400071"/>
        <a:ext cx="3425733" cy="2055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325FE-E266-452D-A301-C980246B15C5}" type="datetimeFigureOut">
              <a:rPr lang="pt-BR" smtClean="0"/>
              <a:pPr/>
              <a:t>19/12/2017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59D85-3AF2-4E7F-AB9B-81388D0A2903}" type="slidenum">
              <a:rPr lang="pt-BR" smtClean="0"/>
              <a:pPr/>
              <a:t>‹nº›</a:t>
            </a:fld>
            <a:endParaRPr lang="pt-BR"/>
          </a:p>
        </p:txBody>
      </p:sp>
    </p:spTree>
    <p:extLst>
      <p:ext uri="{BB962C8B-B14F-4D97-AF65-F5344CB8AC3E}">
        <p14:creationId xmlns:p14="http://schemas.microsoft.com/office/powerpoint/2010/main" val="127980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DSF</a:t>
            </a:r>
          </a:p>
          <a:p>
            <a:r>
              <a:rPr lang="en-US" sz="1200" b="0" i="0" u="none" strike="noStrike" kern="1200" baseline="0" dirty="0">
                <a:solidFill>
                  <a:schemeClr val="tx1"/>
                </a:solidFill>
                <a:latin typeface="+mn-lt"/>
                <a:ea typeface="+mn-ea"/>
                <a:cs typeface="+mn-cs"/>
              </a:rPr>
              <a:t>Critical problems, such as tropical deforestation, are relatively well understood at regional level. At this level, considerable research has focused on estimating rates of forest conversion (mainly by using satellite remote sensing) and on evaluating the factors that influence these rates (Alves, 2002; Chambers et al.,</a:t>
            </a:r>
          </a:p>
          <a:p>
            <a:r>
              <a:rPr lang="pt-BR" sz="1200" b="0" i="0" u="none" strike="noStrike" kern="1200" baseline="0" dirty="0">
                <a:solidFill>
                  <a:schemeClr val="tx1"/>
                </a:solidFill>
                <a:latin typeface="+mn-lt"/>
                <a:ea typeface="+mn-ea"/>
                <a:cs typeface="+mn-cs"/>
              </a:rPr>
              <a:t>2007; </a:t>
            </a:r>
            <a:r>
              <a:rPr lang="pt-BR" sz="1200" b="0" i="0" u="none" strike="noStrike" kern="1200" baseline="0" dirty="0" err="1">
                <a:solidFill>
                  <a:schemeClr val="tx1"/>
                </a:solidFill>
                <a:latin typeface="+mn-lt"/>
                <a:ea typeface="+mn-ea"/>
                <a:cs typeface="+mn-cs"/>
              </a:rPr>
              <a:t>Fearnside</a:t>
            </a:r>
            <a:r>
              <a:rPr lang="pt-BR" sz="1200" b="0" i="0" u="none" strike="noStrike" kern="1200" baseline="0" dirty="0">
                <a:solidFill>
                  <a:schemeClr val="tx1"/>
                </a:solidFill>
                <a:latin typeface="+mn-lt"/>
                <a:ea typeface="+mn-ea"/>
                <a:cs typeface="+mn-cs"/>
              </a:rPr>
              <a:t>, 1990; </a:t>
            </a:r>
            <a:r>
              <a:rPr lang="pt-BR" sz="1200" b="0" i="0" u="none" strike="noStrike" kern="1200" baseline="0" dirty="0" err="1">
                <a:solidFill>
                  <a:schemeClr val="tx1"/>
                </a:solidFill>
                <a:latin typeface="+mn-lt"/>
                <a:ea typeface="+mn-ea"/>
                <a:cs typeface="+mn-cs"/>
              </a:rPr>
              <a:t>Fearnside</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Tardin</a:t>
            </a:r>
            <a:r>
              <a:rPr lang="pt-BR" sz="1200" b="0" i="0" u="none" strike="noStrike" kern="1200" baseline="0" dirty="0">
                <a:solidFill>
                  <a:schemeClr val="tx1"/>
                </a:solidFill>
                <a:latin typeface="+mn-lt"/>
                <a:ea typeface="+mn-ea"/>
                <a:cs typeface="+mn-cs"/>
              </a:rPr>
              <a:t>, &amp; Filho, 1990; </a:t>
            </a:r>
            <a:r>
              <a:rPr lang="pt-BR" sz="1200" b="0" i="0" u="none" strike="noStrike" kern="1200" baseline="0" dirty="0" err="1">
                <a:solidFill>
                  <a:schemeClr val="tx1"/>
                </a:solidFill>
                <a:latin typeface="+mn-lt"/>
                <a:ea typeface="+mn-ea"/>
                <a:cs typeface="+mn-cs"/>
              </a:rPr>
              <a:t>Margulis</a:t>
            </a:r>
            <a:r>
              <a:rPr lang="pt-B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2004; Skole &amp; Tucker, 1993). The most frequently mentioned determinant factors of deforestation include regional variants of driver combinations in which economic factors, institutions and </a:t>
            </a:r>
            <a:r>
              <a:rPr lang="pt-BR" sz="1200" b="0" i="0" u="none" strike="noStrike" kern="1200" baseline="0" dirty="0" err="1">
                <a:solidFill>
                  <a:schemeClr val="tx1"/>
                </a:solidFill>
                <a:latin typeface="+mn-lt"/>
                <a:ea typeface="+mn-ea"/>
                <a:cs typeface="+mn-cs"/>
              </a:rPr>
              <a:t>national</a:t>
            </a:r>
            <a:r>
              <a:rPr lang="pt-BR" sz="1200" b="0" i="0" u="none" strike="noStrike" kern="1200" baseline="0" dirty="0">
                <a:solidFill>
                  <a:schemeClr val="tx1"/>
                </a:solidFill>
                <a:latin typeface="+mn-lt"/>
                <a:ea typeface="+mn-ea"/>
                <a:cs typeface="+mn-cs"/>
              </a:rPr>
              <a:t> policies are </a:t>
            </a:r>
            <a:r>
              <a:rPr lang="pt-BR" sz="1200" b="0" i="0" u="none" strike="noStrike" kern="1200" baseline="0" dirty="0" err="1">
                <a:solidFill>
                  <a:schemeClr val="tx1"/>
                </a:solidFill>
                <a:latin typeface="+mn-lt"/>
                <a:ea typeface="+mn-ea"/>
                <a:cs typeface="+mn-cs"/>
              </a:rPr>
              <a:t>prominent</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Geist</a:t>
            </a:r>
            <a:r>
              <a:rPr lang="pt-BR" sz="1200" b="0" i="0" u="none" strike="noStrike" kern="1200" baseline="0" dirty="0">
                <a:solidFill>
                  <a:schemeClr val="tx1"/>
                </a:solidFill>
                <a:latin typeface="+mn-lt"/>
                <a:ea typeface="+mn-ea"/>
                <a:cs typeface="+mn-cs"/>
              </a:rPr>
              <a:t> &amp; </a:t>
            </a:r>
            <a:r>
              <a:rPr lang="pt-BR" sz="1200" b="0" i="0" u="none" strike="noStrike" kern="1200" baseline="0" dirty="0" err="1">
                <a:solidFill>
                  <a:schemeClr val="tx1"/>
                </a:solidFill>
                <a:latin typeface="+mn-lt"/>
                <a:ea typeface="+mn-ea"/>
                <a:cs typeface="+mn-cs"/>
              </a:rPr>
              <a:t>Lambin</a:t>
            </a:r>
            <a:r>
              <a:rPr lang="pt-BR" sz="1200" b="0" i="0" u="none" strike="noStrike" kern="1200" baseline="0" dirty="0">
                <a:solidFill>
                  <a:schemeClr val="tx1"/>
                </a:solidFill>
                <a:latin typeface="+mn-lt"/>
                <a:ea typeface="+mn-ea"/>
                <a:cs typeface="+mn-cs"/>
              </a:rPr>
              <a:t>, 2001; </a:t>
            </a:r>
            <a:r>
              <a:rPr lang="pt-BR" sz="1200" b="0" i="0" u="none" strike="noStrike" kern="1200" baseline="0" dirty="0" err="1">
                <a:solidFill>
                  <a:schemeClr val="tx1"/>
                </a:solidFill>
                <a:latin typeface="+mn-lt"/>
                <a:ea typeface="+mn-ea"/>
                <a:cs typeface="+mn-cs"/>
              </a:rPr>
              <a:t>Geist</a:t>
            </a:r>
            <a:r>
              <a:rPr lang="pt-BR" sz="1200" b="0" i="0" u="none" strike="noStrike" kern="1200" baseline="0" dirty="0">
                <a:solidFill>
                  <a:schemeClr val="tx1"/>
                </a:solidFill>
                <a:latin typeface="+mn-lt"/>
                <a:ea typeface="+mn-ea"/>
                <a:cs typeface="+mn-cs"/>
              </a:rPr>
              <a:t> et al., </a:t>
            </a:r>
            <a:r>
              <a:rPr lang="en-US" sz="1200" b="0" i="0" u="none" strike="noStrike" kern="1200" baseline="0" dirty="0">
                <a:solidFill>
                  <a:schemeClr val="tx1"/>
                </a:solidFill>
                <a:latin typeface="+mn-lt"/>
                <a:ea typeface="+mn-ea"/>
                <a:cs typeface="+mn-cs"/>
              </a:rPr>
              <a:t>2006; </a:t>
            </a:r>
            <a:r>
              <a:rPr lang="en-US" sz="1200" b="0" i="0" u="none" strike="noStrike" kern="1200" baseline="0" dirty="0" err="1">
                <a:solidFill>
                  <a:schemeClr val="tx1"/>
                </a:solidFill>
                <a:latin typeface="+mn-lt"/>
                <a:ea typeface="+mn-ea"/>
                <a:cs typeface="+mn-cs"/>
              </a:rPr>
              <a:t>Lambin</a:t>
            </a:r>
            <a:r>
              <a:rPr lang="en-US" sz="1200" b="0" i="0" u="none" strike="noStrike" kern="1200" baseline="0" dirty="0">
                <a:solidFill>
                  <a:schemeClr val="tx1"/>
                </a:solidFill>
                <a:latin typeface="+mn-lt"/>
                <a:ea typeface="+mn-ea"/>
                <a:cs typeface="+mn-cs"/>
              </a:rPr>
              <a:t>, 1994; Margulis, 2004). It is clear that multiple processes influence the spatial and temporal dynamics of deforestation, and that there are significant gaps in knowledge to be </a:t>
            </a:r>
            <a:r>
              <a:rPr lang="pt-BR" sz="1200" b="0" i="0" u="none" strike="noStrike" kern="1200" baseline="0" dirty="0" err="1">
                <a:solidFill>
                  <a:schemeClr val="tx1"/>
                </a:solidFill>
                <a:latin typeface="+mn-lt"/>
                <a:ea typeface="+mn-ea"/>
                <a:cs typeface="+mn-cs"/>
              </a:rPr>
              <a:t>filled</a:t>
            </a:r>
            <a:r>
              <a:rPr lang="pt-BR" sz="1200" b="0" i="0" u="none" strike="noStrike" kern="1200" baseline="0" dirty="0">
                <a:solidFill>
                  <a:schemeClr val="tx1"/>
                </a:solidFill>
                <a:latin typeface="+mn-lt"/>
                <a:ea typeface="+mn-ea"/>
                <a:cs typeface="+mn-cs"/>
              </a:rPr>
              <a:t>.</a:t>
            </a:r>
          </a:p>
          <a:p>
            <a:r>
              <a:rPr lang="pt-BR" sz="1200" b="0" i="0" u="none" strike="noStrike" kern="1200" baseline="0" dirty="0">
                <a:solidFill>
                  <a:schemeClr val="tx1"/>
                </a:solidFill>
                <a:latin typeface="+mn-lt"/>
                <a:ea typeface="+mn-ea"/>
                <a:cs typeface="+mn-cs"/>
              </a:rPr>
              <a:t>CENSO</a:t>
            </a:r>
          </a:p>
          <a:p>
            <a:r>
              <a:rPr lang="en-US" sz="1200" b="0" i="0" u="none" strike="noStrike" kern="1200" baseline="0" dirty="0">
                <a:solidFill>
                  <a:schemeClr val="tx1"/>
                </a:solidFill>
                <a:latin typeface="+mn-lt"/>
                <a:ea typeface="+mn-ea"/>
                <a:cs typeface="+mn-cs"/>
              </a:rPr>
              <a:t>Although the rates of forest loss have been examined across the Brazilian Amazon, little is known about the transition from mature forest to agricultural uses. Most information about agricultural land use in the Brazilian Amazon comes from agricultural censuses (IBGE, 1996, 2006). These censuses form the most complete survey of land management provide data on areas under different land use categories (pasture and crops, for example), levels of mechanization</a:t>
            </a:r>
          </a:p>
          <a:p>
            <a:r>
              <a:rPr lang="en-US" sz="1200" b="0" i="0" u="none" strike="noStrike" kern="1200" baseline="0" dirty="0">
                <a:solidFill>
                  <a:schemeClr val="tx1"/>
                </a:solidFill>
                <a:latin typeface="+mn-lt"/>
                <a:ea typeface="+mn-ea"/>
                <a:cs typeface="+mn-cs"/>
              </a:rPr>
              <a:t>and agricultural inputs, allowing for detailed analyses of social, economic, and environmental aspects of agriculture across the </a:t>
            </a:r>
            <a:r>
              <a:rPr lang="pt-BR" sz="1200" b="0" i="0" u="none" strike="noStrike" kern="1200" baseline="0" dirty="0">
                <a:solidFill>
                  <a:schemeClr val="tx1"/>
                </a:solidFill>
                <a:latin typeface="+mn-lt"/>
                <a:ea typeface="+mn-ea"/>
                <a:cs typeface="+mn-cs"/>
              </a:rPr>
              <a:t>region.</a:t>
            </a:r>
          </a:p>
          <a:p>
            <a:endParaRPr lang="pt-BR"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2</a:t>
            </a:fld>
            <a:endParaRPr lang="pt-BR"/>
          </a:p>
        </p:txBody>
      </p:sp>
    </p:spTree>
    <p:extLst>
      <p:ext uri="{BB962C8B-B14F-4D97-AF65-F5344CB8AC3E}">
        <p14:creationId xmlns:p14="http://schemas.microsoft.com/office/powerpoint/2010/main" val="100947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3</a:t>
            </a:fld>
            <a:endParaRPr lang="pt-BR"/>
          </a:p>
        </p:txBody>
      </p:sp>
    </p:spTree>
    <p:extLst>
      <p:ext uri="{BB962C8B-B14F-4D97-AF65-F5344CB8AC3E}">
        <p14:creationId xmlns:p14="http://schemas.microsoft.com/office/powerpoint/2010/main" val="280936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Mapas de uso e cobertura gerados para a Amazônia Legal, porém a análise estatística foi gerada para os estados do Pará, Mato Grosso e Rondônia</a:t>
            </a:r>
          </a:p>
          <a:p>
            <a:endParaRPr lang="pt-BR"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4</a:t>
            </a:fld>
            <a:endParaRPr lang="pt-BR"/>
          </a:p>
        </p:txBody>
      </p:sp>
    </p:spTree>
    <p:extLst>
      <p:ext uri="{BB962C8B-B14F-4D97-AF65-F5344CB8AC3E}">
        <p14:creationId xmlns:p14="http://schemas.microsoft.com/office/powerpoint/2010/main" val="106371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Fig. 2 shows </a:t>
            </a:r>
            <a:r>
              <a:rPr lang="pt-BR" sz="1200" b="0" i="0" u="none" strike="noStrike" kern="1200" baseline="0" dirty="0" err="1">
                <a:solidFill>
                  <a:schemeClr val="tx1"/>
                </a:solidFill>
                <a:latin typeface="+mn-lt"/>
                <a:ea typeface="+mn-ea"/>
                <a:cs typeface="+mn-cs"/>
              </a:rPr>
              <a:t>that</a:t>
            </a:r>
            <a:r>
              <a:rPr lang="pt-B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from 1997 to 2007 deforestation increased and tended to occur close to previously deforested areas, producing a distinctive pattern</a:t>
            </a:r>
            <a:endParaRPr lang="pt-BR"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5</a:t>
            </a:fld>
            <a:endParaRPr lang="pt-BR"/>
          </a:p>
        </p:txBody>
      </p:sp>
    </p:spTree>
    <p:extLst>
      <p:ext uri="{BB962C8B-B14F-4D97-AF65-F5344CB8AC3E}">
        <p14:creationId xmlns:p14="http://schemas.microsoft.com/office/powerpoint/2010/main" val="394244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cumulative deforestation in 1997 and 2007 was decomposed into the main agricultural uses e pasture, temporary and permanent agricultures e by combining the TM-based 1997e2007 deforestation maps from INPE (2010), and census information from the agricultural censuses in 1996 and 2006 (IBGE, 1996, 2006). Municipality-based census data (Fig. 3) was converted from polygon-based information to grid cells of 25 km  25 km. The total agricultural area for each municipality was taken from the deforestation maps; the proportion of each agricultural use was taken from the census data. </a:t>
            </a:r>
            <a:r>
              <a:rPr lang="en-US" sz="1200" b="1" i="0" u="none" strike="noStrike" kern="1200" baseline="0" dirty="0">
                <a:solidFill>
                  <a:schemeClr val="tx1"/>
                </a:solidFill>
                <a:latin typeface="+mn-lt"/>
                <a:ea typeface="+mn-ea"/>
                <a:cs typeface="+mn-cs"/>
              </a:rPr>
              <a:t>This computation assumed that the proportion of land use types was uniformly distributed over the deforested </a:t>
            </a:r>
            <a:r>
              <a:rPr lang="pt-BR" sz="1200" b="1" i="0" u="none" strike="noStrike" kern="1200" baseline="0" dirty="0" err="1">
                <a:solidFill>
                  <a:schemeClr val="tx1"/>
                </a:solidFill>
                <a:latin typeface="+mn-lt"/>
                <a:ea typeface="+mn-ea"/>
                <a:cs typeface="+mn-cs"/>
              </a:rPr>
              <a:t>areas</a:t>
            </a:r>
            <a:r>
              <a:rPr lang="pt-BR" sz="1200" b="1" i="0" u="none" strike="noStrike" kern="1200" baseline="0" dirty="0">
                <a:solidFill>
                  <a:schemeClr val="tx1"/>
                </a:solidFill>
                <a:latin typeface="+mn-lt"/>
                <a:ea typeface="+mn-ea"/>
                <a:cs typeface="+mn-cs"/>
              </a:rPr>
              <a:t> </a:t>
            </a:r>
            <a:r>
              <a:rPr lang="pt-BR" sz="1200" b="1" i="0" u="none" strike="noStrike" kern="1200" baseline="0" dirty="0" err="1">
                <a:solidFill>
                  <a:schemeClr val="tx1"/>
                </a:solidFill>
                <a:latin typeface="+mn-lt"/>
                <a:ea typeface="+mn-ea"/>
                <a:cs typeface="+mn-cs"/>
              </a:rPr>
              <a:t>of</a:t>
            </a:r>
            <a:r>
              <a:rPr lang="pt-BR" sz="1200" b="1" i="0" u="none" strike="noStrike" kern="1200" baseline="0" dirty="0">
                <a:solidFill>
                  <a:schemeClr val="tx1"/>
                </a:solidFill>
                <a:latin typeface="+mn-lt"/>
                <a:ea typeface="+mn-ea"/>
                <a:cs typeface="+mn-cs"/>
              </a:rPr>
              <a:t> </a:t>
            </a:r>
            <a:r>
              <a:rPr lang="pt-BR" sz="1200" b="1" i="0" u="none" strike="noStrike" kern="1200" baseline="0" dirty="0" err="1">
                <a:solidFill>
                  <a:schemeClr val="tx1"/>
                </a:solidFill>
                <a:latin typeface="+mn-lt"/>
                <a:ea typeface="+mn-ea"/>
                <a:cs typeface="+mn-cs"/>
              </a:rPr>
              <a:t>each</a:t>
            </a:r>
            <a:r>
              <a:rPr lang="pt-BR" sz="1200" b="1" i="0" u="none" strike="noStrike" kern="1200" baseline="0" dirty="0">
                <a:solidFill>
                  <a:schemeClr val="tx1"/>
                </a:solidFill>
                <a:latin typeface="+mn-lt"/>
                <a:ea typeface="+mn-ea"/>
                <a:cs typeface="+mn-cs"/>
              </a:rPr>
              <a:t> </a:t>
            </a:r>
            <a:r>
              <a:rPr lang="pt-BR" sz="1200" b="1" i="0" u="none" strike="noStrike" kern="1200" baseline="0" dirty="0" err="1">
                <a:solidFill>
                  <a:schemeClr val="tx1"/>
                </a:solidFill>
                <a:latin typeface="+mn-lt"/>
                <a:ea typeface="+mn-ea"/>
                <a:cs typeface="+mn-cs"/>
              </a:rPr>
              <a:t>municipality</a:t>
            </a:r>
            <a:r>
              <a:rPr lang="pt-BR" sz="1200" b="1" i="0" u="none" strike="noStrike" kern="1200" baseline="0" dirty="0">
                <a:solidFill>
                  <a:schemeClr val="tx1"/>
                </a:solidFill>
                <a:latin typeface="+mn-lt"/>
                <a:ea typeface="+mn-ea"/>
                <a:cs typeface="+mn-cs"/>
              </a:rPr>
              <a:t>.</a:t>
            </a:r>
            <a:endParaRPr lang="pt-BR" b="1"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6</a:t>
            </a:fld>
            <a:endParaRPr lang="pt-BR"/>
          </a:p>
        </p:txBody>
      </p:sp>
    </p:spTree>
    <p:extLst>
      <p:ext uri="{BB962C8B-B14F-4D97-AF65-F5344CB8AC3E}">
        <p14:creationId xmlns:p14="http://schemas.microsoft.com/office/powerpoint/2010/main" val="198638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ACESSIBILIDADE AOS MERCADOS</a:t>
            </a:r>
          </a:p>
          <a:p>
            <a:r>
              <a:rPr lang="en-US" sz="1200" b="0" i="0" u="none" strike="noStrike" kern="1200" baseline="0" dirty="0">
                <a:solidFill>
                  <a:schemeClr val="tx1"/>
                </a:solidFill>
                <a:latin typeface="+mn-lt"/>
                <a:ea typeface="+mn-ea"/>
                <a:cs typeface="+mn-cs"/>
              </a:rPr>
              <a:t>The accessibility to markets initially included Euclidean distance to roads, distance to urban centers, distance to wood extraction (or timber extraction) and distance to mineral deposits in 1996 and 2006. Euclidean distance to rivers was considered invariant over time. The Distance to Roads 1996 variable, for example, measures the Euclidean distance from each cell to the nearest paved or nonpaved road in 1996. Euclidean distance to roads and distance to</a:t>
            </a:r>
          </a:p>
          <a:p>
            <a:r>
              <a:rPr lang="en-US" sz="1200" b="0" i="0" u="none" strike="noStrike" kern="1200" baseline="0" dirty="0">
                <a:solidFill>
                  <a:schemeClr val="tx1"/>
                </a:solidFill>
                <a:latin typeface="+mn-lt"/>
                <a:ea typeface="+mn-ea"/>
                <a:cs typeface="+mn-cs"/>
              </a:rPr>
              <a:t>urban centers were considered as a proxy for accessibility to local markets and basic services. Following IBGE (2008), urban centers were defined as places with a cluster of permanent residents. Appendix A shows that the density of roads and urban centers in the north of Mato Grosso was higher in 2006 than in 1996.</a:t>
            </a:r>
          </a:p>
          <a:p>
            <a:r>
              <a:rPr lang="en-US" sz="1200" b="0" i="0" u="none" strike="noStrike" kern="1200" baseline="0" dirty="0">
                <a:solidFill>
                  <a:schemeClr val="tx1"/>
                </a:solidFill>
                <a:latin typeface="+mn-lt"/>
                <a:ea typeface="+mn-ea"/>
                <a:cs typeface="+mn-cs"/>
              </a:rPr>
              <a:t>Euclidean distance to wood extraction and distance to mineral deposits were measured in the same way, and showed no large differences between 1996 and 2006. Other measures of accessibility to markets included the connection to ports and markets in 1996 and 2006. For our analyses we computed connectivity indicators for each cell, measuring the minimum path distance through the road network from each cell to ports and markets. As described by Aguiar (2006), we distinguished paved from non-paved roads using the generalized proximity matrix (GPM). In the group of markets, we recognized connection to São Paulo and connection to </a:t>
            </a:r>
            <a:r>
              <a:rPr lang="pt-BR" sz="1200" b="0" i="0" u="none" strike="noStrike" kern="1200" baseline="0" dirty="0" err="1">
                <a:solidFill>
                  <a:schemeClr val="tx1"/>
                </a:solidFill>
                <a:latin typeface="+mn-lt"/>
                <a:ea typeface="+mn-ea"/>
                <a:cs typeface="+mn-cs"/>
              </a:rPr>
              <a:t>national</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markets</a:t>
            </a:r>
            <a:r>
              <a:rPr lang="pt-BR" sz="1200" b="0" i="0" u="none" strike="noStrike" kern="1200" baseline="0" dirty="0">
                <a:solidFill>
                  <a:schemeClr val="tx1"/>
                </a:solidFill>
                <a:latin typeface="+mn-lt"/>
                <a:ea typeface="+mn-ea"/>
                <a:cs typeface="+mn-cs"/>
              </a:rPr>
              <a:t>.</a:t>
            </a:r>
          </a:p>
          <a:p>
            <a:r>
              <a:rPr lang="pt-BR" sz="1200" b="0" i="0" u="none" strike="noStrike" kern="1200" baseline="0" dirty="0">
                <a:solidFill>
                  <a:schemeClr val="tx1"/>
                </a:solidFill>
                <a:latin typeface="+mn-lt"/>
                <a:ea typeface="+mn-ea"/>
                <a:cs typeface="+mn-cs"/>
              </a:rPr>
              <a:t>POLÍTICAS PÚBLICAS</a:t>
            </a:r>
          </a:p>
          <a:p>
            <a:r>
              <a:rPr lang="en-US" sz="1200" b="0" i="0" u="none" strike="noStrike" kern="1200" baseline="0" dirty="0">
                <a:solidFill>
                  <a:schemeClr val="tx1"/>
                </a:solidFill>
                <a:latin typeface="+mn-lt"/>
                <a:ea typeface="+mn-ea"/>
                <a:cs typeface="+mn-cs"/>
              </a:rPr>
              <a:t>The public policies variables are all related to government actions, such as the creation of planned settlements, protected areas and indigenous lands. The number of settled families was computed taking the average of this value in each </a:t>
            </a:r>
            <a:r>
              <a:rPr lang="en-US" sz="1200" b="0" i="0" u="none" strike="noStrike" kern="1200" baseline="0" dirty="0" err="1">
                <a:solidFill>
                  <a:schemeClr val="tx1"/>
                </a:solidFill>
                <a:latin typeface="+mn-lt"/>
                <a:ea typeface="+mn-ea"/>
                <a:cs typeface="+mn-cs"/>
              </a:rPr>
              <a:t>municipalityweighted</a:t>
            </a:r>
            <a:r>
              <a:rPr lang="en-US" sz="1200" b="0" i="0" u="none" strike="noStrike" kern="1200" baseline="0" dirty="0">
                <a:solidFill>
                  <a:schemeClr val="tx1"/>
                </a:solidFill>
                <a:latin typeface="+mn-lt"/>
                <a:ea typeface="+mn-ea"/>
                <a:cs typeface="+mn-cs"/>
              </a:rPr>
              <a:t> by the area intersection between the municipality and the grid cell. The protected areas and indigenous lands variables reflect the percentage of each cell that is covered by (or intersects with) the polygons of</a:t>
            </a:r>
          </a:p>
          <a:p>
            <a:r>
              <a:rPr lang="en-US" sz="1200" b="0" i="0" u="none" strike="noStrike" kern="1200" baseline="0" dirty="0">
                <a:solidFill>
                  <a:schemeClr val="tx1"/>
                </a:solidFill>
                <a:latin typeface="+mn-lt"/>
                <a:ea typeface="+mn-ea"/>
                <a:cs typeface="+mn-cs"/>
              </a:rPr>
              <a:t>these areas. </a:t>
            </a:r>
          </a:p>
          <a:p>
            <a:r>
              <a:rPr lang="en-US" sz="1200" b="0" i="0" u="none" strike="noStrike" kern="1200" baseline="0" dirty="0">
                <a:solidFill>
                  <a:schemeClr val="tx1"/>
                </a:solidFill>
                <a:latin typeface="+mn-lt"/>
                <a:ea typeface="+mn-ea"/>
                <a:cs typeface="+mn-cs"/>
              </a:rPr>
              <a:t>ESTRUTURA AGRÁRIA</a:t>
            </a:r>
          </a:p>
          <a:p>
            <a:r>
              <a:rPr lang="en-US" sz="1200" b="0" i="0" u="none" strike="noStrike" kern="1200" baseline="0" dirty="0">
                <a:solidFill>
                  <a:schemeClr val="tx1"/>
                </a:solidFill>
                <a:latin typeface="+mn-lt"/>
                <a:ea typeface="+mn-ea"/>
                <a:cs typeface="+mn-cs"/>
              </a:rPr>
              <a:t>The agrarian structure variables were based on municipality-level information, indicating the proportion in terms of area inside the municipality of small (&lt;200 ha), medium (200e1000 ha) and large (&gt;1000 ha) farms. </a:t>
            </a:r>
          </a:p>
          <a:p>
            <a:r>
              <a:rPr lang="en-US" sz="1200" b="0" i="0" u="none" strike="noStrike" kern="1200" baseline="0" dirty="0">
                <a:solidFill>
                  <a:schemeClr val="tx1"/>
                </a:solidFill>
                <a:latin typeface="+mn-lt"/>
                <a:ea typeface="+mn-ea"/>
                <a:cs typeface="+mn-cs"/>
              </a:rPr>
              <a:t>MEIO AMBIENTE</a:t>
            </a:r>
          </a:p>
          <a:p>
            <a:r>
              <a:rPr lang="en-US" sz="1200" b="0" i="0" u="none" strike="noStrike" kern="1200" baseline="0" dirty="0">
                <a:solidFill>
                  <a:schemeClr val="tx1"/>
                </a:solidFill>
                <a:latin typeface="+mn-lt"/>
                <a:ea typeface="+mn-ea"/>
                <a:cs typeface="+mn-cs"/>
              </a:rPr>
              <a:t>The environment variables were related to land conditions such as soil fertility and climate. Fertility </a:t>
            </a:r>
            <a:r>
              <a:rPr lang="en-US" sz="1200" b="0" i="0" u="none" strike="noStrike" kern="1200" baseline="0" dirty="0" err="1">
                <a:solidFill>
                  <a:schemeClr val="tx1"/>
                </a:solidFill>
                <a:latin typeface="+mn-lt"/>
                <a:ea typeface="+mn-ea"/>
                <a:cs typeface="+mn-cs"/>
              </a:rPr>
              <a:t>datawas</a:t>
            </a:r>
            <a:r>
              <a:rPr lang="en-US" sz="1200" b="0" i="0" u="none" strike="noStrike" kern="1200" baseline="0" dirty="0">
                <a:solidFill>
                  <a:schemeClr val="tx1"/>
                </a:solidFill>
                <a:latin typeface="+mn-lt"/>
                <a:ea typeface="+mn-ea"/>
                <a:cs typeface="+mn-cs"/>
              </a:rPr>
              <a:t> derived from IBGE natural resource maps, integrating soil type, morphology, texture, and drainage information. Climate </a:t>
            </a:r>
            <a:r>
              <a:rPr lang="en-US" sz="1200" b="0" i="0" u="none" strike="noStrike" kern="1200" baseline="0" dirty="0" err="1">
                <a:solidFill>
                  <a:schemeClr val="tx1"/>
                </a:solidFill>
                <a:latin typeface="+mn-lt"/>
                <a:ea typeface="+mn-ea"/>
                <a:cs typeface="+mn-cs"/>
              </a:rPr>
              <a:t>datawas</a:t>
            </a:r>
            <a:r>
              <a:rPr lang="en-US" sz="1200" b="0" i="0" u="none" strike="noStrike" kern="1200" baseline="0" dirty="0">
                <a:solidFill>
                  <a:schemeClr val="tx1"/>
                </a:solidFill>
                <a:latin typeface="+mn-lt"/>
                <a:ea typeface="+mn-ea"/>
                <a:cs typeface="+mn-cs"/>
              </a:rPr>
              <a:t> derived from CPTEC/INPE, where the seasonal index was used to represent the soil moisture seasonality, and the humidity index was used to distinguish between wet and dry </a:t>
            </a:r>
            <a:r>
              <a:rPr lang="pt-BR" sz="1200" b="0" i="0" u="none" strike="noStrike" kern="1200" baseline="0" dirty="0" err="1">
                <a:solidFill>
                  <a:schemeClr val="tx1"/>
                </a:solidFill>
                <a:latin typeface="+mn-lt"/>
                <a:ea typeface="+mn-ea"/>
                <a:cs typeface="+mn-cs"/>
              </a:rPr>
              <a:t>climates</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Piribauer</a:t>
            </a:r>
            <a:r>
              <a:rPr lang="pt-BR" sz="1200" b="0" i="0" u="none" strike="noStrike" kern="1200" baseline="0" dirty="0">
                <a:solidFill>
                  <a:schemeClr val="tx1"/>
                </a:solidFill>
                <a:latin typeface="+mn-lt"/>
                <a:ea typeface="+mn-ea"/>
                <a:cs typeface="+mn-cs"/>
              </a:rPr>
              <a:t>, 2010; Salazar, Nobre, &amp; </a:t>
            </a:r>
            <a:r>
              <a:rPr lang="pt-BR" sz="1200" b="0" i="0" u="none" strike="noStrike" kern="1200" baseline="0" dirty="0" err="1">
                <a:solidFill>
                  <a:schemeClr val="tx1"/>
                </a:solidFill>
                <a:latin typeface="+mn-lt"/>
                <a:ea typeface="+mn-ea"/>
                <a:cs typeface="+mn-cs"/>
              </a:rPr>
              <a:t>Oyama</a:t>
            </a:r>
            <a:r>
              <a:rPr lang="pt-BR" sz="1200" b="0" i="0" u="none" strike="noStrike" kern="1200" baseline="0" dirty="0">
                <a:solidFill>
                  <a:schemeClr val="tx1"/>
                </a:solidFill>
                <a:latin typeface="+mn-lt"/>
                <a:ea typeface="+mn-ea"/>
                <a:cs typeface="+mn-cs"/>
              </a:rPr>
              <a:t>, 2007).</a:t>
            </a:r>
            <a:endParaRPr lang="pt-BR"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7</a:t>
            </a:fld>
            <a:endParaRPr lang="pt-BR"/>
          </a:p>
        </p:txBody>
      </p:sp>
    </p:spTree>
    <p:extLst>
      <p:ext uri="{BB962C8B-B14F-4D97-AF65-F5344CB8AC3E}">
        <p14:creationId xmlns:p14="http://schemas.microsoft.com/office/powerpoint/2010/main" val="238199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LOG</a:t>
            </a:r>
          </a:p>
          <a:p>
            <a:r>
              <a:rPr lang="en-US" sz="1200" b="0" i="0" u="none" strike="noStrike" kern="1200" baseline="0" dirty="0">
                <a:solidFill>
                  <a:schemeClr val="tx1"/>
                </a:solidFill>
                <a:latin typeface="+mn-lt"/>
                <a:ea typeface="+mn-ea"/>
                <a:cs typeface="+mn-cs"/>
              </a:rPr>
              <a:t>An initial exploratory analysis showed that some of the relationships between dependent and independent variables were not linear. We applied a logarithmic transformation to all dependent variables and to some independent variables. Table 1 shows these variables annotated with ‘log10’. This transformation shows that the independent variables are related to the initial choice of forest areas to be cut.</a:t>
            </a:r>
          </a:p>
          <a:p>
            <a:r>
              <a:rPr lang="en-US" sz="1200" b="0" i="0" u="none" strike="noStrike" kern="1200" baseline="0" dirty="0">
                <a:solidFill>
                  <a:schemeClr val="tx1"/>
                </a:solidFill>
                <a:latin typeface="+mn-lt"/>
                <a:ea typeface="+mn-ea"/>
                <a:cs typeface="+mn-cs"/>
              </a:rPr>
              <a:t>CONSTRUÇÃO DOS MODELOS</a:t>
            </a:r>
          </a:p>
          <a:p>
            <a:r>
              <a:rPr lang="en-US" sz="1200" b="0" i="0" u="none" strike="noStrike" kern="1200" baseline="0" dirty="0">
                <a:solidFill>
                  <a:schemeClr val="tx1"/>
                </a:solidFill>
                <a:latin typeface="+mn-lt"/>
                <a:ea typeface="+mn-ea"/>
                <a:cs typeface="+mn-cs"/>
              </a:rPr>
              <a:t>We also found a high degree of correlation among pairs of independent variables. This high correlation was used to exclude variables like seasonal index which is highly correlated with humidity index. The set of independent variables selected for the regression analysis (Table 2) were chosen on the basis of model selection by exhaustive searching, considering separate best models of all sizes. As the model search does not actually fit each model, the results do not contain coefficients or standard errors. Thus, the statistical analyses were done with two subsets of independent</a:t>
            </a:r>
          </a:p>
          <a:p>
            <a:r>
              <a:rPr lang="en-US" sz="1200" b="0" i="0" u="none" strike="noStrike" kern="1200" baseline="0" dirty="0">
                <a:solidFill>
                  <a:schemeClr val="tx1"/>
                </a:solidFill>
                <a:latin typeface="+mn-lt"/>
                <a:ea typeface="+mn-ea"/>
                <a:cs typeface="+mn-cs"/>
              </a:rPr>
              <a:t>variables, covering the broadest possible range of categories </a:t>
            </a:r>
            <a:r>
              <a:rPr lang="pt-BR" sz="1200" b="0" i="0" u="none" strike="noStrike" kern="1200" baseline="0" dirty="0" err="1">
                <a:solidFill>
                  <a:schemeClr val="tx1"/>
                </a:solidFill>
                <a:latin typeface="+mn-lt"/>
                <a:ea typeface="+mn-ea"/>
                <a:cs typeface="+mn-cs"/>
              </a:rPr>
              <a:t>while</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minimizing</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correlation</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problems</a:t>
            </a:r>
            <a:r>
              <a:rPr lang="pt-BR" sz="1200" b="0" i="0" u="none" strike="noStrike" kern="1200" baseline="0" dirty="0">
                <a:solidFill>
                  <a:schemeClr val="tx1"/>
                </a:solidFill>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8</a:t>
            </a:fld>
            <a:endParaRPr lang="pt-BR"/>
          </a:p>
        </p:txBody>
      </p:sp>
    </p:spTree>
    <p:extLst>
      <p:ext uri="{BB962C8B-B14F-4D97-AF65-F5344CB8AC3E}">
        <p14:creationId xmlns:p14="http://schemas.microsoft.com/office/powerpoint/2010/main" val="2213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used ordinary linear and spatial lag regression models to establish the relative importance of the determinant factors for different land uses. The linear regression analyses were done to model the relationship between the dependent and independent variables, and the spatial regression analyses were to model the autocorrelation of the dependent variables. For land use data, the assumption underlying ordinary linear regression that observations are independent does not hold, because neighboring land use observations are typically spatially correlated. We applied a spatial lag regression model to assess the spatial dependence of the variables using maximum likelihood estimation (</a:t>
            </a:r>
            <a:r>
              <a:rPr lang="en-US" sz="1200" b="0" i="0" u="none" strike="noStrike" kern="1200" baseline="0" dirty="0" err="1">
                <a:solidFill>
                  <a:schemeClr val="tx1"/>
                </a:solidFill>
                <a:latin typeface="+mn-lt"/>
                <a:ea typeface="+mn-ea"/>
                <a:cs typeface="+mn-cs"/>
              </a:rPr>
              <a:t>Bivand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Pebesma</a:t>
            </a:r>
            <a:r>
              <a:rPr lang="en-US" sz="1200" b="0" i="0" u="none" strike="noStrike" kern="1200" baseline="0" dirty="0">
                <a:solidFill>
                  <a:schemeClr val="tx1"/>
                </a:solidFill>
                <a:latin typeface="+mn-lt"/>
                <a:ea typeface="+mn-ea"/>
                <a:cs typeface="+mn-cs"/>
              </a:rPr>
              <a:t>, &amp; Gómez-Rubio, 2008). Our models are shown in Table 2, which</a:t>
            </a:r>
          </a:p>
          <a:p>
            <a:r>
              <a:rPr lang="en-US" sz="1200" b="0" i="0" u="none" strike="noStrike" kern="1200" baseline="0" dirty="0">
                <a:solidFill>
                  <a:schemeClr val="tx1"/>
                </a:solidFill>
                <a:latin typeface="+mn-lt"/>
                <a:ea typeface="+mn-ea"/>
                <a:cs typeface="+mn-cs"/>
              </a:rPr>
              <a:t>summarizes our two explanatory variable subsets: roads and settlements and urban centers and agrarian structure.</a:t>
            </a:r>
          </a:p>
          <a:p>
            <a:r>
              <a:rPr lang="en-US" sz="1200" b="0" i="0" u="none" strike="noStrike" kern="1200" baseline="0" dirty="0">
                <a:solidFill>
                  <a:schemeClr val="tx1"/>
                </a:solidFill>
                <a:latin typeface="+mn-lt"/>
                <a:ea typeface="+mn-ea"/>
                <a:cs typeface="+mn-cs"/>
              </a:rPr>
              <a:t>Differences among variables in groups of models were found to be significant in some of the models but non-significant in others. In order to compare the performance of different models, the R-squared value (coefficient of determination) is used. To compare the relative importance of each determinant factor in each model we will present the standardized regression coefficients (Beta) and the corresponding standard error for each variable.</a:t>
            </a:r>
            <a:endParaRPr lang="pt-BR" dirty="0"/>
          </a:p>
        </p:txBody>
      </p:sp>
      <p:sp>
        <p:nvSpPr>
          <p:cNvPr id="4" name="Espaço Reservado para Número de Slide 3"/>
          <p:cNvSpPr>
            <a:spLocks noGrp="1"/>
          </p:cNvSpPr>
          <p:nvPr>
            <p:ph type="sldNum" sz="quarter" idx="10"/>
          </p:nvPr>
        </p:nvSpPr>
        <p:spPr/>
        <p:txBody>
          <a:bodyPr/>
          <a:lstStyle/>
          <a:p>
            <a:fld id="{28259D85-3AF2-4E7F-AB9B-81388D0A2903}" type="slidenum">
              <a:rPr lang="pt-BR" smtClean="0"/>
              <a:pPr/>
              <a:t>9</a:t>
            </a:fld>
            <a:endParaRPr lang="pt-BR"/>
          </a:p>
        </p:txBody>
      </p:sp>
    </p:spTree>
    <p:extLst>
      <p:ext uri="{BB962C8B-B14F-4D97-AF65-F5344CB8AC3E}">
        <p14:creationId xmlns:p14="http://schemas.microsoft.com/office/powerpoint/2010/main" val="61892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197589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318348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350362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302653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37455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137935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218679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153853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16718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418788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C6F34CFA-DE0D-4FEC-A9DB-91834E8181BB}" type="datetimeFigureOut">
              <a:rPr lang="pt-BR" smtClean="0"/>
              <a:pPr/>
              <a:t>19/12/2017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8BF91C-F8EA-4359-A31C-EC368CFE5781}" type="slidenum">
              <a:rPr lang="pt-BR" smtClean="0"/>
              <a:pPr/>
              <a:t>‹nº›</a:t>
            </a:fld>
            <a:endParaRPr lang="pt-BR"/>
          </a:p>
        </p:txBody>
      </p:sp>
    </p:spTree>
    <p:extLst>
      <p:ext uri="{BB962C8B-B14F-4D97-AF65-F5344CB8AC3E}">
        <p14:creationId xmlns:p14="http://schemas.microsoft.com/office/powerpoint/2010/main" val="195236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34CFA-DE0D-4FEC-A9DB-91834E8181BB}" type="datetimeFigureOut">
              <a:rPr lang="pt-BR" smtClean="0"/>
              <a:pPr/>
              <a:t>19/12/2017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BF91C-F8EA-4359-A31C-EC368CFE5781}" type="slidenum">
              <a:rPr lang="pt-BR" smtClean="0"/>
              <a:pPr/>
              <a:t>‹nº›</a:t>
            </a:fld>
            <a:endParaRPr lang="pt-BR"/>
          </a:p>
        </p:txBody>
      </p:sp>
    </p:spTree>
    <p:extLst>
      <p:ext uri="{BB962C8B-B14F-4D97-AF65-F5344CB8AC3E}">
        <p14:creationId xmlns:p14="http://schemas.microsoft.com/office/powerpoint/2010/main" val="305058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A88EB-AA43-4667-BA37-A112BCD0FE43}"/>
              </a:ext>
            </a:extLst>
          </p:cNvPr>
          <p:cNvSpPr>
            <a:spLocks noGrp="1"/>
          </p:cNvSpPr>
          <p:nvPr>
            <p:ph type="ctrTitle"/>
          </p:nvPr>
        </p:nvSpPr>
        <p:spPr>
          <a:xfrm>
            <a:off x="204281" y="2091447"/>
            <a:ext cx="8735438" cy="1418516"/>
          </a:xfrm>
        </p:spPr>
        <p:txBody>
          <a:bodyPr>
            <a:normAutofit/>
          </a:bodyPr>
          <a:lstStyle/>
          <a:p>
            <a:r>
              <a:rPr lang="en-US" sz="3200" dirty="0"/>
              <a:t>Agricultural land use dynamics in the Brazilian Amazon based on remote sensing </a:t>
            </a:r>
            <a:r>
              <a:rPr lang="pt-BR" sz="3200" dirty="0" err="1"/>
              <a:t>and</a:t>
            </a:r>
            <a:r>
              <a:rPr lang="pt-BR" sz="3200" dirty="0"/>
              <a:t> </a:t>
            </a:r>
            <a:r>
              <a:rPr lang="pt-BR" sz="3200" dirty="0" err="1"/>
              <a:t>census</a:t>
            </a:r>
            <a:r>
              <a:rPr lang="pt-BR" sz="3200" dirty="0"/>
              <a:t> data</a:t>
            </a:r>
          </a:p>
        </p:txBody>
      </p:sp>
      <p:sp>
        <p:nvSpPr>
          <p:cNvPr id="3" name="Subtítulo 2">
            <a:extLst>
              <a:ext uri="{FF2B5EF4-FFF2-40B4-BE49-F238E27FC236}">
                <a16:creationId xmlns:a16="http://schemas.microsoft.com/office/drawing/2014/main" id="{CE11FF6D-6DDA-4F9F-8124-CD5D67FD37C3}"/>
              </a:ext>
            </a:extLst>
          </p:cNvPr>
          <p:cNvSpPr>
            <a:spLocks noGrp="1"/>
          </p:cNvSpPr>
          <p:nvPr>
            <p:ph type="subTitle" idx="1"/>
          </p:nvPr>
        </p:nvSpPr>
        <p:spPr>
          <a:xfrm>
            <a:off x="466928" y="5331783"/>
            <a:ext cx="5248072" cy="541945"/>
          </a:xfrm>
        </p:spPr>
        <p:txBody>
          <a:bodyPr>
            <a:normAutofit/>
          </a:bodyPr>
          <a:lstStyle/>
          <a:p>
            <a:r>
              <a:rPr lang="pt-BR" sz="2000" dirty="0">
                <a:solidFill>
                  <a:schemeClr val="bg1">
                    <a:lumMod val="50000"/>
                  </a:schemeClr>
                </a:solidFill>
              </a:rPr>
              <a:t>SER 301 – Análise Espacial de Dados Geográficos</a:t>
            </a:r>
          </a:p>
        </p:txBody>
      </p:sp>
      <p:sp>
        <p:nvSpPr>
          <p:cNvPr id="4" name="Retângulo 3">
            <a:extLst>
              <a:ext uri="{FF2B5EF4-FFF2-40B4-BE49-F238E27FC236}">
                <a16:creationId xmlns:a16="http://schemas.microsoft.com/office/drawing/2014/main" id="{55A044B4-DFCE-42ED-9583-D540AF59B5F4}"/>
              </a:ext>
            </a:extLst>
          </p:cNvPr>
          <p:cNvSpPr/>
          <p:nvPr/>
        </p:nvSpPr>
        <p:spPr>
          <a:xfrm>
            <a:off x="466928" y="3892004"/>
            <a:ext cx="8385242" cy="646331"/>
          </a:xfrm>
          <a:prstGeom prst="rect">
            <a:avLst/>
          </a:prstGeom>
        </p:spPr>
        <p:txBody>
          <a:bodyPr wrap="square">
            <a:spAutoFit/>
          </a:bodyPr>
          <a:lstStyle/>
          <a:p>
            <a:r>
              <a:rPr lang="pt-BR" dirty="0">
                <a:solidFill>
                  <a:srgbClr val="000000"/>
                </a:solidFill>
              </a:rPr>
              <a:t>Giovana M. de Espindola, Ana Paula D. de Aguiar, </a:t>
            </a:r>
            <a:r>
              <a:rPr lang="pt-BR" dirty="0" err="1">
                <a:solidFill>
                  <a:srgbClr val="000000"/>
                </a:solidFill>
              </a:rPr>
              <a:t>Edzer</a:t>
            </a:r>
            <a:r>
              <a:rPr lang="pt-BR" dirty="0">
                <a:solidFill>
                  <a:srgbClr val="000000"/>
                </a:solidFill>
              </a:rPr>
              <a:t> </a:t>
            </a:r>
            <a:r>
              <a:rPr lang="pt-BR" dirty="0" err="1">
                <a:solidFill>
                  <a:srgbClr val="000000"/>
                </a:solidFill>
              </a:rPr>
              <a:t>Pebesma</a:t>
            </a:r>
            <a:r>
              <a:rPr lang="pt-BR" dirty="0">
                <a:solidFill>
                  <a:srgbClr val="000000"/>
                </a:solidFill>
              </a:rPr>
              <a:t>, Gilberto Câmara, Leila Fonseca.</a:t>
            </a:r>
            <a:endParaRPr lang="pt-BR" dirty="0"/>
          </a:p>
        </p:txBody>
      </p:sp>
      <p:pic>
        <p:nvPicPr>
          <p:cNvPr id="5" name="Imagem 4">
            <a:extLst>
              <a:ext uri="{FF2B5EF4-FFF2-40B4-BE49-F238E27FC236}">
                <a16:creationId xmlns:a16="http://schemas.microsoft.com/office/drawing/2014/main" id="{75E9A65C-383A-4C92-9A1C-6065165F02E0}"/>
              </a:ext>
            </a:extLst>
          </p:cNvPr>
          <p:cNvPicPr>
            <a:picLocks noChangeAspect="1"/>
          </p:cNvPicPr>
          <p:nvPr/>
        </p:nvPicPr>
        <p:blipFill>
          <a:blip r:embed="rId2" cstate="print"/>
          <a:stretch>
            <a:fillRect/>
          </a:stretch>
        </p:blipFill>
        <p:spPr>
          <a:xfrm>
            <a:off x="0" y="157067"/>
            <a:ext cx="9144000" cy="1855114"/>
          </a:xfrm>
          <a:prstGeom prst="rect">
            <a:avLst/>
          </a:prstGeom>
        </p:spPr>
      </p:pic>
      <p:sp>
        <p:nvSpPr>
          <p:cNvPr id="6" name="CaixaDeTexto 5">
            <a:extLst>
              <a:ext uri="{FF2B5EF4-FFF2-40B4-BE49-F238E27FC236}">
                <a16:creationId xmlns:a16="http://schemas.microsoft.com/office/drawing/2014/main" id="{A06EEA7D-C802-4ADA-93D2-11431430CC20}"/>
              </a:ext>
            </a:extLst>
          </p:cNvPr>
          <p:cNvSpPr txBox="1"/>
          <p:nvPr/>
        </p:nvSpPr>
        <p:spPr>
          <a:xfrm>
            <a:off x="6616430" y="5873728"/>
            <a:ext cx="2235740" cy="646331"/>
          </a:xfrm>
          <a:prstGeom prst="rect">
            <a:avLst/>
          </a:prstGeom>
          <a:noFill/>
        </p:spPr>
        <p:txBody>
          <a:bodyPr wrap="none" rtlCol="0">
            <a:spAutoFit/>
          </a:bodyPr>
          <a:lstStyle/>
          <a:p>
            <a:r>
              <a:rPr lang="pt-BR" dirty="0"/>
              <a:t>Alana Kasahara Neves</a:t>
            </a:r>
          </a:p>
          <a:p>
            <a:r>
              <a:rPr lang="pt-BR" dirty="0"/>
              <a:t>Mariane Souza Reis</a:t>
            </a:r>
          </a:p>
        </p:txBody>
      </p:sp>
    </p:spTree>
    <p:extLst>
      <p:ext uri="{BB962C8B-B14F-4D97-AF65-F5344CB8AC3E}">
        <p14:creationId xmlns:p14="http://schemas.microsoft.com/office/powerpoint/2010/main" val="342472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4368775" y="4654551"/>
            <a:ext cx="4680000" cy="213507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368775" y="2622551"/>
            <a:ext cx="4680000" cy="212687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368775" y="542926"/>
            <a:ext cx="4680000" cy="2169307"/>
          </a:xfrm>
          <a:prstGeom prst="rect">
            <a:avLst/>
          </a:prstGeom>
          <a:noFill/>
          <a:ln w="9525">
            <a:noFill/>
            <a:miter lim="800000"/>
            <a:headEnd/>
            <a:tailEnd/>
          </a:ln>
        </p:spPr>
      </p:pic>
      <p:sp>
        <p:nvSpPr>
          <p:cNvPr id="4" name="Retângulo: Cantos Arredondados 3">
            <a:extLst>
              <a:ext uri="{FF2B5EF4-FFF2-40B4-BE49-F238E27FC236}">
                <a16:creationId xmlns:a16="http://schemas.microsoft.com/office/drawing/2014/main" id="{A0CDC49A-0705-40EE-A358-E3EC39E5CE9B}"/>
              </a:ext>
            </a:extLst>
          </p:cNvPr>
          <p:cNvSpPr/>
          <p:nvPr/>
        </p:nvSpPr>
        <p:spPr>
          <a:xfrm>
            <a:off x="4528458" y="114627"/>
            <a:ext cx="2709806"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7A3DFBD8-99FB-4F20-A6C9-5A4B29A93CA3}"/>
              </a:ext>
            </a:extLst>
          </p:cNvPr>
          <p:cNvSpPr txBox="1">
            <a:spLocks/>
          </p:cNvSpPr>
          <p:nvPr/>
        </p:nvSpPr>
        <p:spPr>
          <a:xfrm>
            <a:off x="4539343"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Resultados e Discussão</a:t>
            </a:r>
          </a:p>
        </p:txBody>
      </p:sp>
      <p:sp>
        <p:nvSpPr>
          <p:cNvPr id="6" name="Retângulo: Cantos Arredondados 5">
            <a:extLst>
              <a:ext uri="{FF2B5EF4-FFF2-40B4-BE49-F238E27FC236}">
                <a16:creationId xmlns:a16="http://schemas.microsoft.com/office/drawing/2014/main" id="{D4055834-9FE2-441F-9260-085EC56D461B}"/>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D1540577-38F7-48AC-8A30-84D115EC52D6}"/>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158FF3B8-3ADB-430D-8823-D1A827F7C9C2}"/>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D0DAE727-C3D8-4423-8A06-C87B30B5A877}"/>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0" name="Retângulo: Cantos Arredondados 9">
            <a:extLst>
              <a:ext uri="{FF2B5EF4-FFF2-40B4-BE49-F238E27FC236}">
                <a16:creationId xmlns:a16="http://schemas.microsoft.com/office/drawing/2014/main" id="{2A7D71DD-05AE-4C13-B39D-A963FC097B9E}"/>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F0EC885-5809-4734-862A-D482B3C7D3E8}"/>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2" name="Título 1">
            <a:extLst>
              <a:ext uri="{FF2B5EF4-FFF2-40B4-BE49-F238E27FC236}">
                <a16:creationId xmlns:a16="http://schemas.microsoft.com/office/drawing/2014/main" id="{3C9420F7-BF04-4ACA-ABD5-9CBD2728D62F}"/>
              </a:ext>
            </a:extLst>
          </p:cNvPr>
          <p:cNvSpPr txBox="1">
            <a:spLocks/>
          </p:cNvSpPr>
          <p:nvPr/>
        </p:nvSpPr>
        <p:spPr>
          <a:xfrm>
            <a:off x="-11430" y="19748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500" b="0" i="0" u="none" strike="noStrike" kern="1200" cap="none" spc="0" normalizeH="0" baseline="0" noProof="0" dirty="0">
                <a:ln>
                  <a:noFill/>
                </a:ln>
                <a:solidFill>
                  <a:schemeClr val="tx1"/>
                </a:solidFill>
                <a:effectLst/>
                <a:uLnTx/>
                <a:uFillTx/>
                <a:latin typeface="+mj-lt"/>
                <a:ea typeface="+mj-ea"/>
                <a:cs typeface="+mj-cs"/>
              </a:rPr>
              <a:t>Mapas de uso da terra</a:t>
            </a:r>
          </a:p>
        </p:txBody>
      </p:sp>
      <p:graphicFrame>
        <p:nvGraphicFramePr>
          <p:cNvPr id="19" name="Tabela 18"/>
          <p:cNvGraphicFramePr>
            <a:graphicFrameLocks noGrp="1"/>
          </p:cNvGraphicFramePr>
          <p:nvPr/>
        </p:nvGraphicFramePr>
        <p:xfrm>
          <a:off x="215900" y="1511300"/>
          <a:ext cx="3943350" cy="3032760"/>
        </p:xfrm>
        <a:graphic>
          <a:graphicData uri="http://schemas.openxmlformats.org/drawingml/2006/table">
            <a:tbl>
              <a:tblPr firstRow="1" bandRow="1">
                <a:tableStyleId>{2D5ABB26-0587-4C30-8999-92F81FD0307C}</a:tableStyleId>
              </a:tblPr>
              <a:tblGrid>
                <a:gridCol w="2317750">
                  <a:extLst>
                    <a:ext uri="{9D8B030D-6E8A-4147-A177-3AD203B41FA5}">
                      <a16:colId xmlns:a16="http://schemas.microsoft.com/office/drawing/2014/main" val="20000"/>
                    </a:ext>
                  </a:extLst>
                </a:gridCol>
                <a:gridCol w="793750">
                  <a:extLst>
                    <a:ext uri="{9D8B030D-6E8A-4147-A177-3AD203B41FA5}">
                      <a16:colId xmlns:a16="http://schemas.microsoft.com/office/drawing/2014/main" val="20001"/>
                    </a:ext>
                  </a:extLst>
                </a:gridCol>
                <a:gridCol w="831850">
                  <a:extLst>
                    <a:ext uri="{9D8B030D-6E8A-4147-A177-3AD203B41FA5}">
                      <a16:colId xmlns:a16="http://schemas.microsoft.com/office/drawing/2014/main" val="20002"/>
                    </a:ext>
                  </a:extLst>
                </a:gridCol>
              </a:tblGrid>
              <a:tr h="370840">
                <a:tc>
                  <a:txBody>
                    <a:bodyPr/>
                    <a:lstStyle/>
                    <a:p>
                      <a:r>
                        <a:rPr lang="pt-BR" b="1" dirty="0"/>
                        <a:t># de</a:t>
                      </a:r>
                      <a:r>
                        <a:rPr lang="pt-BR" b="1" baseline="0" dirty="0"/>
                        <a:t> células</a:t>
                      </a:r>
                      <a:endParaRPr lang="pt-BR" b="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b="1" dirty="0"/>
                        <a:t>1997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b="1" dirty="0"/>
                        <a:t>2007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pt-BR" dirty="0"/>
                        <a:t>Válidas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2232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2232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pt-BR" dirty="0"/>
                        <a:t>&gt;10% desflorestamento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986</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1300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pt-BR" dirty="0"/>
                        <a:t>&gt;10% pastagens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832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1196</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pt-BR" dirty="0"/>
                        <a:t>&gt;10% agricultura</a:t>
                      </a:r>
                      <a:r>
                        <a:rPr lang="pt-BR" baseline="0" dirty="0"/>
                        <a:t> temporária</a:t>
                      </a:r>
                      <a:endParaRPr lang="pt-BR"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84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221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pt-BR" dirty="0"/>
                        <a:t>&gt;10% agricultura permanente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t>68</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049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4513263" y="1459230"/>
            <a:ext cx="3721882" cy="3960000"/>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252413" y="1459230"/>
            <a:ext cx="3881220" cy="3960000"/>
          </a:xfrm>
          <a:prstGeom prst="rect">
            <a:avLst/>
          </a:prstGeom>
          <a:noFill/>
          <a:ln w="9525">
            <a:noFill/>
            <a:miter lim="800000"/>
            <a:headEnd/>
            <a:tailEnd/>
          </a:ln>
        </p:spPr>
      </p:pic>
      <p:sp>
        <p:nvSpPr>
          <p:cNvPr id="2" name="Título 1">
            <a:extLst>
              <a:ext uri="{FF2B5EF4-FFF2-40B4-BE49-F238E27FC236}">
                <a16:creationId xmlns:a16="http://schemas.microsoft.com/office/drawing/2014/main" id="{3C9420F7-BF04-4ACA-ABD5-9CBD2728D62F}"/>
              </a:ext>
            </a:extLst>
          </p:cNvPr>
          <p:cNvSpPr>
            <a:spLocks noGrp="1"/>
          </p:cNvSpPr>
          <p:nvPr>
            <p:ph type="title"/>
          </p:nvPr>
        </p:nvSpPr>
        <p:spPr>
          <a:xfrm>
            <a:off x="-11430" y="197486"/>
            <a:ext cx="7886700" cy="1325563"/>
          </a:xfrm>
        </p:spPr>
        <p:txBody>
          <a:bodyPr/>
          <a:lstStyle/>
          <a:p>
            <a:r>
              <a:rPr lang="pt-BR" sz="2500" dirty="0"/>
              <a:t>Modelos de desflorestamento (regressão linear ordinária)</a:t>
            </a:r>
          </a:p>
        </p:txBody>
      </p:sp>
      <p:sp>
        <p:nvSpPr>
          <p:cNvPr id="4" name="Retângulo: Cantos Arredondados 3">
            <a:extLst>
              <a:ext uri="{FF2B5EF4-FFF2-40B4-BE49-F238E27FC236}">
                <a16:creationId xmlns:a16="http://schemas.microsoft.com/office/drawing/2014/main" id="{A0CDC49A-0705-40EE-A358-E3EC39E5CE9B}"/>
              </a:ext>
            </a:extLst>
          </p:cNvPr>
          <p:cNvSpPr/>
          <p:nvPr/>
        </p:nvSpPr>
        <p:spPr>
          <a:xfrm>
            <a:off x="4528458" y="114627"/>
            <a:ext cx="2709806"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7A3DFBD8-99FB-4F20-A6C9-5A4B29A93CA3}"/>
              </a:ext>
            </a:extLst>
          </p:cNvPr>
          <p:cNvSpPr txBox="1">
            <a:spLocks/>
          </p:cNvSpPr>
          <p:nvPr/>
        </p:nvSpPr>
        <p:spPr>
          <a:xfrm>
            <a:off x="4539343"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Resultados e Discussão</a:t>
            </a:r>
          </a:p>
        </p:txBody>
      </p:sp>
      <p:sp>
        <p:nvSpPr>
          <p:cNvPr id="6" name="Retângulo: Cantos Arredondados 5">
            <a:extLst>
              <a:ext uri="{FF2B5EF4-FFF2-40B4-BE49-F238E27FC236}">
                <a16:creationId xmlns:a16="http://schemas.microsoft.com/office/drawing/2014/main" id="{D4055834-9FE2-441F-9260-085EC56D461B}"/>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D1540577-38F7-48AC-8A30-84D115EC52D6}"/>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158FF3B8-3ADB-430D-8823-D1A827F7C9C2}"/>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D0DAE727-C3D8-4423-8A06-C87B30B5A877}"/>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0" name="Retângulo: Cantos Arredondados 9">
            <a:extLst>
              <a:ext uri="{FF2B5EF4-FFF2-40B4-BE49-F238E27FC236}">
                <a16:creationId xmlns:a16="http://schemas.microsoft.com/office/drawing/2014/main" id="{2A7D71DD-05AE-4C13-B39D-A963FC097B9E}"/>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F0EC885-5809-4734-862A-D482B3C7D3E8}"/>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6" name="CaixaDeTexto 15"/>
          <p:cNvSpPr txBox="1"/>
          <p:nvPr/>
        </p:nvSpPr>
        <p:spPr>
          <a:xfrm>
            <a:off x="1689904" y="5736219"/>
            <a:ext cx="1909823" cy="646331"/>
          </a:xfrm>
          <a:prstGeom prst="rect">
            <a:avLst/>
          </a:prstGeom>
          <a:noFill/>
        </p:spPr>
        <p:txBody>
          <a:bodyPr wrap="square" rtlCol="0">
            <a:spAutoFit/>
          </a:bodyPr>
          <a:lstStyle/>
          <a:p>
            <a:r>
              <a:rPr lang="pt-BR" dirty="0"/>
              <a:t>R² (1997) = 0,63  </a:t>
            </a:r>
          </a:p>
          <a:p>
            <a:r>
              <a:rPr lang="pt-BR" dirty="0"/>
              <a:t>R² (2007) = 0,71</a:t>
            </a:r>
          </a:p>
        </p:txBody>
      </p:sp>
      <p:cxnSp>
        <p:nvCxnSpPr>
          <p:cNvPr id="17" name="Conector reto 16"/>
          <p:cNvCxnSpPr/>
          <p:nvPr/>
        </p:nvCxnSpPr>
        <p:spPr>
          <a:xfrm>
            <a:off x="494312" y="2454405"/>
            <a:ext cx="1188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8" name="Conector reto 17"/>
          <p:cNvCxnSpPr/>
          <p:nvPr/>
        </p:nvCxnSpPr>
        <p:spPr>
          <a:xfrm>
            <a:off x="945737" y="2097505"/>
            <a:ext cx="756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a:off x="922587" y="4159780"/>
            <a:ext cx="792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0" name="Conector reto 19"/>
          <p:cNvCxnSpPr/>
          <p:nvPr/>
        </p:nvCxnSpPr>
        <p:spPr>
          <a:xfrm>
            <a:off x="1154087" y="4497380"/>
            <a:ext cx="540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1" name="Conector reto 20"/>
          <p:cNvCxnSpPr/>
          <p:nvPr/>
        </p:nvCxnSpPr>
        <p:spPr>
          <a:xfrm>
            <a:off x="401712" y="3469130"/>
            <a:ext cx="1296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2" name="CaixaDeTexto 21"/>
          <p:cNvSpPr txBox="1"/>
          <p:nvPr/>
        </p:nvSpPr>
        <p:spPr>
          <a:xfrm>
            <a:off x="6125054" y="5736219"/>
            <a:ext cx="1909823" cy="646331"/>
          </a:xfrm>
          <a:prstGeom prst="rect">
            <a:avLst/>
          </a:prstGeom>
          <a:noFill/>
        </p:spPr>
        <p:txBody>
          <a:bodyPr wrap="square" rtlCol="0">
            <a:spAutoFit/>
          </a:bodyPr>
          <a:lstStyle/>
          <a:p>
            <a:r>
              <a:rPr lang="pt-BR" dirty="0"/>
              <a:t>R² (1997) = 0,57  </a:t>
            </a:r>
          </a:p>
          <a:p>
            <a:r>
              <a:rPr lang="pt-BR" dirty="0"/>
              <a:t>R² (2007) = 0,68</a:t>
            </a:r>
          </a:p>
        </p:txBody>
      </p:sp>
      <p:cxnSp>
        <p:nvCxnSpPr>
          <p:cNvPr id="23" name="Conector reto 22"/>
          <p:cNvCxnSpPr/>
          <p:nvPr/>
        </p:nvCxnSpPr>
        <p:spPr>
          <a:xfrm>
            <a:off x="4640112" y="2803575"/>
            <a:ext cx="1188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Conector reto 23"/>
          <p:cNvCxnSpPr/>
          <p:nvPr/>
        </p:nvCxnSpPr>
        <p:spPr>
          <a:xfrm>
            <a:off x="5058739" y="3152744"/>
            <a:ext cx="792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5" name="Conector reto 24"/>
          <p:cNvCxnSpPr/>
          <p:nvPr/>
        </p:nvCxnSpPr>
        <p:spPr>
          <a:xfrm>
            <a:off x="5049089" y="4173269"/>
            <a:ext cx="792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6" name="Conector reto 25"/>
          <p:cNvCxnSpPr/>
          <p:nvPr/>
        </p:nvCxnSpPr>
        <p:spPr>
          <a:xfrm>
            <a:off x="5282514" y="4522444"/>
            <a:ext cx="5760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049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0CDC49A-0705-40EE-A358-E3EC39E5CE9B}"/>
              </a:ext>
            </a:extLst>
          </p:cNvPr>
          <p:cNvSpPr/>
          <p:nvPr/>
        </p:nvSpPr>
        <p:spPr>
          <a:xfrm>
            <a:off x="4528458" y="114627"/>
            <a:ext cx="2709806"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7A3DFBD8-99FB-4F20-A6C9-5A4B29A93CA3}"/>
              </a:ext>
            </a:extLst>
          </p:cNvPr>
          <p:cNvSpPr txBox="1">
            <a:spLocks/>
          </p:cNvSpPr>
          <p:nvPr/>
        </p:nvSpPr>
        <p:spPr>
          <a:xfrm>
            <a:off x="4539343"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Resultados e Discussão</a:t>
            </a:r>
          </a:p>
        </p:txBody>
      </p:sp>
      <p:sp>
        <p:nvSpPr>
          <p:cNvPr id="6" name="Retângulo: Cantos Arredondados 5">
            <a:extLst>
              <a:ext uri="{FF2B5EF4-FFF2-40B4-BE49-F238E27FC236}">
                <a16:creationId xmlns:a16="http://schemas.microsoft.com/office/drawing/2014/main" id="{D4055834-9FE2-441F-9260-085EC56D461B}"/>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D1540577-38F7-48AC-8A30-84D115EC52D6}"/>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158FF3B8-3ADB-430D-8823-D1A827F7C9C2}"/>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D0DAE727-C3D8-4423-8A06-C87B30B5A877}"/>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0" name="Retângulo: Cantos Arredondados 9">
            <a:extLst>
              <a:ext uri="{FF2B5EF4-FFF2-40B4-BE49-F238E27FC236}">
                <a16:creationId xmlns:a16="http://schemas.microsoft.com/office/drawing/2014/main" id="{2A7D71DD-05AE-4C13-B39D-A963FC097B9E}"/>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F0EC885-5809-4734-862A-D482B3C7D3E8}"/>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2" name="Título 1">
            <a:extLst>
              <a:ext uri="{FF2B5EF4-FFF2-40B4-BE49-F238E27FC236}">
                <a16:creationId xmlns:a16="http://schemas.microsoft.com/office/drawing/2014/main" id="{3C9420F7-BF04-4ACA-ABD5-9CBD2728D62F}"/>
              </a:ext>
            </a:extLst>
          </p:cNvPr>
          <p:cNvSpPr>
            <a:spLocks noGrp="1"/>
          </p:cNvSpPr>
          <p:nvPr>
            <p:ph type="title"/>
          </p:nvPr>
        </p:nvSpPr>
        <p:spPr>
          <a:xfrm>
            <a:off x="-11430" y="197486"/>
            <a:ext cx="7886700" cy="1325563"/>
          </a:xfrm>
        </p:spPr>
        <p:txBody>
          <a:bodyPr/>
          <a:lstStyle/>
          <a:p>
            <a:r>
              <a:rPr lang="pt-BR" sz="2500" dirty="0"/>
              <a:t>Modelos de desflorestamento (regressão espacial)</a:t>
            </a:r>
          </a:p>
        </p:txBody>
      </p:sp>
      <p:graphicFrame>
        <p:nvGraphicFramePr>
          <p:cNvPr id="13" name="Tabela 12"/>
          <p:cNvGraphicFramePr>
            <a:graphicFrameLocks noGrp="1"/>
          </p:cNvGraphicFramePr>
          <p:nvPr/>
        </p:nvGraphicFramePr>
        <p:xfrm>
          <a:off x="243840" y="1397000"/>
          <a:ext cx="8656321" cy="2021840"/>
        </p:xfrm>
        <a:graphic>
          <a:graphicData uri="http://schemas.openxmlformats.org/drawingml/2006/table">
            <a:tbl>
              <a:tblPr firstRow="1" bandRow="1">
                <a:tableStyleId>{2D5ABB26-0587-4C30-8999-92F81FD0307C}</a:tableStyleId>
              </a:tblPr>
              <a:tblGrid>
                <a:gridCol w="2418033">
                  <a:extLst>
                    <a:ext uri="{9D8B030D-6E8A-4147-A177-3AD203B41FA5}">
                      <a16:colId xmlns:a16="http://schemas.microsoft.com/office/drawing/2014/main" val="20000"/>
                    </a:ext>
                  </a:extLst>
                </a:gridCol>
                <a:gridCol w="1559572">
                  <a:extLst>
                    <a:ext uri="{9D8B030D-6E8A-4147-A177-3AD203B41FA5}">
                      <a16:colId xmlns:a16="http://schemas.microsoft.com/office/drawing/2014/main" val="20001"/>
                    </a:ext>
                  </a:extLst>
                </a:gridCol>
                <a:gridCol w="1559572">
                  <a:extLst>
                    <a:ext uri="{9D8B030D-6E8A-4147-A177-3AD203B41FA5}">
                      <a16:colId xmlns:a16="http://schemas.microsoft.com/office/drawing/2014/main" val="20002"/>
                    </a:ext>
                  </a:extLst>
                </a:gridCol>
                <a:gridCol w="1559572">
                  <a:extLst>
                    <a:ext uri="{9D8B030D-6E8A-4147-A177-3AD203B41FA5}">
                      <a16:colId xmlns:a16="http://schemas.microsoft.com/office/drawing/2014/main" val="20003"/>
                    </a:ext>
                  </a:extLst>
                </a:gridCol>
                <a:gridCol w="1559572">
                  <a:extLst>
                    <a:ext uri="{9D8B030D-6E8A-4147-A177-3AD203B41FA5}">
                      <a16:colId xmlns:a16="http://schemas.microsoft.com/office/drawing/2014/main" val="20004"/>
                    </a:ext>
                  </a:extLst>
                </a:gridCol>
              </a:tblGrid>
              <a:tr h="370840">
                <a:tc>
                  <a:txBody>
                    <a:bodyPr/>
                    <a:lstStyle/>
                    <a:p>
                      <a:pPr algn="ct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2">
                  <a:txBody>
                    <a:bodyPr/>
                    <a:lstStyle/>
                    <a:p>
                      <a:pPr algn="ctr"/>
                      <a:r>
                        <a:rPr lang="pt-BR" dirty="0" err="1">
                          <a:solidFill>
                            <a:schemeClr val="tx1"/>
                          </a:solidFill>
                        </a:rPr>
                        <a:t>Roads</a:t>
                      </a:r>
                      <a:r>
                        <a:rPr lang="pt-BR" dirty="0">
                          <a:solidFill>
                            <a:schemeClr val="tx1"/>
                          </a:solidFill>
                        </a:rPr>
                        <a:t> </a:t>
                      </a:r>
                      <a:r>
                        <a:rPr lang="pt-BR" dirty="0" err="1">
                          <a:solidFill>
                            <a:schemeClr val="tx1"/>
                          </a:solidFill>
                        </a:rPr>
                        <a:t>and</a:t>
                      </a:r>
                      <a:r>
                        <a:rPr lang="pt-BR" dirty="0">
                          <a:solidFill>
                            <a:schemeClr val="tx1"/>
                          </a:solidFill>
                        </a:rPr>
                        <a:t> </a:t>
                      </a:r>
                      <a:r>
                        <a:rPr lang="pt-BR" dirty="0" err="1">
                          <a:solidFill>
                            <a:schemeClr val="tx1"/>
                          </a:solidFill>
                        </a:rPr>
                        <a:t>Settlements</a:t>
                      </a: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pt-BR" dirty="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2">
                  <a:txBody>
                    <a:bodyPr/>
                    <a:lstStyle/>
                    <a:p>
                      <a:pPr algn="ctr"/>
                      <a:r>
                        <a:rPr lang="pt-BR" dirty="0" err="1">
                          <a:solidFill>
                            <a:schemeClr val="tx1"/>
                          </a:solidFill>
                        </a:rPr>
                        <a:t>Urban</a:t>
                      </a:r>
                      <a:r>
                        <a:rPr lang="pt-BR" dirty="0">
                          <a:solidFill>
                            <a:schemeClr val="tx1"/>
                          </a:solidFill>
                        </a:rPr>
                        <a:t> </a:t>
                      </a:r>
                      <a:r>
                        <a:rPr lang="pt-BR" dirty="0" err="1">
                          <a:solidFill>
                            <a:schemeClr val="tx1"/>
                          </a:solidFill>
                        </a:rPr>
                        <a:t>Centers</a:t>
                      </a:r>
                      <a:r>
                        <a:rPr lang="pt-BR" dirty="0">
                          <a:solidFill>
                            <a:schemeClr val="tx1"/>
                          </a:solidFill>
                        </a:rPr>
                        <a:t> </a:t>
                      </a:r>
                      <a:r>
                        <a:rPr lang="pt-BR" dirty="0" err="1">
                          <a:solidFill>
                            <a:schemeClr val="tx1"/>
                          </a:solidFill>
                        </a:rPr>
                        <a:t>and</a:t>
                      </a:r>
                      <a:r>
                        <a:rPr lang="pt-BR" dirty="0">
                          <a:solidFill>
                            <a:schemeClr val="tx1"/>
                          </a:solidFill>
                        </a:rPr>
                        <a:t> </a:t>
                      </a:r>
                      <a:r>
                        <a:rPr lang="pt-BR" dirty="0" err="1">
                          <a:solidFill>
                            <a:schemeClr val="tx1"/>
                          </a:solidFill>
                        </a:rPr>
                        <a:t>Agrarian</a:t>
                      </a:r>
                      <a:r>
                        <a:rPr lang="pt-BR" dirty="0">
                          <a:solidFill>
                            <a:schemeClr val="tx1"/>
                          </a:solidFill>
                        </a:rPr>
                        <a:t> </a:t>
                      </a:r>
                      <a:r>
                        <a:rPr lang="pt-BR" dirty="0" err="1">
                          <a:solidFill>
                            <a:schemeClr val="tx1"/>
                          </a:solidFill>
                        </a:rPr>
                        <a:t>Structure</a:t>
                      </a: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pt-BR" dirty="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1997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2007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1997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2007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pt-BR" dirty="0">
                          <a:solidFill>
                            <a:schemeClr val="tx1"/>
                          </a:solidFill>
                        </a:rPr>
                        <a:t>R²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0,848</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0,879</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0,843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0,876</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pt-BR" dirty="0">
                          <a:solidFill>
                            <a:schemeClr val="tx1"/>
                          </a:solidFill>
                        </a:rPr>
                        <a:t>Peso</a:t>
                      </a:r>
                      <a:r>
                        <a:rPr lang="pt-BR" baseline="0" dirty="0">
                          <a:solidFill>
                            <a:schemeClr val="tx1"/>
                          </a:solidFill>
                        </a:rPr>
                        <a:t> de desflorestamento</a:t>
                      </a: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0,777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0,743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0,819</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0,751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049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0CDC49A-0705-40EE-A358-E3EC39E5CE9B}"/>
              </a:ext>
            </a:extLst>
          </p:cNvPr>
          <p:cNvSpPr/>
          <p:nvPr/>
        </p:nvSpPr>
        <p:spPr>
          <a:xfrm>
            <a:off x="4528458" y="114627"/>
            <a:ext cx="2709806"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7A3DFBD8-99FB-4F20-A6C9-5A4B29A93CA3}"/>
              </a:ext>
            </a:extLst>
          </p:cNvPr>
          <p:cNvSpPr txBox="1">
            <a:spLocks/>
          </p:cNvSpPr>
          <p:nvPr/>
        </p:nvSpPr>
        <p:spPr>
          <a:xfrm>
            <a:off x="4539343"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Resultados e Discussão</a:t>
            </a:r>
          </a:p>
        </p:txBody>
      </p:sp>
      <p:sp>
        <p:nvSpPr>
          <p:cNvPr id="6" name="Retângulo: Cantos Arredondados 5">
            <a:extLst>
              <a:ext uri="{FF2B5EF4-FFF2-40B4-BE49-F238E27FC236}">
                <a16:creationId xmlns:a16="http://schemas.microsoft.com/office/drawing/2014/main" id="{D4055834-9FE2-441F-9260-085EC56D461B}"/>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D1540577-38F7-48AC-8A30-84D115EC52D6}"/>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158FF3B8-3ADB-430D-8823-D1A827F7C9C2}"/>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D0DAE727-C3D8-4423-8A06-C87B30B5A877}"/>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0" name="Retângulo: Cantos Arredondados 9">
            <a:extLst>
              <a:ext uri="{FF2B5EF4-FFF2-40B4-BE49-F238E27FC236}">
                <a16:creationId xmlns:a16="http://schemas.microsoft.com/office/drawing/2014/main" id="{2A7D71DD-05AE-4C13-B39D-A963FC097B9E}"/>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F0EC885-5809-4734-862A-D482B3C7D3E8}"/>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2" name="Título 1">
            <a:extLst>
              <a:ext uri="{FF2B5EF4-FFF2-40B4-BE49-F238E27FC236}">
                <a16:creationId xmlns:a16="http://schemas.microsoft.com/office/drawing/2014/main" id="{3C9420F7-BF04-4ACA-ABD5-9CBD2728D62F}"/>
              </a:ext>
            </a:extLst>
          </p:cNvPr>
          <p:cNvSpPr txBox="1">
            <a:spLocks/>
          </p:cNvSpPr>
          <p:nvPr/>
        </p:nvSpPr>
        <p:spPr>
          <a:xfrm>
            <a:off x="-11430" y="19748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500" b="0" i="0" u="none" strike="noStrike" kern="1200" cap="none" spc="0" normalizeH="0" baseline="0" noProof="0" dirty="0">
                <a:ln>
                  <a:noFill/>
                </a:ln>
                <a:solidFill>
                  <a:schemeClr val="tx1"/>
                </a:solidFill>
                <a:effectLst/>
                <a:uLnTx/>
                <a:uFillTx/>
                <a:latin typeface="+mj-lt"/>
                <a:ea typeface="+mj-ea"/>
                <a:cs typeface="+mj-cs"/>
              </a:rPr>
              <a:t>Modelos de uso da terra: pastagens</a:t>
            </a:r>
          </a:p>
        </p:txBody>
      </p:sp>
      <p:sp>
        <p:nvSpPr>
          <p:cNvPr id="13" name="CaixaDeTexto 12"/>
          <p:cNvSpPr txBox="1"/>
          <p:nvPr/>
        </p:nvSpPr>
        <p:spPr>
          <a:xfrm>
            <a:off x="2375704" y="6211669"/>
            <a:ext cx="1909823" cy="646331"/>
          </a:xfrm>
          <a:prstGeom prst="rect">
            <a:avLst/>
          </a:prstGeom>
          <a:noFill/>
        </p:spPr>
        <p:txBody>
          <a:bodyPr wrap="square" rtlCol="0">
            <a:spAutoFit/>
          </a:bodyPr>
          <a:lstStyle/>
          <a:p>
            <a:r>
              <a:rPr lang="pt-BR" dirty="0"/>
              <a:t>R² (1997) = 0,58 </a:t>
            </a:r>
          </a:p>
          <a:p>
            <a:r>
              <a:rPr lang="pt-BR" dirty="0"/>
              <a:t>R² (2007) = 0,65</a:t>
            </a:r>
          </a:p>
        </p:txBody>
      </p:sp>
      <p:graphicFrame>
        <p:nvGraphicFramePr>
          <p:cNvPr id="14" name="Tabela 13"/>
          <p:cNvGraphicFramePr>
            <a:graphicFrameLocks noGrp="1"/>
          </p:cNvGraphicFramePr>
          <p:nvPr/>
        </p:nvGraphicFramePr>
        <p:xfrm>
          <a:off x="5510188" y="2400300"/>
          <a:ext cx="3557612" cy="1112520"/>
        </p:xfrm>
        <a:graphic>
          <a:graphicData uri="http://schemas.openxmlformats.org/drawingml/2006/table">
            <a:tbl>
              <a:tblPr firstRow="1" bandRow="1">
                <a:tableStyleId>{2D5ABB26-0587-4C30-8999-92F81FD0307C}</a:tableStyleId>
              </a:tblPr>
              <a:tblGrid>
                <a:gridCol w="438468">
                  <a:extLst>
                    <a:ext uri="{9D8B030D-6E8A-4147-A177-3AD203B41FA5}">
                      <a16:colId xmlns:a16="http://schemas.microsoft.com/office/drawing/2014/main" val="20000"/>
                    </a:ext>
                  </a:extLst>
                </a:gridCol>
                <a:gridCol w="1559572">
                  <a:extLst>
                    <a:ext uri="{9D8B030D-6E8A-4147-A177-3AD203B41FA5}">
                      <a16:colId xmlns:a16="http://schemas.microsoft.com/office/drawing/2014/main" val="20001"/>
                    </a:ext>
                  </a:extLst>
                </a:gridCol>
                <a:gridCol w="1559572">
                  <a:extLst>
                    <a:ext uri="{9D8B030D-6E8A-4147-A177-3AD203B41FA5}">
                      <a16:colId xmlns:a16="http://schemas.microsoft.com/office/drawing/2014/main" val="20002"/>
                    </a:ext>
                  </a:extLst>
                </a:gridCol>
              </a:tblGrid>
              <a:tr h="370840">
                <a:tc>
                  <a:txBody>
                    <a:bodyPr/>
                    <a:lstStyle/>
                    <a:p>
                      <a:pPr algn="ct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1997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2007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pt-BR" dirty="0">
                          <a:solidFill>
                            <a:schemeClr val="tx1"/>
                          </a:solidFill>
                        </a:rPr>
                        <a:t>R²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0,854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0,857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pt-BR" dirty="0">
                          <a:solidFill>
                            <a:schemeClr val="tx1"/>
                          </a:solidFill>
                        </a:rPr>
                        <a:t>W</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0,807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0,770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ítulo 1">
            <a:extLst>
              <a:ext uri="{FF2B5EF4-FFF2-40B4-BE49-F238E27FC236}">
                <a16:creationId xmlns:a16="http://schemas.microsoft.com/office/drawing/2014/main" id="{3C9420F7-BF04-4ACA-ABD5-9CBD2728D62F}"/>
              </a:ext>
            </a:extLst>
          </p:cNvPr>
          <p:cNvSpPr txBox="1">
            <a:spLocks/>
          </p:cNvSpPr>
          <p:nvPr/>
        </p:nvSpPr>
        <p:spPr>
          <a:xfrm rot="16200000">
            <a:off x="-3760470" y="-998854"/>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b="0" i="0" u="none" strike="noStrike" kern="1200" cap="none" spc="0" normalizeH="0" baseline="0" noProof="0" dirty="0">
                <a:ln>
                  <a:noFill/>
                </a:ln>
                <a:solidFill>
                  <a:schemeClr val="tx1"/>
                </a:solidFill>
                <a:effectLst/>
                <a:uLnTx/>
                <a:uFillTx/>
                <a:latin typeface="+mj-lt"/>
                <a:ea typeface="+mj-ea"/>
                <a:cs typeface="+mj-cs"/>
              </a:rPr>
              <a:t>Regressão linear ordinária</a:t>
            </a:r>
          </a:p>
        </p:txBody>
      </p:sp>
      <p:sp>
        <p:nvSpPr>
          <p:cNvPr id="16" name="Título 1">
            <a:extLst>
              <a:ext uri="{FF2B5EF4-FFF2-40B4-BE49-F238E27FC236}">
                <a16:creationId xmlns:a16="http://schemas.microsoft.com/office/drawing/2014/main" id="{3C9420F7-BF04-4ACA-ABD5-9CBD2728D62F}"/>
              </a:ext>
            </a:extLst>
          </p:cNvPr>
          <p:cNvSpPr txBox="1">
            <a:spLocks/>
          </p:cNvSpPr>
          <p:nvPr/>
        </p:nvSpPr>
        <p:spPr>
          <a:xfrm>
            <a:off x="5467350" y="155638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b="0" i="0" u="none" strike="noStrike" kern="1200" cap="none" spc="0" normalizeH="0" baseline="0" noProof="0" dirty="0">
                <a:ln>
                  <a:noFill/>
                </a:ln>
                <a:solidFill>
                  <a:schemeClr val="tx1"/>
                </a:solidFill>
                <a:effectLst/>
                <a:uLnTx/>
                <a:uFillTx/>
                <a:latin typeface="+mj-lt"/>
                <a:ea typeface="+mj-ea"/>
                <a:cs typeface="+mj-cs"/>
              </a:rPr>
              <a:t>Regressão espacial</a:t>
            </a:r>
          </a:p>
        </p:txBody>
      </p:sp>
      <p:pic>
        <p:nvPicPr>
          <p:cNvPr id="3074" name="Picture 2"/>
          <p:cNvPicPr>
            <a:picLocks noChangeAspect="1" noChangeArrowheads="1"/>
          </p:cNvPicPr>
          <p:nvPr/>
        </p:nvPicPr>
        <p:blipFill>
          <a:blip r:embed="rId2" cstate="print"/>
          <a:srcRect/>
          <a:stretch>
            <a:fillRect/>
          </a:stretch>
        </p:blipFill>
        <p:spPr bwMode="auto">
          <a:xfrm>
            <a:off x="495300" y="1285875"/>
            <a:ext cx="4680000" cy="4663521"/>
          </a:xfrm>
          <a:prstGeom prst="rect">
            <a:avLst/>
          </a:prstGeom>
          <a:noFill/>
          <a:ln w="9525">
            <a:noFill/>
            <a:miter lim="800000"/>
            <a:headEnd/>
            <a:tailEnd/>
          </a:ln>
        </p:spPr>
      </p:pic>
    </p:spTree>
    <p:extLst>
      <p:ext uri="{BB962C8B-B14F-4D97-AF65-F5344CB8AC3E}">
        <p14:creationId xmlns:p14="http://schemas.microsoft.com/office/powerpoint/2010/main" val="410049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0CDC49A-0705-40EE-A358-E3EC39E5CE9B}"/>
              </a:ext>
            </a:extLst>
          </p:cNvPr>
          <p:cNvSpPr/>
          <p:nvPr/>
        </p:nvSpPr>
        <p:spPr>
          <a:xfrm>
            <a:off x="4528458" y="114627"/>
            <a:ext cx="2709806"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7A3DFBD8-99FB-4F20-A6C9-5A4B29A93CA3}"/>
              </a:ext>
            </a:extLst>
          </p:cNvPr>
          <p:cNvSpPr txBox="1">
            <a:spLocks/>
          </p:cNvSpPr>
          <p:nvPr/>
        </p:nvSpPr>
        <p:spPr>
          <a:xfrm>
            <a:off x="4539343"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Resultados e Discussão</a:t>
            </a:r>
          </a:p>
        </p:txBody>
      </p:sp>
      <p:sp>
        <p:nvSpPr>
          <p:cNvPr id="6" name="Retângulo: Cantos Arredondados 5">
            <a:extLst>
              <a:ext uri="{FF2B5EF4-FFF2-40B4-BE49-F238E27FC236}">
                <a16:creationId xmlns:a16="http://schemas.microsoft.com/office/drawing/2014/main" id="{D4055834-9FE2-441F-9260-085EC56D461B}"/>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D1540577-38F7-48AC-8A30-84D115EC52D6}"/>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158FF3B8-3ADB-430D-8823-D1A827F7C9C2}"/>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D0DAE727-C3D8-4423-8A06-C87B30B5A877}"/>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0" name="Retângulo: Cantos Arredondados 9">
            <a:extLst>
              <a:ext uri="{FF2B5EF4-FFF2-40B4-BE49-F238E27FC236}">
                <a16:creationId xmlns:a16="http://schemas.microsoft.com/office/drawing/2014/main" id="{2A7D71DD-05AE-4C13-B39D-A963FC097B9E}"/>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F0EC885-5809-4734-862A-D482B3C7D3E8}"/>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2" name="Título 1">
            <a:extLst>
              <a:ext uri="{FF2B5EF4-FFF2-40B4-BE49-F238E27FC236}">
                <a16:creationId xmlns:a16="http://schemas.microsoft.com/office/drawing/2014/main" id="{3C9420F7-BF04-4ACA-ABD5-9CBD2728D62F}"/>
              </a:ext>
            </a:extLst>
          </p:cNvPr>
          <p:cNvSpPr txBox="1">
            <a:spLocks/>
          </p:cNvSpPr>
          <p:nvPr/>
        </p:nvSpPr>
        <p:spPr>
          <a:xfrm>
            <a:off x="-11430" y="19748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500" b="0" i="0" u="none" strike="noStrike" kern="1200" cap="none" spc="0" normalizeH="0" baseline="0" noProof="0" dirty="0">
                <a:ln>
                  <a:noFill/>
                </a:ln>
                <a:solidFill>
                  <a:schemeClr val="tx1"/>
                </a:solidFill>
                <a:effectLst/>
                <a:uLnTx/>
                <a:uFillTx/>
                <a:latin typeface="+mj-lt"/>
                <a:ea typeface="+mj-ea"/>
                <a:cs typeface="+mj-cs"/>
              </a:rPr>
              <a:t>Modelos de uso da terra: agricultura temporária</a:t>
            </a:r>
          </a:p>
        </p:txBody>
      </p:sp>
      <p:sp>
        <p:nvSpPr>
          <p:cNvPr id="13" name="CaixaDeTexto 12"/>
          <p:cNvSpPr txBox="1"/>
          <p:nvPr/>
        </p:nvSpPr>
        <p:spPr>
          <a:xfrm>
            <a:off x="2375704" y="6211669"/>
            <a:ext cx="1909823" cy="646331"/>
          </a:xfrm>
          <a:prstGeom prst="rect">
            <a:avLst/>
          </a:prstGeom>
          <a:noFill/>
        </p:spPr>
        <p:txBody>
          <a:bodyPr wrap="square" rtlCol="0">
            <a:spAutoFit/>
          </a:bodyPr>
          <a:lstStyle/>
          <a:p>
            <a:r>
              <a:rPr lang="pt-BR" dirty="0"/>
              <a:t>R² (1997) = 0,52 </a:t>
            </a:r>
          </a:p>
          <a:p>
            <a:r>
              <a:rPr lang="pt-BR" dirty="0"/>
              <a:t>R² (2007) = 0,45</a:t>
            </a:r>
          </a:p>
        </p:txBody>
      </p:sp>
      <p:graphicFrame>
        <p:nvGraphicFramePr>
          <p:cNvPr id="14" name="Tabela 13"/>
          <p:cNvGraphicFramePr>
            <a:graphicFrameLocks noGrp="1"/>
          </p:cNvGraphicFramePr>
          <p:nvPr/>
        </p:nvGraphicFramePr>
        <p:xfrm>
          <a:off x="5510188" y="2400300"/>
          <a:ext cx="3557612" cy="1112520"/>
        </p:xfrm>
        <a:graphic>
          <a:graphicData uri="http://schemas.openxmlformats.org/drawingml/2006/table">
            <a:tbl>
              <a:tblPr firstRow="1" bandRow="1">
                <a:tableStyleId>{2D5ABB26-0587-4C30-8999-92F81FD0307C}</a:tableStyleId>
              </a:tblPr>
              <a:tblGrid>
                <a:gridCol w="438468">
                  <a:extLst>
                    <a:ext uri="{9D8B030D-6E8A-4147-A177-3AD203B41FA5}">
                      <a16:colId xmlns:a16="http://schemas.microsoft.com/office/drawing/2014/main" val="20000"/>
                    </a:ext>
                  </a:extLst>
                </a:gridCol>
                <a:gridCol w="1559572">
                  <a:extLst>
                    <a:ext uri="{9D8B030D-6E8A-4147-A177-3AD203B41FA5}">
                      <a16:colId xmlns:a16="http://schemas.microsoft.com/office/drawing/2014/main" val="20001"/>
                    </a:ext>
                  </a:extLst>
                </a:gridCol>
                <a:gridCol w="1559572">
                  <a:extLst>
                    <a:ext uri="{9D8B030D-6E8A-4147-A177-3AD203B41FA5}">
                      <a16:colId xmlns:a16="http://schemas.microsoft.com/office/drawing/2014/main" val="20002"/>
                    </a:ext>
                  </a:extLst>
                </a:gridCol>
              </a:tblGrid>
              <a:tr h="370840">
                <a:tc>
                  <a:txBody>
                    <a:bodyPr/>
                    <a:lstStyle/>
                    <a:p>
                      <a:pPr algn="ct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1997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2007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pt-BR" dirty="0">
                          <a:solidFill>
                            <a:schemeClr val="tx1"/>
                          </a:solidFill>
                        </a:rPr>
                        <a:t>R²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0,814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0,816</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pt-BR" dirty="0">
                          <a:solidFill>
                            <a:schemeClr val="tx1"/>
                          </a:solidFill>
                        </a:rPr>
                        <a:t>W</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0,831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0,813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ítulo 1">
            <a:extLst>
              <a:ext uri="{FF2B5EF4-FFF2-40B4-BE49-F238E27FC236}">
                <a16:creationId xmlns:a16="http://schemas.microsoft.com/office/drawing/2014/main" id="{3C9420F7-BF04-4ACA-ABD5-9CBD2728D62F}"/>
              </a:ext>
            </a:extLst>
          </p:cNvPr>
          <p:cNvSpPr txBox="1">
            <a:spLocks/>
          </p:cNvSpPr>
          <p:nvPr/>
        </p:nvSpPr>
        <p:spPr>
          <a:xfrm rot="16200000">
            <a:off x="-3760470" y="-998854"/>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b="0" i="0" u="none" strike="noStrike" kern="1200" cap="none" spc="0" normalizeH="0" baseline="0" noProof="0" dirty="0">
                <a:ln>
                  <a:noFill/>
                </a:ln>
                <a:solidFill>
                  <a:schemeClr val="tx1"/>
                </a:solidFill>
                <a:effectLst/>
                <a:uLnTx/>
                <a:uFillTx/>
                <a:latin typeface="+mj-lt"/>
                <a:ea typeface="+mj-ea"/>
                <a:cs typeface="+mj-cs"/>
              </a:rPr>
              <a:t>Regressão linear ordinária</a:t>
            </a:r>
          </a:p>
        </p:txBody>
      </p:sp>
      <p:sp>
        <p:nvSpPr>
          <p:cNvPr id="16" name="Título 1">
            <a:extLst>
              <a:ext uri="{FF2B5EF4-FFF2-40B4-BE49-F238E27FC236}">
                <a16:creationId xmlns:a16="http://schemas.microsoft.com/office/drawing/2014/main" id="{3C9420F7-BF04-4ACA-ABD5-9CBD2728D62F}"/>
              </a:ext>
            </a:extLst>
          </p:cNvPr>
          <p:cNvSpPr txBox="1">
            <a:spLocks/>
          </p:cNvSpPr>
          <p:nvPr/>
        </p:nvSpPr>
        <p:spPr>
          <a:xfrm>
            <a:off x="5467350" y="155638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b="0" i="0" u="none" strike="noStrike" kern="1200" cap="none" spc="0" normalizeH="0" baseline="0" noProof="0" dirty="0">
                <a:ln>
                  <a:noFill/>
                </a:ln>
                <a:solidFill>
                  <a:schemeClr val="tx1"/>
                </a:solidFill>
                <a:effectLst/>
                <a:uLnTx/>
                <a:uFillTx/>
                <a:latin typeface="+mj-lt"/>
                <a:ea typeface="+mj-ea"/>
                <a:cs typeface="+mj-cs"/>
              </a:rPr>
              <a:t>Regressão espacial</a:t>
            </a:r>
          </a:p>
        </p:txBody>
      </p:sp>
      <p:pic>
        <p:nvPicPr>
          <p:cNvPr id="4098" name="Picture 2"/>
          <p:cNvPicPr>
            <a:picLocks noChangeAspect="1" noChangeArrowheads="1"/>
          </p:cNvPicPr>
          <p:nvPr/>
        </p:nvPicPr>
        <p:blipFill>
          <a:blip r:embed="rId2" cstate="print"/>
          <a:srcRect/>
          <a:stretch>
            <a:fillRect/>
          </a:stretch>
        </p:blipFill>
        <p:spPr bwMode="auto">
          <a:xfrm>
            <a:off x="514350" y="1181101"/>
            <a:ext cx="4680000" cy="5056485"/>
          </a:xfrm>
          <a:prstGeom prst="rect">
            <a:avLst/>
          </a:prstGeom>
          <a:noFill/>
          <a:ln w="9525">
            <a:noFill/>
            <a:miter lim="800000"/>
            <a:headEnd/>
            <a:tailEnd/>
          </a:ln>
        </p:spPr>
      </p:pic>
    </p:spTree>
    <p:extLst>
      <p:ext uri="{BB962C8B-B14F-4D97-AF65-F5344CB8AC3E}">
        <p14:creationId xmlns:p14="http://schemas.microsoft.com/office/powerpoint/2010/main" val="410049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0CDC49A-0705-40EE-A358-E3EC39E5CE9B}"/>
              </a:ext>
            </a:extLst>
          </p:cNvPr>
          <p:cNvSpPr/>
          <p:nvPr/>
        </p:nvSpPr>
        <p:spPr>
          <a:xfrm>
            <a:off x="4528458" y="114627"/>
            <a:ext cx="2709806"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7A3DFBD8-99FB-4F20-A6C9-5A4B29A93CA3}"/>
              </a:ext>
            </a:extLst>
          </p:cNvPr>
          <p:cNvSpPr txBox="1">
            <a:spLocks/>
          </p:cNvSpPr>
          <p:nvPr/>
        </p:nvSpPr>
        <p:spPr>
          <a:xfrm>
            <a:off x="4539343"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Resultados e Discussão</a:t>
            </a:r>
          </a:p>
        </p:txBody>
      </p:sp>
      <p:sp>
        <p:nvSpPr>
          <p:cNvPr id="6" name="Retângulo: Cantos Arredondados 5">
            <a:extLst>
              <a:ext uri="{FF2B5EF4-FFF2-40B4-BE49-F238E27FC236}">
                <a16:creationId xmlns:a16="http://schemas.microsoft.com/office/drawing/2014/main" id="{D4055834-9FE2-441F-9260-085EC56D461B}"/>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D1540577-38F7-48AC-8A30-84D115EC52D6}"/>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158FF3B8-3ADB-430D-8823-D1A827F7C9C2}"/>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D0DAE727-C3D8-4423-8A06-C87B30B5A877}"/>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0" name="Retângulo: Cantos Arredondados 9">
            <a:extLst>
              <a:ext uri="{FF2B5EF4-FFF2-40B4-BE49-F238E27FC236}">
                <a16:creationId xmlns:a16="http://schemas.microsoft.com/office/drawing/2014/main" id="{2A7D71DD-05AE-4C13-B39D-A963FC097B9E}"/>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F0EC885-5809-4734-862A-D482B3C7D3E8}"/>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2" name="Título 1">
            <a:extLst>
              <a:ext uri="{FF2B5EF4-FFF2-40B4-BE49-F238E27FC236}">
                <a16:creationId xmlns:a16="http://schemas.microsoft.com/office/drawing/2014/main" id="{3C9420F7-BF04-4ACA-ABD5-9CBD2728D62F}"/>
              </a:ext>
            </a:extLst>
          </p:cNvPr>
          <p:cNvSpPr txBox="1">
            <a:spLocks/>
          </p:cNvSpPr>
          <p:nvPr/>
        </p:nvSpPr>
        <p:spPr>
          <a:xfrm>
            <a:off x="-11430" y="19748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500" b="0" i="0" u="none" strike="noStrike" kern="1200" cap="none" spc="0" normalizeH="0" baseline="0" noProof="0" dirty="0">
                <a:ln>
                  <a:noFill/>
                </a:ln>
                <a:solidFill>
                  <a:schemeClr val="tx1"/>
                </a:solidFill>
                <a:effectLst/>
                <a:uLnTx/>
                <a:uFillTx/>
                <a:latin typeface="+mj-lt"/>
                <a:ea typeface="+mj-ea"/>
                <a:cs typeface="+mj-cs"/>
              </a:rPr>
              <a:t>Modelos de uso da terra: agricultura</a:t>
            </a:r>
            <a:r>
              <a:rPr kumimoji="0" lang="pt-BR" sz="2500" b="0" i="0" u="none" strike="noStrike" kern="1200" cap="none" spc="0" normalizeH="0" noProof="0" dirty="0">
                <a:ln>
                  <a:noFill/>
                </a:ln>
                <a:solidFill>
                  <a:schemeClr val="tx1"/>
                </a:solidFill>
                <a:effectLst/>
                <a:uLnTx/>
                <a:uFillTx/>
                <a:latin typeface="+mj-lt"/>
                <a:ea typeface="+mj-ea"/>
                <a:cs typeface="+mj-cs"/>
              </a:rPr>
              <a:t> permanente</a:t>
            </a:r>
            <a:endParaRPr kumimoji="0" lang="pt-BR" sz="25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CaixaDeTexto 12"/>
          <p:cNvSpPr txBox="1"/>
          <p:nvPr/>
        </p:nvSpPr>
        <p:spPr>
          <a:xfrm>
            <a:off x="2375704" y="6211669"/>
            <a:ext cx="1909823" cy="646331"/>
          </a:xfrm>
          <a:prstGeom prst="rect">
            <a:avLst/>
          </a:prstGeom>
          <a:noFill/>
        </p:spPr>
        <p:txBody>
          <a:bodyPr wrap="square" rtlCol="0">
            <a:spAutoFit/>
          </a:bodyPr>
          <a:lstStyle/>
          <a:p>
            <a:r>
              <a:rPr lang="pt-BR" dirty="0"/>
              <a:t>R² (1997) = 0,39 </a:t>
            </a:r>
          </a:p>
          <a:p>
            <a:r>
              <a:rPr lang="pt-BR" dirty="0"/>
              <a:t>R² (2007) = 0,45</a:t>
            </a:r>
          </a:p>
        </p:txBody>
      </p:sp>
      <p:graphicFrame>
        <p:nvGraphicFramePr>
          <p:cNvPr id="14" name="Tabela 13"/>
          <p:cNvGraphicFramePr>
            <a:graphicFrameLocks noGrp="1"/>
          </p:cNvGraphicFramePr>
          <p:nvPr/>
        </p:nvGraphicFramePr>
        <p:xfrm>
          <a:off x="5510188" y="2400300"/>
          <a:ext cx="3557612" cy="1112520"/>
        </p:xfrm>
        <a:graphic>
          <a:graphicData uri="http://schemas.openxmlformats.org/drawingml/2006/table">
            <a:tbl>
              <a:tblPr firstRow="1" bandRow="1">
                <a:tableStyleId>{2D5ABB26-0587-4C30-8999-92F81FD0307C}</a:tableStyleId>
              </a:tblPr>
              <a:tblGrid>
                <a:gridCol w="438468">
                  <a:extLst>
                    <a:ext uri="{9D8B030D-6E8A-4147-A177-3AD203B41FA5}">
                      <a16:colId xmlns:a16="http://schemas.microsoft.com/office/drawing/2014/main" val="20000"/>
                    </a:ext>
                  </a:extLst>
                </a:gridCol>
                <a:gridCol w="1559572">
                  <a:extLst>
                    <a:ext uri="{9D8B030D-6E8A-4147-A177-3AD203B41FA5}">
                      <a16:colId xmlns:a16="http://schemas.microsoft.com/office/drawing/2014/main" val="20001"/>
                    </a:ext>
                  </a:extLst>
                </a:gridCol>
                <a:gridCol w="1559572">
                  <a:extLst>
                    <a:ext uri="{9D8B030D-6E8A-4147-A177-3AD203B41FA5}">
                      <a16:colId xmlns:a16="http://schemas.microsoft.com/office/drawing/2014/main" val="20002"/>
                    </a:ext>
                  </a:extLst>
                </a:gridCol>
              </a:tblGrid>
              <a:tr h="370840">
                <a:tc>
                  <a:txBody>
                    <a:bodyPr/>
                    <a:lstStyle/>
                    <a:p>
                      <a:pPr algn="ctr"/>
                      <a:endParaRPr lang="pt-BR"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1997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2007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pt-BR" dirty="0">
                          <a:solidFill>
                            <a:schemeClr val="tx1"/>
                          </a:solidFill>
                        </a:rPr>
                        <a:t>R²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0,838</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0,839</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pt-BR" dirty="0">
                          <a:solidFill>
                            <a:schemeClr val="tx1"/>
                          </a:solidFill>
                        </a:rPr>
                        <a:t>W</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0,871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pt-BR" dirty="0">
                          <a:solidFill>
                            <a:schemeClr val="tx1"/>
                          </a:solidFill>
                        </a:rPr>
                        <a:t>0,886</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ítulo 1">
            <a:extLst>
              <a:ext uri="{FF2B5EF4-FFF2-40B4-BE49-F238E27FC236}">
                <a16:creationId xmlns:a16="http://schemas.microsoft.com/office/drawing/2014/main" id="{3C9420F7-BF04-4ACA-ABD5-9CBD2728D62F}"/>
              </a:ext>
            </a:extLst>
          </p:cNvPr>
          <p:cNvSpPr txBox="1">
            <a:spLocks/>
          </p:cNvSpPr>
          <p:nvPr/>
        </p:nvSpPr>
        <p:spPr>
          <a:xfrm rot="16200000">
            <a:off x="-3760470" y="-998854"/>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b="0" i="0" u="none" strike="noStrike" kern="1200" cap="none" spc="0" normalizeH="0" baseline="0" noProof="0" dirty="0">
                <a:ln>
                  <a:noFill/>
                </a:ln>
                <a:solidFill>
                  <a:schemeClr val="tx1"/>
                </a:solidFill>
                <a:effectLst/>
                <a:uLnTx/>
                <a:uFillTx/>
                <a:latin typeface="+mj-lt"/>
                <a:ea typeface="+mj-ea"/>
                <a:cs typeface="+mj-cs"/>
              </a:rPr>
              <a:t>Regressão linear ordinária</a:t>
            </a:r>
          </a:p>
        </p:txBody>
      </p:sp>
      <p:sp>
        <p:nvSpPr>
          <p:cNvPr id="16" name="Título 1">
            <a:extLst>
              <a:ext uri="{FF2B5EF4-FFF2-40B4-BE49-F238E27FC236}">
                <a16:creationId xmlns:a16="http://schemas.microsoft.com/office/drawing/2014/main" id="{3C9420F7-BF04-4ACA-ABD5-9CBD2728D62F}"/>
              </a:ext>
            </a:extLst>
          </p:cNvPr>
          <p:cNvSpPr txBox="1">
            <a:spLocks/>
          </p:cNvSpPr>
          <p:nvPr/>
        </p:nvSpPr>
        <p:spPr>
          <a:xfrm>
            <a:off x="5467350" y="155638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b="0" i="0" u="none" strike="noStrike" kern="1200" cap="none" spc="0" normalizeH="0" baseline="0" noProof="0" dirty="0">
                <a:ln>
                  <a:noFill/>
                </a:ln>
                <a:solidFill>
                  <a:schemeClr val="tx1"/>
                </a:solidFill>
                <a:effectLst/>
                <a:uLnTx/>
                <a:uFillTx/>
                <a:latin typeface="+mj-lt"/>
                <a:ea typeface="+mj-ea"/>
                <a:cs typeface="+mj-cs"/>
              </a:rPr>
              <a:t>Regressão espacial</a:t>
            </a:r>
          </a:p>
        </p:txBody>
      </p:sp>
      <p:pic>
        <p:nvPicPr>
          <p:cNvPr id="5122" name="Picture 2"/>
          <p:cNvPicPr>
            <a:picLocks noChangeAspect="1" noChangeArrowheads="1"/>
          </p:cNvPicPr>
          <p:nvPr/>
        </p:nvPicPr>
        <p:blipFill>
          <a:blip r:embed="rId2" cstate="print"/>
          <a:srcRect/>
          <a:stretch>
            <a:fillRect/>
          </a:stretch>
        </p:blipFill>
        <p:spPr bwMode="auto">
          <a:xfrm>
            <a:off x="566738" y="1276351"/>
            <a:ext cx="4680000" cy="4866297"/>
          </a:xfrm>
          <a:prstGeom prst="rect">
            <a:avLst/>
          </a:prstGeom>
          <a:noFill/>
          <a:ln w="9525">
            <a:noFill/>
            <a:miter lim="800000"/>
            <a:headEnd/>
            <a:tailEnd/>
          </a:ln>
        </p:spPr>
      </p:pic>
    </p:spTree>
    <p:extLst>
      <p:ext uri="{BB962C8B-B14F-4D97-AF65-F5344CB8AC3E}">
        <p14:creationId xmlns:p14="http://schemas.microsoft.com/office/powerpoint/2010/main" val="410049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628650" y="899160"/>
            <a:ext cx="7886700" cy="5277803"/>
          </a:xfrm>
        </p:spPr>
        <p:txBody>
          <a:bodyPr>
            <a:normAutofit/>
          </a:bodyPr>
          <a:lstStyle/>
          <a:p>
            <a:r>
              <a:rPr lang="pt-BR" sz="3200" dirty="0"/>
              <a:t>Maior parte das conclusões derivadas sobre os mapas de uso da terra:</a:t>
            </a:r>
          </a:p>
          <a:p>
            <a:pPr lvl="1"/>
            <a:r>
              <a:rPr lang="pt-BR" sz="2800" dirty="0"/>
              <a:t>Intensificação e aumento de pastagens: leste do Pará, centro de Rondônia e norte do Mato Grosso;</a:t>
            </a:r>
          </a:p>
          <a:p>
            <a:pPr lvl="1"/>
            <a:r>
              <a:rPr lang="pt-BR" sz="2800" dirty="0"/>
              <a:t>Aumento de áreas de agricultura temporária no centro de Mato Grosso;</a:t>
            </a:r>
          </a:p>
          <a:p>
            <a:pPr lvl="1"/>
            <a:r>
              <a:rPr lang="pt-BR" sz="2800" dirty="0"/>
              <a:t>Diminuição de agricultura permanente em Rondônia;</a:t>
            </a:r>
          </a:p>
          <a:p>
            <a:pPr lvl="1"/>
            <a:r>
              <a:rPr lang="pt-BR" sz="2800" dirty="0"/>
              <a:t>Pastagens é o uso mais comum para áreas desflorestadas na Amazônia nos anos analisados.  </a:t>
            </a:r>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Tree>
    <p:extLst>
      <p:ext uri="{BB962C8B-B14F-4D97-AF65-F5344CB8AC3E}">
        <p14:creationId xmlns:p14="http://schemas.microsoft.com/office/powerpoint/2010/main" val="11446375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628650" y="731520"/>
            <a:ext cx="7886700" cy="5623560"/>
          </a:xfrm>
        </p:spPr>
        <p:txBody>
          <a:bodyPr>
            <a:noAutofit/>
          </a:bodyPr>
          <a:lstStyle/>
          <a:p>
            <a:pPr>
              <a:lnSpc>
                <a:spcPct val="100000"/>
              </a:lnSpc>
            </a:pPr>
            <a:r>
              <a:rPr lang="pt-BR" dirty="0"/>
              <a:t>Conclusões sobre as análises de regressão explicitas apenas no </a:t>
            </a:r>
            <a:r>
              <a:rPr lang="pt-BR" i="1" dirty="0"/>
              <a:t>abstract.</a:t>
            </a:r>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graphicFrame>
        <p:nvGraphicFramePr>
          <p:cNvPr id="13" name="Diagrama 12"/>
          <p:cNvGraphicFramePr/>
          <p:nvPr/>
        </p:nvGraphicFramePr>
        <p:xfrm>
          <a:off x="563671" y="1866378"/>
          <a:ext cx="8342334" cy="4772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63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628650" y="798952"/>
            <a:ext cx="7886700" cy="5277803"/>
          </a:xfrm>
        </p:spPr>
        <p:txBody>
          <a:bodyPr>
            <a:normAutofit/>
          </a:bodyPr>
          <a:lstStyle/>
          <a:p>
            <a:r>
              <a:rPr lang="pt-BR" sz="3200" dirty="0"/>
              <a:t>Maior parte das conclusões derivadas sobre os mapas de uso da terra.</a:t>
            </a:r>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graphicFrame>
        <p:nvGraphicFramePr>
          <p:cNvPr id="12" name="Diagrama 11"/>
          <p:cNvGraphicFramePr/>
          <p:nvPr/>
        </p:nvGraphicFramePr>
        <p:xfrm>
          <a:off x="563671" y="1866378"/>
          <a:ext cx="8342334" cy="4772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637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pic>
        <p:nvPicPr>
          <p:cNvPr id="6146" name="Picture 2"/>
          <p:cNvPicPr>
            <a:picLocks noChangeAspect="1" noChangeArrowheads="1"/>
          </p:cNvPicPr>
          <p:nvPr/>
        </p:nvPicPr>
        <p:blipFill>
          <a:blip r:embed="rId2" cstate="print"/>
          <a:srcRect/>
          <a:stretch>
            <a:fillRect/>
          </a:stretch>
        </p:blipFill>
        <p:spPr bwMode="auto">
          <a:xfrm>
            <a:off x="638925" y="822960"/>
            <a:ext cx="7725930" cy="5745480"/>
          </a:xfrm>
          <a:prstGeom prst="rect">
            <a:avLst/>
          </a:prstGeom>
          <a:noFill/>
          <a:ln w="9525">
            <a:noFill/>
            <a:miter lim="800000"/>
            <a:headEnd/>
            <a:tailEnd/>
          </a:ln>
        </p:spPr>
      </p:pic>
    </p:spTree>
    <p:extLst>
      <p:ext uri="{BB962C8B-B14F-4D97-AF65-F5344CB8AC3E}">
        <p14:creationId xmlns:p14="http://schemas.microsoft.com/office/powerpoint/2010/main" val="114463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96B87BBC-7BA9-4048-B95B-230BD6268C35}"/>
              </a:ext>
            </a:extLst>
          </p:cNvPr>
          <p:cNvSpPr/>
          <p:nvPr/>
        </p:nvSpPr>
        <p:spPr>
          <a:xfrm>
            <a:off x="120476"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0A53C93F-01F6-4822-BBBF-639EA1F18EBB}"/>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a:t>Introdução</a:t>
            </a:r>
            <a:endParaRPr lang="pt-BR" sz="2200" b="1" dirty="0"/>
          </a:p>
        </p:txBody>
      </p:sp>
      <p:sp>
        <p:nvSpPr>
          <p:cNvPr id="6" name="Retângulo: Cantos Arredondados 5">
            <a:extLst>
              <a:ext uri="{FF2B5EF4-FFF2-40B4-BE49-F238E27FC236}">
                <a16:creationId xmlns:a16="http://schemas.microsoft.com/office/drawing/2014/main" id="{AFF85C37-4571-477F-86CC-964FCD3708A5}"/>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67EF5DAD-9A5E-4AFA-A6F7-7362C90D047F}"/>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8" name="Retângulo: Cantos Arredondados 7">
            <a:extLst>
              <a:ext uri="{FF2B5EF4-FFF2-40B4-BE49-F238E27FC236}">
                <a16:creationId xmlns:a16="http://schemas.microsoft.com/office/drawing/2014/main" id="{2F215329-4B6C-4825-A069-F4F26EF3292B}"/>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983D095E-0489-4AD9-AC3E-F5434692BAC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C8E1AADA-2D3E-43ED-933A-2D6F3D05059D}"/>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C8F6236A-4E1F-4F94-859F-2B39FCB6B160}"/>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2" name="Espaço Reservado para Conteúdo 2">
            <a:extLst>
              <a:ext uri="{FF2B5EF4-FFF2-40B4-BE49-F238E27FC236}">
                <a16:creationId xmlns:a16="http://schemas.microsoft.com/office/drawing/2014/main" id="{CFDF8575-CCE0-45C0-95D7-0CE84BB47265}"/>
              </a:ext>
            </a:extLst>
          </p:cNvPr>
          <p:cNvSpPr txBox="1">
            <a:spLocks/>
          </p:cNvSpPr>
          <p:nvPr/>
        </p:nvSpPr>
        <p:spPr>
          <a:xfrm>
            <a:off x="573488" y="1253331"/>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Desflorestamento</a:t>
            </a:r>
          </a:p>
          <a:p>
            <a:pPr lvl="1"/>
            <a:r>
              <a:rPr lang="pt-BR" sz="2000" dirty="0"/>
              <a:t>Determinação de taxas de conversão</a:t>
            </a:r>
          </a:p>
          <a:p>
            <a:pPr lvl="1"/>
            <a:r>
              <a:rPr lang="pt-BR" sz="2000" dirty="0"/>
              <a:t>Fatores determinantes associados</a:t>
            </a:r>
          </a:p>
          <a:p>
            <a:endParaRPr lang="pt-BR" sz="2400" dirty="0"/>
          </a:p>
          <a:p>
            <a:r>
              <a:rPr lang="pt-BR" sz="2400" dirty="0"/>
              <a:t>Censo agrícola (IBGE 1996, 2006)</a:t>
            </a:r>
          </a:p>
          <a:p>
            <a:pPr lvl="1"/>
            <a:r>
              <a:rPr lang="pt-BR" sz="2000" dirty="0"/>
              <a:t>Maior fonte de informação das terras agrícolas na Amazônia </a:t>
            </a:r>
          </a:p>
        </p:txBody>
      </p:sp>
    </p:spTree>
    <p:extLst>
      <p:ext uri="{BB962C8B-B14F-4D97-AF65-F5344CB8AC3E}">
        <p14:creationId xmlns:p14="http://schemas.microsoft.com/office/powerpoint/2010/main" val="240485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628650" y="731520"/>
            <a:ext cx="7886700" cy="5623560"/>
          </a:xfrm>
        </p:spPr>
        <p:txBody>
          <a:bodyPr>
            <a:noAutofit/>
          </a:bodyPr>
          <a:lstStyle/>
          <a:p>
            <a:pPr>
              <a:lnSpc>
                <a:spcPct val="100000"/>
              </a:lnSpc>
            </a:pPr>
            <a:r>
              <a:rPr lang="pt-BR" dirty="0"/>
              <a:t>Conclusões sobre as análises de regressão estão explicitas apenas no </a:t>
            </a:r>
            <a:r>
              <a:rPr lang="pt-BR" i="1" dirty="0"/>
              <a:t>abstract.</a:t>
            </a:r>
          </a:p>
          <a:p>
            <a:pPr lvl="1">
              <a:lnSpc>
                <a:spcPct val="100000"/>
              </a:lnSpc>
            </a:pPr>
            <a:r>
              <a:rPr lang="pt-BR" dirty="0"/>
              <a:t>Distância a rodovias mais influente em 1997 que em 2007 para desflorestamento e pastagens.</a:t>
            </a:r>
          </a:p>
          <a:p>
            <a:pPr lvl="1">
              <a:lnSpc>
                <a:spcPct val="100000"/>
              </a:lnSpc>
            </a:pPr>
            <a:r>
              <a:rPr lang="pt-BR" dirty="0"/>
              <a:t>Número de famílias assentadas influente para desflorestamento e pastagens, com maior efeito em 2007.</a:t>
            </a:r>
          </a:p>
          <a:p>
            <a:pPr lvl="1">
              <a:lnSpc>
                <a:spcPct val="100000"/>
              </a:lnSpc>
            </a:pPr>
            <a:r>
              <a:rPr lang="pt-BR" dirty="0"/>
              <a:t>Terras indígenas são significantes em prevenir o desflorestamento em 2007.</a:t>
            </a:r>
          </a:p>
          <a:p>
            <a:pPr lvl="1">
              <a:lnSpc>
                <a:spcPct val="100000"/>
              </a:lnSpc>
            </a:pPr>
            <a:r>
              <a:rPr lang="pt-BR" dirty="0"/>
              <a:t>Efeito de pequenas fazendas mais forte para análises em 1997 que 2007 para agricultura temporária e permanente.</a:t>
            </a:r>
          </a:p>
          <a:p>
            <a:pPr lvl="1">
              <a:lnSpc>
                <a:spcPct val="100000"/>
              </a:lnSpc>
            </a:pPr>
            <a:r>
              <a:rPr lang="pt-BR" dirty="0"/>
              <a:t>Notáveis diferenças nos tipos de mudanças de uso da terra entre os estados do Pará, Rondônia e Mato Grosso.</a:t>
            </a:r>
          </a:p>
          <a:p>
            <a:pPr lvl="1">
              <a:lnSpc>
                <a:spcPct val="100000"/>
              </a:lnSpc>
            </a:pPr>
            <a:endParaRPr lang="pt-BR" dirty="0"/>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Tree>
    <p:extLst>
      <p:ext uri="{BB962C8B-B14F-4D97-AF65-F5344CB8AC3E}">
        <p14:creationId xmlns:p14="http://schemas.microsoft.com/office/powerpoint/2010/main" val="11446375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pic>
        <p:nvPicPr>
          <p:cNvPr id="6147" name="Picture 3"/>
          <p:cNvPicPr>
            <a:picLocks noChangeAspect="1" noChangeArrowheads="1"/>
          </p:cNvPicPr>
          <p:nvPr/>
        </p:nvPicPr>
        <p:blipFill>
          <a:blip r:embed="rId2" cstate="print"/>
          <a:srcRect/>
          <a:stretch>
            <a:fillRect/>
          </a:stretch>
        </p:blipFill>
        <p:spPr bwMode="auto">
          <a:xfrm>
            <a:off x="324075" y="2258404"/>
            <a:ext cx="5400000" cy="2158913"/>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3562575" y="4643438"/>
            <a:ext cx="5400000" cy="2098973"/>
          </a:xfrm>
          <a:prstGeom prst="rect">
            <a:avLst/>
          </a:prstGeom>
          <a:noFill/>
          <a:ln w="9525">
            <a:noFill/>
            <a:miter lim="800000"/>
            <a:headEnd/>
            <a:tailEnd/>
          </a:ln>
        </p:spPr>
      </p:pic>
      <p:grpSp>
        <p:nvGrpSpPr>
          <p:cNvPr id="16" name="Grupo 15"/>
          <p:cNvGrpSpPr/>
          <p:nvPr/>
        </p:nvGrpSpPr>
        <p:grpSpPr>
          <a:xfrm>
            <a:off x="319414" y="926536"/>
            <a:ext cx="8530225" cy="972000"/>
            <a:chOff x="317521" y="618"/>
            <a:chExt cx="3670138" cy="2202082"/>
          </a:xfrm>
        </p:grpSpPr>
        <p:sp>
          <p:nvSpPr>
            <p:cNvPr id="17" name="Retângulo 16"/>
            <p:cNvSpPr/>
            <p:nvPr/>
          </p:nvSpPr>
          <p:spPr>
            <a:xfrm>
              <a:off x="317521" y="618"/>
              <a:ext cx="3670138" cy="2202082"/>
            </a:xfrm>
            <a:prstGeom prst="rect">
              <a:avLst/>
            </a:prstGeom>
            <a:solidFill>
              <a:srgbClr val="F1F8EC"/>
            </a:solidFill>
            <a:ln w="19050">
              <a:solidFill>
                <a:schemeClr val="accent6">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tângulo 17"/>
            <p:cNvSpPr/>
            <p:nvPr/>
          </p:nvSpPr>
          <p:spPr>
            <a:xfrm>
              <a:off x="317521" y="618"/>
              <a:ext cx="3670138" cy="2202082"/>
            </a:xfrm>
            <a:prstGeom prst="rect">
              <a:avLst/>
            </a:prstGeom>
            <a:ln w="19050">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pt-BR" sz="2800" dirty="0">
                  <a:solidFill>
                    <a:schemeClr val="tx1"/>
                  </a:solidFill>
                </a:rPr>
                <a:t>Notáveis diferenças nos tipos de mudanças de uso da terra entre os estados do Pará, Rondônia e Mato Grosso</a:t>
              </a:r>
              <a:endParaRPr lang="en-US" sz="2800" dirty="0">
                <a:solidFill>
                  <a:schemeClr val="tx1"/>
                </a:solidFill>
              </a:endParaRPr>
            </a:p>
          </p:txBody>
        </p:sp>
      </p:grpSp>
      <p:sp>
        <p:nvSpPr>
          <p:cNvPr id="19"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5514975" y="2070735"/>
            <a:ext cx="4282440" cy="5958840"/>
          </a:xfrm>
        </p:spPr>
        <p:txBody>
          <a:bodyPr>
            <a:normAutofit/>
          </a:bodyPr>
          <a:lstStyle/>
          <a:p>
            <a:pPr lvl="1" algn="just">
              <a:buNone/>
              <a:defRPr/>
            </a:pPr>
            <a:r>
              <a:rPr lang="en-US" sz="2800" dirty="0" err="1">
                <a:solidFill>
                  <a:srgbClr val="FF0000"/>
                </a:solidFill>
                <a:cs typeface="Arial" pitchFamily="34" charset="0"/>
                <a:sym typeface="Symbol" pitchFamily="18" charset="2"/>
              </a:rPr>
              <a:t>Homocedasticidade</a:t>
            </a:r>
            <a:r>
              <a:rPr lang="en-US" sz="2800" dirty="0">
                <a:solidFill>
                  <a:srgbClr val="FF0000"/>
                </a:solidFill>
                <a:cs typeface="Arial" pitchFamily="34" charset="0"/>
                <a:sym typeface="Symbol" pitchFamily="18" charset="2"/>
              </a:rPr>
              <a:t>?</a:t>
            </a:r>
            <a:endParaRPr lang="pt-BR" sz="2800" dirty="0"/>
          </a:p>
        </p:txBody>
      </p:sp>
    </p:spTree>
    <p:extLst>
      <p:ext uri="{BB962C8B-B14F-4D97-AF65-F5344CB8AC3E}">
        <p14:creationId xmlns:p14="http://schemas.microsoft.com/office/powerpoint/2010/main" val="1144637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243840" y="899160"/>
            <a:ext cx="8686800" cy="5958840"/>
          </a:xfrm>
        </p:spPr>
        <p:txBody>
          <a:bodyPr>
            <a:normAutofit/>
          </a:bodyPr>
          <a:lstStyle/>
          <a:p>
            <a:pPr lvl="1"/>
            <a:r>
              <a:rPr lang="pt-BR" sz="3200" dirty="0"/>
              <a:t>Lista as simplificações necessárias, não discute os possíveis efeitos além de necessidade de “cuidado na interpretação”.</a:t>
            </a:r>
          </a:p>
          <a:p>
            <a:pPr lvl="2"/>
            <a:r>
              <a:rPr lang="pt-BR" sz="2800" dirty="0"/>
              <a:t>Interpretação das mudanças nos coeficientes padronizados da regressão como mudanças na influência dos fatores para desflorestamento ou uso da terra.</a:t>
            </a:r>
          </a:p>
          <a:p>
            <a:pPr lvl="2"/>
            <a:r>
              <a:rPr lang="pt-BR" sz="2800" dirty="0"/>
              <a:t>Supõe relacionamento linear entre variáveis independentes e fatores determinantes.</a:t>
            </a:r>
          </a:p>
          <a:p>
            <a:pPr lvl="2"/>
            <a:r>
              <a:rPr lang="pt-BR" sz="2800" dirty="0"/>
              <a:t>Supõe não interação entre variáveis dependentes e fatores determinantes.</a:t>
            </a:r>
          </a:p>
          <a:p>
            <a:pPr lvl="1">
              <a:buNone/>
            </a:pPr>
            <a:endParaRPr lang="pt-BR" sz="3200" dirty="0"/>
          </a:p>
          <a:p>
            <a:endParaRPr lang="pt-BR" sz="3600" dirty="0"/>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Tree>
    <p:extLst>
      <p:ext uri="{BB962C8B-B14F-4D97-AF65-F5344CB8AC3E}">
        <p14:creationId xmlns:p14="http://schemas.microsoft.com/office/powerpoint/2010/main" val="11446375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243840" y="899160"/>
            <a:ext cx="8686800" cy="5958840"/>
          </a:xfrm>
        </p:spPr>
        <p:txBody>
          <a:bodyPr>
            <a:normAutofit/>
          </a:bodyPr>
          <a:lstStyle/>
          <a:p>
            <a:pPr lvl="2"/>
            <a:r>
              <a:rPr lang="pt-BR" sz="2800" dirty="0"/>
              <a:t>Supõe ausência de correlação temporal entre variáveis dependentes para anos distintos.</a:t>
            </a:r>
          </a:p>
          <a:p>
            <a:pPr lvl="2"/>
            <a:r>
              <a:rPr lang="pt-BR" sz="2800" dirty="0"/>
              <a:t>Supõe a existência de resíduos independentes e identicamente distribuídos.</a:t>
            </a:r>
          </a:p>
          <a:p>
            <a:pPr lvl="1"/>
            <a:endParaRPr lang="pt-BR" sz="3200" dirty="0"/>
          </a:p>
          <a:p>
            <a:pPr lvl="1"/>
            <a:r>
              <a:rPr lang="pt-BR" sz="3200" dirty="0"/>
              <a:t>Afirma que uso de modelos de regressão espacial é “um primeiro passo para explorar dados </a:t>
            </a:r>
            <a:r>
              <a:rPr lang="pt-BR" sz="3200" dirty="0" err="1"/>
              <a:t>espaço-temporais</a:t>
            </a:r>
            <a:r>
              <a:rPr lang="pt-BR" sz="3200" dirty="0"/>
              <a:t>”.</a:t>
            </a:r>
          </a:p>
          <a:p>
            <a:pPr lvl="1">
              <a:buNone/>
            </a:pPr>
            <a:endParaRPr lang="pt-BR" sz="3200" dirty="0"/>
          </a:p>
          <a:p>
            <a:pPr lvl="1"/>
            <a:r>
              <a:rPr lang="pt-BR" sz="3200" dirty="0"/>
              <a:t>Usa apenas </a:t>
            </a:r>
            <a:r>
              <a:rPr lang="pt-BR" sz="3200" i="1" dirty="0" err="1">
                <a:cs typeface="Times New Roman" pitchFamily="18" charset="0"/>
              </a:rPr>
              <a:t>Spatial</a:t>
            </a:r>
            <a:r>
              <a:rPr lang="pt-BR" sz="3200" i="1" dirty="0">
                <a:cs typeface="Times New Roman" pitchFamily="18" charset="0"/>
              </a:rPr>
              <a:t> </a:t>
            </a:r>
            <a:r>
              <a:rPr lang="pt-BR" sz="3200" i="1" dirty="0" err="1">
                <a:cs typeface="Times New Roman" pitchFamily="18" charset="0"/>
              </a:rPr>
              <a:t>Lag</a:t>
            </a:r>
            <a:r>
              <a:rPr lang="pt-BR" sz="3200" i="1" dirty="0">
                <a:cs typeface="Times New Roman" pitchFamily="18" charset="0"/>
              </a:rPr>
              <a:t> </a:t>
            </a:r>
            <a:r>
              <a:rPr lang="pt-BR" sz="3200" i="1" dirty="0" err="1">
                <a:cs typeface="Times New Roman" pitchFamily="18" charset="0"/>
              </a:rPr>
              <a:t>Models</a:t>
            </a:r>
            <a:r>
              <a:rPr lang="pt-BR" sz="3200" i="1" dirty="0">
                <a:cs typeface="Times New Roman" pitchFamily="18" charset="0"/>
              </a:rPr>
              <a:t> (SAR).</a:t>
            </a:r>
            <a:endParaRPr lang="pt-BR" sz="3200" i="1" dirty="0"/>
          </a:p>
          <a:p>
            <a:pPr lvl="1"/>
            <a:endParaRPr lang="pt-BR" sz="3200" dirty="0"/>
          </a:p>
          <a:p>
            <a:endParaRPr lang="pt-BR" sz="3600" dirty="0"/>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Tree>
    <p:extLst>
      <p:ext uri="{BB962C8B-B14F-4D97-AF65-F5344CB8AC3E}">
        <p14:creationId xmlns:p14="http://schemas.microsoft.com/office/powerpoint/2010/main" val="11446375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243840" y="813435"/>
            <a:ext cx="8686800" cy="5958840"/>
          </a:xfrm>
        </p:spPr>
        <p:txBody>
          <a:bodyPr>
            <a:normAutofit/>
          </a:bodyPr>
          <a:lstStyle/>
          <a:p>
            <a:pPr lvl="1" algn="just"/>
            <a:r>
              <a:rPr lang="pt-BR" sz="2800" dirty="0"/>
              <a:t>Lista as simplificações necessárias, não discute os possíveis efeitos além de necessidade de “cuidado na interpretação”.</a:t>
            </a:r>
          </a:p>
          <a:p>
            <a:pPr lvl="1">
              <a:buNone/>
            </a:pPr>
            <a:endParaRPr lang="pt-BR" sz="3200" dirty="0"/>
          </a:p>
          <a:p>
            <a:endParaRPr lang="pt-BR" sz="3600" dirty="0"/>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graphicFrame>
        <p:nvGraphicFramePr>
          <p:cNvPr id="12" name="Diagrama 11"/>
          <p:cNvGraphicFramePr/>
          <p:nvPr/>
        </p:nvGraphicFramePr>
        <p:xfrm>
          <a:off x="563671" y="2181226"/>
          <a:ext cx="8342334" cy="4457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637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243840" y="899160"/>
            <a:ext cx="8686800" cy="5958840"/>
          </a:xfrm>
        </p:spPr>
        <p:txBody>
          <a:bodyPr>
            <a:normAutofit/>
          </a:bodyPr>
          <a:lstStyle/>
          <a:p>
            <a:pPr lvl="1">
              <a:buNone/>
            </a:pPr>
            <a:endParaRPr lang="pt-BR" sz="3200" dirty="0"/>
          </a:p>
          <a:p>
            <a:pPr lvl="1"/>
            <a:r>
              <a:rPr lang="pt-BR" sz="3200" dirty="0"/>
              <a:t>Interpretação das mudanças nos coeficientes padronizados da regressão como mudanças na influência dos fatores para desflorestamento ou uso da terra.</a:t>
            </a:r>
          </a:p>
          <a:p>
            <a:pPr lvl="1">
              <a:buNone/>
            </a:pPr>
            <a:endParaRPr lang="pt-BR" sz="3200" dirty="0"/>
          </a:p>
          <a:p>
            <a:pPr lvl="1"/>
            <a:r>
              <a:rPr lang="pt-BR" sz="3200" dirty="0"/>
              <a:t>Afirma que uso de modelos de regressão espacial é “um primeiro passo para explorar dados </a:t>
            </a:r>
            <a:r>
              <a:rPr lang="pt-BR" sz="3200" dirty="0" err="1"/>
              <a:t>espaço-temporais</a:t>
            </a:r>
            <a:r>
              <a:rPr lang="pt-BR" sz="3200" dirty="0"/>
              <a:t>”.</a:t>
            </a:r>
          </a:p>
          <a:p>
            <a:pPr lvl="1">
              <a:buNone/>
            </a:pPr>
            <a:endParaRPr lang="pt-BR" sz="3200" dirty="0"/>
          </a:p>
          <a:p>
            <a:pPr lvl="1"/>
            <a:r>
              <a:rPr lang="pt-BR" sz="3200" dirty="0"/>
              <a:t>Usa apenas </a:t>
            </a:r>
            <a:r>
              <a:rPr lang="pt-BR" sz="3200" i="1" dirty="0" err="1">
                <a:cs typeface="Times New Roman" pitchFamily="18" charset="0"/>
              </a:rPr>
              <a:t>Spatial</a:t>
            </a:r>
            <a:r>
              <a:rPr lang="pt-BR" sz="3200" i="1" dirty="0">
                <a:cs typeface="Times New Roman" pitchFamily="18" charset="0"/>
              </a:rPr>
              <a:t> </a:t>
            </a:r>
            <a:r>
              <a:rPr lang="pt-BR" sz="3200" i="1" dirty="0" err="1">
                <a:cs typeface="Times New Roman" pitchFamily="18" charset="0"/>
              </a:rPr>
              <a:t>Lag</a:t>
            </a:r>
            <a:r>
              <a:rPr lang="pt-BR" sz="3200" i="1" dirty="0">
                <a:cs typeface="Times New Roman" pitchFamily="18" charset="0"/>
              </a:rPr>
              <a:t> </a:t>
            </a:r>
            <a:r>
              <a:rPr lang="pt-BR" sz="3200" i="1" dirty="0" err="1">
                <a:cs typeface="Times New Roman" pitchFamily="18" charset="0"/>
              </a:rPr>
              <a:t>Models</a:t>
            </a:r>
            <a:r>
              <a:rPr lang="pt-BR" sz="3200" i="1" dirty="0">
                <a:cs typeface="Times New Roman" pitchFamily="18" charset="0"/>
              </a:rPr>
              <a:t> (SAR).</a:t>
            </a:r>
            <a:endParaRPr lang="pt-BR" sz="3200" i="1" dirty="0"/>
          </a:p>
          <a:p>
            <a:pPr lvl="1"/>
            <a:endParaRPr lang="pt-BR" sz="3200" dirty="0"/>
          </a:p>
          <a:p>
            <a:endParaRPr lang="pt-BR" sz="3600" dirty="0"/>
          </a:p>
        </p:txBody>
      </p:sp>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Tree>
    <p:extLst>
      <p:ext uri="{BB962C8B-B14F-4D97-AF65-F5344CB8AC3E}">
        <p14:creationId xmlns:p14="http://schemas.microsoft.com/office/powerpoint/2010/main" val="11446375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DBE60BF0-6B65-4688-8BFC-6505511B7DF1}"/>
              </a:ext>
            </a:extLst>
          </p:cNvPr>
          <p:cNvSpPr/>
          <p:nvPr/>
        </p:nvSpPr>
        <p:spPr>
          <a:xfrm>
            <a:off x="7468339"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4CCFF3D4-93BE-43AC-BE8C-1D161A85D8DE}"/>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Conclusões</a:t>
            </a:r>
          </a:p>
        </p:txBody>
      </p:sp>
      <p:sp>
        <p:nvSpPr>
          <p:cNvPr id="6" name="Retângulo: Cantos Arredondados 5">
            <a:extLst>
              <a:ext uri="{FF2B5EF4-FFF2-40B4-BE49-F238E27FC236}">
                <a16:creationId xmlns:a16="http://schemas.microsoft.com/office/drawing/2014/main" id="{4C2ABCB0-9A59-4D4E-AC83-FB947315331C}"/>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C79744D-6CB5-4B33-B6C6-C5311FEB0E50}"/>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Introdução</a:t>
            </a:r>
          </a:p>
        </p:txBody>
      </p:sp>
      <p:sp>
        <p:nvSpPr>
          <p:cNvPr id="8" name="Retângulo: Cantos Arredondados 7">
            <a:extLst>
              <a:ext uri="{FF2B5EF4-FFF2-40B4-BE49-F238E27FC236}">
                <a16:creationId xmlns:a16="http://schemas.microsoft.com/office/drawing/2014/main" id="{BD438AC9-EDDA-4EF7-92A2-0BEAEF21D312}"/>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AAA2650-61A5-490E-B861-57024842B80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10" name="Retângulo: Cantos Arredondados 9">
            <a:extLst>
              <a:ext uri="{FF2B5EF4-FFF2-40B4-BE49-F238E27FC236}">
                <a16:creationId xmlns:a16="http://schemas.microsoft.com/office/drawing/2014/main" id="{C34A937D-DC6A-48B4-B699-67F200932E7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1405426E-53B4-4BDD-BECF-3F38F216A39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pic>
        <p:nvPicPr>
          <p:cNvPr id="7170" name="Picture 2"/>
          <p:cNvPicPr>
            <a:picLocks noChangeAspect="1" noChangeArrowheads="1"/>
          </p:cNvPicPr>
          <p:nvPr/>
        </p:nvPicPr>
        <p:blipFill>
          <a:blip r:embed="rId2" cstate="print"/>
          <a:srcRect/>
          <a:stretch>
            <a:fillRect/>
          </a:stretch>
        </p:blipFill>
        <p:spPr bwMode="auto">
          <a:xfrm>
            <a:off x="476250" y="822094"/>
            <a:ext cx="3900488" cy="5602519"/>
          </a:xfrm>
          <a:prstGeom prst="rect">
            <a:avLst/>
          </a:prstGeom>
          <a:noFill/>
          <a:ln w="9525">
            <a:noFill/>
            <a:miter lim="800000"/>
            <a:headEnd/>
            <a:tailEnd/>
          </a:ln>
        </p:spPr>
      </p:pic>
      <p:sp>
        <p:nvSpPr>
          <p:cNvPr id="13"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4648200" y="899160"/>
            <a:ext cx="4282440" cy="5958840"/>
          </a:xfrm>
        </p:spPr>
        <p:txBody>
          <a:bodyPr>
            <a:normAutofit/>
          </a:bodyPr>
          <a:lstStyle/>
          <a:p>
            <a:pPr lvl="1" algn="just">
              <a:defRPr/>
            </a:pPr>
            <a:r>
              <a:rPr lang="pt-BR" sz="2800" dirty="0"/>
              <a:t>Testa tanto modelos de </a:t>
            </a:r>
            <a:r>
              <a:rPr lang="pt-BR" sz="2800" i="1" dirty="0" err="1"/>
              <a:t>Spatial</a:t>
            </a:r>
            <a:r>
              <a:rPr lang="pt-BR" sz="2800" i="1" dirty="0"/>
              <a:t> </a:t>
            </a:r>
            <a:r>
              <a:rPr lang="pt-BR" sz="2800" i="1" dirty="0" err="1"/>
              <a:t>Lag</a:t>
            </a:r>
            <a:r>
              <a:rPr lang="pt-BR" sz="2800" dirty="0"/>
              <a:t> (SAR) quanto os de </a:t>
            </a:r>
            <a:r>
              <a:rPr lang="pt-BR" sz="2800" i="1" dirty="0" err="1"/>
              <a:t>Spatial</a:t>
            </a:r>
            <a:r>
              <a:rPr lang="pt-BR" sz="2800" i="1" dirty="0"/>
              <a:t> </a:t>
            </a:r>
            <a:r>
              <a:rPr lang="pt-BR" sz="2800" i="1" dirty="0" err="1"/>
              <a:t>Error</a:t>
            </a:r>
            <a:r>
              <a:rPr lang="pt-BR" sz="2800" dirty="0"/>
              <a:t> (CAR). Opta por utilizar modelos CAR, para análises </a:t>
            </a:r>
            <a:r>
              <a:rPr lang="pt-BR" sz="2800" dirty="0" err="1"/>
              <a:t>espaço-temporais</a:t>
            </a:r>
            <a:r>
              <a:rPr lang="pt-BR" sz="2800" dirty="0"/>
              <a:t>.</a:t>
            </a:r>
          </a:p>
        </p:txBody>
      </p:sp>
    </p:spTree>
    <p:extLst>
      <p:ext uri="{BB962C8B-B14F-4D97-AF65-F5344CB8AC3E}">
        <p14:creationId xmlns:p14="http://schemas.microsoft.com/office/powerpoint/2010/main" val="1144637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 y="121286"/>
            <a:ext cx="7886700" cy="1325563"/>
          </a:xfrm>
        </p:spPr>
        <p:txBody>
          <a:bodyPr/>
          <a:lstStyle/>
          <a:p>
            <a:r>
              <a:rPr lang="pt-BR" dirty="0"/>
              <a:t>Repercussões...</a:t>
            </a:r>
          </a:p>
        </p:txBody>
      </p:sp>
      <p:pic>
        <p:nvPicPr>
          <p:cNvPr id="5122" name="Picture 2"/>
          <p:cNvPicPr>
            <a:picLocks noChangeAspect="1" noChangeArrowheads="1"/>
          </p:cNvPicPr>
          <p:nvPr/>
        </p:nvPicPr>
        <p:blipFill>
          <a:blip r:embed="rId2" cstate="print"/>
          <a:srcRect/>
          <a:stretch>
            <a:fillRect/>
          </a:stretch>
        </p:blipFill>
        <p:spPr bwMode="auto">
          <a:xfrm>
            <a:off x="207645" y="1223010"/>
            <a:ext cx="7448550" cy="2095500"/>
          </a:xfrm>
          <a:prstGeom prst="rect">
            <a:avLst/>
          </a:prstGeom>
          <a:noFill/>
          <a:ln w="9525">
            <a:noFill/>
            <a:miter lim="800000"/>
            <a:headEnd/>
            <a:tailEnd/>
          </a:ln>
        </p:spPr>
      </p:pic>
      <p:sp>
        <p:nvSpPr>
          <p:cNvPr id="4" name="Espaço Reservado para Conteúdo 2">
            <a:extLst>
              <a:ext uri="{FF2B5EF4-FFF2-40B4-BE49-F238E27FC236}">
                <a16:creationId xmlns:a16="http://schemas.microsoft.com/office/drawing/2014/main" id="{7863B21C-B926-45FE-93A2-90346C2ADB32}"/>
              </a:ext>
            </a:extLst>
          </p:cNvPr>
          <p:cNvSpPr>
            <a:spLocks noGrp="1"/>
          </p:cNvSpPr>
          <p:nvPr>
            <p:ph idx="1"/>
          </p:nvPr>
        </p:nvSpPr>
        <p:spPr>
          <a:xfrm>
            <a:off x="243840" y="3840480"/>
            <a:ext cx="8686800" cy="3017520"/>
          </a:xfrm>
        </p:spPr>
        <p:txBody>
          <a:bodyPr>
            <a:normAutofit/>
          </a:bodyPr>
          <a:lstStyle/>
          <a:p>
            <a:pPr lvl="1"/>
            <a:r>
              <a:rPr lang="pt-BR" sz="3200" dirty="0"/>
              <a:t>22 trabalhos citam aspectos metodológicos ou resultados;</a:t>
            </a:r>
          </a:p>
          <a:p>
            <a:pPr lvl="1"/>
            <a:r>
              <a:rPr lang="pt-BR" sz="3200" dirty="0"/>
              <a:t>10 citações apenas como trabalho relacionado.</a:t>
            </a:r>
          </a:p>
          <a:p>
            <a:endParaRPr lang="pt-BR"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537D3-CB91-412F-AC80-04BABD96B344}"/>
              </a:ext>
            </a:extLst>
          </p:cNvPr>
          <p:cNvSpPr txBox="1">
            <a:spLocks/>
          </p:cNvSpPr>
          <p:nvPr/>
        </p:nvSpPr>
        <p:spPr>
          <a:xfrm>
            <a:off x="3684494" y="5819628"/>
            <a:ext cx="5459507" cy="103837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Agradecemos a atenção!</a:t>
            </a:r>
          </a:p>
        </p:txBody>
      </p:sp>
    </p:spTree>
    <p:extLst>
      <p:ext uri="{BB962C8B-B14F-4D97-AF65-F5344CB8AC3E}">
        <p14:creationId xmlns:p14="http://schemas.microsoft.com/office/powerpoint/2010/main" val="169576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F16A09EB-A4EB-4913-84B5-7EC73BF2473F}"/>
              </a:ext>
            </a:extLst>
          </p:cNvPr>
          <p:cNvSpPr/>
          <p:nvPr/>
        </p:nvSpPr>
        <p:spPr>
          <a:xfrm>
            <a:off x="120476" y="114627"/>
            <a:ext cx="1447063"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59DCFABF-700C-4023-8C99-205651191EC8}"/>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a:t>Introdução</a:t>
            </a:r>
            <a:endParaRPr lang="pt-BR" sz="2200" b="1" dirty="0"/>
          </a:p>
        </p:txBody>
      </p:sp>
      <p:sp>
        <p:nvSpPr>
          <p:cNvPr id="6" name="Retângulo: Cantos Arredondados 5">
            <a:extLst>
              <a:ext uri="{FF2B5EF4-FFF2-40B4-BE49-F238E27FC236}">
                <a16:creationId xmlns:a16="http://schemas.microsoft.com/office/drawing/2014/main" id="{44656559-D86D-4C78-A812-5C2073B68041}"/>
              </a:ext>
            </a:extLst>
          </p:cNvPr>
          <p:cNvSpPr/>
          <p:nvPr/>
        </p:nvSpPr>
        <p:spPr>
          <a:xfrm>
            <a:off x="1796882" y="114627"/>
            <a:ext cx="2502974"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906596E1-BCB5-4299-843C-4BBEC0263F6A}"/>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Materiais e Métodos</a:t>
            </a:r>
          </a:p>
        </p:txBody>
      </p:sp>
      <p:sp>
        <p:nvSpPr>
          <p:cNvPr id="8" name="Retângulo: Cantos Arredondados 7">
            <a:extLst>
              <a:ext uri="{FF2B5EF4-FFF2-40B4-BE49-F238E27FC236}">
                <a16:creationId xmlns:a16="http://schemas.microsoft.com/office/drawing/2014/main" id="{A4DC1DB9-385E-44F5-BAEE-4035745C46C3}"/>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A5FCA2F2-820E-4C38-AB71-EE4A914D4945}"/>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63893F24-9C50-4D42-B911-6E7E933CDF58}"/>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D9553E9C-CB5C-490C-9255-087FE15BE0D9}"/>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3" name="Espaço Reservado para Conteúdo 12">
            <a:extLst>
              <a:ext uri="{FF2B5EF4-FFF2-40B4-BE49-F238E27FC236}">
                <a16:creationId xmlns:a16="http://schemas.microsoft.com/office/drawing/2014/main" id="{5E9BB56E-B39E-40DD-A277-AD2FE2ABDBBF}"/>
              </a:ext>
            </a:extLst>
          </p:cNvPr>
          <p:cNvSpPr>
            <a:spLocks noGrp="1"/>
          </p:cNvSpPr>
          <p:nvPr>
            <p:ph idx="1"/>
          </p:nvPr>
        </p:nvSpPr>
        <p:spPr>
          <a:xfrm>
            <a:off x="600983" y="1181100"/>
            <a:ext cx="7854950" cy="4729163"/>
          </a:xfrm>
        </p:spPr>
        <p:txBody>
          <a:bodyPr/>
          <a:lstStyle/>
          <a:p>
            <a:r>
              <a:rPr lang="pt-BR" sz="2400" dirty="0"/>
              <a:t>Objetivos:</a:t>
            </a:r>
          </a:p>
          <a:p>
            <a:pPr lvl="1"/>
            <a:r>
              <a:rPr lang="pt-BR" sz="2000" dirty="0"/>
              <a:t>Integrar dados de satélite e do censo para quantificar a distribuição e as proporções dos principais usos agrícolas na Amazônia Legal</a:t>
            </a:r>
          </a:p>
          <a:p>
            <a:pPr lvl="1"/>
            <a:endParaRPr lang="pt-BR" sz="2000" dirty="0"/>
          </a:p>
          <a:p>
            <a:pPr lvl="1"/>
            <a:r>
              <a:rPr lang="pt-BR" sz="2000" dirty="0"/>
              <a:t>Desenvolver regressão linear e espacial dos fatores determinantes associados às mudanças de uso do solo</a:t>
            </a:r>
          </a:p>
          <a:p>
            <a:pPr lvl="1"/>
            <a:endParaRPr lang="pt-BR" sz="2000" dirty="0"/>
          </a:p>
          <a:p>
            <a:pPr lvl="1"/>
            <a:r>
              <a:rPr lang="pt-BR" sz="2000" dirty="0"/>
              <a:t>Comparar os fatores determinantes entre dois períodos (1996/1997 e 2006/2007) e entre 3 usos agrícolas (pastagem, agricultura temporária e agricultura permanente) </a:t>
            </a:r>
          </a:p>
          <a:p>
            <a:pPr lvl="1"/>
            <a:endParaRPr lang="pt-BR" dirty="0"/>
          </a:p>
        </p:txBody>
      </p:sp>
    </p:spTree>
    <p:extLst>
      <p:ext uri="{BB962C8B-B14F-4D97-AF65-F5344CB8AC3E}">
        <p14:creationId xmlns:p14="http://schemas.microsoft.com/office/powerpoint/2010/main" val="201980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DA85778-8010-42D7-8568-70C4A78E110A}"/>
              </a:ext>
            </a:extLst>
          </p:cNvPr>
          <p:cNvSpPr>
            <a:spLocks noGrp="1"/>
          </p:cNvSpPr>
          <p:nvPr>
            <p:ph idx="1"/>
          </p:nvPr>
        </p:nvSpPr>
        <p:spPr/>
        <p:txBody>
          <a:bodyPr/>
          <a:lstStyle/>
          <a:p>
            <a:endParaRPr lang="pt-BR"/>
          </a:p>
        </p:txBody>
      </p:sp>
      <p:sp>
        <p:nvSpPr>
          <p:cNvPr id="4" name="Retângulo: Cantos Arredondados 3">
            <a:extLst>
              <a:ext uri="{FF2B5EF4-FFF2-40B4-BE49-F238E27FC236}">
                <a16:creationId xmlns:a16="http://schemas.microsoft.com/office/drawing/2014/main" id="{58EE3D03-7D34-43BE-8178-3B3967E31E1F}"/>
              </a:ext>
            </a:extLst>
          </p:cNvPr>
          <p:cNvSpPr/>
          <p:nvPr/>
        </p:nvSpPr>
        <p:spPr>
          <a:xfrm>
            <a:off x="1796882" y="114627"/>
            <a:ext cx="2502974"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D5C29C97-3D6A-4D19-8C0B-A9596E87E1AD}"/>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Materiais e Métodos</a:t>
            </a:r>
          </a:p>
        </p:txBody>
      </p:sp>
      <p:sp>
        <p:nvSpPr>
          <p:cNvPr id="6" name="Retângulo: Cantos Arredondados 5">
            <a:extLst>
              <a:ext uri="{FF2B5EF4-FFF2-40B4-BE49-F238E27FC236}">
                <a16:creationId xmlns:a16="http://schemas.microsoft.com/office/drawing/2014/main" id="{F227706C-95AB-4839-9E4C-23AC2EC7B0B7}"/>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5246A17D-CB2F-4C19-B849-63AEA0D983EA}"/>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a:solidFill>
                  <a:schemeClr val="tx1">
                    <a:lumMod val="50000"/>
                    <a:lumOff val="50000"/>
                  </a:schemeClr>
                </a:solidFill>
              </a:rPr>
              <a:t>Introdução</a:t>
            </a:r>
            <a:endParaRPr lang="pt-BR" sz="2200" dirty="0">
              <a:solidFill>
                <a:schemeClr val="tx1">
                  <a:lumMod val="50000"/>
                  <a:lumOff val="50000"/>
                </a:schemeClr>
              </a:solidFill>
            </a:endParaRPr>
          </a:p>
        </p:txBody>
      </p:sp>
      <p:sp>
        <p:nvSpPr>
          <p:cNvPr id="8" name="Retângulo: Cantos Arredondados 7">
            <a:extLst>
              <a:ext uri="{FF2B5EF4-FFF2-40B4-BE49-F238E27FC236}">
                <a16:creationId xmlns:a16="http://schemas.microsoft.com/office/drawing/2014/main" id="{4355776B-7CB3-4683-AB0D-ECB421A86CEB}"/>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EB68BE64-CFF5-476C-8D0D-709FFA432717}"/>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E023D799-5F4E-454B-B1E0-422271C959E4}"/>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4ECBF6A8-AB1E-4927-9D02-329CC6BE53FB}"/>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2" name="Espaço Reservado para Conteúdo 2">
            <a:extLst>
              <a:ext uri="{FF2B5EF4-FFF2-40B4-BE49-F238E27FC236}">
                <a16:creationId xmlns:a16="http://schemas.microsoft.com/office/drawing/2014/main" id="{7A6DF70E-A4C4-4A56-AF27-75ABE7ED9EB7}"/>
              </a:ext>
            </a:extLst>
          </p:cNvPr>
          <p:cNvSpPr txBox="1">
            <a:spLocks/>
          </p:cNvSpPr>
          <p:nvPr/>
        </p:nvSpPr>
        <p:spPr>
          <a:xfrm>
            <a:off x="305170" y="107659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Área de estudo:</a:t>
            </a:r>
          </a:p>
        </p:txBody>
      </p:sp>
      <p:pic>
        <p:nvPicPr>
          <p:cNvPr id="13" name="Imagem 12">
            <a:extLst>
              <a:ext uri="{FF2B5EF4-FFF2-40B4-BE49-F238E27FC236}">
                <a16:creationId xmlns:a16="http://schemas.microsoft.com/office/drawing/2014/main" id="{4E8A7C5D-B95E-498C-93D9-C17FD8F93E8E}"/>
              </a:ext>
            </a:extLst>
          </p:cNvPr>
          <p:cNvPicPr>
            <a:picLocks noChangeAspect="1"/>
          </p:cNvPicPr>
          <p:nvPr/>
        </p:nvPicPr>
        <p:blipFill>
          <a:blip r:embed="rId3" cstate="print"/>
          <a:stretch>
            <a:fillRect/>
          </a:stretch>
        </p:blipFill>
        <p:spPr>
          <a:xfrm>
            <a:off x="0" y="1634449"/>
            <a:ext cx="9144000" cy="4146956"/>
          </a:xfrm>
          <a:prstGeom prst="rect">
            <a:avLst/>
          </a:prstGeom>
        </p:spPr>
      </p:pic>
      <p:cxnSp>
        <p:nvCxnSpPr>
          <p:cNvPr id="15" name="Conector: Curvo 14">
            <a:extLst>
              <a:ext uri="{FF2B5EF4-FFF2-40B4-BE49-F238E27FC236}">
                <a16:creationId xmlns:a16="http://schemas.microsoft.com/office/drawing/2014/main" id="{6814C30B-814D-48BE-801C-0DF3ABCFAA26}"/>
              </a:ext>
            </a:extLst>
          </p:cNvPr>
          <p:cNvCxnSpPr>
            <a:cxnSpLocks/>
          </p:cNvCxnSpPr>
          <p:nvPr/>
        </p:nvCxnSpPr>
        <p:spPr>
          <a:xfrm rot="5400000">
            <a:off x="5502776" y="4689939"/>
            <a:ext cx="758555" cy="308668"/>
          </a:xfrm>
          <a:prstGeom prst="curvedConnector3">
            <a:avLst>
              <a:gd name="adj1" fmla="val 2552"/>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1" name="CaixaDeTexto 20">
            <a:extLst>
              <a:ext uri="{FF2B5EF4-FFF2-40B4-BE49-F238E27FC236}">
                <a16:creationId xmlns:a16="http://schemas.microsoft.com/office/drawing/2014/main" id="{B6967C90-CF1E-44F2-B3E9-00CD81E666FB}"/>
              </a:ext>
            </a:extLst>
          </p:cNvPr>
          <p:cNvSpPr txBox="1"/>
          <p:nvPr/>
        </p:nvSpPr>
        <p:spPr>
          <a:xfrm>
            <a:off x="4957316" y="5230061"/>
            <a:ext cx="1540806" cy="369332"/>
          </a:xfrm>
          <a:prstGeom prst="rect">
            <a:avLst/>
          </a:prstGeom>
          <a:noFill/>
        </p:spPr>
        <p:txBody>
          <a:bodyPr wrap="none" rtlCol="0">
            <a:spAutoFit/>
          </a:bodyPr>
          <a:lstStyle/>
          <a:p>
            <a:r>
              <a:rPr lang="pt-BR" dirty="0"/>
              <a:t>25 km x 25 km</a:t>
            </a:r>
          </a:p>
        </p:txBody>
      </p:sp>
    </p:spTree>
    <p:extLst>
      <p:ext uri="{BB962C8B-B14F-4D97-AF65-F5344CB8AC3E}">
        <p14:creationId xmlns:p14="http://schemas.microsoft.com/office/powerpoint/2010/main" val="4407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DC85431-E75A-4277-A0DA-0BFC81DBD4FC}"/>
              </a:ext>
            </a:extLst>
          </p:cNvPr>
          <p:cNvSpPr>
            <a:spLocks noGrp="1"/>
          </p:cNvSpPr>
          <p:nvPr>
            <p:ph idx="1"/>
          </p:nvPr>
        </p:nvSpPr>
        <p:spPr>
          <a:xfrm>
            <a:off x="731328" y="1654261"/>
            <a:ext cx="8395610" cy="4351338"/>
          </a:xfrm>
        </p:spPr>
        <p:txBody>
          <a:bodyPr>
            <a:normAutofit/>
          </a:bodyPr>
          <a:lstStyle/>
          <a:p>
            <a:r>
              <a:rPr lang="pt-BR" sz="2000" dirty="0"/>
              <a:t>Desflorestamento – PRODES 1997 e 2007</a:t>
            </a:r>
          </a:p>
          <a:p>
            <a:r>
              <a:rPr lang="pt-BR" sz="2000" dirty="0"/>
              <a:t>Células &gt;20% Nuvens ou Não Floresta – Excluídas</a:t>
            </a:r>
          </a:p>
          <a:p>
            <a:r>
              <a:rPr lang="pt-BR" sz="2000" dirty="0"/>
              <a:t>2232 células</a:t>
            </a:r>
          </a:p>
        </p:txBody>
      </p:sp>
      <p:sp>
        <p:nvSpPr>
          <p:cNvPr id="4" name="Retângulo: Cantos Arredondados 3">
            <a:extLst>
              <a:ext uri="{FF2B5EF4-FFF2-40B4-BE49-F238E27FC236}">
                <a16:creationId xmlns:a16="http://schemas.microsoft.com/office/drawing/2014/main" id="{891C2D9B-BAF9-4A56-AACF-F5B61B128694}"/>
              </a:ext>
            </a:extLst>
          </p:cNvPr>
          <p:cNvSpPr/>
          <p:nvPr/>
        </p:nvSpPr>
        <p:spPr>
          <a:xfrm>
            <a:off x="1796882" y="114627"/>
            <a:ext cx="2502974"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C4E61CF8-E4F3-4FB0-85B3-11C95560E2C0}"/>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Materiais e Métodos</a:t>
            </a:r>
          </a:p>
        </p:txBody>
      </p:sp>
      <p:sp>
        <p:nvSpPr>
          <p:cNvPr id="6" name="Retângulo: Cantos Arredondados 5">
            <a:extLst>
              <a:ext uri="{FF2B5EF4-FFF2-40B4-BE49-F238E27FC236}">
                <a16:creationId xmlns:a16="http://schemas.microsoft.com/office/drawing/2014/main" id="{F0BB4791-8144-4C15-814D-852CE918C5C3}"/>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B9E6ECA6-9301-4595-8865-6847279068EF}"/>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a:solidFill>
                  <a:schemeClr val="tx1">
                    <a:lumMod val="50000"/>
                    <a:lumOff val="50000"/>
                  </a:schemeClr>
                </a:solidFill>
              </a:rPr>
              <a:t>Introdução</a:t>
            </a:r>
            <a:endParaRPr lang="pt-BR" sz="2200" dirty="0">
              <a:solidFill>
                <a:schemeClr val="tx1">
                  <a:lumMod val="50000"/>
                  <a:lumOff val="50000"/>
                </a:schemeClr>
              </a:solidFill>
            </a:endParaRPr>
          </a:p>
        </p:txBody>
      </p:sp>
      <p:sp>
        <p:nvSpPr>
          <p:cNvPr id="8" name="Retângulo: Cantos Arredondados 7">
            <a:extLst>
              <a:ext uri="{FF2B5EF4-FFF2-40B4-BE49-F238E27FC236}">
                <a16:creationId xmlns:a16="http://schemas.microsoft.com/office/drawing/2014/main" id="{F24E4E69-CC61-42F7-A95C-E53FB01DBC5F}"/>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763CA745-0E2B-4776-B27B-AB7C67AE62E0}"/>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1B590ECF-5546-4E24-B120-F5707D5B075E}"/>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D5038F55-B249-41CE-AFF7-E7E0B8431633}"/>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2" name="Espaço Reservado para Conteúdo 2">
            <a:extLst>
              <a:ext uri="{FF2B5EF4-FFF2-40B4-BE49-F238E27FC236}">
                <a16:creationId xmlns:a16="http://schemas.microsoft.com/office/drawing/2014/main" id="{73580510-53B5-4A0B-97EB-D565768C9B37}"/>
              </a:ext>
            </a:extLst>
          </p:cNvPr>
          <p:cNvSpPr txBox="1">
            <a:spLocks/>
          </p:cNvSpPr>
          <p:nvPr/>
        </p:nvSpPr>
        <p:spPr>
          <a:xfrm>
            <a:off x="305170" y="107659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Desflorestamento e uso da terra:</a:t>
            </a:r>
          </a:p>
        </p:txBody>
      </p:sp>
      <p:pic>
        <p:nvPicPr>
          <p:cNvPr id="2" name="Imagem 1">
            <a:extLst>
              <a:ext uri="{FF2B5EF4-FFF2-40B4-BE49-F238E27FC236}">
                <a16:creationId xmlns:a16="http://schemas.microsoft.com/office/drawing/2014/main" id="{9A53EF18-3F19-460B-BABD-192915E10B6A}"/>
              </a:ext>
            </a:extLst>
          </p:cNvPr>
          <p:cNvPicPr>
            <a:picLocks noChangeAspect="1"/>
          </p:cNvPicPr>
          <p:nvPr/>
        </p:nvPicPr>
        <p:blipFill>
          <a:blip r:embed="rId3" cstate="print"/>
          <a:stretch>
            <a:fillRect/>
          </a:stretch>
        </p:blipFill>
        <p:spPr>
          <a:xfrm>
            <a:off x="-17062" y="3243442"/>
            <a:ext cx="9144000" cy="3627258"/>
          </a:xfrm>
          <a:prstGeom prst="rect">
            <a:avLst/>
          </a:prstGeom>
        </p:spPr>
      </p:pic>
    </p:spTree>
    <p:extLst>
      <p:ext uri="{BB962C8B-B14F-4D97-AF65-F5344CB8AC3E}">
        <p14:creationId xmlns:p14="http://schemas.microsoft.com/office/powerpoint/2010/main" val="269011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D66AA4B-E139-46D8-8C39-A3D4F2331A71}"/>
              </a:ext>
            </a:extLst>
          </p:cNvPr>
          <p:cNvSpPr>
            <a:spLocks noGrp="1"/>
          </p:cNvSpPr>
          <p:nvPr>
            <p:ph idx="1"/>
          </p:nvPr>
        </p:nvSpPr>
        <p:spPr>
          <a:xfrm>
            <a:off x="628650" y="1451110"/>
            <a:ext cx="6139451" cy="4351338"/>
          </a:xfrm>
        </p:spPr>
        <p:txBody>
          <a:bodyPr>
            <a:normAutofit/>
          </a:bodyPr>
          <a:lstStyle/>
          <a:p>
            <a:r>
              <a:rPr lang="pt-BR" sz="2000" dirty="0"/>
              <a:t>Desflorestamento (PRODES) – decomposto em: </a:t>
            </a:r>
          </a:p>
          <a:p>
            <a:pPr lvl="1"/>
            <a:r>
              <a:rPr lang="pt-BR" sz="2000" dirty="0"/>
              <a:t>Pastagem</a:t>
            </a:r>
          </a:p>
          <a:p>
            <a:pPr lvl="1"/>
            <a:r>
              <a:rPr lang="pt-BR" sz="2000" dirty="0"/>
              <a:t>Agricultura permanente</a:t>
            </a:r>
          </a:p>
          <a:p>
            <a:pPr lvl="1"/>
            <a:r>
              <a:rPr lang="pt-BR" sz="2000" dirty="0"/>
              <a:t>Agricultura temporária</a:t>
            </a:r>
          </a:p>
          <a:p>
            <a:r>
              <a:rPr lang="pt-BR" sz="2000" dirty="0"/>
              <a:t>Usos distribuídos uniformemente no desflorestamento dos municípios</a:t>
            </a:r>
          </a:p>
        </p:txBody>
      </p:sp>
      <p:sp>
        <p:nvSpPr>
          <p:cNvPr id="4" name="Retângulo: Cantos Arredondados 3">
            <a:extLst>
              <a:ext uri="{FF2B5EF4-FFF2-40B4-BE49-F238E27FC236}">
                <a16:creationId xmlns:a16="http://schemas.microsoft.com/office/drawing/2014/main" id="{FB31FFAB-C9A0-4025-A0AA-9E1E29AB49A1}"/>
              </a:ext>
            </a:extLst>
          </p:cNvPr>
          <p:cNvSpPr/>
          <p:nvPr/>
        </p:nvSpPr>
        <p:spPr>
          <a:xfrm>
            <a:off x="1796882" y="114627"/>
            <a:ext cx="2502974"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34654B8F-E81F-4E9A-ABF4-EE78A42DCD87}"/>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Materiais e Métodos</a:t>
            </a:r>
          </a:p>
        </p:txBody>
      </p:sp>
      <p:sp>
        <p:nvSpPr>
          <p:cNvPr id="6" name="Retângulo: Cantos Arredondados 5">
            <a:extLst>
              <a:ext uri="{FF2B5EF4-FFF2-40B4-BE49-F238E27FC236}">
                <a16:creationId xmlns:a16="http://schemas.microsoft.com/office/drawing/2014/main" id="{844CAA17-4EBB-4759-A603-B698E29850C0}"/>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4BF5BCAE-8B96-4E59-B733-AF3D14D5AE4F}"/>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a:solidFill>
                  <a:schemeClr val="tx1">
                    <a:lumMod val="50000"/>
                    <a:lumOff val="50000"/>
                  </a:schemeClr>
                </a:solidFill>
              </a:rPr>
              <a:t>Introdução</a:t>
            </a:r>
            <a:endParaRPr lang="pt-BR" sz="2200" dirty="0">
              <a:solidFill>
                <a:schemeClr val="tx1">
                  <a:lumMod val="50000"/>
                  <a:lumOff val="50000"/>
                </a:schemeClr>
              </a:solidFill>
            </a:endParaRPr>
          </a:p>
        </p:txBody>
      </p:sp>
      <p:sp>
        <p:nvSpPr>
          <p:cNvPr id="8" name="Retângulo: Cantos Arredondados 7">
            <a:extLst>
              <a:ext uri="{FF2B5EF4-FFF2-40B4-BE49-F238E27FC236}">
                <a16:creationId xmlns:a16="http://schemas.microsoft.com/office/drawing/2014/main" id="{9F64A490-8E7E-4423-A894-E2F3798993C4}"/>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E949642C-0D40-4E2C-ACCF-C380A8783B24}"/>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3F86C802-5DC3-4956-AF48-B857545D8916}"/>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598C31C7-6AD6-4ECD-BA2A-D9BBEB904E06}"/>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2" name="Espaço Reservado para Conteúdo 2">
            <a:extLst>
              <a:ext uri="{FF2B5EF4-FFF2-40B4-BE49-F238E27FC236}">
                <a16:creationId xmlns:a16="http://schemas.microsoft.com/office/drawing/2014/main" id="{221C4A35-DDAC-4C43-8ADD-126641DC2AB1}"/>
              </a:ext>
            </a:extLst>
          </p:cNvPr>
          <p:cNvSpPr txBox="1">
            <a:spLocks/>
          </p:cNvSpPr>
          <p:nvPr/>
        </p:nvSpPr>
        <p:spPr>
          <a:xfrm>
            <a:off x="305170" y="107659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Desflorestamento e uso da terra:</a:t>
            </a:r>
          </a:p>
        </p:txBody>
      </p:sp>
      <p:pic>
        <p:nvPicPr>
          <p:cNvPr id="13" name="Imagem 12">
            <a:extLst>
              <a:ext uri="{FF2B5EF4-FFF2-40B4-BE49-F238E27FC236}">
                <a16:creationId xmlns:a16="http://schemas.microsoft.com/office/drawing/2014/main" id="{D5C48AC5-FD5D-4C15-8B02-7C592713D4FA}"/>
              </a:ext>
            </a:extLst>
          </p:cNvPr>
          <p:cNvPicPr>
            <a:picLocks noChangeAspect="1"/>
          </p:cNvPicPr>
          <p:nvPr/>
        </p:nvPicPr>
        <p:blipFill>
          <a:blip r:embed="rId3" cstate="print"/>
          <a:stretch>
            <a:fillRect/>
          </a:stretch>
        </p:blipFill>
        <p:spPr>
          <a:xfrm>
            <a:off x="368297" y="4200564"/>
            <a:ext cx="2616200" cy="2090650"/>
          </a:xfrm>
          <a:prstGeom prst="rect">
            <a:avLst/>
          </a:prstGeom>
        </p:spPr>
      </p:pic>
      <p:pic>
        <p:nvPicPr>
          <p:cNvPr id="15" name="Imagem 14">
            <a:extLst>
              <a:ext uri="{FF2B5EF4-FFF2-40B4-BE49-F238E27FC236}">
                <a16:creationId xmlns:a16="http://schemas.microsoft.com/office/drawing/2014/main" id="{595E6865-F23E-4992-8B8C-251D7AAA6265}"/>
              </a:ext>
            </a:extLst>
          </p:cNvPr>
          <p:cNvPicPr>
            <a:picLocks noChangeAspect="1"/>
          </p:cNvPicPr>
          <p:nvPr/>
        </p:nvPicPr>
        <p:blipFill>
          <a:blip r:embed="rId4" cstate="print"/>
          <a:stretch>
            <a:fillRect/>
          </a:stretch>
        </p:blipFill>
        <p:spPr>
          <a:xfrm>
            <a:off x="3470286" y="4318530"/>
            <a:ext cx="2494107" cy="1854717"/>
          </a:xfrm>
          <a:prstGeom prst="rect">
            <a:avLst/>
          </a:prstGeom>
        </p:spPr>
      </p:pic>
      <p:pic>
        <p:nvPicPr>
          <p:cNvPr id="16" name="Imagem 15">
            <a:extLst>
              <a:ext uri="{FF2B5EF4-FFF2-40B4-BE49-F238E27FC236}">
                <a16:creationId xmlns:a16="http://schemas.microsoft.com/office/drawing/2014/main" id="{F238891E-E447-4CB5-90E4-EF984D32D36A}"/>
              </a:ext>
            </a:extLst>
          </p:cNvPr>
          <p:cNvPicPr>
            <a:picLocks noChangeAspect="1"/>
          </p:cNvPicPr>
          <p:nvPr/>
        </p:nvPicPr>
        <p:blipFill>
          <a:blip r:embed="rId5" cstate="print"/>
          <a:stretch>
            <a:fillRect/>
          </a:stretch>
        </p:blipFill>
        <p:spPr>
          <a:xfrm>
            <a:off x="6773663" y="2510098"/>
            <a:ext cx="1741687" cy="1323975"/>
          </a:xfrm>
          <a:prstGeom prst="rect">
            <a:avLst/>
          </a:prstGeom>
        </p:spPr>
      </p:pic>
      <p:pic>
        <p:nvPicPr>
          <p:cNvPr id="18" name="Imagem 17">
            <a:extLst>
              <a:ext uri="{FF2B5EF4-FFF2-40B4-BE49-F238E27FC236}">
                <a16:creationId xmlns:a16="http://schemas.microsoft.com/office/drawing/2014/main" id="{9AB8E025-A655-42EE-9AB1-572E9BED7332}"/>
              </a:ext>
            </a:extLst>
          </p:cNvPr>
          <p:cNvPicPr>
            <a:picLocks noChangeAspect="1"/>
          </p:cNvPicPr>
          <p:nvPr/>
        </p:nvPicPr>
        <p:blipFill>
          <a:blip r:embed="rId6" cstate="print"/>
          <a:stretch>
            <a:fillRect/>
          </a:stretch>
        </p:blipFill>
        <p:spPr>
          <a:xfrm>
            <a:off x="6842145" y="5501931"/>
            <a:ext cx="1748740" cy="1323975"/>
          </a:xfrm>
          <a:prstGeom prst="rect">
            <a:avLst/>
          </a:prstGeom>
        </p:spPr>
      </p:pic>
      <p:pic>
        <p:nvPicPr>
          <p:cNvPr id="19" name="Imagem 18">
            <a:extLst>
              <a:ext uri="{FF2B5EF4-FFF2-40B4-BE49-F238E27FC236}">
                <a16:creationId xmlns:a16="http://schemas.microsoft.com/office/drawing/2014/main" id="{388E09C0-F476-41D9-B9F8-C58C8EC385A8}"/>
              </a:ext>
            </a:extLst>
          </p:cNvPr>
          <p:cNvPicPr>
            <a:picLocks noChangeAspect="1"/>
          </p:cNvPicPr>
          <p:nvPr/>
        </p:nvPicPr>
        <p:blipFill>
          <a:blip r:embed="rId7" cstate="print"/>
          <a:stretch>
            <a:fillRect/>
          </a:stretch>
        </p:blipFill>
        <p:spPr>
          <a:xfrm>
            <a:off x="6845672" y="3999837"/>
            <a:ext cx="1748740" cy="1323975"/>
          </a:xfrm>
          <a:prstGeom prst="rect">
            <a:avLst/>
          </a:prstGeom>
        </p:spPr>
      </p:pic>
      <p:cxnSp>
        <p:nvCxnSpPr>
          <p:cNvPr id="21" name="Conector de Seta Reta 20">
            <a:extLst>
              <a:ext uri="{FF2B5EF4-FFF2-40B4-BE49-F238E27FC236}">
                <a16:creationId xmlns:a16="http://schemas.microsoft.com/office/drawing/2014/main" id="{59921464-51CB-4B4A-90C5-94BB77B55D44}"/>
              </a:ext>
            </a:extLst>
          </p:cNvPr>
          <p:cNvCxnSpPr/>
          <p:nvPr/>
        </p:nvCxnSpPr>
        <p:spPr>
          <a:xfrm>
            <a:off x="3048369" y="5427933"/>
            <a:ext cx="2790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ector de Seta Reta 21">
            <a:extLst>
              <a:ext uri="{FF2B5EF4-FFF2-40B4-BE49-F238E27FC236}">
                <a16:creationId xmlns:a16="http://schemas.microsoft.com/office/drawing/2014/main" id="{A8E98E1A-BBD7-4B56-AF97-4D36662CE7C2}"/>
              </a:ext>
            </a:extLst>
          </p:cNvPr>
          <p:cNvCxnSpPr>
            <a:cxnSpLocks/>
          </p:cNvCxnSpPr>
          <p:nvPr/>
        </p:nvCxnSpPr>
        <p:spPr>
          <a:xfrm>
            <a:off x="6171152" y="4805633"/>
            <a:ext cx="4963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de Seta Reta 22">
            <a:extLst>
              <a:ext uri="{FF2B5EF4-FFF2-40B4-BE49-F238E27FC236}">
                <a16:creationId xmlns:a16="http://schemas.microsoft.com/office/drawing/2014/main" id="{6782900F-17A7-420F-83B3-AA7404733BC0}"/>
              </a:ext>
            </a:extLst>
          </p:cNvPr>
          <p:cNvCxnSpPr>
            <a:cxnSpLocks/>
          </p:cNvCxnSpPr>
          <p:nvPr/>
        </p:nvCxnSpPr>
        <p:spPr>
          <a:xfrm>
            <a:off x="6158636" y="5501931"/>
            <a:ext cx="419964" cy="3005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de Seta Reta 26">
            <a:extLst>
              <a:ext uri="{FF2B5EF4-FFF2-40B4-BE49-F238E27FC236}">
                <a16:creationId xmlns:a16="http://schemas.microsoft.com/office/drawing/2014/main" id="{6FD3C55C-B593-4982-96B8-A56005473149}"/>
              </a:ext>
            </a:extLst>
          </p:cNvPr>
          <p:cNvCxnSpPr>
            <a:cxnSpLocks/>
          </p:cNvCxnSpPr>
          <p:nvPr/>
        </p:nvCxnSpPr>
        <p:spPr>
          <a:xfrm flipV="1">
            <a:off x="6229102" y="3733800"/>
            <a:ext cx="438398" cy="2831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CaixaDeTexto 29">
            <a:extLst>
              <a:ext uri="{FF2B5EF4-FFF2-40B4-BE49-F238E27FC236}">
                <a16:creationId xmlns:a16="http://schemas.microsoft.com/office/drawing/2014/main" id="{91948937-7C57-4574-BC55-A376F12A1E42}"/>
              </a:ext>
            </a:extLst>
          </p:cNvPr>
          <p:cNvSpPr txBox="1"/>
          <p:nvPr/>
        </p:nvSpPr>
        <p:spPr>
          <a:xfrm>
            <a:off x="3874184" y="6173247"/>
            <a:ext cx="1861261" cy="369332"/>
          </a:xfrm>
          <a:prstGeom prst="rect">
            <a:avLst/>
          </a:prstGeom>
          <a:noFill/>
        </p:spPr>
        <p:txBody>
          <a:bodyPr wrap="square" rtlCol="0">
            <a:spAutoFit/>
          </a:bodyPr>
          <a:lstStyle/>
          <a:p>
            <a:r>
              <a:rPr lang="pt-BR" dirty="0"/>
              <a:t>Desflorestamento</a:t>
            </a:r>
          </a:p>
        </p:txBody>
      </p:sp>
      <p:sp>
        <p:nvSpPr>
          <p:cNvPr id="31" name="CaixaDeTexto 30">
            <a:extLst>
              <a:ext uri="{FF2B5EF4-FFF2-40B4-BE49-F238E27FC236}">
                <a16:creationId xmlns:a16="http://schemas.microsoft.com/office/drawing/2014/main" id="{2B107E31-60C3-4562-A3FD-6F93E39A001E}"/>
              </a:ext>
            </a:extLst>
          </p:cNvPr>
          <p:cNvSpPr txBox="1"/>
          <p:nvPr/>
        </p:nvSpPr>
        <p:spPr>
          <a:xfrm rot="5400000">
            <a:off x="8224068" y="3104086"/>
            <a:ext cx="1090643" cy="369332"/>
          </a:xfrm>
          <a:prstGeom prst="rect">
            <a:avLst/>
          </a:prstGeom>
          <a:noFill/>
        </p:spPr>
        <p:txBody>
          <a:bodyPr wrap="square" rtlCol="0">
            <a:spAutoFit/>
          </a:bodyPr>
          <a:lstStyle/>
          <a:p>
            <a:r>
              <a:rPr lang="pt-BR" dirty="0"/>
              <a:t>Pastagem</a:t>
            </a:r>
          </a:p>
        </p:txBody>
      </p:sp>
      <p:sp>
        <p:nvSpPr>
          <p:cNvPr id="32" name="CaixaDeTexto 31">
            <a:extLst>
              <a:ext uri="{FF2B5EF4-FFF2-40B4-BE49-F238E27FC236}">
                <a16:creationId xmlns:a16="http://schemas.microsoft.com/office/drawing/2014/main" id="{44061262-2381-4E50-BFED-4AAEF949C9E9}"/>
              </a:ext>
            </a:extLst>
          </p:cNvPr>
          <p:cNvSpPr txBox="1"/>
          <p:nvPr/>
        </p:nvSpPr>
        <p:spPr>
          <a:xfrm rot="5400000">
            <a:off x="7925350" y="4422819"/>
            <a:ext cx="1598795" cy="381309"/>
          </a:xfrm>
          <a:prstGeom prst="rect">
            <a:avLst/>
          </a:prstGeom>
          <a:noFill/>
        </p:spPr>
        <p:txBody>
          <a:bodyPr wrap="square" rtlCol="0">
            <a:spAutoFit/>
          </a:bodyPr>
          <a:lstStyle/>
          <a:p>
            <a:r>
              <a:rPr lang="pt-BR" dirty="0"/>
              <a:t>A. temporária</a:t>
            </a:r>
          </a:p>
        </p:txBody>
      </p:sp>
      <p:sp>
        <p:nvSpPr>
          <p:cNvPr id="33" name="CaixaDeTexto 32">
            <a:extLst>
              <a:ext uri="{FF2B5EF4-FFF2-40B4-BE49-F238E27FC236}">
                <a16:creationId xmlns:a16="http://schemas.microsoft.com/office/drawing/2014/main" id="{F832F09F-3594-4B62-A97E-C51914C071DF}"/>
              </a:ext>
            </a:extLst>
          </p:cNvPr>
          <p:cNvSpPr txBox="1"/>
          <p:nvPr/>
        </p:nvSpPr>
        <p:spPr>
          <a:xfrm rot="5400000">
            <a:off x="7893538" y="5979252"/>
            <a:ext cx="1685520" cy="369332"/>
          </a:xfrm>
          <a:prstGeom prst="rect">
            <a:avLst/>
          </a:prstGeom>
          <a:noFill/>
        </p:spPr>
        <p:txBody>
          <a:bodyPr wrap="square" rtlCol="0">
            <a:spAutoFit/>
          </a:bodyPr>
          <a:lstStyle/>
          <a:p>
            <a:r>
              <a:rPr lang="pt-BR" dirty="0"/>
              <a:t>A. permanente</a:t>
            </a:r>
          </a:p>
        </p:txBody>
      </p:sp>
      <p:sp>
        <p:nvSpPr>
          <p:cNvPr id="34" name="CaixaDeTexto 33">
            <a:extLst>
              <a:ext uri="{FF2B5EF4-FFF2-40B4-BE49-F238E27FC236}">
                <a16:creationId xmlns:a16="http://schemas.microsoft.com/office/drawing/2014/main" id="{CD13A8F9-8519-43A1-A4BA-B722A9642B07}"/>
              </a:ext>
            </a:extLst>
          </p:cNvPr>
          <p:cNvSpPr txBox="1"/>
          <p:nvPr/>
        </p:nvSpPr>
        <p:spPr>
          <a:xfrm>
            <a:off x="4196794" y="2122096"/>
            <a:ext cx="1861261" cy="369332"/>
          </a:xfrm>
          <a:prstGeom prst="rect">
            <a:avLst/>
          </a:prstGeom>
          <a:noFill/>
        </p:spPr>
        <p:txBody>
          <a:bodyPr wrap="square" rtlCol="0">
            <a:spAutoFit/>
          </a:bodyPr>
          <a:lstStyle/>
          <a:p>
            <a:r>
              <a:rPr lang="pt-BR" dirty="0"/>
              <a:t>Censo (IBGE)</a:t>
            </a:r>
          </a:p>
        </p:txBody>
      </p:sp>
      <p:sp>
        <p:nvSpPr>
          <p:cNvPr id="35" name="Chave Direita 34">
            <a:extLst>
              <a:ext uri="{FF2B5EF4-FFF2-40B4-BE49-F238E27FC236}">
                <a16:creationId xmlns:a16="http://schemas.microsoft.com/office/drawing/2014/main" id="{1A2FC468-2CF6-4844-A863-014E42FD2C27}"/>
              </a:ext>
            </a:extLst>
          </p:cNvPr>
          <p:cNvSpPr/>
          <p:nvPr/>
        </p:nvSpPr>
        <p:spPr>
          <a:xfrm>
            <a:off x="4000500" y="1871873"/>
            <a:ext cx="76200" cy="87155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21960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6D38E24-FBCD-4A69-A085-511E95766E8B}"/>
              </a:ext>
            </a:extLst>
          </p:cNvPr>
          <p:cNvSpPr>
            <a:spLocks noGrp="1"/>
          </p:cNvSpPr>
          <p:nvPr>
            <p:ph idx="1"/>
          </p:nvPr>
        </p:nvSpPr>
        <p:spPr>
          <a:xfrm>
            <a:off x="610340" y="1633267"/>
            <a:ext cx="7886700" cy="4351338"/>
          </a:xfrm>
        </p:spPr>
        <p:txBody>
          <a:bodyPr>
            <a:normAutofit/>
          </a:bodyPr>
          <a:lstStyle/>
          <a:p>
            <a:r>
              <a:rPr lang="pt-BR" sz="2000" dirty="0"/>
              <a:t>30 variáveis em 4 categorias:</a:t>
            </a:r>
          </a:p>
        </p:txBody>
      </p:sp>
      <p:sp>
        <p:nvSpPr>
          <p:cNvPr id="4" name="Retângulo: Cantos Arredondados 3">
            <a:extLst>
              <a:ext uri="{FF2B5EF4-FFF2-40B4-BE49-F238E27FC236}">
                <a16:creationId xmlns:a16="http://schemas.microsoft.com/office/drawing/2014/main" id="{ADA8CC93-779B-4C4D-804D-12E3BA845B29}"/>
              </a:ext>
            </a:extLst>
          </p:cNvPr>
          <p:cNvSpPr/>
          <p:nvPr/>
        </p:nvSpPr>
        <p:spPr>
          <a:xfrm>
            <a:off x="1796882" y="114627"/>
            <a:ext cx="2502974"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F59CAFB9-9817-43DA-A850-2F49F502999D}"/>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Materiais e Métodos</a:t>
            </a:r>
          </a:p>
        </p:txBody>
      </p:sp>
      <p:sp>
        <p:nvSpPr>
          <p:cNvPr id="6" name="Retângulo: Cantos Arredondados 5">
            <a:extLst>
              <a:ext uri="{FF2B5EF4-FFF2-40B4-BE49-F238E27FC236}">
                <a16:creationId xmlns:a16="http://schemas.microsoft.com/office/drawing/2014/main" id="{23DCE77F-A5D5-447C-9ADA-8FEF9698D7E3}"/>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4E15C4AD-9F2F-4B08-B0AA-76720DA40411}"/>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a:solidFill>
                  <a:schemeClr val="tx1">
                    <a:lumMod val="50000"/>
                    <a:lumOff val="50000"/>
                  </a:schemeClr>
                </a:solidFill>
              </a:rPr>
              <a:t>Introdução</a:t>
            </a:r>
            <a:endParaRPr lang="pt-BR" sz="2200" dirty="0">
              <a:solidFill>
                <a:schemeClr val="tx1">
                  <a:lumMod val="50000"/>
                  <a:lumOff val="50000"/>
                </a:schemeClr>
              </a:solidFill>
            </a:endParaRPr>
          </a:p>
        </p:txBody>
      </p:sp>
      <p:sp>
        <p:nvSpPr>
          <p:cNvPr id="8" name="Retângulo: Cantos Arredondados 7">
            <a:extLst>
              <a:ext uri="{FF2B5EF4-FFF2-40B4-BE49-F238E27FC236}">
                <a16:creationId xmlns:a16="http://schemas.microsoft.com/office/drawing/2014/main" id="{63C7CAAC-0C58-4A03-A687-9DF11307987F}"/>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BBD1D785-434E-45D5-9386-5BD9BF584481}"/>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5E130B77-D05D-46AD-A5E6-070536D46704}"/>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3FA8E1D5-572B-4047-9908-33D881053851}"/>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2" name="Espaço Reservado para Conteúdo 2">
            <a:extLst>
              <a:ext uri="{FF2B5EF4-FFF2-40B4-BE49-F238E27FC236}">
                <a16:creationId xmlns:a16="http://schemas.microsoft.com/office/drawing/2014/main" id="{A5AD2B57-4B59-4A63-BAAD-0960A40620D7}"/>
              </a:ext>
            </a:extLst>
          </p:cNvPr>
          <p:cNvSpPr txBox="1">
            <a:spLocks/>
          </p:cNvSpPr>
          <p:nvPr/>
        </p:nvSpPr>
        <p:spPr>
          <a:xfrm>
            <a:off x="305170" y="111786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Fatores determinantes em potencial:</a:t>
            </a:r>
          </a:p>
        </p:txBody>
      </p:sp>
      <p:sp>
        <p:nvSpPr>
          <p:cNvPr id="14" name="CaixaDeTexto 13">
            <a:extLst>
              <a:ext uri="{FF2B5EF4-FFF2-40B4-BE49-F238E27FC236}">
                <a16:creationId xmlns:a16="http://schemas.microsoft.com/office/drawing/2014/main" id="{65D5A4E5-20E3-434D-8D25-E9BDD67F0F8A}"/>
              </a:ext>
            </a:extLst>
          </p:cNvPr>
          <p:cNvSpPr txBox="1"/>
          <p:nvPr/>
        </p:nvSpPr>
        <p:spPr>
          <a:xfrm>
            <a:off x="610340" y="2213581"/>
            <a:ext cx="8228490" cy="3785652"/>
          </a:xfrm>
          <a:prstGeom prst="rect">
            <a:avLst/>
          </a:prstGeom>
          <a:noFill/>
        </p:spPr>
        <p:txBody>
          <a:bodyPr wrap="square" rtlCol="0">
            <a:spAutoFit/>
          </a:bodyPr>
          <a:lstStyle/>
          <a:p>
            <a:pPr marL="342900" indent="-342900" algn="just">
              <a:buFontTx/>
              <a:buChar char="-"/>
            </a:pPr>
            <a:r>
              <a:rPr lang="pt-BR" sz="2000" b="1" u="sng" dirty="0"/>
              <a:t>Acessibilidade aos mercados: </a:t>
            </a:r>
            <a:r>
              <a:rPr lang="pt-BR" sz="2000" dirty="0"/>
              <a:t>Distância às estradas (log10), Distância aos centros urbanos (log10), Distância aos polos de extração de madeira (log10), Distância aos rios (log10), Distância aos depósitos minerais (log10), Conexão aos portos, Conexão a São Paulo e Conexão aos mercados internacionais. </a:t>
            </a:r>
          </a:p>
          <a:p>
            <a:pPr marL="342900" indent="-342900" algn="just">
              <a:buFontTx/>
              <a:buChar char="-"/>
            </a:pPr>
            <a:endParaRPr lang="pt-BR" sz="2000" dirty="0"/>
          </a:p>
          <a:p>
            <a:pPr marL="342900" indent="-342900" algn="just">
              <a:buFontTx/>
              <a:buChar char="-"/>
            </a:pPr>
            <a:r>
              <a:rPr lang="pt-BR" sz="2000" b="1" u="sng" dirty="0"/>
              <a:t>Políticas públicas: </a:t>
            </a:r>
            <a:r>
              <a:rPr lang="pt-BR" sz="2000" dirty="0"/>
              <a:t>Nº de famílias assentadas (log10), Áreas protegidas e Áreas indígenas.</a:t>
            </a:r>
          </a:p>
          <a:p>
            <a:pPr marL="342900" indent="-342900" algn="just">
              <a:buFontTx/>
              <a:buChar char="-"/>
            </a:pPr>
            <a:endParaRPr lang="pt-BR" sz="2000" dirty="0"/>
          </a:p>
          <a:p>
            <a:pPr marL="342900" indent="-342900" algn="just">
              <a:buFontTx/>
              <a:buChar char="-"/>
            </a:pPr>
            <a:r>
              <a:rPr lang="pt-BR" sz="2000" b="1" u="sng" dirty="0"/>
              <a:t>Estrutura agrária: </a:t>
            </a:r>
            <a:r>
              <a:rPr lang="pt-BR" sz="2000" dirty="0"/>
              <a:t>Áreas de pequenas, médias e grandes propriedades.</a:t>
            </a:r>
          </a:p>
          <a:p>
            <a:pPr marL="342900" indent="-342900" algn="just">
              <a:buFontTx/>
              <a:buChar char="-"/>
            </a:pPr>
            <a:endParaRPr lang="pt-BR" sz="2000" dirty="0"/>
          </a:p>
          <a:p>
            <a:pPr marL="342900" indent="-342900" algn="just">
              <a:buFontTx/>
              <a:buChar char="-"/>
            </a:pPr>
            <a:r>
              <a:rPr lang="pt-BR" sz="2000" b="1" u="sng" dirty="0"/>
              <a:t>Meio ambiente: </a:t>
            </a:r>
            <a:r>
              <a:rPr lang="pt-BR" sz="2000" dirty="0"/>
              <a:t>Fertilidade, Índice sazonal e Índice de umidade.</a:t>
            </a:r>
          </a:p>
        </p:txBody>
      </p:sp>
    </p:spTree>
    <p:extLst>
      <p:ext uri="{BB962C8B-B14F-4D97-AF65-F5344CB8AC3E}">
        <p14:creationId xmlns:p14="http://schemas.microsoft.com/office/powerpoint/2010/main" val="94132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D24479C-B63B-4141-97CA-0186C97D8C6D}"/>
              </a:ext>
            </a:extLst>
          </p:cNvPr>
          <p:cNvSpPr>
            <a:spLocks noGrp="1"/>
          </p:cNvSpPr>
          <p:nvPr>
            <p:ph idx="1"/>
          </p:nvPr>
        </p:nvSpPr>
        <p:spPr>
          <a:xfrm>
            <a:off x="628650" y="1565361"/>
            <a:ext cx="7886700" cy="4351338"/>
          </a:xfrm>
        </p:spPr>
        <p:txBody>
          <a:bodyPr>
            <a:normAutofit/>
          </a:bodyPr>
          <a:lstStyle/>
          <a:p>
            <a:r>
              <a:rPr lang="pt-BR" sz="2000" dirty="0"/>
              <a:t>Variáveis dependentes: uso do solo - % de desflorestamento, pastagem, agricultura temporária e agricultura permanente</a:t>
            </a:r>
          </a:p>
          <a:p>
            <a:r>
              <a:rPr lang="pt-BR" sz="2000" dirty="0"/>
              <a:t>Variáveis independentes: descritas anteriormente</a:t>
            </a:r>
          </a:p>
          <a:p>
            <a:r>
              <a:rPr lang="pt-BR" sz="2000" dirty="0"/>
              <a:t>Relações não lineares – aplicou-se o log</a:t>
            </a:r>
          </a:p>
          <a:p>
            <a:endParaRPr lang="pt-BR" sz="2000" dirty="0"/>
          </a:p>
          <a:p>
            <a:endParaRPr lang="pt-BR" sz="2000" dirty="0"/>
          </a:p>
        </p:txBody>
      </p:sp>
      <p:sp>
        <p:nvSpPr>
          <p:cNvPr id="4" name="Retângulo: Cantos Arredondados 3">
            <a:extLst>
              <a:ext uri="{FF2B5EF4-FFF2-40B4-BE49-F238E27FC236}">
                <a16:creationId xmlns:a16="http://schemas.microsoft.com/office/drawing/2014/main" id="{C8D1A19C-89D6-46F9-9232-9E5575E92573}"/>
              </a:ext>
            </a:extLst>
          </p:cNvPr>
          <p:cNvSpPr/>
          <p:nvPr/>
        </p:nvSpPr>
        <p:spPr>
          <a:xfrm>
            <a:off x="1796882" y="114627"/>
            <a:ext cx="2502974"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BF5FCBE3-6492-4061-8A0F-4725F9DAC0C3}"/>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Materiais e Métodos</a:t>
            </a:r>
          </a:p>
        </p:txBody>
      </p:sp>
      <p:sp>
        <p:nvSpPr>
          <p:cNvPr id="6" name="Retângulo: Cantos Arredondados 5">
            <a:extLst>
              <a:ext uri="{FF2B5EF4-FFF2-40B4-BE49-F238E27FC236}">
                <a16:creationId xmlns:a16="http://schemas.microsoft.com/office/drawing/2014/main" id="{33A5D774-9069-4ED2-A10E-914D977E85E3}"/>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A606B84A-C9FE-4D96-A6E2-63D0160C9A5F}"/>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a:solidFill>
                  <a:schemeClr val="tx1">
                    <a:lumMod val="50000"/>
                    <a:lumOff val="50000"/>
                  </a:schemeClr>
                </a:solidFill>
              </a:rPr>
              <a:t>Introdução</a:t>
            </a:r>
            <a:endParaRPr lang="pt-BR" sz="2200" dirty="0">
              <a:solidFill>
                <a:schemeClr val="tx1">
                  <a:lumMod val="50000"/>
                  <a:lumOff val="50000"/>
                </a:schemeClr>
              </a:solidFill>
            </a:endParaRPr>
          </a:p>
        </p:txBody>
      </p:sp>
      <p:sp>
        <p:nvSpPr>
          <p:cNvPr id="8" name="Retângulo: Cantos Arredondados 7">
            <a:extLst>
              <a:ext uri="{FF2B5EF4-FFF2-40B4-BE49-F238E27FC236}">
                <a16:creationId xmlns:a16="http://schemas.microsoft.com/office/drawing/2014/main" id="{6D0B613A-E168-42D9-A1FD-02468EDE10EF}"/>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7B760688-05EE-4A69-8128-E1D0816314FF}"/>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BBD30331-FDE1-43FD-B519-EEB7EB42C955}"/>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548A4F19-0EF4-4BB4-B0B6-A5F6AA3835D5}"/>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2" name="Espaço Reservado para Conteúdo 2">
            <a:extLst>
              <a:ext uri="{FF2B5EF4-FFF2-40B4-BE49-F238E27FC236}">
                <a16:creationId xmlns:a16="http://schemas.microsoft.com/office/drawing/2014/main" id="{5F627E03-9FBA-4411-B44B-A6B38206325B}"/>
              </a:ext>
            </a:extLst>
          </p:cNvPr>
          <p:cNvSpPr txBox="1">
            <a:spLocks/>
          </p:cNvSpPr>
          <p:nvPr/>
        </p:nvSpPr>
        <p:spPr>
          <a:xfrm>
            <a:off x="305170" y="107659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Análise exploratória e seleção de variáveis:</a:t>
            </a:r>
          </a:p>
        </p:txBody>
      </p:sp>
      <p:pic>
        <p:nvPicPr>
          <p:cNvPr id="13" name="Imagem 12">
            <a:extLst>
              <a:ext uri="{FF2B5EF4-FFF2-40B4-BE49-F238E27FC236}">
                <a16:creationId xmlns:a16="http://schemas.microsoft.com/office/drawing/2014/main" id="{9AA7DA44-06F8-444A-A332-F5B53A77A58D}"/>
              </a:ext>
            </a:extLst>
          </p:cNvPr>
          <p:cNvPicPr>
            <a:picLocks noChangeAspect="1"/>
          </p:cNvPicPr>
          <p:nvPr/>
        </p:nvPicPr>
        <p:blipFill>
          <a:blip r:embed="rId3" cstate="print"/>
          <a:stretch>
            <a:fillRect/>
          </a:stretch>
        </p:blipFill>
        <p:spPr>
          <a:xfrm>
            <a:off x="1567539" y="3252264"/>
            <a:ext cx="5130800" cy="3612742"/>
          </a:xfrm>
          <a:prstGeom prst="rect">
            <a:avLst/>
          </a:prstGeom>
        </p:spPr>
      </p:pic>
    </p:spTree>
    <p:extLst>
      <p:ext uri="{BB962C8B-B14F-4D97-AF65-F5344CB8AC3E}">
        <p14:creationId xmlns:p14="http://schemas.microsoft.com/office/powerpoint/2010/main" val="312554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478D1A6-E689-4113-837A-10769E795ED8}"/>
              </a:ext>
            </a:extLst>
          </p:cNvPr>
          <p:cNvSpPr>
            <a:spLocks noGrp="1"/>
          </p:cNvSpPr>
          <p:nvPr>
            <p:ph idx="1"/>
          </p:nvPr>
        </p:nvSpPr>
        <p:spPr>
          <a:xfrm>
            <a:off x="628650" y="1955799"/>
            <a:ext cx="7886700" cy="4351338"/>
          </a:xfrm>
        </p:spPr>
        <p:txBody>
          <a:bodyPr>
            <a:normAutofit/>
          </a:bodyPr>
          <a:lstStyle/>
          <a:p>
            <a:pPr algn="just"/>
            <a:r>
              <a:rPr lang="pt-BR" sz="2000" dirty="0"/>
              <a:t>Regressão linear ordinária</a:t>
            </a:r>
          </a:p>
          <a:p>
            <a:pPr algn="just"/>
            <a:r>
              <a:rPr lang="pt-BR" sz="2000" dirty="0"/>
              <a:t>Regressão espacial (</a:t>
            </a:r>
            <a:r>
              <a:rPr lang="pt-BR" sz="2000" i="1" dirty="0" err="1"/>
              <a:t>spatial</a:t>
            </a:r>
            <a:r>
              <a:rPr lang="pt-BR" sz="2000" i="1" dirty="0"/>
              <a:t> </a:t>
            </a:r>
            <a:r>
              <a:rPr lang="pt-BR" sz="2000" i="1" dirty="0" err="1"/>
              <a:t>lag</a:t>
            </a:r>
            <a:r>
              <a:rPr lang="pt-BR" sz="2000" i="1" dirty="0"/>
              <a:t> </a:t>
            </a:r>
            <a:r>
              <a:rPr lang="pt-BR" sz="2000" i="1" dirty="0" err="1"/>
              <a:t>regression</a:t>
            </a:r>
            <a:r>
              <a:rPr lang="pt-BR" sz="2000" dirty="0"/>
              <a:t>)</a:t>
            </a:r>
          </a:p>
          <a:p>
            <a:pPr algn="just"/>
            <a:r>
              <a:rPr lang="pt-BR" sz="2000" dirty="0"/>
              <a:t>R quadrado – coeficiente de determinação</a:t>
            </a:r>
          </a:p>
          <a:p>
            <a:pPr algn="just"/>
            <a:r>
              <a:rPr lang="pt-BR" sz="2000" dirty="0"/>
              <a:t>Coeficientes de regressão (betas)</a:t>
            </a:r>
          </a:p>
          <a:p>
            <a:pPr algn="just"/>
            <a:r>
              <a:rPr lang="pt-BR" sz="2000" dirty="0"/>
              <a:t>Erro padrão </a:t>
            </a:r>
          </a:p>
          <a:p>
            <a:pPr algn="just"/>
            <a:endParaRPr lang="pt-BR" sz="2000" dirty="0"/>
          </a:p>
          <a:p>
            <a:pPr algn="just"/>
            <a:endParaRPr lang="pt-BR" sz="2000" dirty="0"/>
          </a:p>
        </p:txBody>
      </p:sp>
      <p:sp>
        <p:nvSpPr>
          <p:cNvPr id="4" name="Retângulo: Cantos Arredondados 3">
            <a:extLst>
              <a:ext uri="{FF2B5EF4-FFF2-40B4-BE49-F238E27FC236}">
                <a16:creationId xmlns:a16="http://schemas.microsoft.com/office/drawing/2014/main" id="{D5761F19-4BA1-4B31-A368-3A62A2A5EB9F}"/>
              </a:ext>
            </a:extLst>
          </p:cNvPr>
          <p:cNvSpPr/>
          <p:nvPr/>
        </p:nvSpPr>
        <p:spPr>
          <a:xfrm>
            <a:off x="1796882" y="114627"/>
            <a:ext cx="2502974" cy="473202"/>
          </a:xfrm>
          <a:prstGeom prst="round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1">
            <a:extLst>
              <a:ext uri="{FF2B5EF4-FFF2-40B4-BE49-F238E27FC236}">
                <a16:creationId xmlns:a16="http://schemas.microsoft.com/office/drawing/2014/main" id="{7EF85F4C-E0BA-47C7-B081-CF5C44A2B015}"/>
              </a:ext>
            </a:extLst>
          </p:cNvPr>
          <p:cNvSpPr txBox="1">
            <a:spLocks/>
          </p:cNvSpPr>
          <p:nvPr/>
        </p:nvSpPr>
        <p:spPr>
          <a:xfrm>
            <a:off x="1807768" y="114627"/>
            <a:ext cx="2666260"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t>Materiais e Métodos</a:t>
            </a:r>
          </a:p>
        </p:txBody>
      </p:sp>
      <p:sp>
        <p:nvSpPr>
          <p:cNvPr id="6" name="Retângulo: Cantos Arredondados 5">
            <a:extLst>
              <a:ext uri="{FF2B5EF4-FFF2-40B4-BE49-F238E27FC236}">
                <a16:creationId xmlns:a16="http://schemas.microsoft.com/office/drawing/2014/main" id="{EBEE5036-D89D-41F5-B373-A1786284305F}"/>
              </a:ext>
            </a:extLst>
          </p:cNvPr>
          <p:cNvSpPr/>
          <p:nvPr/>
        </p:nvSpPr>
        <p:spPr>
          <a:xfrm>
            <a:off x="120476"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itle 1">
            <a:extLst>
              <a:ext uri="{FF2B5EF4-FFF2-40B4-BE49-F238E27FC236}">
                <a16:creationId xmlns:a16="http://schemas.microsoft.com/office/drawing/2014/main" id="{3D48381D-F0AF-462A-B8A4-9C6B5A1364F8}"/>
              </a:ext>
            </a:extLst>
          </p:cNvPr>
          <p:cNvSpPr txBox="1">
            <a:spLocks/>
          </p:cNvSpPr>
          <p:nvPr/>
        </p:nvSpPr>
        <p:spPr>
          <a:xfrm>
            <a:off x="131362"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a:solidFill>
                  <a:schemeClr val="tx1">
                    <a:lumMod val="50000"/>
                    <a:lumOff val="50000"/>
                  </a:schemeClr>
                </a:solidFill>
              </a:rPr>
              <a:t>Introdução</a:t>
            </a:r>
            <a:endParaRPr lang="pt-BR" sz="2200" dirty="0">
              <a:solidFill>
                <a:schemeClr val="tx1">
                  <a:lumMod val="50000"/>
                  <a:lumOff val="50000"/>
                </a:schemeClr>
              </a:solidFill>
            </a:endParaRPr>
          </a:p>
        </p:txBody>
      </p:sp>
      <p:sp>
        <p:nvSpPr>
          <p:cNvPr id="8" name="Retângulo: Cantos Arredondados 7">
            <a:extLst>
              <a:ext uri="{FF2B5EF4-FFF2-40B4-BE49-F238E27FC236}">
                <a16:creationId xmlns:a16="http://schemas.microsoft.com/office/drawing/2014/main" id="{1C66546C-8616-493A-A7DD-DE2E03D5D065}"/>
              </a:ext>
            </a:extLst>
          </p:cNvPr>
          <p:cNvSpPr/>
          <p:nvPr/>
        </p:nvSpPr>
        <p:spPr>
          <a:xfrm>
            <a:off x="4528458" y="114627"/>
            <a:ext cx="2709806"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itle 1">
            <a:extLst>
              <a:ext uri="{FF2B5EF4-FFF2-40B4-BE49-F238E27FC236}">
                <a16:creationId xmlns:a16="http://schemas.microsoft.com/office/drawing/2014/main" id="{5E05F7D5-44A3-4CF4-A514-A24BB0AD752D}"/>
              </a:ext>
            </a:extLst>
          </p:cNvPr>
          <p:cNvSpPr txBox="1">
            <a:spLocks/>
          </p:cNvSpPr>
          <p:nvPr/>
        </p:nvSpPr>
        <p:spPr>
          <a:xfrm>
            <a:off x="4516838" y="114627"/>
            <a:ext cx="3039099"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Resultados e Discussão</a:t>
            </a:r>
          </a:p>
        </p:txBody>
      </p:sp>
      <p:sp>
        <p:nvSpPr>
          <p:cNvPr id="10" name="Retângulo: Cantos Arredondados 9">
            <a:extLst>
              <a:ext uri="{FF2B5EF4-FFF2-40B4-BE49-F238E27FC236}">
                <a16:creationId xmlns:a16="http://schemas.microsoft.com/office/drawing/2014/main" id="{D04A6395-EFFE-4911-8988-39BE185A3DC9}"/>
              </a:ext>
            </a:extLst>
          </p:cNvPr>
          <p:cNvSpPr/>
          <p:nvPr/>
        </p:nvSpPr>
        <p:spPr>
          <a:xfrm>
            <a:off x="7468339" y="114627"/>
            <a:ext cx="1447063" cy="473202"/>
          </a:xfrm>
          <a:prstGeom prst="round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itle 1">
            <a:extLst>
              <a:ext uri="{FF2B5EF4-FFF2-40B4-BE49-F238E27FC236}">
                <a16:creationId xmlns:a16="http://schemas.microsoft.com/office/drawing/2014/main" id="{43F80B71-F5F0-4DC2-8EEB-793F0A5C3DFF}"/>
              </a:ext>
            </a:extLst>
          </p:cNvPr>
          <p:cNvSpPr txBox="1">
            <a:spLocks/>
          </p:cNvSpPr>
          <p:nvPr/>
        </p:nvSpPr>
        <p:spPr>
          <a:xfrm>
            <a:off x="7479225" y="114627"/>
            <a:ext cx="1545035" cy="473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chemeClr val="tx1">
                    <a:lumMod val="50000"/>
                    <a:lumOff val="50000"/>
                  </a:schemeClr>
                </a:solidFill>
              </a:rPr>
              <a:t>Conclusões</a:t>
            </a:r>
          </a:p>
        </p:txBody>
      </p:sp>
      <p:sp>
        <p:nvSpPr>
          <p:cNvPr id="12" name="Espaço Reservado para Conteúdo 2">
            <a:extLst>
              <a:ext uri="{FF2B5EF4-FFF2-40B4-BE49-F238E27FC236}">
                <a16:creationId xmlns:a16="http://schemas.microsoft.com/office/drawing/2014/main" id="{CA803195-6610-44F9-9628-B8B127567A15}"/>
              </a:ext>
            </a:extLst>
          </p:cNvPr>
          <p:cNvSpPr txBox="1">
            <a:spLocks/>
          </p:cNvSpPr>
          <p:nvPr/>
        </p:nvSpPr>
        <p:spPr>
          <a:xfrm>
            <a:off x="305170" y="111786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Análise de regressão:</a:t>
            </a:r>
          </a:p>
        </p:txBody>
      </p:sp>
      <p:pic>
        <p:nvPicPr>
          <p:cNvPr id="17" name="Imagem 16">
            <a:extLst>
              <a:ext uri="{FF2B5EF4-FFF2-40B4-BE49-F238E27FC236}">
                <a16:creationId xmlns:a16="http://schemas.microsoft.com/office/drawing/2014/main" id="{88FCF8C9-93A2-48EE-A395-0697C732FB94}"/>
              </a:ext>
            </a:extLst>
          </p:cNvPr>
          <p:cNvPicPr>
            <a:picLocks noChangeAspect="1"/>
          </p:cNvPicPr>
          <p:nvPr/>
        </p:nvPicPr>
        <p:blipFill>
          <a:blip r:embed="rId3" cstate="print"/>
          <a:stretch>
            <a:fillRect/>
          </a:stretch>
        </p:blipFill>
        <p:spPr>
          <a:xfrm>
            <a:off x="3477879" y="958587"/>
            <a:ext cx="1094121" cy="860425"/>
          </a:xfrm>
          <a:prstGeom prst="rect">
            <a:avLst/>
          </a:prstGeom>
        </p:spPr>
      </p:pic>
    </p:spTree>
    <p:extLst>
      <p:ext uri="{BB962C8B-B14F-4D97-AF65-F5344CB8AC3E}">
        <p14:creationId xmlns:p14="http://schemas.microsoft.com/office/powerpoint/2010/main" val="261389207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2648</Words>
  <Application>Microsoft Office PowerPoint</Application>
  <PresentationFormat>Apresentação na tela (4:3)</PresentationFormat>
  <Paragraphs>318</Paragraphs>
  <Slides>28</Slides>
  <Notes>8</Notes>
  <HiddenSlides>4</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Calibri</vt:lpstr>
      <vt:lpstr>Calibri Light</vt:lpstr>
      <vt:lpstr>Symbol</vt:lpstr>
      <vt:lpstr>Times New Roman</vt:lpstr>
      <vt:lpstr>Tema do Office</vt:lpstr>
      <vt:lpstr>Agricultural land use dynamics in the Brazilian Amazon based on remote sensing and census data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Modelos de desflorestamento (regressão linear ordinária)</vt:lpstr>
      <vt:lpstr>Modelos de desflorestamento (regressão espacial)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Repercussões...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land use dynamics in the Brazilian Amazon based on remote sensing and census data</dc:title>
  <dc:creator>Alana Kasahara</dc:creator>
  <cp:lastModifiedBy>Alana Kasahara</cp:lastModifiedBy>
  <cp:revision>43</cp:revision>
  <dcterms:created xsi:type="dcterms:W3CDTF">2017-11-10T15:56:01Z</dcterms:created>
  <dcterms:modified xsi:type="dcterms:W3CDTF">2017-12-19T15:15:36Z</dcterms:modified>
</cp:coreProperties>
</file>