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76" r:id="rId3"/>
    <p:sldId id="342" r:id="rId4"/>
    <p:sldId id="278" r:id="rId5"/>
    <p:sldId id="343" r:id="rId6"/>
    <p:sldId id="326" r:id="rId7"/>
    <p:sldId id="337" r:id="rId8"/>
    <p:sldId id="331" r:id="rId9"/>
    <p:sldId id="336" r:id="rId10"/>
    <p:sldId id="332" r:id="rId11"/>
    <p:sldId id="338" r:id="rId12"/>
    <p:sldId id="340" r:id="rId13"/>
    <p:sldId id="341" r:id="rId14"/>
    <p:sldId id="333" r:id="rId15"/>
    <p:sldId id="33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o" initials="D" lastIdx="1" clrIdx="0">
    <p:extLst>
      <p:ext uri="{19B8F6BF-5375-455C-9EA6-DF929625EA0E}">
        <p15:presenceInfo xmlns:p15="http://schemas.microsoft.com/office/powerpoint/2012/main" userId="Dani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0000"/>
    <a:srgbClr val="744C00"/>
    <a:srgbClr val="589AD6"/>
    <a:srgbClr val="62A0D8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B72DEA-0459-4391-B119-727F36ED7AAD}">
  <a:tblStyle styleId="{B1B72DEA-0459-4391-B119-727F36ED7AA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3756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223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64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29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05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82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57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50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07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0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75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41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10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07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382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6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1141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20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2953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162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13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9550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0169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3332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6695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7347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1117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1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-702" y="748618"/>
            <a:ext cx="6868342" cy="331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Population density and deforestation in the Brazilian Amazon: New insights on the current human settlement patterns</a:t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I. Tritsch &amp; F.-M. Le Tourneau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(Applied Geography, 2016)</a:t>
            </a:r>
            <a:endParaRPr lang="pt-B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-936" y="4154967"/>
            <a:ext cx="7988685" cy="153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b="0" i="0" u="none" strike="noStrike" cap="none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Danilo A. Rodrigues</a:t>
            </a: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6" name="Shape 86" descr="de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693" y="3578613"/>
            <a:ext cx="2257423" cy="150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ogoa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459" y="1795508"/>
            <a:ext cx="2275657" cy="15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madeir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77" y="0"/>
            <a:ext cx="2257423" cy="15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detex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8342" y="5348063"/>
            <a:ext cx="2275657" cy="153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2414" y="2823211"/>
            <a:ext cx="1175386" cy="2914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272414" y="3915989"/>
            <a:ext cx="1175386" cy="360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ounded Rectangle 15"/>
          <p:cNvSpPr/>
          <p:nvPr/>
        </p:nvSpPr>
        <p:spPr>
          <a:xfrm>
            <a:off x="3606164" y="3915989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ounded Rectangle 16"/>
          <p:cNvSpPr/>
          <p:nvPr/>
        </p:nvSpPr>
        <p:spPr>
          <a:xfrm>
            <a:off x="3606164" y="2794636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ounded Rectangle 19"/>
          <p:cNvSpPr/>
          <p:nvPr/>
        </p:nvSpPr>
        <p:spPr>
          <a:xfrm>
            <a:off x="5357813" y="3915989"/>
            <a:ext cx="1343025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Box 21"/>
          <p:cNvSpPr txBox="1"/>
          <p:nvPr/>
        </p:nvSpPr>
        <p:spPr>
          <a:xfrm>
            <a:off x="4417560" y="4276725"/>
            <a:ext cx="3977140" cy="2477601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“Despopulação”: </a:t>
            </a:r>
            <a:r>
              <a:rPr lang="pt-BR" b="1" dirty="0" smtClean="0"/>
              <a:t>concentração de terras</a:t>
            </a:r>
            <a:r>
              <a:rPr lang="pt-BR" dirty="0" smtClean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Relação entre </a:t>
            </a:r>
            <a:r>
              <a:rPr lang="pt-BR" b="1" dirty="0" smtClean="0"/>
              <a:t>desmatamento</a:t>
            </a:r>
            <a:r>
              <a:rPr lang="pt-BR" dirty="0" smtClean="0"/>
              <a:t> e </a:t>
            </a:r>
            <a:r>
              <a:rPr lang="pt-BR" b="1" dirty="0" smtClean="0"/>
              <a:t>ocupação</a:t>
            </a:r>
            <a:r>
              <a:rPr lang="pt-BR" dirty="0" smtClean="0"/>
              <a:t>/</a:t>
            </a:r>
            <a:r>
              <a:rPr lang="pt-BR" b="1" dirty="0" smtClean="0"/>
              <a:t>população fixa</a:t>
            </a:r>
            <a:r>
              <a:rPr lang="pt-BR" dirty="0" smtClean="0"/>
              <a:t>;</a:t>
            </a:r>
          </a:p>
          <a:p>
            <a:endParaRPr lang="pt-BR" sz="500" dirty="0"/>
          </a:p>
          <a:p>
            <a:r>
              <a:rPr lang="pt-BR" b="1" dirty="0" smtClean="0"/>
              <a:t>Colonização agrária</a:t>
            </a:r>
            <a:r>
              <a:rPr lang="pt-BR" dirty="0" smtClean="0"/>
              <a:t> (1970) &gt; estabelecer </a:t>
            </a:r>
            <a:r>
              <a:rPr lang="pt-BR" b="1" dirty="0" smtClean="0"/>
              <a:t>famílias rurais</a:t>
            </a:r>
            <a:r>
              <a:rPr lang="pt-BR" dirty="0" smtClean="0"/>
              <a:t> &gt; agricultura mecanizada e pecuária de </a:t>
            </a:r>
            <a:r>
              <a:rPr lang="pt-BR" b="1" dirty="0" smtClean="0"/>
              <a:t>larga escala;</a:t>
            </a:r>
            <a:r>
              <a:rPr lang="pt-BR" dirty="0" smtClean="0"/>
              <a:t> </a:t>
            </a:r>
          </a:p>
          <a:p>
            <a:endParaRPr lang="pt-BR" sz="500" dirty="0"/>
          </a:p>
          <a:p>
            <a:r>
              <a:rPr lang="pt-BR" dirty="0" smtClean="0"/>
              <a:t>Políticas de </a:t>
            </a:r>
            <a:r>
              <a:rPr lang="pt-BR" b="1" dirty="0" smtClean="0"/>
              <a:t>reforma agrária</a:t>
            </a:r>
            <a:r>
              <a:rPr lang="pt-BR" dirty="0" smtClean="0"/>
              <a:t> &gt; </a:t>
            </a:r>
            <a:r>
              <a:rPr lang="pt-BR" b="1" dirty="0" smtClean="0"/>
              <a:t>elevar a densidade demográfica</a:t>
            </a:r>
            <a:r>
              <a:rPr lang="pt-BR" dirty="0" smtClean="0"/>
              <a:t> em áreas desmatadas &gt; priorizar a R.A.D. (</a:t>
            </a:r>
            <a:r>
              <a:rPr lang="pt-BR" b="1" dirty="0" smtClean="0"/>
              <a:t>programa ABC)</a:t>
            </a:r>
            <a:r>
              <a:rPr lang="pt-BR" dirty="0" smtClean="0"/>
              <a:t> &gt; aliviando a </a:t>
            </a:r>
            <a:r>
              <a:rPr lang="pt-BR" b="1" dirty="0" smtClean="0"/>
              <a:t>pressão sobre novas áreas.</a:t>
            </a:r>
            <a:endParaRPr lang="pt-BR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319238" y="2784419"/>
            <a:ext cx="1343025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2414" y="2245032"/>
            <a:ext cx="1175386" cy="1981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3606164" y="2216457"/>
            <a:ext cx="537211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499420" y="2165614"/>
            <a:ext cx="202972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Desertos humanos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19238" y="2206240"/>
            <a:ext cx="1343025" cy="236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0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0" y="2286108"/>
            <a:ext cx="8467397" cy="3271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60" y="5547881"/>
            <a:ext cx="84673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Incremento de área desmatada (km²) na Flona do Jamanxin (PA) de 2000 a 2015 (dados PRODES*).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563874" y="6593733"/>
            <a:ext cx="84673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*Instituto </a:t>
            </a:r>
            <a:r>
              <a:rPr lang="pt-BR" sz="1000" dirty="0"/>
              <a:t>Nacional de Pesquisas Espaciais (INPE). (</a:t>
            </a:r>
            <a:r>
              <a:rPr lang="pt-BR" sz="1000" dirty="0" smtClean="0"/>
              <a:t>2017). </a:t>
            </a:r>
            <a:r>
              <a:rPr lang="pt-BR" sz="1000" dirty="0"/>
              <a:t>Projeto PRODES: </a:t>
            </a:r>
            <a:r>
              <a:rPr lang="pt-BR" sz="1000" dirty="0" smtClean="0"/>
              <a:t>Monitoramento da </a:t>
            </a:r>
            <a:r>
              <a:rPr lang="pt-BR" sz="1000" dirty="0"/>
              <a:t>floresta </a:t>
            </a:r>
            <a:r>
              <a:rPr lang="pt-BR" sz="1000" dirty="0" smtClean="0"/>
              <a:t>Amazônica </a:t>
            </a:r>
            <a:r>
              <a:rPr lang="pt-BR" sz="1000" dirty="0"/>
              <a:t>Brasileira por </a:t>
            </a:r>
            <a:r>
              <a:rPr lang="pt-BR" sz="1000" dirty="0" smtClean="0"/>
              <a:t>satélite</a:t>
            </a:r>
            <a:r>
              <a:rPr lang="pt-B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76971" y="2217423"/>
            <a:ext cx="495301" cy="49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271871" y="2217423"/>
            <a:ext cx="1185454" cy="63055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3562350" y="2295525"/>
            <a:ext cx="841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688 mil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9605" y="2532699"/>
            <a:ext cx="3269469" cy="3339376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combinação entre </a:t>
            </a:r>
            <a:r>
              <a:rPr lang="pt-BR" b="1" dirty="0"/>
              <a:t>população rural</a:t>
            </a:r>
            <a:r>
              <a:rPr lang="pt-BR" dirty="0"/>
              <a:t> e </a:t>
            </a:r>
            <a:r>
              <a:rPr lang="pt-BR" b="1" dirty="0"/>
              <a:t>conservação da cobertura florestal</a:t>
            </a:r>
            <a:r>
              <a:rPr lang="pt-BR" dirty="0"/>
              <a:t>;</a:t>
            </a:r>
          </a:p>
          <a:p>
            <a:endParaRPr lang="pt-BR" sz="500" dirty="0" smtClean="0"/>
          </a:p>
          <a:p>
            <a:r>
              <a:rPr lang="pt-BR" dirty="0" smtClean="0"/>
              <a:t>~70% </a:t>
            </a:r>
            <a:r>
              <a:rPr lang="pt-BR" b="1" dirty="0" smtClean="0"/>
              <a:t>áreas protegidas</a:t>
            </a:r>
            <a:r>
              <a:rPr lang="pt-BR" dirty="0" smtClean="0"/>
              <a:t>;</a:t>
            </a:r>
          </a:p>
          <a:p>
            <a:r>
              <a:rPr lang="pt-BR" dirty="0" smtClean="0"/>
              <a:t>Participação das </a:t>
            </a:r>
            <a:r>
              <a:rPr lang="pt-BR" b="1" dirty="0" smtClean="0"/>
              <a:t>áreas protegidas</a:t>
            </a:r>
            <a:r>
              <a:rPr lang="pt-BR" dirty="0" smtClean="0"/>
              <a:t> na </a:t>
            </a:r>
            <a:r>
              <a:rPr lang="pt-BR" b="1" dirty="0" smtClean="0"/>
              <a:t>redução do desmatamento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Queda no </a:t>
            </a:r>
            <a:r>
              <a:rPr lang="pt-BR" b="1" dirty="0" smtClean="0"/>
              <a:t>preço</a:t>
            </a:r>
            <a:r>
              <a:rPr lang="pt-BR" dirty="0" smtClean="0"/>
              <a:t> de </a:t>
            </a:r>
            <a:r>
              <a:rPr lang="pt-BR" b="1" dirty="0" smtClean="0"/>
              <a:t>produtos não-madeireiros</a:t>
            </a:r>
            <a:r>
              <a:rPr lang="pt-BR" dirty="0"/>
              <a:t> </a:t>
            </a:r>
            <a:r>
              <a:rPr lang="pt-BR" dirty="0" smtClean="0"/>
              <a:t>&gt; redução nas </a:t>
            </a:r>
            <a:r>
              <a:rPr lang="pt-BR" b="1" dirty="0" smtClean="0"/>
              <a:t>atividades econômicas tradicionais </a:t>
            </a:r>
            <a:r>
              <a:rPr lang="pt-BR" dirty="0" smtClean="0"/>
              <a:t>&gt; população </a:t>
            </a:r>
            <a:r>
              <a:rPr lang="pt-BR" b="1" dirty="0" smtClean="0"/>
              <a:t>ameaçada </a:t>
            </a:r>
            <a:r>
              <a:rPr lang="pt-BR" dirty="0" smtClean="0"/>
              <a:t>&gt; atração à </a:t>
            </a:r>
            <a:r>
              <a:rPr lang="pt-BR" b="1" dirty="0" smtClean="0"/>
              <a:t>produção</a:t>
            </a:r>
            <a:r>
              <a:rPr lang="pt-BR" dirty="0" smtClean="0"/>
              <a:t> em </a:t>
            </a:r>
            <a:r>
              <a:rPr lang="pt-BR" b="1" dirty="0" smtClean="0"/>
              <a:t>grande escala</a:t>
            </a:r>
            <a:r>
              <a:rPr lang="pt-BR" dirty="0" smtClean="0"/>
              <a:t>.</a:t>
            </a:r>
          </a:p>
          <a:p>
            <a:endParaRPr lang="pt-BR" sz="500" dirty="0"/>
          </a:p>
          <a:p>
            <a:r>
              <a:rPr lang="pt-BR" dirty="0" smtClean="0"/>
              <a:t>Políticas de P. S. A. (</a:t>
            </a:r>
            <a:r>
              <a:rPr lang="pt-BR" b="1" dirty="0" smtClean="0"/>
              <a:t>Bolsa Floresta</a:t>
            </a:r>
            <a:r>
              <a:rPr lang="pt-BR" dirty="0" smtClean="0"/>
              <a:t>), </a:t>
            </a:r>
            <a:r>
              <a:rPr lang="pt-BR" b="1" dirty="0" smtClean="0"/>
              <a:t>Projeto Assentamentos Sustentáveis na Amazônia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32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CONCLUSÃO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Shape 95"/>
          <p:cNvSpPr txBox="1">
            <a:spLocks/>
          </p:cNvSpPr>
          <p:nvPr/>
        </p:nvSpPr>
        <p:spPr>
          <a:xfrm>
            <a:off x="289742" y="1180376"/>
            <a:ext cx="8270058" cy="50807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As interações entre o desmatamento e a demografia são complexas e mutáveis.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 desmatamento na Amazônia não pode ser visto como resultado de uma pressão demográfica.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“urbanização discreta” evidencia a importância e urgência de políticas públicas direcionadas a planejamento urbano na Amazônia.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 existência de diferentes padrões de ocupação evidencia que, para a conservação da floresta Amazônica, são necessárias distintas políticas que considerem os diferentes contextos de ocupação.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-702" y="748618"/>
            <a:ext cx="6868342" cy="331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Population density and deforestation in the Brazilian Amazon: New insights on the current human settlement patterns</a:t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I. Tritsch &amp; F.-M. Le Tourneau</a:t>
            </a:r>
            <a:r>
              <a:rPr lang="pt-BR" sz="38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(Applied Geography, 2016)</a:t>
            </a:r>
            <a:endParaRPr lang="pt-BR" sz="20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-936" y="4154967"/>
            <a:ext cx="7988685" cy="1536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b="0" i="0" u="none" strike="noStrike" cap="none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Danilo A. Rodrigues</a:t>
            </a:r>
          </a:p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6" name="Shape 86" descr="de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693" y="3578613"/>
            <a:ext cx="2257423" cy="150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ogoa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459" y="1795508"/>
            <a:ext cx="2275657" cy="151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madeir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77" y="0"/>
            <a:ext cx="2257423" cy="152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detex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8342" y="5348063"/>
            <a:ext cx="2275657" cy="153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4"/>
          <p:cNvSpPr txBox="1">
            <a:spLocks/>
          </p:cNvSpPr>
          <p:nvPr/>
        </p:nvSpPr>
        <p:spPr>
          <a:xfrm>
            <a:off x="0" y="196627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INTRODUÇÃO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Shape 95"/>
          <p:cNvSpPr txBox="1">
            <a:spLocks/>
          </p:cNvSpPr>
          <p:nvPr/>
        </p:nvSpPr>
        <p:spPr>
          <a:xfrm>
            <a:off x="12012" y="1029751"/>
            <a:ext cx="89922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Crescimento demográfico na Amazônia: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2,5mi em 1960 para 24,3mi (2016)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1960-2016:</a:t>
            </a:r>
            <a:b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71mi ha (18%)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&lt;?&gt; Densidade populacional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0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4"/>
          <p:cNvSpPr txBox="1">
            <a:spLocks/>
          </p:cNvSpPr>
          <p:nvPr/>
        </p:nvSpPr>
        <p:spPr>
          <a:xfrm>
            <a:off x="0" y="196627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INTRODUÇÃO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Shape 95"/>
          <p:cNvSpPr txBox="1">
            <a:spLocks/>
          </p:cNvSpPr>
          <p:nvPr/>
        </p:nvSpPr>
        <p:spPr>
          <a:xfrm>
            <a:off x="12012" y="1029751"/>
            <a:ext cx="89922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Crescimento demográfico na Amazônia: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2,5mi em 1960 para 24,3mi (2016)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1960-2016:</a:t>
            </a:r>
            <a:b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71mi ha (18%)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 &lt;?&gt; Densidade populacional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Shape 95"/>
          <p:cNvSpPr txBox="1">
            <a:spLocks/>
          </p:cNvSpPr>
          <p:nvPr/>
        </p:nvSpPr>
        <p:spPr>
          <a:xfrm>
            <a:off x="285061" y="5004851"/>
            <a:ext cx="8446187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Investigar o relacionamento mútuo entre densidade populacional humana e desmatamento na Amazônia Brasileira entre 2000 e 2010.</a:t>
            </a:r>
            <a:endParaRPr lang="pt-BR" sz="2200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Shape 94"/>
          <p:cNvSpPr txBox="1">
            <a:spLocks/>
          </p:cNvSpPr>
          <p:nvPr/>
        </p:nvSpPr>
        <p:spPr>
          <a:xfrm>
            <a:off x="152400" y="4221121"/>
            <a:ext cx="6886577" cy="7343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OBJETIVO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9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95"/>
          <p:cNvSpPr txBox="1">
            <a:spLocks/>
          </p:cNvSpPr>
          <p:nvPr/>
        </p:nvSpPr>
        <p:spPr>
          <a:xfrm>
            <a:off x="27351" y="3995829"/>
            <a:ext cx="6868342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Floresta (1970)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3" t="2454" b="77989"/>
          <a:stretch/>
        </p:blipFill>
        <p:spPr>
          <a:xfrm>
            <a:off x="406402" y="1681698"/>
            <a:ext cx="8142511" cy="2220686"/>
          </a:xfrm>
          <a:prstGeom prst="rect">
            <a:avLst/>
          </a:prstGeom>
        </p:spPr>
      </p:pic>
      <p:sp>
        <p:nvSpPr>
          <p:cNvPr id="18" name="Shape 95"/>
          <p:cNvSpPr txBox="1">
            <a:spLocks/>
          </p:cNvSpPr>
          <p:nvPr/>
        </p:nvSpPr>
        <p:spPr>
          <a:xfrm>
            <a:off x="1736774" y="1013042"/>
            <a:ext cx="2085926" cy="5914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01" t="87330" r="68813"/>
          <a:stretch/>
        </p:blipFill>
        <p:spPr>
          <a:xfrm>
            <a:off x="6816821" y="4526148"/>
            <a:ext cx="1964097" cy="1357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615" t="47628" r="45757" b="38732"/>
          <a:stretch/>
        </p:blipFill>
        <p:spPr>
          <a:xfrm>
            <a:off x="2332270" y="4470400"/>
            <a:ext cx="1733550" cy="1303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2534" t="27853" r="23350" b="58957"/>
          <a:stretch/>
        </p:blipFill>
        <p:spPr>
          <a:xfrm>
            <a:off x="261030" y="4503513"/>
            <a:ext cx="1837561" cy="1309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855" t="66288" r="68108" b="16305"/>
          <a:stretch/>
        </p:blipFill>
        <p:spPr>
          <a:xfrm>
            <a:off x="4414177" y="4416724"/>
            <a:ext cx="1841295" cy="1737071"/>
          </a:xfrm>
          <a:prstGeom prst="rect">
            <a:avLst/>
          </a:prstGeom>
        </p:spPr>
      </p:pic>
      <p:sp>
        <p:nvSpPr>
          <p:cNvPr id="24" name="Shape 95"/>
          <p:cNvSpPr txBox="1">
            <a:spLocks/>
          </p:cNvSpPr>
          <p:nvPr/>
        </p:nvSpPr>
        <p:spPr>
          <a:xfrm>
            <a:off x="2237927" y="3986365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Shape 95"/>
          <p:cNvSpPr txBox="1">
            <a:spLocks/>
          </p:cNvSpPr>
          <p:nvPr/>
        </p:nvSpPr>
        <p:spPr>
          <a:xfrm>
            <a:off x="4299142" y="3979149"/>
            <a:ext cx="5035358" cy="5243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 </a:t>
            </a: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demográficos</a:t>
            </a:r>
            <a:endParaRPr lang="pt-BR" sz="2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" name="Shape 95"/>
          <p:cNvSpPr txBox="1">
            <a:spLocks/>
          </p:cNvSpPr>
          <p:nvPr/>
        </p:nvSpPr>
        <p:spPr>
          <a:xfrm>
            <a:off x="4121430" y="6148971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Dados/área do setor (km²)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Densidade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" name="Shape 95"/>
          <p:cNvSpPr txBox="1">
            <a:spLocks/>
          </p:cNvSpPr>
          <p:nvPr/>
        </p:nvSpPr>
        <p:spPr>
          <a:xfrm>
            <a:off x="2586174" y="5824591"/>
            <a:ext cx="1427116" cy="5865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1970-2000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Shape 95"/>
          <p:cNvSpPr txBox="1">
            <a:spLocks/>
          </p:cNvSpPr>
          <p:nvPr/>
        </p:nvSpPr>
        <p:spPr>
          <a:xfrm>
            <a:off x="406402" y="997460"/>
            <a:ext cx="2033451" cy="9037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95"/>
          <p:cNvSpPr txBox="1">
            <a:spLocks/>
          </p:cNvSpPr>
          <p:nvPr/>
        </p:nvSpPr>
        <p:spPr>
          <a:xfrm>
            <a:off x="27351" y="3995829"/>
            <a:ext cx="6868342" cy="56612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Floresta (1970)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83" t="2454" b="77989"/>
          <a:stretch/>
        </p:blipFill>
        <p:spPr>
          <a:xfrm>
            <a:off x="406402" y="1681698"/>
            <a:ext cx="8142511" cy="2220686"/>
          </a:xfrm>
          <a:prstGeom prst="rect">
            <a:avLst/>
          </a:prstGeom>
        </p:spPr>
      </p:pic>
      <p:sp>
        <p:nvSpPr>
          <p:cNvPr id="18" name="Shape 95"/>
          <p:cNvSpPr txBox="1">
            <a:spLocks/>
          </p:cNvSpPr>
          <p:nvPr/>
        </p:nvSpPr>
        <p:spPr>
          <a:xfrm>
            <a:off x="1736774" y="1013042"/>
            <a:ext cx="2085926" cy="5914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01" t="87330" r="68813"/>
          <a:stretch/>
        </p:blipFill>
        <p:spPr>
          <a:xfrm>
            <a:off x="6816821" y="4526148"/>
            <a:ext cx="1964097" cy="1357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0615" t="47628" r="45757" b="38732"/>
          <a:stretch/>
        </p:blipFill>
        <p:spPr>
          <a:xfrm>
            <a:off x="2332270" y="4470400"/>
            <a:ext cx="1733550" cy="1303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2534" t="27853" r="23350" b="58957"/>
          <a:stretch/>
        </p:blipFill>
        <p:spPr>
          <a:xfrm>
            <a:off x="261030" y="4503513"/>
            <a:ext cx="1837561" cy="1309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7855" t="66288" r="68108" b="16305"/>
          <a:stretch/>
        </p:blipFill>
        <p:spPr>
          <a:xfrm>
            <a:off x="4414177" y="4416724"/>
            <a:ext cx="1841295" cy="1737071"/>
          </a:xfrm>
          <a:prstGeom prst="rect">
            <a:avLst/>
          </a:prstGeom>
        </p:spPr>
      </p:pic>
      <p:sp>
        <p:nvSpPr>
          <p:cNvPr id="24" name="Shape 95"/>
          <p:cNvSpPr txBox="1">
            <a:spLocks/>
          </p:cNvSpPr>
          <p:nvPr/>
        </p:nvSpPr>
        <p:spPr>
          <a:xfrm>
            <a:off x="2237927" y="3986365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5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Desmatamento</a:t>
            </a:r>
            <a:endParaRPr lang="pt-BR" sz="25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Shape 95"/>
          <p:cNvSpPr txBox="1">
            <a:spLocks/>
          </p:cNvSpPr>
          <p:nvPr/>
        </p:nvSpPr>
        <p:spPr>
          <a:xfrm>
            <a:off x="4299142" y="3979149"/>
            <a:ext cx="5035358" cy="5243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 </a:t>
            </a:r>
            <a:r>
              <a:rPr lang="pt-BR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demográficos</a:t>
            </a:r>
            <a:endParaRPr lang="pt-BR" sz="2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" name="Shape 95"/>
          <p:cNvSpPr txBox="1">
            <a:spLocks/>
          </p:cNvSpPr>
          <p:nvPr/>
        </p:nvSpPr>
        <p:spPr>
          <a:xfrm>
            <a:off x="4121430" y="6148971"/>
            <a:ext cx="2791233" cy="743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Dados/área do setor (km²)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Densidade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" name="Shape 95"/>
          <p:cNvSpPr txBox="1">
            <a:spLocks/>
          </p:cNvSpPr>
          <p:nvPr/>
        </p:nvSpPr>
        <p:spPr>
          <a:xfrm>
            <a:off x="2586174" y="5824591"/>
            <a:ext cx="1427116" cy="58656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1970-2000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2000-2010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Shape 95"/>
          <p:cNvSpPr txBox="1">
            <a:spLocks/>
          </p:cNvSpPr>
          <p:nvPr/>
        </p:nvSpPr>
        <p:spPr>
          <a:xfrm>
            <a:off x="406402" y="997460"/>
            <a:ext cx="2033451" cy="9037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Dados</a:t>
            </a:r>
            <a:endParaRPr lang="pt-BR" sz="32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84054" y="4411980"/>
            <a:ext cx="2476766" cy="23774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Shape 95"/>
          <p:cNvSpPr txBox="1">
            <a:spLocks/>
          </p:cNvSpPr>
          <p:nvPr/>
        </p:nvSpPr>
        <p:spPr>
          <a:xfrm>
            <a:off x="271508" y="1066076"/>
            <a:ext cx="2791233" cy="13977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Indicador de posse da terra (ex. áreas protegidas) e distância a principais rodovias, rios navegáveis e capitais estaduais (MMA).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8" y="2630224"/>
            <a:ext cx="8654995" cy="3371236"/>
          </a:xfrm>
          <a:prstGeom prst="rect">
            <a:avLst/>
          </a:prstGeom>
        </p:spPr>
      </p:pic>
      <p:sp>
        <p:nvSpPr>
          <p:cNvPr id="7" name="Shape 95"/>
          <p:cNvSpPr txBox="1">
            <a:spLocks/>
          </p:cNvSpPr>
          <p:nvPr/>
        </p:nvSpPr>
        <p:spPr>
          <a:xfrm>
            <a:off x="271507" y="5974013"/>
            <a:ext cx="8654995" cy="820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Definição das classes de padrões de ocupação humana de acordo com a densidade populacional em 2010 e extensão de desmatamento em 2010.</a:t>
            </a:r>
            <a:endParaRPr lang="pt-BR"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METODOLOGIA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8" name="Shape 95"/>
          <p:cNvSpPr txBox="1">
            <a:spLocks/>
          </p:cNvSpPr>
          <p:nvPr/>
        </p:nvSpPr>
        <p:spPr>
          <a:xfrm>
            <a:off x="271508" y="1066076"/>
            <a:ext cx="2791233" cy="139772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Indicador de posse da terra (ex. áreas protegidas) e distância a principais rodovias, rios navegáveis e capitais estaduais (MMA).</a:t>
            </a:r>
            <a:endParaRPr lang="pt-BR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08" y="2630224"/>
            <a:ext cx="8654995" cy="3371236"/>
          </a:xfrm>
          <a:prstGeom prst="rect">
            <a:avLst/>
          </a:prstGeom>
        </p:spPr>
      </p:pic>
      <p:sp>
        <p:nvSpPr>
          <p:cNvPr id="7" name="Shape 95"/>
          <p:cNvSpPr txBox="1">
            <a:spLocks/>
          </p:cNvSpPr>
          <p:nvPr/>
        </p:nvSpPr>
        <p:spPr>
          <a:xfrm>
            <a:off x="271507" y="5974013"/>
            <a:ext cx="8654995" cy="820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t-BR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Definição das classes de padrões de ocupação humana de acordo com a densidade populacional em 2010 e extensão de desmatamento em 2010.</a:t>
            </a:r>
            <a:endParaRPr lang="pt-BR" sz="20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82800" y="3721100"/>
            <a:ext cx="5207000" cy="22529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3156714" y="4038843"/>
            <a:ext cx="1529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RURAL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72362" y="2886076"/>
            <a:ext cx="1271587" cy="28146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77589" y="24993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3577589" y="34899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unded Rectangle 13"/>
          <p:cNvSpPr/>
          <p:nvPr/>
        </p:nvSpPr>
        <p:spPr>
          <a:xfrm>
            <a:off x="3585209" y="4625340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3585209" y="219837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3585209" y="278941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3585209" y="3920000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110990" y="2429292"/>
            <a:ext cx="21323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Densamente povoadas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1464" y="2148394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Desertos humanos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81" y="1101092"/>
            <a:ext cx="4719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Comparação das variáveis de cada padrão de ocupação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5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6"/>
          <p:cNvSpPr txBox="1">
            <a:spLocks/>
          </p:cNvSpPr>
          <p:nvPr/>
        </p:nvSpPr>
        <p:spPr>
          <a:xfrm>
            <a:off x="1" y="144016"/>
            <a:ext cx="6868342" cy="75563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5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RESULTADOS</a:t>
            </a:r>
            <a:endParaRPr lang="pt-BR" sz="3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76" t="24185" r="21189" b="19041"/>
          <a:stretch/>
        </p:blipFill>
        <p:spPr>
          <a:xfrm>
            <a:off x="170260" y="1394085"/>
            <a:ext cx="8798691" cy="390614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77589" y="24993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ounded Rectangle 10"/>
          <p:cNvSpPr/>
          <p:nvPr/>
        </p:nvSpPr>
        <p:spPr>
          <a:xfrm>
            <a:off x="3577589" y="3489961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ounded Rectangle 13"/>
          <p:cNvSpPr/>
          <p:nvPr/>
        </p:nvSpPr>
        <p:spPr>
          <a:xfrm>
            <a:off x="3585209" y="4625340"/>
            <a:ext cx="495301" cy="22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ounded Rectangle 14"/>
          <p:cNvSpPr/>
          <p:nvPr/>
        </p:nvSpPr>
        <p:spPr>
          <a:xfrm>
            <a:off x="3585209" y="219837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ounded Rectangle 17"/>
          <p:cNvSpPr/>
          <p:nvPr/>
        </p:nvSpPr>
        <p:spPr>
          <a:xfrm>
            <a:off x="3585209" y="2789413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ounded Rectangle 18"/>
          <p:cNvSpPr/>
          <p:nvPr/>
        </p:nvSpPr>
        <p:spPr>
          <a:xfrm>
            <a:off x="3585209" y="3920000"/>
            <a:ext cx="495301" cy="22859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5083596" y="3185703"/>
            <a:ext cx="3184103" cy="1246495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“Urbanização discreta”:</a:t>
            </a:r>
            <a:br>
              <a:rPr lang="pt-BR" dirty="0" smtClean="0"/>
            </a:br>
            <a:r>
              <a:rPr lang="pt-BR" dirty="0" smtClean="0"/>
              <a:t>Crescimento demográfico e expansão espacial das principais vilas;</a:t>
            </a:r>
          </a:p>
          <a:p>
            <a:endParaRPr lang="pt-BR" sz="500" dirty="0" smtClean="0"/>
          </a:p>
          <a:p>
            <a:r>
              <a:rPr lang="pt-BR" dirty="0" smtClean="0"/>
              <a:t>Próximo as cidades, estradas e polos educacionais: acesso a infraestrutura.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4110990" y="2429292"/>
            <a:ext cx="21323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Densamente povoadas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1464" y="2148394"/>
            <a:ext cx="179568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Desertos humanos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3595" y="4576109"/>
            <a:ext cx="3273005" cy="2108269"/>
          </a:xfrm>
          <a:prstGeom prst="rect">
            <a:avLst/>
          </a:prstGeom>
          <a:solidFill>
            <a:srgbClr val="FF656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Visão sobre a floresta (pol. Públicas)</a:t>
            </a:r>
          </a:p>
          <a:p>
            <a:r>
              <a:rPr lang="pt-BR" dirty="0" smtClean="0"/>
              <a:t>Manaus e Belém</a:t>
            </a:r>
          </a:p>
          <a:p>
            <a:r>
              <a:rPr lang="pt-BR" dirty="0" smtClean="0"/>
              <a:t>Ex. Tratamento de água e esgoto</a:t>
            </a:r>
          </a:p>
          <a:p>
            <a:endParaRPr lang="pt-BR" sz="500" dirty="0"/>
          </a:p>
          <a:p>
            <a:r>
              <a:rPr lang="pt-BR" dirty="0" smtClean="0"/>
              <a:t>Concentração populacional e </a:t>
            </a:r>
            <a:r>
              <a:rPr lang="pt-BR" b="1" dirty="0" smtClean="0"/>
              <a:t>redução no pousio da terra</a:t>
            </a:r>
            <a:r>
              <a:rPr lang="pt-BR" dirty="0" smtClean="0"/>
              <a:t> + </a:t>
            </a:r>
            <a:r>
              <a:rPr lang="pt-BR" b="1" dirty="0" smtClean="0"/>
              <a:t>acesso a supermercados</a:t>
            </a:r>
            <a:r>
              <a:rPr lang="pt-BR" dirty="0" smtClean="0"/>
              <a:t>: ameaça à produção local de alimento;</a:t>
            </a:r>
          </a:p>
          <a:p>
            <a:r>
              <a:rPr lang="pt-BR" dirty="0" smtClean="0"/>
              <a:t>Incentivo sistemas de produção agro-ecológicos.</a:t>
            </a:r>
            <a:endParaRPr lang="pt-BR" dirty="0"/>
          </a:p>
        </p:txBody>
      </p:sp>
      <p:sp>
        <p:nvSpPr>
          <p:cNvPr id="16" name="TextBox 15"/>
          <p:cNvSpPr txBox="1"/>
          <p:nvPr/>
        </p:nvSpPr>
        <p:spPr>
          <a:xfrm>
            <a:off x="83581" y="1101092"/>
            <a:ext cx="4719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Comparação das variáveis de cada padrão de ocupação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3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701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Population density and deforestation in the Brazilian Amazon: New insights on the current human settlement patterns  I. Tritsch &amp; F.-M. Le Tourneau (Applied Geography,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density and deforestation in the Brazilian Amazon: New insights on the current human settlement patterns  I. Tritsch &amp; F.-M. Le Tourneau (Applied Geography, 2016)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exploratória da degradação florestal na Amazônia através dos sistemas DETEX, DEGRAD e Focos de calor</dc:title>
  <dc:creator>UNICAMPO Jr.</dc:creator>
  <cp:lastModifiedBy>Danilo</cp:lastModifiedBy>
  <cp:revision>118</cp:revision>
  <dcterms:modified xsi:type="dcterms:W3CDTF">2017-08-14T01:32:03Z</dcterms:modified>
</cp:coreProperties>
</file>