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412" r:id="rId4"/>
    <p:sldId id="413" r:id="rId5"/>
    <p:sldId id="473" r:id="rId6"/>
    <p:sldId id="539" r:id="rId7"/>
    <p:sldId id="417" r:id="rId8"/>
    <p:sldId id="418" r:id="rId9"/>
    <p:sldId id="444" r:id="rId10"/>
    <p:sldId id="450" r:id="rId11"/>
    <p:sldId id="451" r:id="rId12"/>
    <p:sldId id="459" r:id="rId13"/>
    <p:sldId id="538" r:id="rId14"/>
    <p:sldId id="461" r:id="rId15"/>
    <p:sldId id="534" r:id="rId16"/>
    <p:sldId id="484" r:id="rId17"/>
    <p:sldId id="546" r:id="rId18"/>
    <p:sldId id="493" r:id="rId19"/>
    <p:sldId id="548" r:id="rId20"/>
    <p:sldId id="505" r:id="rId21"/>
    <p:sldId id="513" r:id="rId22"/>
    <p:sldId id="522" r:id="rId23"/>
    <p:sldId id="448" r:id="rId24"/>
    <p:sldId id="472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árcio Cordeiro" initials="MC" lastIdx="1" clrIdx="0">
    <p:extLst>
      <p:ext uri="{19B8F6BF-5375-455C-9EA6-DF929625EA0E}">
        <p15:presenceInfo xmlns:p15="http://schemas.microsoft.com/office/powerpoint/2012/main" userId="58a86c5bdd9e6b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5201" autoAdjust="0"/>
  </p:normalViewPr>
  <p:slideViewPr>
    <p:cSldViewPr>
      <p:cViewPr varScale="1">
        <p:scale>
          <a:sx n="74" d="100"/>
          <a:sy n="74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FE9D6-2224-489E-9439-8630E697A6C7}" type="doc">
      <dgm:prSet loTypeId="urn:microsoft.com/office/officeart/2005/8/layout/cycle2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D28A12E4-260D-4668-A0F2-50252296CD90}">
      <dgm:prSet phldrT="[Texto]" custT="1"/>
      <dgm:spPr>
        <a:xfrm>
          <a:off x="2338088" y="216010"/>
          <a:ext cx="2435864" cy="1934367"/>
        </a:xfrm>
        <a:prstGeom prst="ellipse">
          <a:avLst/>
        </a:prstGeom>
        <a:gradFill flip="none" rotWithShape="0">
          <a:gsLst>
            <a:gs pos="0">
              <a:srgbClr val="F79646">
                <a:lumMod val="75000"/>
                <a:shade val="30000"/>
                <a:satMod val="115000"/>
              </a:srgbClr>
            </a:gs>
            <a:gs pos="50000">
              <a:srgbClr val="F79646">
                <a:lumMod val="75000"/>
                <a:shade val="67500"/>
                <a:satMod val="115000"/>
              </a:srgbClr>
            </a:gs>
            <a:gs pos="100000">
              <a:srgbClr val="F79646">
                <a:lumMod val="75000"/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pt-BR" sz="2300" b="1" dirty="0">
              <a:solidFill>
                <a:srgbClr val="000000"/>
              </a:solidFill>
              <a:latin typeface="Sitka Banner" panose="02000505000000020004" pitchFamily="2" charset="0"/>
              <a:ea typeface="+mn-ea"/>
              <a:cs typeface="+mn-cs"/>
            </a:rPr>
            <a:t>IF por amostragem</a:t>
          </a:r>
        </a:p>
      </dgm:t>
    </dgm:pt>
    <dgm:pt modelId="{68AE2187-BA4A-4D71-9FAB-EB270FC965E5}" type="parTrans" cxnId="{0ABE3FCE-EF0D-4E61-9D0D-68AACB9F9354}">
      <dgm:prSet/>
      <dgm:spPr/>
      <dgm:t>
        <a:bodyPr/>
        <a:lstStyle/>
        <a:p>
          <a:endParaRPr lang="pt-BR" sz="2300">
            <a:solidFill>
              <a:schemeClr val="tx2"/>
            </a:solidFill>
            <a:latin typeface="Sitka Banner" panose="02000505000000020004" pitchFamily="2" charset="0"/>
          </a:endParaRPr>
        </a:p>
      </dgm:t>
    </dgm:pt>
    <dgm:pt modelId="{32181A74-92C9-49A8-A4BD-574FF784483E}" type="sibTrans" cxnId="{0ABE3FCE-EF0D-4E61-9D0D-68AACB9F9354}">
      <dgm:prSet custT="1"/>
      <dgm:spPr>
        <a:xfrm rot="3600514">
          <a:off x="4043804" y="2360497"/>
          <a:ext cx="672837" cy="501503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F79646">
                <a:lumMod val="75000"/>
                <a:shade val="30000"/>
                <a:satMod val="115000"/>
              </a:srgbClr>
            </a:gs>
            <a:gs pos="50000">
              <a:srgbClr val="F79646">
                <a:lumMod val="75000"/>
                <a:shade val="67500"/>
                <a:satMod val="115000"/>
              </a:srgbClr>
            </a:gs>
            <a:gs pos="100000">
              <a:srgbClr val="F79646">
                <a:lumMod val="75000"/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endParaRPr lang="pt-BR" sz="2300">
            <a:solidFill>
              <a:srgbClr val="000000"/>
            </a:solidFill>
            <a:latin typeface="Sitka Banner" panose="02000505000000020004" pitchFamily="2" charset="0"/>
            <a:ea typeface="+mn-ea"/>
            <a:cs typeface="+mn-cs"/>
          </a:endParaRPr>
        </a:p>
      </dgm:t>
    </dgm:pt>
    <dgm:pt modelId="{E622144B-CC7A-4AA4-84DD-898ECFA86044}">
      <dgm:prSet phldrT="[Texto]" custT="1"/>
      <dgm:spPr>
        <a:xfrm>
          <a:off x="4006087" y="3106067"/>
          <a:ext cx="2435864" cy="1934367"/>
        </a:xfrm>
        <a:prstGeom prst="ellipse">
          <a:avLst/>
        </a:prstGeom>
        <a:gradFill flip="none" rotWithShape="0">
          <a:gsLst>
            <a:gs pos="0">
              <a:srgbClr val="4F81BD">
                <a:lumMod val="75000"/>
                <a:shade val="30000"/>
                <a:satMod val="115000"/>
              </a:srgbClr>
            </a:gs>
            <a:gs pos="50000">
              <a:srgbClr val="4F81BD">
                <a:lumMod val="75000"/>
                <a:shade val="67500"/>
                <a:satMod val="115000"/>
              </a:srgbClr>
            </a:gs>
            <a:gs pos="100000">
              <a:srgbClr val="4F81BD">
                <a:lumMod val="75000"/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pt-BR" sz="2300" b="1" dirty="0">
              <a:solidFill>
                <a:srgbClr val="000000"/>
              </a:solidFill>
              <a:latin typeface="Sitka Banner" panose="02000505000000020004" pitchFamily="2" charset="0"/>
              <a:ea typeface="+mn-ea"/>
              <a:cs typeface="+mn-cs"/>
            </a:rPr>
            <a:t>SR</a:t>
          </a:r>
        </a:p>
      </dgm:t>
    </dgm:pt>
    <dgm:pt modelId="{15C88B28-B702-4440-91CF-1FC2C14C92BA}" type="parTrans" cxnId="{7A457FF6-DA77-4196-9753-C1806A6ECD19}">
      <dgm:prSet/>
      <dgm:spPr/>
      <dgm:t>
        <a:bodyPr/>
        <a:lstStyle/>
        <a:p>
          <a:endParaRPr lang="pt-BR" sz="2300">
            <a:solidFill>
              <a:schemeClr val="tx2"/>
            </a:solidFill>
            <a:latin typeface="Sitka Banner" panose="02000505000000020004" pitchFamily="2" charset="0"/>
          </a:endParaRPr>
        </a:p>
      </dgm:t>
    </dgm:pt>
    <dgm:pt modelId="{CB29ACAA-85CC-4C01-A55E-1F8631DAA8C7}" type="sibTrans" cxnId="{7A457FF6-DA77-4196-9753-C1806A6ECD19}">
      <dgm:prSet custT="1"/>
      <dgm:spPr>
        <a:xfrm rot="10800000">
          <a:off x="3231496" y="3822499"/>
          <a:ext cx="674956" cy="501503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4F81BD">
                <a:lumMod val="75000"/>
                <a:shade val="30000"/>
                <a:satMod val="115000"/>
              </a:srgbClr>
            </a:gs>
            <a:gs pos="50000">
              <a:srgbClr val="4F81BD">
                <a:lumMod val="75000"/>
                <a:shade val="67500"/>
                <a:satMod val="115000"/>
              </a:srgbClr>
            </a:gs>
            <a:gs pos="100000">
              <a:srgbClr val="4F81BD">
                <a:lumMod val="75000"/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endParaRPr lang="pt-BR" sz="2300">
            <a:solidFill>
              <a:srgbClr val="000000"/>
            </a:solidFill>
            <a:latin typeface="Sitka Banner" panose="02000505000000020004" pitchFamily="2" charset="0"/>
            <a:ea typeface="+mn-ea"/>
            <a:cs typeface="+mn-cs"/>
          </a:endParaRPr>
        </a:p>
      </dgm:t>
    </dgm:pt>
    <dgm:pt modelId="{61186E83-FCCC-4D4A-94D0-4793F28E18E8}">
      <dgm:prSet phldrT="[Texto]" custT="1"/>
      <dgm:spPr>
        <a:xfrm>
          <a:off x="668959" y="3106067"/>
          <a:ext cx="2435864" cy="1934367"/>
        </a:xfrm>
        <a:prstGeom prst="ellipse">
          <a:avLst/>
        </a:prstGeom>
        <a:gradFill flip="none" rotWithShape="0">
          <a:gsLst>
            <a:gs pos="0">
              <a:srgbClr val="9BBB59">
                <a:lumMod val="75000"/>
                <a:shade val="30000"/>
                <a:satMod val="115000"/>
              </a:srgbClr>
            </a:gs>
            <a:gs pos="50000">
              <a:srgbClr val="9BBB59">
                <a:lumMod val="75000"/>
                <a:shade val="67500"/>
                <a:satMod val="115000"/>
              </a:srgbClr>
            </a:gs>
            <a:gs pos="100000">
              <a:srgbClr val="9BBB59">
                <a:lumMod val="75000"/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pt-BR" sz="2300" b="1" dirty="0" err="1">
              <a:solidFill>
                <a:srgbClr val="000000"/>
              </a:solidFill>
              <a:latin typeface="Sitka Banner" panose="02000505000000020004" pitchFamily="2" charset="0"/>
              <a:ea typeface="+mn-ea"/>
              <a:cs typeface="+mn-cs"/>
            </a:rPr>
            <a:t>Geoestatística</a:t>
          </a:r>
          <a:endParaRPr lang="pt-BR" sz="2300" b="1" dirty="0">
            <a:solidFill>
              <a:srgbClr val="000000"/>
            </a:solidFill>
            <a:latin typeface="Sitka Banner" panose="02000505000000020004" pitchFamily="2" charset="0"/>
            <a:ea typeface="+mn-ea"/>
            <a:cs typeface="+mn-cs"/>
          </a:endParaRPr>
        </a:p>
      </dgm:t>
    </dgm:pt>
    <dgm:pt modelId="{5406BA6A-C96C-4C24-BDA7-E41753D524B0}" type="parTrans" cxnId="{41CAE66A-07F9-48C7-AE29-0E9019596247}">
      <dgm:prSet/>
      <dgm:spPr/>
      <dgm:t>
        <a:bodyPr/>
        <a:lstStyle/>
        <a:p>
          <a:endParaRPr lang="pt-BR" sz="2300">
            <a:solidFill>
              <a:schemeClr val="tx2"/>
            </a:solidFill>
            <a:latin typeface="Sitka Banner" panose="02000505000000020004" pitchFamily="2" charset="0"/>
          </a:endParaRPr>
        </a:p>
      </dgm:t>
    </dgm:pt>
    <dgm:pt modelId="{FFB2D1F9-AD59-4C2B-A4E5-101718A16D36}" type="sibTrans" cxnId="{41CAE66A-07F9-48C7-AE29-0E9019596247}">
      <dgm:prSet custT="1"/>
      <dgm:spPr>
        <a:xfrm rot="18000494">
          <a:off x="2375114" y="2394448"/>
          <a:ext cx="673074" cy="501503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9BBB59">
                <a:lumMod val="75000"/>
                <a:shade val="30000"/>
                <a:satMod val="115000"/>
              </a:srgbClr>
            </a:gs>
            <a:gs pos="50000">
              <a:srgbClr val="9BBB59">
                <a:lumMod val="75000"/>
                <a:shade val="67500"/>
                <a:satMod val="115000"/>
              </a:srgbClr>
            </a:gs>
            <a:gs pos="100000">
              <a:srgbClr val="9BBB59">
                <a:lumMod val="75000"/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endParaRPr lang="pt-BR" sz="2300">
            <a:solidFill>
              <a:srgbClr val="000000"/>
            </a:solidFill>
            <a:latin typeface="Sitka Banner" panose="02000505000000020004" pitchFamily="2" charset="0"/>
            <a:ea typeface="+mn-ea"/>
            <a:cs typeface="+mn-cs"/>
          </a:endParaRPr>
        </a:p>
      </dgm:t>
    </dgm:pt>
    <dgm:pt modelId="{ECC60DF8-B852-43C2-B883-8307EDBBEAF2}" type="pres">
      <dgm:prSet presAssocID="{EECFE9D6-2224-489E-9439-8630E697A6C7}" presName="cycle" presStyleCnt="0">
        <dgm:presLayoutVars>
          <dgm:dir/>
          <dgm:resizeHandles val="exact"/>
        </dgm:presLayoutVars>
      </dgm:prSet>
      <dgm:spPr/>
    </dgm:pt>
    <dgm:pt modelId="{92860A67-A19F-46DA-96B8-4A33D84BE092}" type="pres">
      <dgm:prSet presAssocID="{D28A12E4-260D-4668-A0F2-50252296CD90}" presName="node" presStyleLbl="node1" presStyleIdx="0" presStyleCnt="3" custScaleX="109617" custScaleY="87049" custRadScaleRad="100001" custRadScaleInc="28">
        <dgm:presLayoutVars>
          <dgm:bulletEnabled val="1"/>
        </dgm:presLayoutVars>
      </dgm:prSet>
      <dgm:spPr/>
    </dgm:pt>
    <dgm:pt modelId="{D1F0363F-23A0-4CF5-A9BE-0E29B8FCAA69}" type="pres">
      <dgm:prSet presAssocID="{32181A74-92C9-49A8-A4BD-574FF784483E}" presName="sibTrans" presStyleLbl="sibTrans2D1" presStyleIdx="0" presStyleCnt="3" custScaleX="97166" custScaleY="66869"/>
      <dgm:spPr/>
    </dgm:pt>
    <dgm:pt modelId="{892B1E34-8DC9-4524-9745-D84963AE5F5E}" type="pres">
      <dgm:prSet presAssocID="{32181A74-92C9-49A8-A4BD-574FF784483E}" presName="connectorText" presStyleLbl="sibTrans2D1" presStyleIdx="0" presStyleCnt="3"/>
      <dgm:spPr/>
    </dgm:pt>
    <dgm:pt modelId="{6D4BCDBB-6616-49A2-B3AF-846B69C45AEA}" type="pres">
      <dgm:prSet presAssocID="{E622144B-CC7A-4AA4-84DD-898ECFA86044}" presName="node" presStyleLbl="node1" presStyleIdx="1" presStyleCnt="3" custScaleX="109617" custScaleY="87049">
        <dgm:presLayoutVars>
          <dgm:bulletEnabled val="1"/>
        </dgm:presLayoutVars>
      </dgm:prSet>
      <dgm:spPr/>
    </dgm:pt>
    <dgm:pt modelId="{0F40FF92-74A9-4E54-A6F3-5BF6CB470472}" type="pres">
      <dgm:prSet presAssocID="{CB29ACAA-85CC-4C01-A55E-1F8631DAA8C7}" presName="sibTrans" presStyleLbl="sibTrans2D1" presStyleIdx="1" presStyleCnt="3" custScaleX="141302" custScaleY="66869"/>
      <dgm:spPr/>
    </dgm:pt>
    <dgm:pt modelId="{020A592B-122D-40EA-AD55-796BBD6F0A0F}" type="pres">
      <dgm:prSet presAssocID="{CB29ACAA-85CC-4C01-A55E-1F8631DAA8C7}" presName="connectorText" presStyleLbl="sibTrans2D1" presStyleIdx="1" presStyleCnt="3"/>
      <dgm:spPr/>
    </dgm:pt>
    <dgm:pt modelId="{FF5EF4A6-A6B8-4EDA-9467-EE7AA7DF11E5}" type="pres">
      <dgm:prSet presAssocID="{61186E83-FCCC-4D4A-94D0-4793F28E18E8}" presName="node" presStyleLbl="node1" presStyleIdx="2" presStyleCnt="3" custScaleX="109617" custScaleY="87049">
        <dgm:presLayoutVars>
          <dgm:bulletEnabled val="1"/>
        </dgm:presLayoutVars>
      </dgm:prSet>
      <dgm:spPr/>
    </dgm:pt>
    <dgm:pt modelId="{10C89781-82B1-4296-8625-9AE182BA54F3}" type="pres">
      <dgm:prSet presAssocID="{FFB2D1F9-AD59-4C2B-A4E5-101718A16D36}" presName="sibTrans" presStyleLbl="sibTrans2D1" presStyleIdx="2" presStyleCnt="3" custScaleX="97166" custScaleY="66869"/>
      <dgm:spPr/>
    </dgm:pt>
    <dgm:pt modelId="{C3B9E4D8-2C62-4FE5-BF6C-6495491E74D6}" type="pres">
      <dgm:prSet presAssocID="{FFB2D1F9-AD59-4C2B-A4E5-101718A16D36}" presName="connectorText" presStyleLbl="sibTrans2D1" presStyleIdx="2" presStyleCnt="3"/>
      <dgm:spPr/>
    </dgm:pt>
  </dgm:ptLst>
  <dgm:cxnLst>
    <dgm:cxn modelId="{F81B5725-CD9A-4B99-8466-6F6DE88B9332}" type="presOf" srcId="{D28A12E4-260D-4668-A0F2-50252296CD90}" destId="{92860A67-A19F-46DA-96B8-4A33D84BE092}" srcOrd="0" destOrd="0" presId="urn:microsoft.com/office/officeart/2005/8/layout/cycle2"/>
    <dgm:cxn modelId="{E0E9E437-DDCC-4B75-BE44-A9044927EB1A}" type="presOf" srcId="{32181A74-92C9-49A8-A4BD-574FF784483E}" destId="{D1F0363F-23A0-4CF5-A9BE-0E29B8FCAA69}" srcOrd="0" destOrd="0" presId="urn:microsoft.com/office/officeart/2005/8/layout/cycle2"/>
    <dgm:cxn modelId="{D699075E-7312-4466-B171-143660F3173A}" type="presOf" srcId="{FFB2D1F9-AD59-4C2B-A4E5-101718A16D36}" destId="{10C89781-82B1-4296-8625-9AE182BA54F3}" srcOrd="0" destOrd="0" presId="urn:microsoft.com/office/officeart/2005/8/layout/cycle2"/>
    <dgm:cxn modelId="{C4C38443-AB2C-48CE-AB9A-ECF731B91A73}" type="presOf" srcId="{CB29ACAA-85CC-4C01-A55E-1F8631DAA8C7}" destId="{020A592B-122D-40EA-AD55-796BBD6F0A0F}" srcOrd="1" destOrd="0" presId="urn:microsoft.com/office/officeart/2005/8/layout/cycle2"/>
    <dgm:cxn modelId="{41CAE66A-07F9-48C7-AE29-0E9019596247}" srcId="{EECFE9D6-2224-489E-9439-8630E697A6C7}" destId="{61186E83-FCCC-4D4A-94D0-4793F28E18E8}" srcOrd="2" destOrd="0" parTransId="{5406BA6A-C96C-4C24-BDA7-E41753D524B0}" sibTransId="{FFB2D1F9-AD59-4C2B-A4E5-101718A16D36}"/>
    <dgm:cxn modelId="{72CB8C73-CDD4-4D70-8DAC-FDF693A7C88B}" type="presOf" srcId="{32181A74-92C9-49A8-A4BD-574FF784483E}" destId="{892B1E34-8DC9-4524-9745-D84963AE5F5E}" srcOrd="1" destOrd="0" presId="urn:microsoft.com/office/officeart/2005/8/layout/cycle2"/>
    <dgm:cxn modelId="{A1FDC09A-0C7C-4F5E-85E6-DC7D440DACA1}" type="presOf" srcId="{CB29ACAA-85CC-4C01-A55E-1F8631DAA8C7}" destId="{0F40FF92-74A9-4E54-A6F3-5BF6CB470472}" srcOrd="0" destOrd="0" presId="urn:microsoft.com/office/officeart/2005/8/layout/cycle2"/>
    <dgm:cxn modelId="{9053F49C-12C9-4A45-959D-10E7C4984607}" type="presOf" srcId="{FFB2D1F9-AD59-4C2B-A4E5-101718A16D36}" destId="{C3B9E4D8-2C62-4FE5-BF6C-6495491E74D6}" srcOrd="1" destOrd="0" presId="urn:microsoft.com/office/officeart/2005/8/layout/cycle2"/>
    <dgm:cxn modelId="{0ABE3FCE-EF0D-4E61-9D0D-68AACB9F9354}" srcId="{EECFE9D6-2224-489E-9439-8630E697A6C7}" destId="{D28A12E4-260D-4668-A0F2-50252296CD90}" srcOrd="0" destOrd="0" parTransId="{68AE2187-BA4A-4D71-9FAB-EB270FC965E5}" sibTransId="{32181A74-92C9-49A8-A4BD-574FF784483E}"/>
    <dgm:cxn modelId="{798D59E4-E378-49DD-951B-57E9BE37E377}" type="presOf" srcId="{EECFE9D6-2224-489E-9439-8630E697A6C7}" destId="{ECC60DF8-B852-43C2-B883-8307EDBBEAF2}" srcOrd="0" destOrd="0" presId="urn:microsoft.com/office/officeart/2005/8/layout/cycle2"/>
    <dgm:cxn modelId="{7A457FF6-DA77-4196-9753-C1806A6ECD19}" srcId="{EECFE9D6-2224-489E-9439-8630E697A6C7}" destId="{E622144B-CC7A-4AA4-84DD-898ECFA86044}" srcOrd="1" destOrd="0" parTransId="{15C88B28-B702-4440-91CF-1FC2C14C92BA}" sibTransId="{CB29ACAA-85CC-4C01-A55E-1F8631DAA8C7}"/>
    <dgm:cxn modelId="{2EAB09F9-10A4-41BB-9D7D-B8D35B784DA9}" type="presOf" srcId="{61186E83-FCCC-4D4A-94D0-4793F28E18E8}" destId="{FF5EF4A6-A6B8-4EDA-9467-EE7AA7DF11E5}" srcOrd="0" destOrd="0" presId="urn:microsoft.com/office/officeart/2005/8/layout/cycle2"/>
    <dgm:cxn modelId="{648CA5F9-C377-4153-A19A-CE8645ED06FB}" type="presOf" srcId="{E622144B-CC7A-4AA4-84DD-898ECFA86044}" destId="{6D4BCDBB-6616-49A2-B3AF-846B69C45AEA}" srcOrd="0" destOrd="0" presId="urn:microsoft.com/office/officeart/2005/8/layout/cycle2"/>
    <dgm:cxn modelId="{FACE3C98-B5BC-4E61-A213-E0EBE8532C1E}" type="presParOf" srcId="{ECC60DF8-B852-43C2-B883-8307EDBBEAF2}" destId="{92860A67-A19F-46DA-96B8-4A33D84BE092}" srcOrd="0" destOrd="0" presId="urn:microsoft.com/office/officeart/2005/8/layout/cycle2"/>
    <dgm:cxn modelId="{85EAD4B9-FDAD-47C5-8CED-B0710F8FD01F}" type="presParOf" srcId="{ECC60DF8-B852-43C2-B883-8307EDBBEAF2}" destId="{D1F0363F-23A0-4CF5-A9BE-0E29B8FCAA69}" srcOrd="1" destOrd="0" presId="urn:microsoft.com/office/officeart/2005/8/layout/cycle2"/>
    <dgm:cxn modelId="{2C871F84-5858-442F-A922-2799350258F5}" type="presParOf" srcId="{D1F0363F-23A0-4CF5-A9BE-0E29B8FCAA69}" destId="{892B1E34-8DC9-4524-9745-D84963AE5F5E}" srcOrd="0" destOrd="0" presId="urn:microsoft.com/office/officeart/2005/8/layout/cycle2"/>
    <dgm:cxn modelId="{DD513B5C-5330-40D1-A98C-1AB691886FD9}" type="presParOf" srcId="{ECC60DF8-B852-43C2-B883-8307EDBBEAF2}" destId="{6D4BCDBB-6616-49A2-B3AF-846B69C45AEA}" srcOrd="2" destOrd="0" presId="urn:microsoft.com/office/officeart/2005/8/layout/cycle2"/>
    <dgm:cxn modelId="{80C6E2CE-992D-41BC-AD94-161298A929B0}" type="presParOf" srcId="{ECC60DF8-B852-43C2-B883-8307EDBBEAF2}" destId="{0F40FF92-74A9-4E54-A6F3-5BF6CB470472}" srcOrd="3" destOrd="0" presId="urn:microsoft.com/office/officeart/2005/8/layout/cycle2"/>
    <dgm:cxn modelId="{B0A971BE-E714-43DF-9666-D0BD5A33A82D}" type="presParOf" srcId="{0F40FF92-74A9-4E54-A6F3-5BF6CB470472}" destId="{020A592B-122D-40EA-AD55-796BBD6F0A0F}" srcOrd="0" destOrd="0" presId="urn:microsoft.com/office/officeart/2005/8/layout/cycle2"/>
    <dgm:cxn modelId="{F251863A-907F-4E4D-BAD2-F96DC0CCA95E}" type="presParOf" srcId="{ECC60DF8-B852-43C2-B883-8307EDBBEAF2}" destId="{FF5EF4A6-A6B8-4EDA-9467-EE7AA7DF11E5}" srcOrd="4" destOrd="0" presId="urn:microsoft.com/office/officeart/2005/8/layout/cycle2"/>
    <dgm:cxn modelId="{AE7245B5-E449-451F-8BD7-0041DAD41ABB}" type="presParOf" srcId="{ECC60DF8-B852-43C2-B883-8307EDBBEAF2}" destId="{10C89781-82B1-4296-8625-9AE182BA54F3}" srcOrd="5" destOrd="0" presId="urn:microsoft.com/office/officeart/2005/8/layout/cycle2"/>
    <dgm:cxn modelId="{3647CEEC-D447-4661-A619-A8565FB459D3}" type="presParOf" srcId="{10C89781-82B1-4296-8625-9AE182BA54F3}" destId="{C3B9E4D8-2C62-4FE5-BF6C-6495491E74D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7F73D-DF8A-4585-BEE2-E600E059BEB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8F90541-4D50-4EB9-BAAE-786C6CE2D5E9}">
      <dgm:prSet phldrT="[Texto]" custT="1"/>
      <dgm:spPr/>
      <dgm:t>
        <a:bodyPr/>
        <a:lstStyle/>
        <a:p>
          <a:endParaRPr lang="pt-BR" sz="2400" b="1" dirty="0">
            <a:solidFill>
              <a:schemeClr val="tx2"/>
            </a:solidFill>
            <a:latin typeface="Sitka Banner" panose="02000505000000020004" pitchFamily="2" charset="0"/>
          </a:endParaRPr>
        </a:p>
        <a:p>
          <a:r>
            <a:rPr lang="pt-BR" sz="2000" b="1" dirty="0" err="1">
              <a:solidFill>
                <a:schemeClr val="tx2"/>
              </a:solidFill>
              <a:latin typeface="Trebuchet MS" panose="020B0603020202020204" pitchFamily="34" charset="0"/>
            </a:rPr>
            <a:t>Univariadas</a:t>
          </a:r>
          <a:r>
            <a:rPr lang="pt-BR" sz="2000" b="1" dirty="0">
              <a:solidFill>
                <a:schemeClr val="tx2"/>
              </a:solidFill>
              <a:latin typeface="Trebuchet MS" panose="020B0603020202020204" pitchFamily="34" charset="0"/>
            </a:rPr>
            <a:t>:</a:t>
          </a:r>
          <a:endParaRPr lang="pt-BR" sz="2000" dirty="0">
            <a:solidFill>
              <a:schemeClr val="tx2"/>
            </a:solidFill>
            <a:latin typeface="Trebuchet MS" panose="020B0603020202020204" pitchFamily="34" charset="0"/>
          </a:endParaRPr>
        </a:p>
        <a:p>
          <a:r>
            <a:rPr lang="pt-BR" sz="2000" dirty="0" err="1">
              <a:solidFill>
                <a:schemeClr val="tx2"/>
              </a:solidFill>
              <a:latin typeface="Trebuchet MS" panose="020B0603020202020204" pitchFamily="34" charset="0"/>
            </a:rPr>
            <a:t>Krigagem</a:t>
          </a:r>
          <a:r>
            <a:rPr lang="pt-BR" sz="2000" dirty="0">
              <a:solidFill>
                <a:schemeClr val="tx2"/>
              </a:solidFill>
              <a:latin typeface="Trebuchet MS" panose="020B0603020202020204" pitchFamily="34" charset="0"/>
            </a:rPr>
            <a:t> simples</a:t>
          </a:r>
        </a:p>
        <a:p>
          <a:r>
            <a:rPr lang="pt-BR" sz="2000" dirty="0" err="1">
              <a:solidFill>
                <a:srgbClr val="FF0000"/>
              </a:solidFill>
              <a:latin typeface="Trebuchet MS" panose="020B0603020202020204" pitchFamily="34" charset="0"/>
            </a:rPr>
            <a:t>Krigagem</a:t>
          </a:r>
          <a:r>
            <a:rPr lang="pt-BR" sz="2000" dirty="0">
              <a:solidFill>
                <a:srgbClr val="FF0000"/>
              </a:solidFill>
              <a:latin typeface="Trebuchet MS" panose="020B0603020202020204" pitchFamily="34" charset="0"/>
            </a:rPr>
            <a:t> ordinária</a:t>
          </a:r>
        </a:p>
        <a:p>
          <a:r>
            <a:rPr lang="pt-BR" sz="2000" dirty="0" err="1">
              <a:solidFill>
                <a:schemeClr val="tx2"/>
              </a:solidFill>
              <a:latin typeface="Trebuchet MS" panose="020B0603020202020204" pitchFamily="34" charset="0"/>
            </a:rPr>
            <a:t>Krigagem</a:t>
          </a:r>
          <a:r>
            <a:rPr lang="pt-BR" sz="2000" dirty="0">
              <a:solidFill>
                <a:schemeClr val="tx2"/>
              </a:solidFill>
              <a:latin typeface="Trebuchet MS" panose="020B0603020202020204" pitchFamily="34" charset="0"/>
            </a:rPr>
            <a:t> disjuntiva</a:t>
          </a:r>
        </a:p>
        <a:p>
          <a:r>
            <a:rPr lang="pt-BR" sz="2000" dirty="0">
              <a:solidFill>
                <a:schemeClr val="tx2"/>
              </a:solidFill>
              <a:latin typeface="Trebuchet MS" panose="020B0603020202020204" pitchFamily="34" charset="0"/>
            </a:rPr>
            <a:t>...</a:t>
          </a:r>
        </a:p>
        <a:p>
          <a:r>
            <a:rPr lang="pt-BR" sz="2000" dirty="0" err="1">
              <a:solidFill>
                <a:schemeClr val="tx2"/>
              </a:solidFill>
              <a:latin typeface="Trebuchet MS" panose="020B0603020202020204" pitchFamily="34" charset="0"/>
            </a:rPr>
            <a:t>Krigagem</a:t>
          </a:r>
          <a:r>
            <a:rPr lang="pt-BR" sz="2000" dirty="0">
              <a:solidFill>
                <a:schemeClr val="tx2"/>
              </a:solidFill>
              <a:latin typeface="Trebuchet MS" panose="020B0603020202020204" pitchFamily="34" charset="0"/>
            </a:rPr>
            <a:t> indicadora</a:t>
          </a:r>
        </a:p>
        <a:p>
          <a:endParaRPr lang="pt-BR" sz="2400" dirty="0">
            <a:solidFill>
              <a:srgbClr val="FF0000"/>
            </a:solidFill>
            <a:latin typeface="Sitka Banner" panose="02000505000000020004" pitchFamily="2" charset="0"/>
          </a:endParaRPr>
        </a:p>
      </dgm:t>
    </dgm:pt>
    <dgm:pt modelId="{20769F8D-F4A3-4250-9B58-7DAF76A5BFF3}" type="parTrans" cxnId="{750C752A-2A9A-4EBC-908D-8A7979356108}">
      <dgm:prSet/>
      <dgm:spPr/>
      <dgm:t>
        <a:bodyPr/>
        <a:lstStyle/>
        <a:p>
          <a:endParaRPr lang="pt-BR">
            <a:solidFill>
              <a:schemeClr val="tx2"/>
            </a:solidFill>
            <a:latin typeface="Sitka Banner" panose="02000505000000020004" pitchFamily="2" charset="0"/>
          </a:endParaRPr>
        </a:p>
      </dgm:t>
    </dgm:pt>
    <dgm:pt modelId="{9D0EF1D5-BBCB-4EAB-BEE7-97D1115356A8}" type="sibTrans" cxnId="{750C752A-2A9A-4EBC-908D-8A7979356108}">
      <dgm:prSet/>
      <dgm:spPr/>
      <dgm:t>
        <a:bodyPr/>
        <a:lstStyle/>
        <a:p>
          <a:endParaRPr lang="pt-BR">
            <a:solidFill>
              <a:schemeClr val="tx2"/>
            </a:solidFill>
            <a:latin typeface="Sitka Banner" panose="02000505000000020004" pitchFamily="2" charset="0"/>
          </a:endParaRPr>
        </a:p>
      </dgm:t>
    </dgm:pt>
    <dgm:pt modelId="{D51334FF-D177-4138-81A2-6C5B52A7BD94}">
      <dgm:prSet phldrT="[Texto]" custT="1"/>
      <dgm:spPr/>
      <dgm:t>
        <a:bodyPr/>
        <a:lstStyle/>
        <a:p>
          <a:endParaRPr lang="pt-BR" sz="2400" b="1" dirty="0">
            <a:solidFill>
              <a:schemeClr val="tx2"/>
            </a:solidFill>
            <a:latin typeface="Sitka Banner" panose="02000505000000020004" pitchFamily="2" charset="0"/>
          </a:endParaRPr>
        </a:p>
        <a:p>
          <a:r>
            <a:rPr lang="pt-BR" sz="2000" b="1" dirty="0">
              <a:solidFill>
                <a:schemeClr val="tx2"/>
              </a:solidFill>
              <a:latin typeface="Trebuchet MS" panose="020B0603020202020204" pitchFamily="34" charset="0"/>
            </a:rPr>
            <a:t>Multivariadas:</a:t>
          </a:r>
        </a:p>
        <a:p>
          <a:r>
            <a:rPr lang="pt-BR" sz="2000" b="0" dirty="0" err="1">
              <a:solidFill>
                <a:schemeClr val="tx2"/>
              </a:solidFill>
              <a:latin typeface="Trebuchet MS" panose="020B0603020202020204" pitchFamily="34" charset="0"/>
            </a:rPr>
            <a:t>Krigagem</a:t>
          </a:r>
          <a:r>
            <a:rPr lang="pt-BR" sz="2000" b="0" dirty="0">
              <a:solidFill>
                <a:schemeClr val="tx2"/>
              </a:solidFill>
              <a:latin typeface="Trebuchet MS" panose="020B0603020202020204" pitchFamily="34" charset="0"/>
            </a:rPr>
            <a:t> universal</a:t>
          </a:r>
        </a:p>
        <a:p>
          <a:r>
            <a:rPr lang="pt-BR" sz="2000" b="0" dirty="0" err="1">
              <a:solidFill>
                <a:schemeClr val="tx2"/>
              </a:solidFill>
              <a:latin typeface="Trebuchet MS" panose="020B0603020202020204" pitchFamily="34" charset="0"/>
            </a:rPr>
            <a:t>Cokrigagem</a:t>
          </a:r>
          <a:r>
            <a:rPr lang="pt-BR" sz="2000" b="0" dirty="0">
              <a:solidFill>
                <a:schemeClr val="tx2"/>
              </a:solidFill>
              <a:latin typeface="Trebuchet MS" panose="020B0603020202020204" pitchFamily="34" charset="0"/>
            </a:rPr>
            <a:t> simples</a:t>
          </a:r>
        </a:p>
        <a:p>
          <a:r>
            <a:rPr lang="pt-BR" sz="2000" b="0" dirty="0" err="1">
              <a:solidFill>
                <a:srgbClr val="FF0000"/>
              </a:solidFill>
              <a:latin typeface="Trebuchet MS" panose="020B0603020202020204" pitchFamily="34" charset="0"/>
            </a:rPr>
            <a:t>Cokrigagem</a:t>
          </a:r>
          <a:r>
            <a:rPr lang="pt-BR" sz="2000" b="0" dirty="0">
              <a:solidFill>
                <a:srgbClr val="FF0000"/>
              </a:solidFill>
              <a:latin typeface="Trebuchet MS" panose="020B0603020202020204" pitchFamily="34" charset="0"/>
            </a:rPr>
            <a:t> ordinária</a:t>
          </a:r>
        </a:p>
        <a:p>
          <a:r>
            <a:rPr lang="pt-BR" sz="2000" b="0" dirty="0" err="1">
              <a:solidFill>
                <a:schemeClr val="tx2"/>
              </a:solidFill>
              <a:latin typeface="Trebuchet MS" panose="020B0603020202020204" pitchFamily="34" charset="0"/>
            </a:rPr>
            <a:t>Krigagem</a:t>
          </a:r>
          <a:r>
            <a:rPr lang="pt-BR" sz="2000" b="0" dirty="0">
              <a:solidFill>
                <a:schemeClr val="tx2"/>
              </a:solidFill>
              <a:latin typeface="Trebuchet MS" panose="020B0603020202020204" pitchFamily="34" charset="0"/>
            </a:rPr>
            <a:t> com deriva externa</a:t>
          </a:r>
        </a:p>
        <a:p>
          <a:r>
            <a:rPr lang="pt-BR" sz="2000" b="0" dirty="0">
              <a:solidFill>
                <a:schemeClr val="tx2"/>
              </a:solidFill>
              <a:latin typeface="Trebuchet MS" panose="020B0603020202020204" pitchFamily="34" charset="0"/>
            </a:rPr>
            <a:t>...</a:t>
          </a:r>
        </a:p>
        <a:p>
          <a:r>
            <a:rPr lang="pt-BR" sz="2000" b="0" dirty="0">
              <a:solidFill>
                <a:schemeClr val="tx2"/>
              </a:solidFill>
              <a:latin typeface="Trebuchet MS" panose="020B0603020202020204" pitchFamily="34" charset="0"/>
            </a:rPr>
            <a:t>...</a:t>
          </a:r>
        </a:p>
        <a:p>
          <a:r>
            <a:rPr lang="pt-BR" sz="2000" b="0" dirty="0" err="1">
              <a:solidFill>
                <a:schemeClr val="tx2"/>
              </a:solidFill>
              <a:latin typeface="Trebuchet MS" panose="020B0603020202020204" pitchFamily="34" charset="0"/>
            </a:rPr>
            <a:t>Cokrigagem</a:t>
          </a:r>
          <a:r>
            <a:rPr lang="pt-BR" sz="2000" b="0" dirty="0">
              <a:solidFill>
                <a:schemeClr val="tx2"/>
              </a:solidFill>
              <a:latin typeface="Trebuchet MS" panose="020B0603020202020204" pitchFamily="34" charset="0"/>
            </a:rPr>
            <a:t> indicadora</a:t>
          </a:r>
        </a:p>
        <a:p>
          <a:endParaRPr lang="pt-BR" sz="2400" b="0" dirty="0">
            <a:solidFill>
              <a:srgbClr val="FF0000"/>
            </a:solidFill>
            <a:latin typeface="Sitka Banner" panose="02000505000000020004" pitchFamily="2" charset="0"/>
          </a:endParaRPr>
        </a:p>
      </dgm:t>
    </dgm:pt>
    <dgm:pt modelId="{27D600AF-9B8F-4EE1-B9FC-A1A9B5680A6A}" type="parTrans" cxnId="{9BF56991-EA7F-49E0-982D-9E8246FA64AC}">
      <dgm:prSet/>
      <dgm:spPr/>
      <dgm:t>
        <a:bodyPr/>
        <a:lstStyle/>
        <a:p>
          <a:endParaRPr lang="pt-BR">
            <a:solidFill>
              <a:schemeClr val="tx2"/>
            </a:solidFill>
            <a:latin typeface="Sitka Banner" panose="02000505000000020004" pitchFamily="2" charset="0"/>
          </a:endParaRPr>
        </a:p>
      </dgm:t>
    </dgm:pt>
    <dgm:pt modelId="{C91DD48A-4095-4266-B63F-1A938D1E5328}" type="sibTrans" cxnId="{9BF56991-EA7F-49E0-982D-9E8246FA64AC}">
      <dgm:prSet/>
      <dgm:spPr/>
      <dgm:t>
        <a:bodyPr/>
        <a:lstStyle/>
        <a:p>
          <a:endParaRPr lang="pt-BR">
            <a:solidFill>
              <a:schemeClr val="tx2"/>
            </a:solidFill>
            <a:latin typeface="Sitka Banner" panose="02000505000000020004" pitchFamily="2" charset="0"/>
          </a:endParaRPr>
        </a:p>
      </dgm:t>
    </dgm:pt>
    <dgm:pt modelId="{53B37435-7CD3-4F97-A0F3-559B9EF5C615}" type="pres">
      <dgm:prSet presAssocID="{3B47F73D-DF8A-4585-BEE2-E600E059BEBD}" presName="arrowDiagram" presStyleCnt="0">
        <dgm:presLayoutVars>
          <dgm:chMax val="5"/>
          <dgm:dir/>
          <dgm:resizeHandles val="exact"/>
        </dgm:presLayoutVars>
      </dgm:prSet>
      <dgm:spPr/>
    </dgm:pt>
    <dgm:pt modelId="{1CCE8B91-485C-4C12-B8A6-301A4025CA7A}" type="pres">
      <dgm:prSet presAssocID="{3B47F73D-DF8A-4585-BEE2-E600E059BEBD}" presName="arrow" presStyleLbl="bgShp" presStyleIdx="0" presStyleCnt="1" custLinFactNeighborX="-320" custLinFactNeighborY="-11487"/>
      <dgm:spPr>
        <a:solidFill>
          <a:schemeClr val="accent2">
            <a:lumMod val="60000"/>
            <a:lumOff val="40000"/>
          </a:schemeClr>
        </a:solidFill>
      </dgm:spPr>
    </dgm:pt>
    <dgm:pt modelId="{363AB366-052D-4C21-8BA2-023D8D8BD7C4}" type="pres">
      <dgm:prSet presAssocID="{3B47F73D-DF8A-4585-BEE2-E600E059BEBD}" presName="arrowDiagram2" presStyleCnt="0"/>
      <dgm:spPr/>
    </dgm:pt>
    <dgm:pt modelId="{C8D2FE73-4B2A-4F22-8E03-691D19A63A15}" type="pres">
      <dgm:prSet presAssocID="{58F90541-4D50-4EB9-BAAE-786C6CE2D5E9}" presName="bullet2a" presStyleLbl="node1" presStyleIdx="0" presStyleCnt="2" custLinFactX="-100000" custLinFactY="74153" custLinFactNeighborX="-141769" custLinFactNeighborY="100000"/>
      <dgm:spPr>
        <a:solidFill>
          <a:schemeClr val="tx2"/>
        </a:solidFill>
        <a:ln>
          <a:solidFill>
            <a:schemeClr val="tx2"/>
          </a:solidFill>
        </a:ln>
      </dgm:spPr>
    </dgm:pt>
    <dgm:pt modelId="{AD6F03A1-8F9B-48A6-9E3D-650DD80971D1}" type="pres">
      <dgm:prSet presAssocID="{58F90541-4D50-4EB9-BAAE-786C6CE2D5E9}" presName="textBox2a" presStyleLbl="revTx" presStyleIdx="0" presStyleCnt="2" custScaleX="166254" custLinFactNeighborX="-46737" custLinFactNeighborY="193">
        <dgm:presLayoutVars>
          <dgm:bulletEnabled val="1"/>
        </dgm:presLayoutVars>
      </dgm:prSet>
      <dgm:spPr/>
    </dgm:pt>
    <dgm:pt modelId="{DF515B16-4394-47CC-819D-5BD84499B1E8}" type="pres">
      <dgm:prSet presAssocID="{D51334FF-D177-4138-81A2-6C5B52A7BD94}" presName="bullet2b" presStyleLbl="node1" presStyleIdx="1" presStyleCnt="2" custLinFactX="100000" custLinFactNeighborX="151783" custLinFactNeighborY="-38307"/>
      <dgm:spPr>
        <a:solidFill>
          <a:schemeClr val="tx2"/>
        </a:solidFill>
        <a:ln>
          <a:solidFill>
            <a:schemeClr val="tx2"/>
          </a:solidFill>
        </a:ln>
      </dgm:spPr>
    </dgm:pt>
    <dgm:pt modelId="{0587608B-46C1-4EAA-827C-0C7F60ED050D}" type="pres">
      <dgm:prSet presAssocID="{D51334FF-D177-4138-81A2-6C5B52A7BD94}" presName="textBox2b" presStyleLbl="revTx" presStyleIdx="1" presStyleCnt="2" custScaleX="215100" custLinFactNeighborX="60124" custLinFactNeighborY="11409">
        <dgm:presLayoutVars>
          <dgm:bulletEnabled val="1"/>
        </dgm:presLayoutVars>
      </dgm:prSet>
      <dgm:spPr/>
    </dgm:pt>
  </dgm:ptLst>
  <dgm:cxnLst>
    <dgm:cxn modelId="{750C752A-2A9A-4EBC-908D-8A7979356108}" srcId="{3B47F73D-DF8A-4585-BEE2-E600E059BEBD}" destId="{58F90541-4D50-4EB9-BAAE-786C6CE2D5E9}" srcOrd="0" destOrd="0" parTransId="{20769F8D-F4A3-4250-9B58-7DAF76A5BFF3}" sibTransId="{9D0EF1D5-BBCB-4EAB-BEE7-97D1115356A8}"/>
    <dgm:cxn modelId="{ED8BD232-A4AC-454E-A02E-730C1A8525B6}" type="presOf" srcId="{D51334FF-D177-4138-81A2-6C5B52A7BD94}" destId="{0587608B-46C1-4EAA-827C-0C7F60ED050D}" srcOrd="0" destOrd="0" presId="urn:microsoft.com/office/officeart/2005/8/layout/arrow2"/>
    <dgm:cxn modelId="{8CA2E46C-7A62-4A2F-A356-80390B65E900}" type="presOf" srcId="{3B47F73D-DF8A-4585-BEE2-E600E059BEBD}" destId="{53B37435-7CD3-4F97-A0F3-559B9EF5C615}" srcOrd="0" destOrd="0" presId="urn:microsoft.com/office/officeart/2005/8/layout/arrow2"/>
    <dgm:cxn modelId="{9BF56991-EA7F-49E0-982D-9E8246FA64AC}" srcId="{3B47F73D-DF8A-4585-BEE2-E600E059BEBD}" destId="{D51334FF-D177-4138-81A2-6C5B52A7BD94}" srcOrd="1" destOrd="0" parTransId="{27D600AF-9B8F-4EE1-B9FC-A1A9B5680A6A}" sibTransId="{C91DD48A-4095-4266-B63F-1A938D1E5328}"/>
    <dgm:cxn modelId="{86F3439F-CB5A-4825-8034-F95F84ABC2CA}" type="presOf" srcId="{58F90541-4D50-4EB9-BAAE-786C6CE2D5E9}" destId="{AD6F03A1-8F9B-48A6-9E3D-650DD80971D1}" srcOrd="0" destOrd="0" presId="urn:microsoft.com/office/officeart/2005/8/layout/arrow2"/>
    <dgm:cxn modelId="{51DD0BC9-3372-4358-AD72-51569937C7FB}" type="presParOf" srcId="{53B37435-7CD3-4F97-A0F3-559B9EF5C615}" destId="{1CCE8B91-485C-4C12-B8A6-301A4025CA7A}" srcOrd="0" destOrd="0" presId="urn:microsoft.com/office/officeart/2005/8/layout/arrow2"/>
    <dgm:cxn modelId="{B26C32C1-A50E-4582-9A98-1017855026B6}" type="presParOf" srcId="{53B37435-7CD3-4F97-A0F3-559B9EF5C615}" destId="{363AB366-052D-4C21-8BA2-023D8D8BD7C4}" srcOrd="1" destOrd="0" presId="urn:microsoft.com/office/officeart/2005/8/layout/arrow2"/>
    <dgm:cxn modelId="{F6F443BE-DE9F-444F-A661-DB7C4043F992}" type="presParOf" srcId="{363AB366-052D-4C21-8BA2-023D8D8BD7C4}" destId="{C8D2FE73-4B2A-4F22-8E03-691D19A63A15}" srcOrd="0" destOrd="0" presId="urn:microsoft.com/office/officeart/2005/8/layout/arrow2"/>
    <dgm:cxn modelId="{7B8C9318-6508-454B-9B07-4D2FE4FF1A1F}" type="presParOf" srcId="{363AB366-052D-4C21-8BA2-023D8D8BD7C4}" destId="{AD6F03A1-8F9B-48A6-9E3D-650DD80971D1}" srcOrd="1" destOrd="0" presId="urn:microsoft.com/office/officeart/2005/8/layout/arrow2"/>
    <dgm:cxn modelId="{555B9A56-A742-43EE-8CFA-61AB8B8E1739}" type="presParOf" srcId="{363AB366-052D-4C21-8BA2-023D8D8BD7C4}" destId="{DF515B16-4394-47CC-819D-5BD84499B1E8}" srcOrd="2" destOrd="0" presId="urn:microsoft.com/office/officeart/2005/8/layout/arrow2"/>
    <dgm:cxn modelId="{0E666891-657C-41FC-ACB4-84AC9A22F47B}" type="presParOf" srcId="{363AB366-052D-4C21-8BA2-023D8D8BD7C4}" destId="{0587608B-46C1-4EAA-827C-0C7F60ED050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01165-9010-4EC1-B025-1F073E711EB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3713A02-CABC-4933-AA92-39A601E5A8F6}">
      <dgm:prSet phldrT="[Texto]"/>
      <dgm:spPr>
        <a:solidFill>
          <a:schemeClr val="bg2">
            <a:lumMod val="1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pt-BR">
              <a:latin typeface="Trebuchet MS" panose="020B0603020202020204" pitchFamily="34" charset="0"/>
              <a:cs typeface="Times New Roman" panose="02020603050405020304" pitchFamily="18" charset="0"/>
            </a:rPr>
            <a:t>Análise estatística </a:t>
          </a:r>
          <a:r>
            <a:rPr lang="pt-BR" dirty="0">
              <a:latin typeface="Trebuchet MS" panose="020B0603020202020204" pitchFamily="34" charset="0"/>
              <a:cs typeface="Times New Roman" panose="02020603050405020304" pitchFamily="18" charset="0"/>
            </a:rPr>
            <a:t>e exploratória</a:t>
          </a:r>
        </a:p>
      </dgm:t>
    </dgm:pt>
    <dgm:pt modelId="{51F876E7-EFCE-4EFD-8BE5-9138B5C7BD3C}" type="parTrans" cxnId="{4B50CAE2-EAB3-4DCE-B7C5-499283F79653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8B30B609-02DA-4A84-BD93-096205DE4247}" type="sibTrans" cxnId="{4B50CAE2-EAB3-4DCE-B7C5-499283F79653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988691D3-BA5D-4EF7-BBBC-0684295F40D0}">
      <dgm:prSet phldrT="[Texto]"/>
      <dgm:spPr>
        <a:solidFill>
          <a:schemeClr val="bg2">
            <a:lumMod val="1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pt-BR" dirty="0">
              <a:latin typeface="Trebuchet MS" panose="020B0603020202020204" pitchFamily="34" charset="0"/>
              <a:cs typeface="Times New Roman" panose="02020603050405020304" pitchFamily="18" charset="0"/>
            </a:rPr>
            <a:t>PDI</a:t>
          </a:r>
        </a:p>
      </dgm:t>
    </dgm:pt>
    <dgm:pt modelId="{28B30F07-44C8-498B-8CAD-7C7BAC02458A}" type="parTrans" cxnId="{ECA4C758-24A6-4667-85D7-3E260C2C34EE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7715593D-F562-4A2C-98BF-FC5EEEA2F69E}" type="sibTrans" cxnId="{ECA4C758-24A6-4667-85D7-3E260C2C34EE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DDD69C8D-1353-4681-B5DA-FF008A487FC9}">
      <dgm:prSet phldrT="[Texto]"/>
      <dgm:spPr>
        <a:solidFill>
          <a:schemeClr val="bg2">
            <a:lumMod val="1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pt-BR">
              <a:latin typeface="Trebuchet MS" panose="020B0603020202020204" pitchFamily="34" charset="0"/>
              <a:cs typeface="Times New Roman" panose="02020603050405020304" pitchFamily="18" charset="0"/>
            </a:rPr>
            <a:t>Análise Geoestatística</a:t>
          </a:r>
          <a:endParaRPr lang="pt-BR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EFC1AA40-5610-44F7-8CAB-CC411D15FC9A}" type="parTrans" cxnId="{DD92BE07-A174-4B4D-B804-9A22164AB767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78CE1FBC-D282-4D27-95A6-5F8EA8E61C54}" type="sibTrans" cxnId="{DD92BE07-A174-4B4D-B804-9A22164AB767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D745E96C-DE70-4BBD-9587-B0264D93F851}" type="pres">
      <dgm:prSet presAssocID="{40A01165-9010-4EC1-B025-1F073E711EB2}" presName="Name0" presStyleCnt="0">
        <dgm:presLayoutVars>
          <dgm:dir/>
          <dgm:resizeHandles val="exact"/>
        </dgm:presLayoutVars>
      </dgm:prSet>
      <dgm:spPr/>
    </dgm:pt>
    <dgm:pt modelId="{7456AA85-FB16-408D-9452-9CD8E906BA66}" type="pres">
      <dgm:prSet presAssocID="{83713A02-CABC-4933-AA92-39A601E5A8F6}" presName="node" presStyleLbl="node1" presStyleIdx="0" presStyleCnt="3">
        <dgm:presLayoutVars>
          <dgm:bulletEnabled val="1"/>
        </dgm:presLayoutVars>
      </dgm:prSet>
      <dgm:spPr/>
    </dgm:pt>
    <dgm:pt modelId="{273BEE25-F871-483F-BDD2-F61305C2FA08}" type="pres">
      <dgm:prSet presAssocID="{8B30B609-02DA-4A84-BD93-096205DE4247}" presName="sibTrans" presStyleLbl="sibTrans2D1" presStyleIdx="0" presStyleCnt="2"/>
      <dgm:spPr/>
    </dgm:pt>
    <dgm:pt modelId="{FF2ADB80-CB9E-4A4E-A2CE-84EBE86FC1C4}" type="pres">
      <dgm:prSet presAssocID="{8B30B609-02DA-4A84-BD93-096205DE4247}" presName="connectorText" presStyleLbl="sibTrans2D1" presStyleIdx="0" presStyleCnt="2"/>
      <dgm:spPr/>
    </dgm:pt>
    <dgm:pt modelId="{AC67C120-7162-4E60-8626-AA2B02A5719D}" type="pres">
      <dgm:prSet presAssocID="{988691D3-BA5D-4EF7-BBBC-0684295F40D0}" presName="node" presStyleLbl="node1" presStyleIdx="1" presStyleCnt="3">
        <dgm:presLayoutVars>
          <dgm:bulletEnabled val="1"/>
        </dgm:presLayoutVars>
      </dgm:prSet>
      <dgm:spPr/>
    </dgm:pt>
    <dgm:pt modelId="{F8FF7579-7B30-4210-B267-8C968419D6FB}" type="pres">
      <dgm:prSet presAssocID="{7715593D-F562-4A2C-98BF-FC5EEEA2F69E}" presName="sibTrans" presStyleLbl="sibTrans2D1" presStyleIdx="1" presStyleCnt="2"/>
      <dgm:spPr/>
    </dgm:pt>
    <dgm:pt modelId="{8ECD21BB-316E-4FBC-8DCB-E9596F030436}" type="pres">
      <dgm:prSet presAssocID="{7715593D-F562-4A2C-98BF-FC5EEEA2F69E}" presName="connectorText" presStyleLbl="sibTrans2D1" presStyleIdx="1" presStyleCnt="2"/>
      <dgm:spPr/>
    </dgm:pt>
    <dgm:pt modelId="{970A9553-2DAE-4878-A6A9-FF9F4160129A}" type="pres">
      <dgm:prSet presAssocID="{DDD69C8D-1353-4681-B5DA-FF008A487FC9}" presName="node" presStyleLbl="node1" presStyleIdx="2" presStyleCnt="3">
        <dgm:presLayoutVars>
          <dgm:bulletEnabled val="1"/>
        </dgm:presLayoutVars>
      </dgm:prSet>
      <dgm:spPr/>
    </dgm:pt>
  </dgm:ptLst>
  <dgm:cxnLst>
    <dgm:cxn modelId="{DD92BE07-A174-4B4D-B804-9A22164AB767}" srcId="{40A01165-9010-4EC1-B025-1F073E711EB2}" destId="{DDD69C8D-1353-4681-B5DA-FF008A487FC9}" srcOrd="2" destOrd="0" parTransId="{EFC1AA40-5610-44F7-8CAB-CC411D15FC9A}" sibTransId="{78CE1FBC-D282-4D27-95A6-5F8EA8E61C54}"/>
    <dgm:cxn modelId="{F61C405F-A7E3-44F4-A38F-D3F4D256DA64}" type="presOf" srcId="{40A01165-9010-4EC1-B025-1F073E711EB2}" destId="{D745E96C-DE70-4BBD-9587-B0264D93F851}" srcOrd="0" destOrd="0" presId="urn:microsoft.com/office/officeart/2005/8/layout/process1"/>
    <dgm:cxn modelId="{695BC34A-DCBF-41EC-B0C9-09C4C7814DB0}" type="presOf" srcId="{83713A02-CABC-4933-AA92-39A601E5A8F6}" destId="{7456AA85-FB16-408D-9452-9CD8E906BA66}" srcOrd="0" destOrd="0" presId="urn:microsoft.com/office/officeart/2005/8/layout/process1"/>
    <dgm:cxn modelId="{F92DCE4A-B077-47DE-9E1A-C6E1B801D204}" type="presOf" srcId="{7715593D-F562-4A2C-98BF-FC5EEEA2F69E}" destId="{F8FF7579-7B30-4210-B267-8C968419D6FB}" srcOrd="0" destOrd="0" presId="urn:microsoft.com/office/officeart/2005/8/layout/process1"/>
    <dgm:cxn modelId="{ECA4C758-24A6-4667-85D7-3E260C2C34EE}" srcId="{40A01165-9010-4EC1-B025-1F073E711EB2}" destId="{988691D3-BA5D-4EF7-BBBC-0684295F40D0}" srcOrd="1" destOrd="0" parTransId="{28B30F07-44C8-498B-8CAD-7C7BAC02458A}" sibTransId="{7715593D-F562-4A2C-98BF-FC5EEEA2F69E}"/>
    <dgm:cxn modelId="{2B9C2181-27D4-491A-AF93-815B389ABF99}" type="presOf" srcId="{7715593D-F562-4A2C-98BF-FC5EEEA2F69E}" destId="{8ECD21BB-316E-4FBC-8DCB-E9596F030436}" srcOrd="1" destOrd="0" presId="urn:microsoft.com/office/officeart/2005/8/layout/process1"/>
    <dgm:cxn modelId="{CDF88F82-16FC-4E16-9E17-C4BB572B9180}" type="presOf" srcId="{8B30B609-02DA-4A84-BD93-096205DE4247}" destId="{273BEE25-F871-483F-BDD2-F61305C2FA08}" srcOrd="0" destOrd="0" presId="urn:microsoft.com/office/officeart/2005/8/layout/process1"/>
    <dgm:cxn modelId="{533641BD-1634-441A-B2CA-4AE1B22276AD}" type="presOf" srcId="{DDD69C8D-1353-4681-B5DA-FF008A487FC9}" destId="{970A9553-2DAE-4878-A6A9-FF9F4160129A}" srcOrd="0" destOrd="0" presId="urn:microsoft.com/office/officeart/2005/8/layout/process1"/>
    <dgm:cxn modelId="{01FD99DE-9C95-43CD-9F53-7534A2D3463D}" type="presOf" srcId="{8B30B609-02DA-4A84-BD93-096205DE4247}" destId="{FF2ADB80-CB9E-4A4E-A2CE-84EBE86FC1C4}" srcOrd="1" destOrd="0" presId="urn:microsoft.com/office/officeart/2005/8/layout/process1"/>
    <dgm:cxn modelId="{4B50CAE2-EAB3-4DCE-B7C5-499283F79653}" srcId="{40A01165-9010-4EC1-B025-1F073E711EB2}" destId="{83713A02-CABC-4933-AA92-39A601E5A8F6}" srcOrd="0" destOrd="0" parTransId="{51F876E7-EFCE-4EFD-8BE5-9138B5C7BD3C}" sibTransId="{8B30B609-02DA-4A84-BD93-096205DE4247}"/>
    <dgm:cxn modelId="{47C042ED-31A4-49F7-B621-EC4BD9F05CA5}" type="presOf" srcId="{988691D3-BA5D-4EF7-BBBC-0684295F40D0}" destId="{AC67C120-7162-4E60-8626-AA2B02A5719D}" srcOrd="0" destOrd="0" presId="urn:microsoft.com/office/officeart/2005/8/layout/process1"/>
    <dgm:cxn modelId="{D42EA396-78F6-41DA-BD23-121BE11204B8}" type="presParOf" srcId="{D745E96C-DE70-4BBD-9587-B0264D93F851}" destId="{7456AA85-FB16-408D-9452-9CD8E906BA66}" srcOrd="0" destOrd="0" presId="urn:microsoft.com/office/officeart/2005/8/layout/process1"/>
    <dgm:cxn modelId="{5AE60758-27F8-4832-B41C-C26C1668D40D}" type="presParOf" srcId="{D745E96C-DE70-4BBD-9587-B0264D93F851}" destId="{273BEE25-F871-483F-BDD2-F61305C2FA08}" srcOrd="1" destOrd="0" presId="urn:microsoft.com/office/officeart/2005/8/layout/process1"/>
    <dgm:cxn modelId="{C2DA99C9-A9C8-410D-84F7-A134979B8786}" type="presParOf" srcId="{273BEE25-F871-483F-BDD2-F61305C2FA08}" destId="{FF2ADB80-CB9E-4A4E-A2CE-84EBE86FC1C4}" srcOrd="0" destOrd="0" presId="urn:microsoft.com/office/officeart/2005/8/layout/process1"/>
    <dgm:cxn modelId="{FF4345AC-457C-4922-A37B-74271351F1ED}" type="presParOf" srcId="{D745E96C-DE70-4BBD-9587-B0264D93F851}" destId="{AC67C120-7162-4E60-8626-AA2B02A5719D}" srcOrd="2" destOrd="0" presId="urn:microsoft.com/office/officeart/2005/8/layout/process1"/>
    <dgm:cxn modelId="{FCC1CFDD-65F1-4AFB-A81F-AB822296947E}" type="presParOf" srcId="{D745E96C-DE70-4BBD-9587-B0264D93F851}" destId="{F8FF7579-7B30-4210-B267-8C968419D6FB}" srcOrd="3" destOrd="0" presId="urn:microsoft.com/office/officeart/2005/8/layout/process1"/>
    <dgm:cxn modelId="{D578600E-2EE4-4471-9EE9-2DE6529D8F03}" type="presParOf" srcId="{F8FF7579-7B30-4210-B267-8C968419D6FB}" destId="{8ECD21BB-316E-4FBC-8DCB-E9596F030436}" srcOrd="0" destOrd="0" presId="urn:microsoft.com/office/officeart/2005/8/layout/process1"/>
    <dgm:cxn modelId="{8B72311E-CEE3-4E47-9EB9-29BA94977F89}" type="presParOf" srcId="{D745E96C-DE70-4BBD-9587-B0264D93F851}" destId="{970A9553-2DAE-4878-A6A9-FF9F4160129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60A67-A19F-46DA-96B8-4A33D84BE092}">
      <dsp:nvSpPr>
        <dsp:cNvPr id="0" name=""/>
        <dsp:cNvSpPr/>
      </dsp:nvSpPr>
      <dsp:spPr>
        <a:xfrm>
          <a:off x="1705025" y="140297"/>
          <a:ext cx="1577445" cy="1252679"/>
        </a:xfrm>
        <a:prstGeom prst="ellipse">
          <a:avLst/>
        </a:prstGeom>
        <a:gradFill flip="none" rotWithShape="0">
          <a:gsLst>
            <a:gs pos="0">
              <a:srgbClr val="F79646">
                <a:lumMod val="75000"/>
                <a:shade val="30000"/>
                <a:satMod val="115000"/>
              </a:srgbClr>
            </a:gs>
            <a:gs pos="50000">
              <a:srgbClr val="F79646">
                <a:lumMod val="75000"/>
                <a:shade val="67500"/>
                <a:satMod val="115000"/>
              </a:srgbClr>
            </a:gs>
            <a:gs pos="100000">
              <a:srgbClr val="F79646">
                <a:lumMod val="75000"/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rgbClr val="000000"/>
              </a:solidFill>
              <a:latin typeface="Sitka Banner" panose="02000505000000020004" pitchFamily="2" charset="0"/>
              <a:ea typeface="+mn-ea"/>
              <a:cs typeface="+mn-cs"/>
            </a:rPr>
            <a:t>IF por amostragem</a:t>
          </a:r>
        </a:p>
      </dsp:txBody>
      <dsp:txXfrm>
        <a:off x="1936036" y="323748"/>
        <a:ext cx="1115423" cy="885777"/>
      </dsp:txXfrm>
    </dsp:sp>
    <dsp:sp modelId="{D1F0363F-23A0-4CF5-A9BE-0E29B8FCAA69}">
      <dsp:nvSpPr>
        <dsp:cNvPr id="0" name=""/>
        <dsp:cNvSpPr/>
      </dsp:nvSpPr>
      <dsp:spPr>
        <a:xfrm rot="3600514">
          <a:off x="2809621" y="1529383"/>
          <a:ext cx="436133" cy="324769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F79646">
                <a:lumMod val="75000"/>
                <a:shade val="30000"/>
                <a:satMod val="115000"/>
              </a:srgbClr>
            </a:gs>
            <a:gs pos="50000">
              <a:srgbClr val="F79646">
                <a:lumMod val="75000"/>
                <a:shade val="67500"/>
                <a:satMod val="115000"/>
              </a:srgbClr>
            </a:gs>
            <a:gs pos="100000">
              <a:srgbClr val="F79646">
                <a:lumMod val="75000"/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>
            <a:solidFill>
              <a:srgbClr val="000000"/>
            </a:solidFill>
            <a:latin typeface="Sitka Banner" panose="02000505000000020004" pitchFamily="2" charset="0"/>
            <a:ea typeface="+mn-ea"/>
            <a:cs typeface="+mn-cs"/>
          </a:endParaRPr>
        </a:p>
      </dsp:txBody>
      <dsp:txXfrm>
        <a:off x="2833985" y="1552144"/>
        <a:ext cx="338702" cy="194861"/>
      </dsp:txXfrm>
    </dsp:sp>
    <dsp:sp modelId="{6D4BCDBB-6616-49A2-B3AF-846B69C45AEA}">
      <dsp:nvSpPr>
        <dsp:cNvPr id="0" name=""/>
        <dsp:cNvSpPr/>
      </dsp:nvSpPr>
      <dsp:spPr>
        <a:xfrm>
          <a:off x="2785605" y="2012563"/>
          <a:ext cx="1577445" cy="1252679"/>
        </a:xfrm>
        <a:prstGeom prst="ellipse">
          <a:avLst/>
        </a:prstGeom>
        <a:gradFill flip="none" rotWithShape="0">
          <a:gsLst>
            <a:gs pos="0">
              <a:srgbClr val="4F81BD">
                <a:lumMod val="75000"/>
                <a:shade val="30000"/>
                <a:satMod val="115000"/>
              </a:srgbClr>
            </a:gs>
            <a:gs pos="50000">
              <a:srgbClr val="4F81BD">
                <a:lumMod val="75000"/>
                <a:shade val="67500"/>
                <a:satMod val="115000"/>
              </a:srgbClr>
            </a:gs>
            <a:gs pos="100000">
              <a:srgbClr val="4F81BD">
                <a:lumMod val="75000"/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rgbClr val="000000"/>
              </a:solidFill>
              <a:latin typeface="Sitka Banner" panose="02000505000000020004" pitchFamily="2" charset="0"/>
              <a:ea typeface="+mn-ea"/>
              <a:cs typeface="+mn-cs"/>
            </a:rPr>
            <a:t>SR</a:t>
          </a:r>
        </a:p>
      </dsp:txBody>
      <dsp:txXfrm>
        <a:off x="3016616" y="2196014"/>
        <a:ext cx="1115423" cy="885777"/>
      </dsp:txXfrm>
    </dsp:sp>
    <dsp:sp modelId="{0F40FF92-74A9-4E54-A6F3-5BF6CB470472}">
      <dsp:nvSpPr>
        <dsp:cNvPr id="0" name=""/>
        <dsp:cNvSpPr/>
      </dsp:nvSpPr>
      <dsp:spPr>
        <a:xfrm rot="10800000">
          <a:off x="2283302" y="2476518"/>
          <a:ext cx="437692" cy="324769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4F81BD">
                <a:lumMod val="75000"/>
                <a:shade val="30000"/>
                <a:satMod val="115000"/>
              </a:srgbClr>
            </a:gs>
            <a:gs pos="50000">
              <a:srgbClr val="4F81BD">
                <a:lumMod val="75000"/>
                <a:shade val="67500"/>
                <a:satMod val="115000"/>
              </a:srgbClr>
            </a:gs>
            <a:gs pos="100000">
              <a:srgbClr val="4F81BD">
                <a:lumMod val="75000"/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>
            <a:solidFill>
              <a:srgbClr val="000000"/>
            </a:solidFill>
            <a:latin typeface="Sitka Banner" panose="02000505000000020004" pitchFamily="2" charset="0"/>
            <a:ea typeface="+mn-ea"/>
            <a:cs typeface="+mn-cs"/>
          </a:endParaRPr>
        </a:p>
      </dsp:txBody>
      <dsp:txXfrm rot="10800000">
        <a:off x="2380733" y="2541472"/>
        <a:ext cx="340261" cy="194861"/>
      </dsp:txXfrm>
    </dsp:sp>
    <dsp:sp modelId="{FF5EF4A6-A6B8-4EDA-9467-EE7AA7DF11E5}">
      <dsp:nvSpPr>
        <dsp:cNvPr id="0" name=""/>
        <dsp:cNvSpPr/>
      </dsp:nvSpPr>
      <dsp:spPr>
        <a:xfrm>
          <a:off x="623713" y="2012563"/>
          <a:ext cx="1577445" cy="1252679"/>
        </a:xfrm>
        <a:prstGeom prst="ellipse">
          <a:avLst/>
        </a:prstGeom>
        <a:gradFill flip="none" rotWithShape="0">
          <a:gsLst>
            <a:gs pos="0">
              <a:srgbClr val="9BBB59">
                <a:lumMod val="75000"/>
                <a:shade val="30000"/>
                <a:satMod val="115000"/>
              </a:srgbClr>
            </a:gs>
            <a:gs pos="50000">
              <a:srgbClr val="9BBB59">
                <a:lumMod val="75000"/>
                <a:shade val="67500"/>
                <a:satMod val="115000"/>
              </a:srgbClr>
            </a:gs>
            <a:gs pos="100000">
              <a:srgbClr val="9BBB59">
                <a:lumMod val="75000"/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 err="1">
              <a:solidFill>
                <a:srgbClr val="000000"/>
              </a:solidFill>
              <a:latin typeface="Sitka Banner" panose="02000505000000020004" pitchFamily="2" charset="0"/>
              <a:ea typeface="+mn-ea"/>
              <a:cs typeface="+mn-cs"/>
            </a:rPr>
            <a:t>Geoestatística</a:t>
          </a:r>
          <a:endParaRPr lang="pt-BR" sz="2300" b="1" kern="1200" dirty="0">
            <a:solidFill>
              <a:srgbClr val="000000"/>
            </a:solidFill>
            <a:latin typeface="Sitka Banner" panose="02000505000000020004" pitchFamily="2" charset="0"/>
            <a:ea typeface="+mn-ea"/>
            <a:cs typeface="+mn-cs"/>
          </a:endParaRPr>
        </a:p>
      </dsp:txBody>
      <dsp:txXfrm>
        <a:off x="854724" y="2196014"/>
        <a:ext cx="1115423" cy="885777"/>
      </dsp:txXfrm>
    </dsp:sp>
    <dsp:sp modelId="{10C89781-82B1-4296-8625-9AE182BA54F3}">
      <dsp:nvSpPr>
        <dsp:cNvPr id="0" name=""/>
        <dsp:cNvSpPr/>
      </dsp:nvSpPr>
      <dsp:spPr>
        <a:xfrm rot="18000494">
          <a:off x="1728592" y="1551390"/>
          <a:ext cx="436287" cy="324769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9BBB59">
                <a:lumMod val="75000"/>
                <a:shade val="30000"/>
                <a:satMod val="115000"/>
              </a:srgbClr>
            </a:gs>
            <a:gs pos="50000">
              <a:srgbClr val="9BBB59">
                <a:lumMod val="75000"/>
                <a:shade val="67500"/>
                <a:satMod val="115000"/>
              </a:srgbClr>
            </a:gs>
            <a:gs pos="100000">
              <a:srgbClr val="9BBB59">
                <a:lumMod val="75000"/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>
            <a:solidFill>
              <a:srgbClr val="000000"/>
            </a:solidFill>
            <a:latin typeface="Sitka Banner" panose="02000505000000020004" pitchFamily="2" charset="0"/>
            <a:ea typeface="+mn-ea"/>
            <a:cs typeface="+mn-cs"/>
          </a:endParaRPr>
        </a:p>
      </dsp:txBody>
      <dsp:txXfrm>
        <a:off x="1752944" y="1658529"/>
        <a:ext cx="338856" cy="194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E8B91-485C-4C12-B8A6-301A4025CA7A}">
      <dsp:nvSpPr>
        <dsp:cNvPr id="0" name=""/>
        <dsp:cNvSpPr/>
      </dsp:nvSpPr>
      <dsp:spPr>
        <a:xfrm>
          <a:off x="966997" y="0"/>
          <a:ext cx="5031112" cy="314444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2FE73-4B2A-4F22-8E03-691D19A63A15}">
      <dsp:nvSpPr>
        <dsp:cNvPr id="0" name=""/>
        <dsp:cNvSpPr/>
      </dsp:nvSpPr>
      <dsp:spPr>
        <a:xfrm>
          <a:off x="1727101" y="2020386"/>
          <a:ext cx="176088" cy="176088"/>
        </a:xfrm>
        <a:prstGeom prst="ellipse">
          <a:avLst/>
        </a:prstGeom>
        <a:solidFill>
          <a:schemeClr val="tx2"/>
        </a:solidFill>
        <a:ln w="48000" cap="flat" cmpd="thickThin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F03A1-8F9B-48A6-9E3D-650DD80971D1}">
      <dsp:nvSpPr>
        <dsp:cNvPr id="0" name=""/>
        <dsp:cNvSpPr/>
      </dsp:nvSpPr>
      <dsp:spPr>
        <a:xfrm>
          <a:off x="935009" y="1801766"/>
          <a:ext cx="2718438" cy="1342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06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tx2"/>
            </a:solidFill>
            <a:latin typeface="Sitka Banner" panose="02000505000000020004" pitchFamily="2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 err="1">
              <a:solidFill>
                <a:schemeClr val="tx2"/>
              </a:solidFill>
              <a:latin typeface="Trebuchet MS" panose="020B0603020202020204" pitchFamily="34" charset="0"/>
            </a:rPr>
            <a:t>Univariadas</a:t>
          </a:r>
          <a:r>
            <a:rPr lang="pt-BR" sz="2000" b="1" kern="1200" dirty="0">
              <a:solidFill>
                <a:schemeClr val="tx2"/>
              </a:solidFill>
              <a:latin typeface="Trebuchet MS" panose="020B0603020202020204" pitchFamily="34" charset="0"/>
            </a:rPr>
            <a:t>:</a:t>
          </a:r>
          <a:endParaRPr lang="pt-BR" sz="2000" kern="1200" dirty="0">
            <a:solidFill>
              <a:schemeClr val="tx2"/>
            </a:solidFill>
            <a:latin typeface="Trebuchet MS" panose="020B06030202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chemeClr val="tx2"/>
              </a:solidFill>
              <a:latin typeface="Trebuchet MS" panose="020B0603020202020204" pitchFamily="34" charset="0"/>
            </a:rPr>
            <a:t>Krigagem</a:t>
          </a:r>
          <a:r>
            <a:rPr lang="pt-BR" sz="2000" kern="1200" dirty="0">
              <a:solidFill>
                <a:schemeClr val="tx2"/>
              </a:solidFill>
              <a:latin typeface="Trebuchet MS" panose="020B0603020202020204" pitchFamily="34" charset="0"/>
            </a:rPr>
            <a:t> simples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rgbClr val="FF0000"/>
              </a:solidFill>
              <a:latin typeface="Trebuchet MS" panose="020B0603020202020204" pitchFamily="34" charset="0"/>
            </a:rPr>
            <a:t>Krigagem</a:t>
          </a:r>
          <a:r>
            <a:rPr lang="pt-BR" sz="2000" kern="1200" dirty="0">
              <a:solidFill>
                <a:srgbClr val="FF0000"/>
              </a:solidFill>
              <a:latin typeface="Trebuchet MS" panose="020B0603020202020204" pitchFamily="34" charset="0"/>
            </a:rPr>
            <a:t> ordinária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chemeClr val="tx2"/>
              </a:solidFill>
              <a:latin typeface="Trebuchet MS" panose="020B0603020202020204" pitchFamily="34" charset="0"/>
            </a:rPr>
            <a:t>Krigagem</a:t>
          </a:r>
          <a:r>
            <a:rPr lang="pt-BR" sz="2000" kern="1200" dirty="0">
              <a:solidFill>
                <a:schemeClr val="tx2"/>
              </a:solidFill>
              <a:latin typeface="Trebuchet MS" panose="020B0603020202020204" pitchFamily="34" charset="0"/>
            </a:rPr>
            <a:t> disjuntiva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2"/>
              </a:solidFill>
              <a:latin typeface="Trebuchet MS" panose="020B0603020202020204" pitchFamily="34" charset="0"/>
            </a:rPr>
            <a:t>...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chemeClr val="tx2"/>
              </a:solidFill>
              <a:latin typeface="Trebuchet MS" panose="020B0603020202020204" pitchFamily="34" charset="0"/>
            </a:rPr>
            <a:t>Krigagem</a:t>
          </a:r>
          <a:r>
            <a:rPr lang="pt-BR" sz="2000" kern="1200" dirty="0">
              <a:solidFill>
                <a:schemeClr val="tx2"/>
              </a:solidFill>
              <a:latin typeface="Trebuchet MS" panose="020B0603020202020204" pitchFamily="34" charset="0"/>
            </a:rPr>
            <a:t> indicadora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>
            <a:solidFill>
              <a:srgbClr val="FF0000"/>
            </a:solidFill>
            <a:latin typeface="Sitka Banner" panose="02000505000000020004" pitchFamily="2" charset="0"/>
          </a:endParaRPr>
        </a:p>
      </dsp:txBody>
      <dsp:txXfrm>
        <a:off x="935009" y="1801766"/>
        <a:ext cx="2718438" cy="1342678"/>
      </dsp:txXfrm>
    </dsp:sp>
    <dsp:sp modelId="{DF515B16-4394-47CC-819D-5BD84499B1E8}">
      <dsp:nvSpPr>
        <dsp:cNvPr id="0" name=""/>
        <dsp:cNvSpPr/>
      </dsp:nvSpPr>
      <dsp:spPr>
        <a:xfrm>
          <a:off x="4535412" y="796252"/>
          <a:ext cx="301866" cy="301866"/>
        </a:xfrm>
        <a:prstGeom prst="ellipse">
          <a:avLst/>
        </a:prstGeom>
        <a:solidFill>
          <a:schemeClr val="tx2"/>
        </a:solidFill>
        <a:ln w="48000" cap="flat" cmpd="thickThin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7608B-46C1-4EAA-827C-0C7F60ED050D}">
      <dsp:nvSpPr>
        <dsp:cNvPr id="0" name=""/>
        <dsp:cNvSpPr/>
      </dsp:nvSpPr>
      <dsp:spPr>
        <a:xfrm>
          <a:off x="3968385" y="1062822"/>
          <a:ext cx="3517124" cy="2081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53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tx2"/>
            </a:solidFill>
            <a:latin typeface="Sitka Banner" panose="02000505000000020004" pitchFamily="2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2"/>
              </a:solidFill>
              <a:latin typeface="Trebuchet MS" panose="020B0603020202020204" pitchFamily="34" charset="0"/>
            </a:rPr>
            <a:t>Multivariadas: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 err="1">
              <a:solidFill>
                <a:schemeClr val="tx2"/>
              </a:solidFill>
              <a:latin typeface="Trebuchet MS" panose="020B0603020202020204" pitchFamily="34" charset="0"/>
            </a:rPr>
            <a:t>Krigagem</a:t>
          </a:r>
          <a:r>
            <a:rPr lang="pt-BR" sz="2000" b="0" kern="1200" dirty="0">
              <a:solidFill>
                <a:schemeClr val="tx2"/>
              </a:solidFill>
              <a:latin typeface="Trebuchet MS" panose="020B0603020202020204" pitchFamily="34" charset="0"/>
            </a:rPr>
            <a:t> universal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 err="1">
              <a:solidFill>
                <a:schemeClr val="tx2"/>
              </a:solidFill>
              <a:latin typeface="Trebuchet MS" panose="020B0603020202020204" pitchFamily="34" charset="0"/>
            </a:rPr>
            <a:t>Cokrigagem</a:t>
          </a:r>
          <a:r>
            <a:rPr lang="pt-BR" sz="2000" b="0" kern="1200" dirty="0">
              <a:solidFill>
                <a:schemeClr val="tx2"/>
              </a:solidFill>
              <a:latin typeface="Trebuchet MS" panose="020B0603020202020204" pitchFamily="34" charset="0"/>
            </a:rPr>
            <a:t> simples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 err="1">
              <a:solidFill>
                <a:srgbClr val="FF0000"/>
              </a:solidFill>
              <a:latin typeface="Trebuchet MS" panose="020B0603020202020204" pitchFamily="34" charset="0"/>
            </a:rPr>
            <a:t>Cokrigagem</a:t>
          </a:r>
          <a:r>
            <a:rPr lang="pt-BR" sz="2000" b="0" kern="1200" dirty="0">
              <a:solidFill>
                <a:srgbClr val="FF0000"/>
              </a:solidFill>
              <a:latin typeface="Trebuchet MS" panose="020B0603020202020204" pitchFamily="34" charset="0"/>
            </a:rPr>
            <a:t> ordinária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 err="1">
              <a:solidFill>
                <a:schemeClr val="tx2"/>
              </a:solidFill>
              <a:latin typeface="Trebuchet MS" panose="020B0603020202020204" pitchFamily="34" charset="0"/>
            </a:rPr>
            <a:t>Krigagem</a:t>
          </a:r>
          <a:r>
            <a:rPr lang="pt-BR" sz="2000" b="0" kern="1200" dirty="0">
              <a:solidFill>
                <a:schemeClr val="tx2"/>
              </a:solidFill>
              <a:latin typeface="Trebuchet MS" panose="020B0603020202020204" pitchFamily="34" charset="0"/>
            </a:rPr>
            <a:t> com deriva externa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chemeClr val="tx2"/>
              </a:solidFill>
              <a:latin typeface="Trebuchet MS" panose="020B0603020202020204" pitchFamily="34" charset="0"/>
            </a:rPr>
            <a:t>...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chemeClr val="tx2"/>
              </a:solidFill>
              <a:latin typeface="Trebuchet MS" panose="020B0603020202020204" pitchFamily="34" charset="0"/>
            </a:rPr>
            <a:t>...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 err="1">
              <a:solidFill>
                <a:schemeClr val="tx2"/>
              </a:solidFill>
              <a:latin typeface="Trebuchet MS" panose="020B0603020202020204" pitchFamily="34" charset="0"/>
            </a:rPr>
            <a:t>Cokrigagem</a:t>
          </a:r>
          <a:r>
            <a:rPr lang="pt-BR" sz="2000" b="0" kern="1200" dirty="0">
              <a:solidFill>
                <a:schemeClr val="tx2"/>
              </a:solidFill>
              <a:latin typeface="Trebuchet MS" panose="020B0603020202020204" pitchFamily="34" charset="0"/>
            </a:rPr>
            <a:t> indicadora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0" kern="1200" dirty="0">
            <a:solidFill>
              <a:srgbClr val="FF0000"/>
            </a:solidFill>
            <a:latin typeface="Sitka Banner" panose="02000505000000020004" pitchFamily="2" charset="0"/>
          </a:endParaRPr>
        </a:p>
      </dsp:txBody>
      <dsp:txXfrm>
        <a:off x="3968385" y="1062822"/>
        <a:ext cx="3517124" cy="2081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6AA85-FB16-408D-9452-9CD8E906BA66}">
      <dsp:nvSpPr>
        <dsp:cNvPr id="0" name=""/>
        <dsp:cNvSpPr/>
      </dsp:nvSpPr>
      <dsp:spPr>
        <a:xfrm>
          <a:off x="6453" y="249433"/>
          <a:ext cx="1928863" cy="1157317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48000" cap="flat" cmpd="thickThin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Trebuchet MS" panose="020B0603020202020204" pitchFamily="34" charset="0"/>
              <a:cs typeface="Times New Roman" panose="02020603050405020304" pitchFamily="18" charset="0"/>
            </a:rPr>
            <a:t>Análise estatística </a:t>
          </a:r>
          <a:r>
            <a:rPr lang="pt-BR" sz="20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e exploratória</a:t>
          </a:r>
        </a:p>
      </dsp:txBody>
      <dsp:txXfrm>
        <a:off x="40350" y="283330"/>
        <a:ext cx="1861069" cy="1089523"/>
      </dsp:txXfrm>
    </dsp:sp>
    <dsp:sp modelId="{273BEE25-F871-483F-BDD2-F61305C2FA08}">
      <dsp:nvSpPr>
        <dsp:cNvPr id="0" name=""/>
        <dsp:cNvSpPr/>
      </dsp:nvSpPr>
      <dsp:spPr>
        <a:xfrm>
          <a:off x="2128202" y="588912"/>
          <a:ext cx="408918" cy="478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>
            <a:latin typeface="Trebuchet MS" panose="020B0603020202020204" pitchFamily="34" charset="0"/>
          </a:endParaRPr>
        </a:p>
      </dsp:txBody>
      <dsp:txXfrm>
        <a:off x="2128202" y="684584"/>
        <a:ext cx="286243" cy="287014"/>
      </dsp:txXfrm>
    </dsp:sp>
    <dsp:sp modelId="{AC67C120-7162-4E60-8626-AA2B02A5719D}">
      <dsp:nvSpPr>
        <dsp:cNvPr id="0" name=""/>
        <dsp:cNvSpPr/>
      </dsp:nvSpPr>
      <dsp:spPr>
        <a:xfrm>
          <a:off x="2706861" y="249433"/>
          <a:ext cx="1928863" cy="1157317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48000" cap="flat" cmpd="thickThin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PDI</a:t>
          </a:r>
        </a:p>
      </dsp:txBody>
      <dsp:txXfrm>
        <a:off x="2740758" y="283330"/>
        <a:ext cx="1861069" cy="1089523"/>
      </dsp:txXfrm>
    </dsp:sp>
    <dsp:sp modelId="{F8FF7579-7B30-4210-B267-8C968419D6FB}">
      <dsp:nvSpPr>
        <dsp:cNvPr id="0" name=""/>
        <dsp:cNvSpPr/>
      </dsp:nvSpPr>
      <dsp:spPr>
        <a:xfrm>
          <a:off x="4828611" y="588912"/>
          <a:ext cx="408918" cy="478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>
            <a:latin typeface="Trebuchet MS" panose="020B0603020202020204" pitchFamily="34" charset="0"/>
          </a:endParaRPr>
        </a:p>
      </dsp:txBody>
      <dsp:txXfrm>
        <a:off x="4828611" y="684584"/>
        <a:ext cx="286243" cy="287014"/>
      </dsp:txXfrm>
    </dsp:sp>
    <dsp:sp modelId="{970A9553-2DAE-4878-A6A9-FF9F4160129A}">
      <dsp:nvSpPr>
        <dsp:cNvPr id="0" name=""/>
        <dsp:cNvSpPr/>
      </dsp:nvSpPr>
      <dsp:spPr>
        <a:xfrm>
          <a:off x="5407270" y="249433"/>
          <a:ext cx="1928863" cy="1157317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48000" cap="flat" cmpd="thickThin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Trebuchet MS" panose="020B0603020202020204" pitchFamily="34" charset="0"/>
              <a:cs typeface="Times New Roman" panose="02020603050405020304" pitchFamily="18" charset="0"/>
            </a:rPr>
            <a:t>Análise Geoestatística</a:t>
          </a:r>
          <a:endParaRPr lang="pt-BR" sz="20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5441167" y="283330"/>
        <a:ext cx="1861069" cy="1089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DE51F-10D2-4B81-88BA-9A59D971ADAC}" type="datetimeFigureOut">
              <a:rPr lang="pt-BR" smtClean="0"/>
              <a:pPr/>
              <a:t>21/12/2020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C8D84-21C6-46BB-B164-FC3992328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C8D84-21C6-46BB-B164-FC3992328FD1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8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67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857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76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55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340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122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299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304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17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979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876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393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36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C8D84-21C6-46BB-B164-FC3992328FD1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42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98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09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946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77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31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11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61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AB35-CC81-435A-BE49-4EEB569D4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AB35-CC81-435A-BE49-4EEB569D4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AB35-CC81-435A-BE49-4EEB569D4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135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135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rtlCol="0" anchor="ctr">
            <a:normAutofit/>
          </a:bodyPr>
          <a:lstStyle>
            <a:lvl1pPr algn="l" rtl="0">
              <a:defRPr sz="3300" cap="all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35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530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3300" cap="all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35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noProof="0"/>
              <a:t>Clique no ícone para adicionar </a:t>
            </a:r>
            <a:r>
              <a:rPr lang="pt-BR" noProof="0" dirty="0"/>
              <a:t>uma imagem</a:t>
            </a:r>
          </a:p>
        </p:txBody>
      </p:sp>
      <p:sp>
        <p:nvSpPr>
          <p:cNvPr id="19" name="Texto de Instrução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pt-BR" sz="900" b="1" i="1" noProof="0" dirty="0">
                <a:latin typeface="Arial" pitchFamily="34" charset="0"/>
                <a:cs typeface="Arial" pitchFamily="34" charset="0"/>
              </a:rPr>
              <a:t>ANOTAÇÃO:</a:t>
            </a:r>
          </a:p>
          <a:p>
            <a:pPr rtl="0"/>
            <a:r>
              <a:rPr lang="pt-BR" sz="900" i="1" noProof="0" dirty="0">
                <a:latin typeface="Arial" pitchFamily="34" charset="0"/>
                <a:cs typeface="Arial" pitchFamily="34" charset="0"/>
              </a:rPr>
              <a:t>Para alterar a imagem no slide</a:t>
            </a:r>
            <a:r>
              <a:rPr lang="pt-BR" sz="900" i="1" noProof="0">
                <a:latin typeface="Arial" pitchFamily="34" charset="0"/>
                <a:cs typeface="Arial" pitchFamily="34" charset="0"/>
              </a:rPr>
              <a:t>, selecione e exclua </a:t>
            </a:r>
            <a:r>
              <a:rPr lang="pt-BR" sz="900" i="1" noProof="0" dirty="0">
                <a:latin typeface="Arial" pitchFamily="34" charset="0"/>
                <a:cs typeface="Arial" pitchFamily="34" charset="0"/>
              </a:rPr>
              <a:t>a imagem. Em seguida, use </a:t>
            </a:r>
            <a:r>
              <a:rPr lang="pt-BR" sz="900" i="1" noProof="0">
                <a:latin typeface="Arial" pitchFamily="34" charset="0"/>
                <a:cs typeface="Arial" pitchFamily="34" charset="0"/>
              </a:rPr>
              <a:t>o ícone </a:t>
            </a:r>
            <a:r>
              <a:rPr lang="pt-BR" sz="900" i="1" noProof="0" dirty="0">
                <a:latin typeface="Arial" pitchFamily="34" charset="0"/>
                <a:cs typeface="Arial" pitchFamily="34" charset="0"/>
              </a:rPr>
              <a:t>Imagens no espaço reservado para inserir sua própria imagem.</a:t>
            </a:r>
          </a:p>
        </p:txBody>
      </p:sp>
    </p:spTree>
    <p:extLst>
      <p:ext uri="{BB962C8B-B14F-4D97-AF65-F5344CB8AC3E}">
        <p14:creationId xmlns:p14="http://schemas.microsoft.com/office/powerpoint/2010/main" val="17309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â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rtlCol="0" anchor="ctr">
            <a:normAutofit/>
          </a:bodyPr>
          <a:lstStyle>
            <a:lvl1pPr algn="l" rtl="0">
              <a:defRPr sz="33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782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214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401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735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AB35-CC81-435A-BE49-4EEB569D4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24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200"/>
            </a:lvl2pPr>
            <a:lvl3pPr algn="l" rtl="0">
              <a:defRPr sz="1200"/>
            </a:lvl3pPr>
            <a:lvl4pPr algn="l" rtl="0">
              <a:defRPr sz="1050"/>
            </a:lvl4pPr>
            <a:lvl5pPr algn="l" rtl="0">
              <a:defRPr sz="1050"/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48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24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1500"/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pt-BR" noProof="0"/>
              <a:t>Clique no ícone para adicionar </a:t>
            </a:r>
            <a:r>
              <a:rPr lang="pt-BR" noProof="0" dirty="0"/>
              <a:t>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620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525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Conector Re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83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AB35-CC81-435A-BE49-4EEB569D4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AB35-CC81-435A-BE49-4EEB569D4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AB35-CC81-435A-BE49-4EEB569D4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AB35-CC81-435A-BE49-4EEB569D4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AB35-CC81-435A-BE49-4EEB569D4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AB35-CC81-435A-BE49-4EEB569D4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AB35-CC81-435A-BE49-4EEB569D4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AB35-CC81-435A-BE49-4EEB569D4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  <a:p>
            <a:pPr lvl="5" rtl="0"/>
            <a:r>
              <a:rPr lang="pt-BR" noProof="0" dirty="0"/>
              <a:t>Sexto nível</a:t>
            </a:r>
          </a:p>
          <a:p>
            <a:pPr lvl="6" rtl="0"/>
            <a:r>
              <a:rPr lang="pt-BR" noProof="0" dirty="0"/>
              <a:t>Sétimo nível</a:t>
            </a:r>
          </a:p>
          <a:p>
            <a:pPr lvl="7" rtl="0"/>
            <a:r>
              <a:rPr lang="pt-BR" noProof="0" dirty="0"/>
              <a:t>Oito nível</a:t>
            </a:r>
          </a:p>
          <a:p>
            <a:pPr lvl="8" rtl="0"/>
            <a:r>
              <a:rPr lang="pt-BR" noProof="0" dirty="0"/>
              <a:t>Nono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E8CAC8D-7A02-46B9-B36F-7C41DBB02EB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Conector Re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53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-15796" y="260648"/>
            <a:ext cx="9144000" cy="13443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300" dirty="0"/>
              <a:t>	</a:t>
            </a:r>
          </a:p>
          <a:p>
            <a:pPr algn="ctr">
              <a:buNone/>
            </a:pPr>
            <a:endParaRPr lang="pt-BR" sz="2300" dirty="0"/>
          </a:p>
          <a:p>
            <a:pPr algn="ctr">
              <a:buNone/>
            </a:pPr>
            <a:endParaRPr lang="pt-BR" sz="2300" dirty="0"/>
          </a:p>
          <a:p>
            <a:pPr algn="ctr">
              <a:buNone/>
            </a:pPr>
            <a:endParaRPr lang="pt-BR" sz="2300" dirty="0"/>
          </a:p>
          <a:p>
            <a:pPr algn="ctr">
              <a:buNone/>
            </a:pPr>
            <a:endParaRPr lang="pt-BR" sz="2300" dirty="0"/>
          </a:p>
          <a:p>
            <a:pPr algn="ctr">
              <a:buNone/>
            </a:pPr>
            <a:endParaRPr lang="pt-BR" sz="2300" dirty="0"/>
          </a:p>
          <a:p>
            <a:pPr algn="ctr">
              <a:buNone/>
            </a:pPr>
            <a:endParaRPr lang="pt-BR" sz="7000" dirty="0">
              <a:latin typeface="Sitka Banner" panose="02000505000000020004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5DE6324-6A33-4BB1-81BE-A7236584AB74}"/>
              </a:ext>
            </a:extLst>
          </p:cNvPr>
          <p:cNvSpPr/>
          <p:nvPr/>
        </p:nvSpPr>
        <p:spPr>
          <a:xfrm>
            <a:off x="1259632" y="404664"/>
            <a:ext cx="6696744" cy="130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7A779B-F78E-462F-AFE4-D56A43C26726}"/>
              </a:ext>
            </a:extLst>
          </p:cNvPr>
          <p:cNvSpPr txBox="1"/>
          <p:nvPr/>
        </p:nvSpPr>
        <p:spPr>
          <a:xfrm>
            <a:off x="1329994" y="30483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Universidade Federal do Paraná – UFPR</a:t>
            </a:r>
          </a:p>
          <a:p>
            <a:pPr algn="ctr"/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Instituto Nacional de Pesquisas Espaciais - INPE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4BD92AC-B3DD-4490-AAE6-036497DCC0FD}"/>
              </a:ext>
            </a:extLst>
          </p:cNvPr>
          <p:cNvSpPr/>
          <p:nvPr/>
        </p:nvSpPr>
        <p:spPr>
          <a:xfrm>
            <a:off x="467545" y="3636935"/>
            <a:ext cx="7992886" cy="107307"/>
          </a:xfrm>
          <a:custGeom>
            <a:avLst/>
            <a:gdLst/>
            <a:ahLst/>
            <a:cxnLst/>
            <a:rect l="l" t="t" r="r" b="b"/>
            <a:pathLst>
              <a:path w="4512309">
                <a:moveTo>
                  <a:pt x="0" y="0"/>
                </a:moveTo>
                <a:lnTo>
                  <a:pt x="4511802" y="0"/>
                </a:lnTo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6">
            <a:extLst>
              <a:ext uri="{FF2B5EF4-FFF2-40B4-BE49-F238E27FC236}">
                <a16:creationId xmlns:a16="http://schemas.microsoft.com/office/drawing/2014/main" id="{4EC9598C-D1FA-489B-9B54-0C9AC1842812}"/>
              </a:ext>
            </a:extLst>
          </p:cNvPr>
          <p:cNvSpPr txBox="1"/>
          <p:nvPr/>
        </p:nvSpPr>
        <p:spPr>
          <a:xfrm>
            <a:off x="440799" y="3801398"/>
            <a:ext cx="7992886" cy="3833101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3175" algn="r">
              <a:lnSpc>
                <a:spcPct val="100000"/>
              </a:lnSpc>
            </a:pPr>
            <a:r>
              <a:rPr lang="pt-BR" sz="2000" b="1" spc="-1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Arial"/>
              </a:rPr>
              <a:t>Análise Espacial de Dados Geográficos</a:t>
            </a:r>
          </a:p>
          <a:p>
            <a:pPr marL="3175" algn="r">
              <a:lnSpc>
                <a:spcPct val="100000"/>
              </a:lnSpc>
            </a:pPr>
            <a:r>
              <a:rPr lang="pt-BR" sz="1450" spc="-1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Arial"/>
              </a:rPr>
              <a:t>Disciplina</a:t>
            </a:r>
          </a:p>
          <a:p>
            <a:pPr marL="3175" algn="r">
              <a:lnSpc>
                <a:spcPct val="100000"/>
              </a:lnSpc>
            </a:pPr>
            <a:endParaRPr lang="pt-BR" sz="1450" spc="-1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Arial"/>
            </a:endParaRPr>
          </a:p>
          <a:p>
            <a:pPr marL="3175" algn="r">
              <a:lnSpc>
                <a:spcPct val="100000"/>
              </a:lnSpc>
            </a:pPr>
            <a:r>
              <a:rPr lang="pt-BR" sz="2000" b="1" spc="-1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Arial"/>
              </a:rPr>
              <a:t>Ramon de Sousa Leite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Arial"/>
            </a:endParaRPr>
          </a:p>
          <a:p>
            <a:pPr algn="r">
              <a:lnSpc>
                <a:spcPct val="100000"/>
              </a:lnSpc>
            </a:pPr>
            <a:r>
              <a:rPr lang="pt-BR" sz="1450" spc="-1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Arial"/>
              </a:rPr>
              <a:t>Doutorando em Engenharia Florestal – UFPR</a:t>
            </a:r>
          </a:p>
          <a:p>
            <a:pPr algn="r">
              <a:lnSpc>
                <a:spcPct val="100000"/>
              </a:lnSpc>
            </a:pPr>
            <a:endParaRPr lang="pt-BR" sz="1450" spc="-1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Arial"/>
            </a:endParaRPr>
          </a:p>
          <a:p>
            <a:pPr algn="r">
              <a:lnSpc>
                <a:spcPct val="100000"/>
              </a:lnSpc>
            </a:pPr>
            <a:r>
              <a:rPr lang="pt-BR" sz="2000" b="1" spc="-1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Arial"/>
              </a:rPr>
              <a:t>Dr. Antônio Miguel Vieira Monteiro</a:t>
            </a:r>
          </a:p>
          <a:p>
            <a:pPr algn="r">
              <a:lnSpc>
                <a:spcPct val="100000"/>
              </a:lnSpc>
            </a:pPr>
            <a:r>
              <a:rPr lang="pt-BR" sz="2000" b="1" spc="-1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Arial"/>
              </a:rPr>
              <a:t>Dr. Eduardo G. Camargo </a:t>
            </a:r>
          </a:p>
          <a:p>
            <a:pPr algn="r">
              <a:lnSpc>
                <a:spcPct val="100000"/>
              </a:lnSpc>
            </a:pPr>
            <a:r>
              <a:rPr lang="pt-BR" sz="1450" spc="-1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Arial"/>
              </a:rPr>
              <a:t>Professores</a:t>
            </a:r>
          </a:p>
          <a:p>
            <a:pPr algn="ctr">
              <a:lnSpc>
                <a:spcPct val="100000"/>
              </a:lnSpc>
              <a:spcBef>
                <a:spcPts val="795"/>
              </a:spcBef>
            </a:pPr>
            <a:endParaRPr lang="pt-BR" sz="1450" spc="-1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95"/>
              </a:spcBef>
            </a:pPr>
            <a:endParaRPr lang="pt-BR" sz="1450" spc="-1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95"/>
              </a:spcBef>
            </a:pPr>
            <a:endParaRPr lang="pt-BR" sz="1450" spc="-1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95"/>
              </a:spcBef>
            </a:pPr>
            <a:endParaRPr sz="145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70BD3D-A9E7-41EF-91F7-2CF6BC65B625}"/>
              </a:ext>
            </a:extLst>
          </p:cNvPr>
          <p:cNvSpPr txBox="1"/>
          <p:nvPr/>
        </p:nvSpPr>
        <p:spPr>
          <a:xfrm>
            <a:off x="179512" y="2187452"/>
            <a:ext cx="8568951" cy="3023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pt-BR" sz="2400" b="1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GRAU DE OCUPAÇÃO </a:t>
            </a:r>
            <a:r>
              <a:rPr lang="pt-BR" sz="2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ESPÉCIES ARBÓREAS DA FLORESTA COM ARAUCÁRIA A PARTIR DE GEOESTATÍSTICA  E SENSORIAMENTO REMOTO</a:t>
            </a:r>
          </a:p>
          <a:p>
            <a:pPr marL="0" indent="0" algn="ctr">
              <a:spcBef>
                <a:spcPts val="400"/>
              </a:spcBef>
              <a:buNone/>
            </a:pPr>
            <a:endParaRPr lang="pt-BR" sz="4000" dirty="0"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2400" dirty="0">
              <a:latin typeface="Trebuchet MS" panose="020B0603020202020204" pitchFamily="34" charset="0"/>
            </a:endParaRPr>
          </a:p>
          <a:p>
            <a:pPr indent="-720000">
              <a:spcBef>
                <a:spcPts val="300"/>
              </a:spcBef>
              <a:buNone/>
            </a:pP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endParaRPr lang="pt-BR" sz="1100" b="1" dirty="0"/>
          </a:p>
          <a:p>
            <a:pPr algn="ctr">
              <a:buNone/>
            </a:pPr>
            <a:endParaRPr lang="pt-BR" sz="18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68A1056-38BE-4033-9075-858EEBA55426}"/>
              </a:ext>
            </a:extLst>
          </p:cNvPr>
          <p:cNvSpPr txBox="1"/>
          <p:nvPr/>
        </p:nvSpPr>
        <p:spPr>
          <a:xfrm>
            <a:off x="-15796" y="6603993"/>
            <a:ext cx="91597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21/12/2020   </a:t>
            </a:r>
            <a:endParaRPr lang="pt-B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INPE – Instituto Nacional de Pesquisas Espaciais - Datainfo">
            <a:extLst>
              <a:ext uri="{FF2B5EF4-FFF2-40B4-BE49-F238E27FC236}">
                <a16:creationId xmlns:a16="http://schemas.microsoft.com/office/drawing/2014/main" id="{501DED49-ADDB-42C9-A8FB-FC5FAA631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t="25430" r="23540" b="24467"/>
          <a:stretch/>
        </p:blipFill>
        <p:spPr bwMode="auto">
          <a:xfrm>
            <a:off x="7974868" y="158655"/>
            <a:ext cx="1203678" cy="11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FPR: Mestrado em Desenvolvimento Territorial Sustentável e Meio Ambiente  estão com inscrições abertas | Blog do Professor Fred">
            <a:extLst>
              <a:ext uri="{FF2B5EF4-FFF2-40B4-BE49-F238E27FC236}">
                <a16:creationId xmlns:a16="http://schemas.microsoft.com/office/drawing/2014/main" id="{33A31266-6263-4E45-9239-7D0B70E32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01" y="94279"/>
            <a:ext cx="1413571" cy="116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4. MATERIAL E MÉTODOS </a:t>
            </a:r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E0B5E15-39B6-4826-9D09-75FDA536341A}"/>
              </a:ext>
            </a:extLst>
          </p:cNvPr>
          <p:cNvSpPr/>
          <p:nvPr/>
        </p:nvSpPr>
        <p:spPr>
          <a:xfrm>
            <a:off x="619851" y="1479601"/>
            <a:ext cx="675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Covariáveis: dados de Sensoriamento remoto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5E8AEA5-EA10-4FC0-B392-F74D19E81D25}"/>
              </a:ext>
            </a:extLst>
          </p:cNvPr>
          <p:cNvSpPr/>
          <p:nvPr/>
        </p:nvSpPr>
        <p:spPr>
          <a:xfrm>
            <a:off x="828675" y="2433773"/>
            <a:ext cx="2919440" cy="701794"/>
          </a:xfrm>
          <a:prstGeom prst="rect">
            <a:avLst/>
          </a:prstGeom>
          <a:solidFill>
            <a:schemeClr val="bg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Obtenção das Imagens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A26787A-8388-44A7-AEFF-6F6DE335FAFC}"/>
              </a:ext>
            </a:extLst>
          </p:cNvPr>
          <p:cNvSpPr/>
          <p:nvPr/>
        </p:nvSpPr>
        <p:spPr>
          <a:xfrm>
            <a:off x="828675" y="3920805"/>
            <a:ext cx="2919441" cy="701794"/>
          </a:xfrm>
          <a:prstGeom prst="rect">
            <a:avLst/>
          </a:prstGeom>
          <a:solidFill>
            <a:schemeClr val="bg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Pré-processamento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39CE6A6-99DD-46B2-918C-F4637A521896}"/>
              </a:ext>
            </a:extLst>
          </p:cNvPr>
          <p:cNvSpPr/>
          <p:nvPr/>
        </p:nvSpPr>
        <p:spPr>
          <a:xfrm>
            <a:off x="828675" y="5470406"/>
            <a:ext cx="2919441" cy="701794"/>
          </a:xfrm>
          <a:prstGeom prst="rect">
            <a:avLst/>
          </a:prstGeom>
          <a:solidFill>
            <a:schemeClr val="bg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Refletância e IVDN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ED4E09E5-E436-48BB-85AF-36DFF8966597}"/>
              </a:ext>
            </a:extLst>
          </p:cNvPr>
          <p:cNvSpPr/>
          <p:nvPr/>
        </p:nvSpPr>
        <p:spPr>
          <a:xfrm>
            <a:off x="858831" y="3278634"/>
            <a:ext cx="173080" cy="50467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7A43A60B-BC87-4FD7-9D8F-C8C4A9E0CA71}"/>
              </a:ext>
            </a:extLst>
          </p:cNvPr>
          <p:cNvSpPr/>
          <p:nvPr/>
        </p:nvSpPr>
        <p:spPr>
          <a:xfrm>
            <a:off x="900589" y="4797704"/>
            <a:ext cx="173080" cy="50467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7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4. MATERIAL E MÉTODOS </a:t>
            </a:r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828675" y="1628800"/>
            <a:ext cx="7486650" cy="4572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E0B5E15-39B6-4826-9D09-75FDA536341A}"/>
              </a:ext>
            </a:extLst>
          </p:cNvPr>
          <p:cNvSpPr/>
          <p:nvPr/>
        </p:nvSpPr>
        <p:spPr>
          <a:xfrm>
            <a:off x="683568" y="1371364"/>
            <a:ext cx="5000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Análise estatística e exploratória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426316-DECF-48B8-BF23-EA8B361D0C3A}"/>
              </a:ext>
            </a:extLst>
          </p:cNvPr>
          <p:cNvSpPr txBox="1"/>
          <p:nvPr/>
        </p:nvSpPr>
        <p:spPr>
          <a:xfrm>
            <a:off x="828675" y="2060848"/>
            <a:ext cx="74855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Análise descritiva: </a:t>
            </a:r>
            <a:r>
              <a:rPr lang="pt-BR" sz="20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média, mediana, variância, desvio padrão, coeficiente de variação, coeficiente de assimetria e valores máximo e mínimo;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Histograma;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Normalidade: </a:t>
            </a:r>
            <a:r>
              <a:rPr lang="pt-BR" sz="2000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Kolmogorov</a:t>
            </a:r>
            <a:r>
              <a:rPr lang="pt-BR" sz="20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-Smirnov (KS);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 relação entre a área basal e os valores de reflectância e NDVI, foi avaliada por meio do </a:t>
            </a:r>
            <a:r>
              <a:rPr lang="pt-BR" sz="20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coeficiente de correlação</a:t>
            </a:r>
            <a:r>
              <a:rPr lang="pt-BR" sz="20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Pearson.</a:t>
            </a:r>
          </a:p>
          <a:p>
            <a:endParaRPr lang="pt-BR" sz="2000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4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6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4. MATERIAL E MÉTODOS </a:t>
            </a:r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828675" y="1628800"/>
            <a:ext cx="7486650" cy="4572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E0B5E15-39B6-4826-9D09-75FDA536341A}"/>
              </a:ext>
            </a:extLst>
          </p:cNvPr>
          <p:cNvSpPr/>
          <p:nvPr/>
        </p:nvSpPr>
        <p:spPr>
          <a:xfrm>
            <a:off x="828675" y="1593162"/>
            <a:ext cx="3393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Dispersogramas</a:t>
            </a:r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h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426316-DECF-48B8-BF23-EA8B361D0C3A}"/>
              </a:ext>
            </a:extLst>
          </p:cNvPr>
          <p:cNvSpPr txBox="1"/>
          <p:nvPr/>
        </p:nvSpPr>
        <p:spPr>
          <a:xfrm>
            <a:off x="974920" y="3013501"/>
            <a:ext cx="7485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Considerou-se os seguintes raios de distâncias 0 a 50 m, 50 a 100 m, 100 a 150 m e 150 a 200 m.</a:t>
            </a:r>
            <a:endParaRPr lang="pt-BR" sz="24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6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4. MATERIAL E MÉTODOS </a:t>
            </a:r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871287" y="1636911"/>
            <a:ext cx="7486650" cy="4572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58AD4BF-28FE-4D4D-9EFE-C947F9982663}"/>
              </a:ext>
            </a:extLst>
          </p:cNvPr>
          <p:cNvSpPr/>
          <p:nvPr/>
        </p:nvSpPr>
        <p:spPr>
          <a:xfrm>
            <a:off x="823601" y="2082873"/>
            <a:ext cx="2303165" cy="836023"/>
          </a:xfrm>
          <a:prstGeom prst="rect">
            <a:avLst/>
          </a:prstGeom>
          <a:solidFill>
            <a:schemeClr val="bg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Semivariâncias</a:t>
            </a:r>
            <a:r>
              <a:rPr lang="pt-BR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e/ou covariâncias cruzadas empíricas</a:t>
            </a:r>
          </a:p>
        </p:txBody>
      </p:sp>
      <p:sp>
        <p:nvSpPr>
          <p:cNvPr id="11" name="Seta: Dobrada para Cima 10">
            <a:extLst>
              <a:ext uri="{FF2B5EF4-FFF2-40B4-BE49-F238E27FC236}">
                <a16:creationId xmlns:a16="http://schemas.microsoft.com/office/drawing/2014/main" id="{F7F3D558-B90B-4A4C-AAF7-152861DA3223}"/>
              </a:ext>
            </a:extLst>
          </p:cNvPr>
          <p:cNvSpPr/>
          <p:nvPr/>
        </p:nvSpPr>
        <p:spPr>
          <a:xfrm rot="5400000">
            <a:off x="937639" y="3073285"/>
            <a:ext cx="701794" cy="432048"/>
          </a:xfrm>
          <a:prstGeom prst="bent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B93CB8D-7480-4701-B7EF-E21775B30A96}"/>
              </a:ext>
            </a:extLst>
          </p:cNvPr>
          <p:cNvSpPr/>
          <p:nvPr/>
        </p:nvSpPr>
        <p:spPr>
          <a:xfrm>
            <a:off x="1504560" y="3274435"/>
            <a:ext cx="2303165" cy="604664"/>
          </a:xfrm>
          <a:prstGeom prst="rect">
            <a:avLst/>
          </a:prstGeom>
          <a:solidFill>
            <a:schemeClr val="bg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Ajuste de um modelo teórico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8ACCC77-6FD6-466E-879D-2C5E89CB0244}"/>
              </a:ext>
            </a:extLst>
          </p:cNvPr>
          <p:cNvSpPr txBox="1"/>
          <p:nvPr/>
        </p:nvSpPr>
        <p:spPr>
          <a:xfrm>
            <a:off x="764850" y="1358139"/>
            <a:ext cx="568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Modelagem </a:t>
            </a:r>
            <a:r>
              <a:rPr lang="pt-BR" sz="2400" b="1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Geoestatística</a:t>
            </a:r>
            <a:endParaRPr lang="pt-BR" sz="24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eta: Dobrada para Cima 15">
            <a:extLst>
              <a:ext uri="{FF2B5EF4-FFF2-40B4-BE49-F238E27FC236}">
                <a16:creationId xmlns:a16="http://schemas.microsoft.com/office/drawing/2014/main" id="{A2937170-DF52-4931-BBCD-F3C9330E7AE6}"/>
              </a:ext>
            </a:extLst>
          </p:cNvPr>
          <p:cNvSpPr/>
          <p:nvPr/>
        </p:nvSpPr>
        <p:spPr>
          <a:xfrm rot="5400000">
            <a:off x="1624286" y="4046903"/>
            <a:ext cx="701794" cy="432048"/>
          </a:xfrm>
          <a:prstGeom prst="bent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39CC933-7F91-47DA-8426-A6BFA5AC707C}"/>
              </a:ext>
            </a:extLst>
          </p:cNvPr>
          <p:cNvSpPr/>
          <p:nvPr/>
        </p:nvSpPr>
        <p:spPr>
          <a:xfrm>
            <a:off x="2210229" y="4205264"/>
            <a:ext cx="2303165" cy="604664"/>
          </a:xfrm>
          <a:prstGeom prst="rect">
            <a:avLst/>
          </a:prstGeom>
          <a:solidFill>
            <a:schemeClr val="bg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Obtenção dos pesos por matrizes</a:t>
            </a:r>
          </a:p>
        </p:txBody>
      </p:sp>
      <p:sp>
        <p:nvSpPr>
          <p:cNvPr id="18" name="Seta: Dobrada para Cima 17">
            <a:extLst>
              <a:ext uri="{FF2B5EF4-FFF2-40B4-BE49-F238E27FC236}">
                <a16:creationId xmlns:a16="http://schemas.microsoft.com/office/drawing/2014/main" id="{12BBCA43-DEAD-4549-A486-719C2E424736}"/>
              </a:ext>
            </a:extLst>
          </p:cNvPr>
          <p:cNvSpPr/>
          <p:nvPr/>
        </p:nvSpPr>
        <p:spPr>
          <a:xfrm rot="5400000">
            <a:off x="2305245" y="4972439"/>
            <a:ext cx="701794" cy="432048"/>
          </a:xfrm>
          <a:prstGeom prst="bent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235C890-5BAB-454F-99FE-3936C1B18522}"/>
              </a:ext>
            </a:extLst>
          </p:cNvPr>
          <p:cNvSpPr/>
          <p:nvPr/>
        </p:nvSpPr>
        <p:spPr>
          <a:xfrm>
            <a:off x="2912924" y="5086781"/>
            <a:ext cx="2303165" cy="604664"/>
          </a:xfrm>
          <a:prstGeom prst="rect">
            <a:avLst/>
          </a:prstGeom>
          <a:solidFill>
            <a:schemeClr val="bg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Interpolação</a:t>
            </a:r>
          </a:p>
        </p:txBody>
      </p:sp>
      <p:sp>
        <p:nvSpPr>
          <p:cNvPr id="20" name="Seta: Dobrada para Cima 19">
            <a:extLst>
              <a:ext uri="{FF2B5EF4-FFF2-40B4-BE49-F238E27FC236}">
                <a16:creationId xmlns:a16="http://schemas.microsoft.com/office/drawing/2014/main" id="{6D2A9915-CA1E-48B1-80CB-6014D742A148}"/>
              </a:ext>
            </a:extLst>
          </p:cNvPr>
          <p:cNvSpPr/>
          <p:nvPr/>
        </p:nvSpPr>
        <p:spPr>
          <a:xfrm rot="5400000">
            <a:off x="3024234" y="5861669"/>
            <a:ext cx="701794" cy="432048"/>
          </a:xfrm>
          <a:prstGeom prst="bent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B9ABF1C-5EEB-4550-AD16-6C577EE40198}"/>
              </a:ext>
            </a:extLst>
          </p:cNvPr>
          <p:cNvSpPr/>
          <p:nvPr/>
        </p:nvSpPr>
        <p:spPr>
          <a:xfrm>
            <a:off x="3631913" y="5976011"/>
            <a:ext cx="2303165" cy="604664"/>
          </a:xfrm>
          <a:prstGeom prst="rect">
            <a:avLst/>
          </a:prstGeom>
          <a:solidFill>
            <a:schemeClr val="bg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Validação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98756DFD-E0B7-4104-8634-65FE8B2E3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647" y="2060278"/>
            <a:ext cx="5313177" cy="962025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74FD78DA-9BC9-4F0C-BEAB-6D953C614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"/>
          <a:stretch/>
        </p:blipFill>
        <p:spPr>
          <a:xfrm>
            <a:off x="3850684" y="2091205"/>
            <a:ext cx="5020388" cy="189962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EEE14D9-7D12-4C38-8E65-6E71CB634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383" y="2422809"/>
            <a:ext cx="4288777" cy="253585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AF583F77-2A21-4419-9906-E92846295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579" y="3022303"/>
            <a:ext cx="4367631" cy="1824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25B554DE-24DD-4FEC-B813-8FF59DFD5B4C}"/>
                  </a:ext>
                </a:extLst>
              </p:cNvPr>
              <p:cNvSpPr/>
              <p:nvPr/>
            </p:nvSpPr>
            <p:spPr>
              <a:xfrm>
                <a:off x="5776182" y="5083381"/>
                <a:ext cx="2688910" cy="819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𝑅𝑀𝑆𝐸</m:t>
                      </m:r>
                      <m:r>
                        <a:rPr lang="pt-BR" sz="1600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pt-BR" sz="16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pt-BR" sz="16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1600" i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sz="16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sz="16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16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6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6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1600" i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pt-BR" sz="16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pt-BR" sz="16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6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pt-BR" sz="1600" i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1600" i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pt-BR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25B554DE-24DD-4FEC-B813-8FF59DFD5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182" y="5083381"/>
                <a:ext cx="2688910" cy="819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3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4. MATERIAL E MÉTODOS </a:t>
            </a:r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E0B5E15-39B6-4826-9D09-75FDA536341A}"/>
              </a:ext>
            </a:extLst>
          </p:cNvPr>
          <p:cNvSpPr/>
          <p:nvPr/>
        </p:nvSpPr>
        <p:spPr>
          <a:xfrm>
            <a:off x="755576" y="1507765"/>
            <a:ext cx="5954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Softwares </a:t>
            </a:r>
            <a:r>
              <a:rPr lang="pt-BR" sz="2000" b="1">
                <a:solidFill>
                  <a:schemeClr val="tx2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 Pacotes </a:t>
            </a:r>
            <a:r>
              <a:rPr lang="pt-BR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utilizados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53C23E9-F683-4A54-8229-38793AC5FAFC}"/>
              </a:ext>
            </a:extLst>
          </p:cNvPr>
          <p:cNvSpPr/>
          <p:nvPr/>
        </p:nvSpPr>
        <p:spPr>
          <a:xfrm>
            <a:off x="839875" y="2420888"/>
            <a:ext cx="7460323" cy="45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3390" algn="ctr">
              <a:lnSpc>
                <a:spcPct val="150000"/>
              </a:lnSpc>
              <a:spcAft>
                <a:spcPts val="800"/>
              </a:spcAft>
            </a:pPr>
            <a:endParaRPr lang="pt-BR" dirty="0">
              <a:solidFill>
                <a:schemeClr val="tx2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FCB6DDB-612E-4662-8BF2-E6482E46B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323288"/>
              </p:ext>
            </p:extLst>
          </p:nvPr>
        </p:nvGraphicFramePr>
        <p:xfrm>
          <a:off x="957611" y="1988840"/>
          <a:ext cx="7342587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5F11A6B1-2CF9-426B-BD72-886E019F09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9" y="3645024"/>
            <a:ext cx="1807291" cy="140065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A8D82F1-5CEB-4D04-8E77-B6DF0C619951}"/>
              </a:ext>
            </a:extLst>
          </p:cNvPr>
          <p:cNvSpPr txBox="1"/>
          <p:nvPr/>
        </p:nvSpPr>
        <p:spPr>
          <a:xfrm>
            <a:off x="974469" y="5461906"/>
            <a:ext cx="197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Nortest</a:t>
            </a:r>
            <a:endParaRPr lang="pt-BR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Lattice</a:t>
            </a:r>
            <a:endParaRPr lang="pt-BR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</a:t>
            </a:r>
            <a:endParaRPr lang="pt-BR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1CF3F4F-CA2B-4166-ABF3-38B68F0C64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99" y="3725989"/>
            <a:ext cx="1495965" cy="168632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BA7BFAA-C37C-4412-A751-C0BBD6D5B9D3}"/>
              </a:ext>
            </a:extLst>
          </p:cNvPr>
          <p:cNvSpPr txBox="1"/>
          <p:nvPr/>
        </p:nvSpPr>
        <p:spPr>
          <a:xfrm>
            <a:off x="3739750" y="5471677"/>
            <a:ext cx="197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SCP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9CF76D4-B046-44DC-A276-11E743F25A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68" y="3631816"/>
            <a:ext cx="1590363" cy="159036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909FD11-48E3-45AA-9E79-E821F7955C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22" y="5297059"/>
            <a:ext cx="2559254" cy="14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5. RESULTADOS E DISCUSSÃO </a:t>
            </a:r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pt-BR" sz="24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26D8C5A-B6BE-4F18-A6B2-A8E47600B8CF}"/>
              </a:ext>
            </a:extLst>
          </p:cNvPr>
          <p:cNvSpPr/>
          <p:nvPr/>
        </p:nvSpPr>
        <p:spPr>
          <a:xfrm>
            <a:off x="683568" y="1465867"/>
            <a:ext cx="7486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Estatística descritiva e exploratória: área basal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CE39DA0A-5BFD-4BDF-9B75-D660172CC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028963"/>
              </p:ext>
            </p:extLst>
          </p:nvPr>
        </p:nvGraphicFramePr>
        <p:xfrm>
          <a:off x="827392" y="2092960"/>
          <a:ext cx="4479690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74">
                  <a:extLst>
                    <a:ext uri="{9D8B030D-6E8A-4147-A177-3AD203B41FA5}">
                      <a16:colId xmlns:a16="http://schemas.microsoft.com/office/drawing/2014/main" val="296875098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158194163"/>
                    </a:ext>
                  </a:extLst>
                </a:gridCol>
                <a:gridCol w="1671332">
                  <a:extLst>
                    <a:ext uri="{9D8B030D-6E8A-4147-A177-3AD203B41FA5}">
                      <a16:colId xmlns:a16="http://schemas.microsoft.com/office/drawing/2014/main" val="4198221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G (m</a:t>
                      </a:r>
                      <a:r>
                        <a:rPr lang="pt-BR" sz="1400" b="1" baseline="300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pt-BR" sz="14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 ha</a:t>
                      </a:r>
                      <a:r>
                        <a:rPr lang="pt-BR" sz="1400" b="1" baseline="300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-1</a:t>
                      </a:r>
                      <a:r>
                        <a:rPr lang="pt-BR" sz="14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G (m</a:t>
                      </a:r>
                      <a:r>
                        <a:rPr lang="pt-BR" sz="1400" b="1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pt-BR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ha</a:t>
                      </a:r>
                      <a:r>
                        <a:rPr lang="pt-BR" sz="1400" b="1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-1</a:t>
                      </a:r>
                      <a:r>
                        <a:rPr lang="pt-BR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pt-BR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70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Mínimo</a:t>
                      </a:r>
                      <a:endParaRPr lang="pt-BR" sz="14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13,92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18,02</a:t>
                      </a:r>
                      <a:endParaRPr lang="pt-BR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8703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Máximo</a:t>
                      </a:r>
                      <a:endParaRPr lang="pt-BR" sz="14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54,54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64,11</a:t>
                      </a:r>
                      <a:endParaRPr lang="pt-BR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extLst>
                  <a:ext uri="{0D108BD9-81ED-4DB2-BD59-A6C34878D82A}">
                    <a16:rowId xmlns:a16="http://schemas.microsoft.com/office/drawing/2014/main" val="215892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Amplitude</a:t>
                      </a:r>
                      <a:endParaRPr lang="pt-BR" sz="14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40,62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46,08</a:t>
                      </a:r>
                      <a:endParaRPr lang="pt-BR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extLst>
                  <a:ext uri="{0D108BD9-81ED-4DB2-BD59-A6C34878D82A}">
                    <a16:rowId xmlns:a16="http://schemas.microsoft.com/office/drawing/2014/main" val="196885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Mediana</a:t>
                      </a:r>
                      <a:endParaRPr lang="pt-BR" sz="14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29,48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32,09</a:t>
                      </a:r>
                      <a:endParaRPr lang="pt-BR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extLst>
                  <a:ext uri="{0D108BD9-81ED-4DB2-BD59-A6C34878D82A}">
                    <a16:rowId xmlns:a16="http://schemas.microsoft.com/office/drawing/2014/main" val="418159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Média</a:t>
                      </a:r>
                      <a:endParaRPr lang="pt-BR" sz="14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30,46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34,26</a:t>
                      </a:r>
                      <a:endParaRPr lang="pt-BR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extLst>
                  <a:ext uri="{0D108BD9-81ED-4DB2-BD59-A6C34878D82A}">
                    <a16:rowId xmlns:a16="http://schemas.microsoft.com/office/drawing/2014/main" val="45154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s</a:t>
                      </a:r>
                      <a:r>
                        <a:rPr lang="pt-BR" sz="1400" baseline="300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pt-BR" sz="14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endParaRPr lang="pt-BR" sz="14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59,99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125,03</a:t>
                      </a:r>
                      <a:endParaRPr lang="pt-BR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extLst>
                  <a:ext uri="{0D108BD9-81ED-4DB2-BD59-A6C34878D82A}">
                    <a16:rowId xmlns:a16="http://schemas.microsoft.com/office/drawing/2014/main" val="173902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s</a:t>
                      </a:r>
                      <a:endParaRPr lang="pt-BR" sz="14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7,75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11,18</a:t>
                      </a:r>
                      <a:endParaRPr lang="pt-BR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extLst>
                  <a:ext uri="{0D108BD9-81ED-4DB2-BD59-A6C34878D82A}">
                    <a16:rowId xmlns:a16="http://schemas.microsoft.com/office/drawing/2014/main" val="2551651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CV (%)</a:t>
                      </a:r>
                      <a:endParaRPr lang="pt-BR" sz="14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25,44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32,63</a:t>
                      </a:r>
                      <a:endParaRPr lang="pt-BR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extLst>
                  <a:ext uri="{0D108BD9-81ED-4DB2-BD59-A6C34878D82A}">
                    <a16:rowId xmlns:a16="http://schemas.microsoft.com/office/drawing/2014/main" val="311726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z</a:t>
                      </a:r>
                      <a:endParaRPr lang="pt-BR" sz="14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0,70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0,75</a:t>
                      </a:r>
                      <a:endParaRPr lang="pt-BR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/>
                </a:tc>
                <a:extLst>
                  <a:ext uri="{0D108BD9-81ED-4DB2-BD59-A6C34878D82A}">
                    <a16:rowId xmlns:a16="http://schemas.microsoft.com/office/drawing/2014/main" val="135841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D</a:t>
                      </a:r>
                      <a:endParaRPr lang="pt-BR" sz="14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0,088 (p =0,06)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0,112 (p =0,12)</a:t>
                      </a:r>
                      <a:endParaRPr lang="pt-BR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8" marR="5912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27877"/>
                  </a:ext>
                </a:extLst>
              </a:tr>
            </a:tbl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2AE267A9-14EC-48CF-B36D-847ADF43C1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7"/>
          <a:stretch>
            <a:fillRect/>
          </a:stretch>
        </p:blipFill>
        <p:spPr bwMode="auto">
          <a:xfrm>
            <a:off x="5299275" y="2996952"/>
            <a:ext cx="3737352" cy="2570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7AA948-884B-4A06-9AA6-DE97F5313219}"/>
              </a:ext>
            </a:extLst>
          </p:cNvPr>
          <p:cNvSpPr txBox="1"/>
          <p:nvPr/>
        </p:nvSpPr>
        <p:spPr>
          <a:xfrm>
            <a:off x="7304563" y="3279984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FF0000"/>
                </a:solidFill>
                <a:latin typeface="Sitka Banner" panose="02000505000000020004" pitchFamily="2" charset="0"/>
              </a:rPr>
              <a:t>~40% P = </a:t>
            </a:r>
          </a:p>
          <a:p>
            <a:pPr algn="ctr"/>
            <a:r>
              <a:rPr lang="pt-BR" sz="1600" dirty="0">
                <a:solidFill>
                  <a:srgbClr val="FF0000"/>
                </a:solidFill>
                <a:latin typeface="Sitka Banner" panose="02000505000000020004" pitchFamily="2" charset="0"/>
              </a:rPr>
              <a:t>23 a 30 m</a:t>
            </a:r>
            <a:r>
              <a:rPr lang="pt-BR" sz="1600" baseline="30000" dirty="0">
                <a:solidFill>
                  <a:srgbClr val="FF0000"/>
                </a:solidFill>
                <a:latin typeface="Sitka Banner" panose="02000505000000020004" pitchFamily="2" charset="0"/>
              </a:rPr>
              <a:t>2</a:t>
            </a:r>
            <a:r>
              <a:rPr lang="pt-BR" sz="1600" dirty="0">
                <a:solidFill>
                  <a:srgbClr val="FF0000"/>
                </a:solidFill>
                <a:latin typeface="Sitka Banner" panose="02000505000000020004" pitchFamily="2" charset="0"/>
              </a:rPr>
              <a:t> ha</a:t>
            </a:r>
            <a:r>
              <a:rPr lang="pt-BR" sz="1600" baseline="30000" dirty="0">
                <a:solidFill>
                  <a:srgbClr val="FF0000"/>
                </a:solidFill>
                <a:latin typeface="Sitka Banner" panose="02000505000000020004" pitchFamily="2" charset="0"/>
              </a:rPr>
              <a:t>-1</a:t>
            </a:r>
          </a:p>
          <a:p>
            <a:endParaRPr lang="pt-BR" sz="1600" dirty="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endParaRPr lang="pt-BR" sz="1600" dirty="0">
              <a:solidFill>
                <a:srgbClr val="FF0000"/>
              </a:solidFill>
              <a:latin typeface="Sitka Banner" panose="02000505000000020004" pitchFamily="2" charset="0"/>
            </a:endParaRP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99D94935-6E2C-4DBE-B89B-175F58F98C84}"/>
              </a:ext>
            </a:extLst>
          </p:cNvPr>
          <p:cNvSpPr/>
          <p:nvPr/>
        </p:nvSpPr>
        <p:spPr>
          <a:xfrm rot="16200000">
            <a:off x="2282893" y="3980425"/>
            <a:ext cx="16029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F1B8C59C-F266-4B7E-ADE3-3420A91BA32F}"/>
              </a:ext>
            </a:extLst>
          </p:cNvPr>
          <p:cNvSpPr/>
          <p:nvPr/>
        </p:nvSpPr>
        <p:spPr>
          <a:xfrm rot="5652043">
            <a:off x="2278829" y="3653317"/>
            <a:ext cx="168420" cy="1514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13D9C52-4C13-4220-B16E-3B876BA1C405}"/>
              </a:ext>
            </a:extLst>
          </p:cNvPr>
          <p:cNvSpPr/>
          <p:nvPr/>
        </p:nvSpPr>
        <p:spPr>
          <a:xfrm>
            <a:off x="2487242" y="3895440"/>
            <a:ext cx="2386109" cy="313986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DF07F6D-DF54-4D5B-8E98-4A35A715D136}"/>
              </a:ext>
            </a:extLst>
          </p:cNvPr>
          <p:cNvSpPr/>
          <p:nvPr/>
        </p:nvSpPr>
        <p:spPr>
          <a:xfrm>
            <a:off x="1979712" y="5783406"/>
            <a:ext cx="3168352" cy="313986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8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5. RESULTADOS E DISCUSSÃO </a:t>
            </a:r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pt-BR" sz="24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EB5EEC1-56BC-4441-9F45-1095A6113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4009"/>
              </p:ext>
            </p:extLst>
          </p:nvPr>
        </p:nvGraphicFramePr>
        <p:xfrm>
          <a:off x="540496" y="2259521"/>
          <a:ext cx="8280921" cy="4171003"/>
        </p:xfrm>
        <a:graphic>
          <a:graphicData uri="http://schemas.openxmlformats.org/drawingml/2006/table">
            <a:tbl>
              <a:tblPr firstRow="1" firstCol="1" bandRow="1"/>
              <a:tblGrid>
                <a:gridCol w="809657">
                  <a:extLst>
                    <a:ext uri="{9D8B030D-6E8A-4147-A177-3AD203B41FA5}">
                      <a16:colId xmlns:a16="http://schemas.microsoft.com/office/drawing/2014/main" val="609093873"/>
                    </a:ext>
                  </a:extLst>
                </a:gridCol>
                <a:gridCol w="1414998">
                  <a:extLst>
                    <a:ext uri="{9D8B030D-6E8A-4147-A177-3AD203B41FA5}">
                      <a16:colId xmlns:a16="http://schemas.microsoft.com/office/drawing/2014/main" val="2686562040"/>
                    </a:ext>
                  </a:extLst>
                </a:gridCol>
                <a:gridCol w="1481519">
                  <a:extLst>
                    <a:ext uri="{9D8B030D-6E8A-4147-A177-3AD203B41FA5}">
                      <a16:colId xmlns:a16="http://schemas.microsoft.com/office/drawing/2014/main" val="521697665"/>
                    </a:ext>
                  </a:extLst>
                </a:gridCol>
                <a:gridCol w="1482469">
                  <a:extLst>
                    <a:ext uri="{9D8B030D-6E8A-4147-A177-3AD203B41FA5}">
                      <a16:colId xmlns:a16="http://schemas.microsoft.com/office/drawing/2014/main" val="3267412158"/>
                    </a:ext>
                  </a:extLst>
                </a:gridCol>
                <a:gridCol w="1481519">
                  <a:extLst>
                    <a:ext uri="{9D8B030D-6E8A-4147-A177-3AD203B41FA5}">
                      <a16:colId xmlns:a16="http://schemas.microsoft.com/office/drawing/2014/main" val="1790175308"/>
                    </a:ext>
                  </a:extLst>
                </a:gridCol>
                <a:gridCol w="1610759">
                  <a:extLst>
                    <a:ext uri="{9D8B030D-6E8A-4147-A177-3AD203B41FA5}">
                      <a16:colId xmlns:a16="http://schemas.microsoft.com/office/drawing/2014/main" val="2153908067"/>
                    </a:ext>
                  </a:extLst>
                </a:gridCol>
              </a:tblGrid>
              <a:tr h="309528"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Banda 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Banda 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Banda 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Banda 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NDVI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364167"/>
                  </a:ext>
                </a:extLst>
              </a:tr>
              <a:tr h="3095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0,1471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0,6790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439308"/>
                  </a:ext>
                </a:extLst>
              </a:tr>
              <a:tr h="3095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Máx.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0,0407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0,3756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0,8198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609974"/>
                  </a:ext>
                </a:extLst>
              </a:tr>
              <a:tr h="3095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Amp.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0,0211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0,2285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0,1408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286131"/>
                  </a:ext>
                </a:extLst>
              </a:tr>
              <a:tr h="3095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0,0206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0,0323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0,2219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0,7448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299484"/>
                  </a:ext>
                </a:extLst>
              </a:tr>
              <a:tr h="3095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0,0274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0,2388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76320"/>
                  </a:ext>
                </a:extLst>
              </a:tr>
              <a:tr h="3095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Média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0,0207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0,0279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0,0324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0,2227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0,7440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149790"/>
                  </a:ext>
                </a:extLst>
              </a:tr>
              <a:tr h="3095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pt-BR" sz="1600" baseline="30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6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1,78 x 10</a:t>
                      </a:r>
                      <a:r>
                        <a:rPr lang="pt-B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7,20 x 10</a:t>
                      </a:r>
                      <a:r>
                        <a:rPr lang="pt-B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2,54 x 10</a:t>
                      </a:r>
                      <a:r>
                        <a:rPr lang="pt-B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115485"/>
                  </a:ext>
                </a:extLst>
              </a:tr>
              <a:tr h="3095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0,0027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0,0252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231830"/>
                  </a:ext>
                </a:extLst>
              </a:tr>
              <a:tr h="3095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</a:t>
                      </a:r>
                      <a:r>
                        <a:rPr lang="pt-BR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6,4556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9,6046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4,9110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11,3082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2,7416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93690"/>
                  </a:ext>
                </a:extLst>
              </a:tr>
              <a:tr h="3095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-0,14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835438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0,041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(p=0,00)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0,030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(p=0,00)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0,049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(p=0,00)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0,020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(p=0,00)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0,028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(p=0,00)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763140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68A3407-C383-4B9F-82F5-795FAFFD15B8}"/>
              </a:ext>
            </a:extLst>
          </p:cNvPr>
          <p:cNvSpPr txBox="1"/>
          <p:nvPr/>
        </p:nvSpPr>
        <p:spPr>
          <a:xfrm>
            <a:off x="901354" y="1526249"/>
            <a:ext cx="755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</a:schemeClr>
                </a:solidFill>
                <a:latin typeface="Trebuchet MS" panose="020B0603020202020204" pitchFamily="34" charset="0"/>
              </a:rPr>
              <a:t>Tabela: </a:t>
            </a:r>
            <a:r>
              <a:rPr lang="pt-BR" sz="2400" dirty="0">
                <a:solidFill>
                  <a:schemeClr val="tx1">
                    <a:lumMod val="50000"/>
                  </a:schemeClr>
                </a:solidFill>
                <a:latin typeface="Trebuchet MS" panose="020B0603020202020204" pitchFamily="34" charset="0"/>
              </a:rPr>
              <a:t>Estatística descritiva covariáveis (n=3.852)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C280BC6-E9B6-4825-9552-5C962626F65B}"/>
              </a:ext>
            </a:extLst>
          </p:cNvPr>
          <p:cNvSpPr/>
          <p:nvPr/>
        </p:nvSpPr>
        <p:spPr>
          <a:xfrm>
            <a:off x="1334767" y="4198456"/>
            <a:ext cx="7486650" cy="288032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190F717-D5BF-45F9-8C5E-2525E2D4F726}"/>
              </a:ext>
            </a:extLst>
          </p:cNvPr>
          <p:cNvSpPr/>
          <p:nvPr/>
        </p:nvSpPr>
        <p:spPr>
          <a:xfrm>
            <a:off x="3120111" y="5173683"/>
            <a:ext cx="720080" cy="288032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34508C9-DA75-4434-AB4A-3733840A5A77}"/>
              </a:ext>
            </a:extLst>
          </p:cNvPr>
          <p:cNvSpPr/>
          <p:nvPr/>
        </p:nvSpPr>
        <p:spPr>
          <a:xfrm>
            <a:off x="6131626" y="5173683"/>
            <a:ext cx="720080" cy="288032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0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5. RESULTADOS E DISCUSSÃO </a:t>
            </a:r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pt-BR" sz="24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26D8C5A-B6BE-4F18-A6B2-A8E47600B8CF}"/>
              </a:ext>
            </a:extLst>
          </p:cNvPr>
          <p:cNvSpPr/>
          <p:nvPr/>
        </p:nvSpPr>
        <p:spPr>
          <a:xfrm>
            <a:off x="-900608" y="1585159"/>
            <a:ext cx="7486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Área basal </a:t>
            </a:r>
            <a:r>
              <a:rPr lang="pt-BR" sz="2400" i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versus</a:t>
            </a:r>
            <a:r>
              <a:rPr lang="pt-BR" sz="2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Covariáveis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5728C0A4-76D8-4EF0-BA80-990F6F07D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212520"/>
              </p:ext>
            </p:extLst>
          </p:nvPr>
        </p:nvGraphicFramePr>
        <p:xfrm>
          <a:off x="2123728" y="2716572"/>
          <a:ext cx="5616624" cy="2339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3973823643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35551350"/>
                    </a:ext>
                  </a:extLst>
                </a:gridCol>
              </a:tblGrid>
              <a:tr h="389876">
                <a:tc>
                  <a:txBody>
                    <a:bodyPr/>
                    <a:lstStyle/>
                    <a:p>
                      <a:endParaRPr lang="pt-BR" dirty="0">
                        <a:latin typeface="Trebuchet MS" panose="020B06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G</a:t>
                      </a:r>
                      <a:endParaRPr lang="pt-BR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461269"/>
                  </a:ext>
                </a:extLst>
              </a:tr>
              <a:tr h="389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Banda 2*</a:t>
                      </a:r>
                      <a:endParaRPr lang="pt-BR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-0,336**</a:t>
                      </a:r>
                      <a:endParaRPr lang="pt-BR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14056310"/>
                  </a:ext>
                </a:extLst>
              </a:tr>
              <a:tr h="389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Banda 3*</a:t>
                      </a:r>
                      <a:endParaRPr lang="pt-BR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-0,349**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8444051"/>
                  </a:ext>
                </a:extLst>
              </a:tr>
              <a:tr h="389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Banda 4*</a:t>
                      </a:r>
                      <a:endParaRPr lang="pt-BR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-0,283**</a:t>
                      </a:r>
                      <a:endParaRPr lang="pt-BR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5094031"/>
                  </a:ext>
                </a:extLst>
              </a:tr>
              <a:tr h="389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Banda 8*</a:t>
                      </a:r>
                      <a:endParaRPr lang="pt-BR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-0,332**</a:t>
                      </a:r>
                      <a:endParaRPr lang="pt-BR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04181267"/>
                  </a:ext>
                </a:extLst>
              </a:tr>
              <a:tr h="389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NDVI*</a:t>
                      </a:r>
                      <a:endParaRPr lang="pt-BR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-0,281**</a:t>
                      </a:r>
                      <a:endParaRPr lang="pt-BR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83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5. RESULTADOS E DISCUSSÃO </a:t>
            </a:r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pt-BR" sz="24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88EE1B-9D9F-49B6-9199-BCC6D6D5728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5" b="2922"/>
          <a:stretch/>
        </p:blipFill>
        <p:spPr bwMode="auto">
          <a:xfrm>
            <a:off x="971600" y="1885256"/>
            <a:ext cx="7486650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4B8C4BA-634A-47EE-915F-C8292F307D94}"/>
              </a:ext>
            </a:extLst>
          </p:cNvPr>
          <p:cNvSpPr txBox="1"/>
          <p:nvPr/>
        </p:nvSpPr>
        <p:spPr>
          <a:xfrm>
            <a:off x="395536" y="140014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Dispersogramas</a:t>
            </a:r>
            <a:r>
              <a:rPr lang="pt-BR" sz="20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h: área basal</a:t>
            </a:r>
          </a:p>
        </p:txBody>
      </p:sp>
    </p:spTree>
    <p:extLst>
      <p:ext uri="{BB962C8B-B14F-4D97-AF65-F5344CB8AC3E}">
        <p14:creationId xmlns:p14="http://schemas.microsoft.com/office/powerpoint/2010/main" val="26987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5. RESULTADOS E DISCUSSÃO </a:t>
            </a:r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pt-BR" sz="24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26D8C5A-B6BE-4F18-A6B2-A8E47600B8CF}"/>
              </a:ext>
            </a:extLst>
          </p:cNvPr>
          <p:cNvSpPr/>
          <p:nvPr/>
        </p:nvSpPr>
        <p:spPr>
          <a:xfrm>
            <a:off x="828675" y="1488225"/>
            <a:ext cx="7486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Caracterização da dependência espacial:  </a:t>
            </a:r>
            <a:r>
              <a:rPr lang="pt-BR" sz="2000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Semivariogramas</a:t>
            </a:r>
            <a:r>
              <a:rPr lang="pt-BR" sz="20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e </a:t>
            </a:r>
            <a:r>
              <a:rPr lang="pt-BR" sz="2000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covariogramas</a:t>
            </a:r>
            <a:r>
              <a:rPr lang="pt-BR" sz="20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cruzados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C7A298F-BACE-41D9-A6E1-9FFC70A81595}"/>
              </a:ext>
            </a:extLst>
          </p:cNvPr>
          <p:cNvSpPr txBox="1"/>
          <p:nvPr/>
        </p:nvSpPr>
        <p:spPr>
          <a:xfrm>
            <a:off x="4515588" y="2655229"/>
            <a:ext cx="4536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Modelo: Exponencial</a:t>
            </a:r>
          </a:p>
          <a:p>
            <a:pPr algn="ctr">
              <a:spcAft>
                <a:spcPts val="0"/>
              </a:spcAft>
            </a:pPr>
            <a:r>
              <a:rPr lang="pt-BR" sz="1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Nugget: 0,00</a:t>
            </a:r>
          </a:p>
          <a:p>
            <a:pPr algn="ctr"/>
            <a:r>
              <a:rPr lang="pt-BR" sz="1400" b="1" dirty="0" err="1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Partial</a:t>
            </a:r>
            <a:r>
              <a:rPr lang="pt-BR" sz="1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Sill</a:t>
            </a:r>
            <a:r>
              <a:rPr lang="pt-BR" sz="1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-0,16</a:t>
            </a:r>
            <a:endParaRPr lang="pt-BR" sz="1400" b="1" dirty="0">
              <a:solidFill>
                <a:srgbClr val="0070C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400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 (m): 149,97</a:t>
            </a:r>
            <a:endParaRPr lang="pt-BR" sz="1400" b="1" dirty="0">
              <a:solidFill>
                <a:srgbClr val="0070C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5649681-9A3C-4607-9832-E19A07B24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379" y="3599054"/>
            <a:ext cx="3852565" cy="268512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D409852-8ECE-43A1-80A8-29A5DD6EA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50" y="3596104"/>
            <a:ext cx="3817338" cy="263208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BDB850F-69C4-426A-B449-C9470AED149F}"/>
              </a:ext>
            </a:extLst>
          </p:cNvPr>
          <p:cNvSpPr txBox="1"/>
          <p:nvPr/>
        </p:nvSpPr>
        <p:spPr>
          <a:xfrm>
            <a:off x="356267" y="2599242"/>
            <a:ext cx="4536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Modelo: Exponencial</a:t>
            </a:r>
          </a:p>
          <a:p>
            <a:pPr algn="ctr">
              <a:spcAft>
                <a:spcPts val="0"/>
              </a:spcAft>
            </a:pPr>
            <a:r>
              <a:rPr lang="pt-BR" sz="1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Nugget: 32,28</a:t>
            </a:r>
          </a:p>
          <a:p>
            <a:pPr algn="ctr"/>
            <a:r>
              <a:rPr lang="pt-BR" sz="1400" b="1" dirty="0" err="1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Partial</a:t>
            </a:r>
            <a:r>
              <a:rPr lang="pt-BR" sz="1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Sill</a:t>
            </a:r>
            <a:r>
              <a:rPr lang="pt-BR" sz="1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30,99</a:t>
            </a:r>
            <a:endParaRPr lang="pt-BR" sz="1400" b="1" dirty="0">
              <a:solidFill>
                <a:srgbClr val="0070C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400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 (m): 149,97</a:t>
            </a:r>
            <a:endParaRPr lang="pt-BR" sz="1400" b="1" dirty="0">
              <a:solidFill>
                <a:srgbClr val="0070C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BE8701-C711-47D0-A719-3B80ACFDD254}"/>
              </a:ext>
            </a:extLst>
          </p:cNvPr>
          <p:cNvSpPr txBox="1"/>
          <p:nvPr/>
        </p:nvSpPr>
        <p:spPr>
          <a:xfrm>
            <a:off x="1043608" y="399923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rebuchet MS" panose="020B0603020202020204" pitchFamily="34" charset="0"/>
              </a:rPr>
              <a:t>KO: G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46197F6-05D4-48CB-8EB7-B0CA0F23C537}"/>
              </a:ext>
            </a:extLst>
          </p:cNvPr>
          <p:cNvSpPr txBox="1"/>
          <p:nvPr/>
        </p:nvSpPr>
        <p:spPr>
          <a:xfrm>
            <a:off x="5078053" y="399923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rebuchet MS" panose="020B0603020202020204" pitchFamily="34" charset="0"/>
              </a:rPr>
              <a:t>KO: G x B3</a:t>
            </a:r>
          </a:p>
        </p:txBody>
      </p:sp>
    </p:spTree>
    <p:extLst>
      <p:ext uri="{BB962C8B-B14F-4D97-AF65-F5344CB8AC3E}">
        <p14:creationId xmlns:p14="http://schemas.microsoft.com/office/powerpoint/2010/main" val="34150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828675" y="133065"/>
            <a:ext cx="7485512" cy="983233"/>
          </a:xfrm>
        </p:spPr>
        <p:txBody>
          <a:bodyPr rtlCol="0">
            <a:normAutofit/>
          </a:bodyPr>
          <a:lstStyle/>
          <a:p>
            <a:pPr rtl="0"/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1. INTRODUÇÃO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pt-BR" sz="1800" b="1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tx2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9F2FEA9-A412-4E90-BCC4-1D331D9F5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41" y="2274645"/>
            <a:ext cx="4684546" cy="412653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E514C25-1E07-4A7F-965C-77DF8C7792E4}"/>
              </a:ext>
            </a:extLst>
          </p:cNvPr>
          <p:cNvSpPr/>
          <p:nvPr/>
        </p:nvSpPr>
        <p:spPr>
          <a:xfrm>
            <a:off x="606401" y="1469672"/>
            <a:ext cx="4181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Floresta Ombrófila Mista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4765360-8C19-4625-9C32-93F46898D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7" y="4438415"/>
            <a:ext cx="2799828" cy="195269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E0DC6D9-7A11-4318-8699-7890CAA6271F}"/>
              </a:ext>
            </a:extLst>
          </p:cNvPr>
          <p:cNvSpPr/>
          <p:nvPr/>
        </p:nvSpPr>
        <p:spPr>
          <a:xfrm>
            <a:off x="7106097" y="6083421"/>
            <a:ext cx="1210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Fonte: Google.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9DEBE18-47C2-477A-B6A1-54621E39B265}"/>
              </a:ext>
            </a:extLst>
          </p:cNvPr>
          <p:cNvSpPr txBox="1"/>
          <p:nvPr/>
        </p:nvSpPr>
        <p:spPr>
          <a:xfrm>
            <a:off x="835644" y="2237727"/>
            <a:ext cx="33818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Espécies;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Área de ocorrência;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Fragmentação.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BBFF6F-B0DE-4173-99B3-2CB22AF17686}"/>
              </a:ext>
            </a:extLst>
          </p:cNvPr>
          <p:cNvSpPr txBox="1"/>
          <p:nvPr/>
        </p:nvSpPr>
        <p:spPr>
          <a:xfrm>
            <a:off x="180198" y="6455809"/>
            <a:ext cx="8133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Vibrans</a:t>
            </a:r>
            <a:r>
              <a:rPr lang="pt-BR" sz="12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et al. (2013); </a:t>
            </a:r>
            <a:r>
              <a:rPr lang="pt-BR" sz="1200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Schaadt</a:t>
            </a:r>
            <a:r>
              <a:rPr lang="pt-BR" sz="12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et al. (2012); </a:t>
            </a:r>
            <a:r>
              <a:rPr lang="pt-BR" sz="1200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Taubert</a:t>
            </a:r>
            <a:r>
              <a:rPr lang="pt-BR" sz="12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et al. (2018); Winagraski et al. (2018).</a:t>
            </a:r>
          </a:p>
        </p:txBody>
      </p:sp>
    </p:spTree>
    <p:extLst>
      <p:ext uri="{BB962C8B-B14F-4D97-AF65-F5344CB8AC3E}">
        <p14:creationId xmlns:p14="http://schemas.microsoft.com/office/powerpoint/2010/main" val="8172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5. RESULTADOS E DISCUSSÃO </a:t>
            </a:r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pt-BR" sz="24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26D8C5A-B6BE-4F18-A6B2-A8E47600B8CF}"/>
              </a:ext>
            </a:extLst>
          </p:cNvPr>
          <p:cNvSpPr/>
          <p:nvPr/>
        </p:nvSpPr>
        <p:spPr>
          <a:xfrm>
            <a:off x="-2196752" y="1369367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Interpolação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6D89479-6F0D-4BD7-A27B-0413E2AA252F}"/>
              </a:ext>
            </a:extLst>
          </p:cNvPr>
          <p:cNvSpPr txBox="1"/>
          <p:nvPr/>
        </p:nvSpPr>
        <p:spPr>
          <a:xfrm>
            <a:off x="2762395" y="2974414"/>
            <a:ext cx="5673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11,3991</a:t>
            </a:r>
            <a:r>
              <a:rPr lang="pt-BR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AD032F-C865-42F9-A6F2-8BE1D26059C8}"/>
              </a:ext>
            </a:extLst>
          </p:cNvPr>
          <p:cNvSpPr txBox="1"/>
          <p:nvPr/>
        </p:nvSpPr>
        <p:spPr>
          <a:xfrm>
            <a:off x="6307429" y="2974414"/>
            <a:ext cx="5673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11,4151</a:t>
            </a:r>
            <a:r>
              <a:rPr lang="pt-BR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359A3B3-7384-45CE-999E-894CE41F64BA}"/>
              </a:ext>
            </a:extLst>
          </p:cNvPr>
          <p:cNvSpPr/>
          <p:nvPr/>
        </p:nvSpPr>
        <p:spPr>
          <a:xfrm>
            <a:off x="2725079" y="2849623"/>
            <a:ext cx="1161533" cy="57606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99A3F68-5028-40E7-9F46-D51042520D2D}"/>
              </a:ext>
            </a:extLst>
          </p:cNvPr>
          <p:cNvSpPr/>
          <p:nvPr/>
        </p:nvSpPr>
        <p:spPr>
          <a:xfrm>
            <a:off x="6307429" y="2849623"/>
            <a:ext cx="1161533" cy="57606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6. CONCLUSÕES </a:t>
            </a:r>
            <a:r>
              <a:rPr lang="pt-BR" sz="3200" b="1" dirty="0">
                <a:solidFill>
                  <a:schemeClr val="tx2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2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824620" y="1556792"/>
            <a:ext cx="7486650" cy="4572000"/>
          </a:xfrm>
        </p:spPr>
        <p:txBody>
          <a:bodyPr rtlCol="0">
            <a:noAutofit/>
          </a:bodyPr>
          <a:lstStyle/>
          <a:p>
            <a:pPr algn="just"/>
            <a:endParaRPr lang="pt-BR" sz="2400" dirty="0">
              <a:solidFill>
                <a:schemeClr val="tx2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>
              <a:solidFill>
                <a:schemeClr val="tx2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400" dirty="0">
                <a:solidFill>
                  <a:schemeClr val="tx2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A hipótese considerada de que os dados derivados do Sentinel-2 melhoram a precisão do mapeamento de atributos estruturais de espécies arbóreas em floresta com araucária foi rejeitada. </a:t>
            </a:r>
          </a:p>
          <a:p>
            <a:pPr algn="just"/>
            <a:endParaRPr lang="pt-BR" sz="2400" dirty="0">
              <a:solidFill>
                <a:schemeClr val="tx2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tx2"/>
              </a:solidFill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tx2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7</a:t>
            </a:r>
            <a:r>
              <a:rPr lang="en-US" sz="3200" b="1">
                <a:solidFill>
                  <a:schemeClr val="tx2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. REFERÊNCIAS </a:t>
            </a:r>
            <a:r>
              <a:rPr lang="pt-BR" sz="3200" b="1">
                <a:solidFill>
                  <a:schemeClr val="tx2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2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F1D7D4-1D78-4F87-ABE2-3DC6557E52FE}"/>
              </a:ext>
            </a:extLst>
          </p:cNvPr>
          <p:cNvSpPr txBox="1"/>
          <p:nvPr/>
        </p:nvSpPr>
        <p:spPr>
          <a:xfrm>
            <a:off x="828675" y="1340768"/>
            <a:ext cx="74855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LI, J.; HEAP, A. D. A. Spatial interpolation methods applied in the </a:t>
            </a:r>
            <a:r>
              <a:rPr lang="en-US" sz="160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environmental sciences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: A review. Environmental Modelling and Software, v. 53, p.173-189, 2014.</a:t>
            </a:r>
          </a:p>
          <a:p>
            <a:pPr algn="just"/>
            <a:endParaRPr lang="pt-BR" sz="16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160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R CORE </a:t>
            </a:r>
            <a:r>
              <a:rPr lang="pt-B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TEAM. </a:t>
            </a:r>
            <a:r>
              <a:rPr lang="pt-BR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R: A </a:t>
            </a:r>
            <a:r>
              <a:rPr lang="pt-BR" sz="16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language</a:t>
            </a:r>
            <a:r>
              <a:rPr lang="pt-BR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pt-BR" sz="16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and</a:t>
            </a:r>
            <a:r>
              <a:rPr lang="pt-BR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pt-BR" sz="16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environment</a:t>
            </a:r>
            <a:r>
              <a:rPr lang="pt-BR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pt-BR" sz="1600" b="1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for statistical computing</a:t>
            </a:r>
            <a:r>
              <a:rPr lang="pt-BR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.</a:t>
            </a:r>
            <a:r>
              <a:rPr lang="pt-B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R Foundation </a:t>
            </a:r>
            <a:r>
              <a:rPr lang="pt-BR" sz="160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for Statistical Computing</a:t>
            </a:r>
            <a:r>
              <a:rPr lang="pt-B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, Vienna, </a:t>
            </a:r>
            <a:r>
              <a:rPr lang="pt-BR" sz="1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Austria</a:t>
            </a:r>
            <a:r>
              <a:rPr lang="pt-B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, 2018.</a:t>
            </a:r>
          </a:p>
          <a:p>
            <a:pPr algn="just"/>
            <a:endParaRPr lang="pt-BR" sz="16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160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SCHAADT</a:t>
            </a:r>
            <a:r>
              <a:rPr lang="pt-B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, S. S. </a:t>
            </a:r>
            <a:r>
              <a:rPr lang="pt-BR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A fragmentação da Floresta Ombrófila Mista em </a:t>
            </a:r>
            <a:r>
              <a:rPr lang="pt-BR" sz="1600" b="1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Santa Catarina</a:t>
            </a:r>
            <a:r>
              <a:rPr lang="pt-BR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, analisada a partir de dados do </a:t>
            </a:r>
            <a:r>
              <a:rPr lang="pt-BR" sz="1600" b="1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inventário florístico </a:t>
            </a:r>
            <a:r>
              <a:rPr lang="pt-BR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florestal, fotografias aéreas e </a:t>
            </a:r>
            <a:r>
              <a:rPr lang="pt-BR" sz="1600" b="1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mapa temático</a:t>
            </a:r>
            <a:r>
              <a:rPr lang="pt-BR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.</a:t>
            </a:r>
            <a:r>
              <a:rPr lang="pt-B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2012. 175 f. Dissertação (Mestrado em Engenharia Ambiental) - Universidade Regional de Blumenau, Blumenau, 2012.</a:t>
            </a:r>
          </a:p>
          <a:p>
            <a:pPr algn="just"/>
            <a:endParaRPr lang="pt-BR" sz="16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PEBESMA, E. J. </a:t>
            </a:r>
            <a:r>
              <a:rPr lang="en-US" sz="160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Multivariable geostatistics 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in S: the </a:t>
            </a:r>
            <a:r>
              <a:rPr lang="en-US" sz="1600" err="1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gstat</a:t>
            </a:r>
            <a:r>
              <a:rPr lang="en-US" sz="160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package. </a:t>
            </a:r>
            <a:r>
              <a:rPr lang="en-US" sz="1600" b="1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Computers &amp; Geosciences</a:t>
            </a:r>
            <a:r>
              <a:rPr 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v. 30, n. 7, p. 683-691, 2004.</a:t>
            </a:r>
            <a:endParaRPr lang="pt-BR" sz="16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TAUBERT, F</a:t>
            </a:r>
            <a:r>
              <a:rPr lang="en-US" sz="160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.; FISCHER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, R.; GROENEVELD, J.; LEHMANN, S.; MÜLLER, M. S.; RÖDIG, E.; HUTH. </a:t>
            </a:r>
            <a:r>
              <a:rPr lang="en-US" sz="1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A.Global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patterns </a:t>
            </a:r>
            <a:r>
              <a:rPr lang="en-US" sz="160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of tropical 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forest fragmentation. </a:t>
            </a:r>
            <a:r>
              <a:rPr lang="pt-BR" sz="16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Nature</a:t>
            </a:r>
            <a:r>
              <a:rPr lang="pt-B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, v. 554, n. 7693, p. 519, 2018.</a:t>
            </a:r>
          </a:p>
          <a:p>
            <a:pPr algn="just"/>
            <a:endParaRPr lang="pt-BR" sz="1600" dirty="0">
              <a:solidFill>
                <a:schemeClr val="tx2">
                  <a:lumMod val="95000"/>
                  <a:lumOff val="5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WINAGRASKI, E.; DEUS, K. H. P</a:t>
            </a:r>
            <a:r>
              <a:rPr lang="pt-BR" sz="160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.; MARCELINO</a:t>
            </a:r>
            <a:r>
              <a:rPr lang="pt-B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, V. R.; FILHO, P</a:t>
            </a:r>
            <a:r>
              <a:rPr lang="pt-BR" sz="160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. C. </a:t>
            </a:r>
            <a:r>
              <a:rPr lang="pt-B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O. Fragmentação florestal do entorno da </a:t>
            </a:r>
            <a:r>
              <a:rPr lang="pt-BR" sz="160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Floresta Nacional </a:t>
            </a:r>
            <a:r>
              <a:rPr lang="pt-B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de Irati. </a:t>
            </a:r>
            <a:r>
              <a:rPr lang="pt-BR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Revista </a:t>
            </a:r>
            <a:r>
              <a:rPr lang="pt-BR" sz="1600" b="1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do Centro de Ciências </a:t>
            </a:r>
            <a:r>
              <a:rPr lang="pt-BR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Naturais e Exatas</a:t>
            </a:r>
            <a:r>
              <a:rPr lang="pt-B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, v.40, e14, 2018.</a:t>
            </a:r>
          </a:p>
          <a:p>
            <a:pPr algn="just"/>
            <a:endParaRPr lang="pt-BR" sz="1600" dirty="0">
              <a:solidFill>
                <a:schemeClr val="tx1">
                  <a:lumMod val="50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chemeClr val="tx1">
                  <a:lumMod val="50000"/>
                </a:schemeClr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2B89516-1C58-4F2F-B637-9C7D536C799E}"/>
              </a:ext>
            </a:extLst>
          </p:cNvPr>
          <p:cNvSpPr txBox="1"/>
          <p:nvPr/>
        </p:nvSpPr>
        <p:spPr>
          <a:xfrm>
            <a:off x="0" y="314096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4795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888342" y="1589815"/>
            <a:ext cx="7486650" cy="4572000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pt-BR" sz="28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pt-BR" sz="18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CC6587-1636-46A1-A2AD-027BF6CEC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8" y="3200651"/>
            <a:ext cx="3417023" cy="170851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D155D06-4687-4156-8103-669AD3DBA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96" y="4924711"/>
            <a:ext cx="2767857" cy="158719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A114A73-8A6C-4889-98AC-AF73E2870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88" y="4958089"/>
            <a:ext cx="3625567" cy="15538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3A8BE8A-C7BA-4A8C-B325-F3C24A2D4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30" y="2920447"/>
            <a:ext cx="2767923" cy="193177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436C743-993D-4312-8F75-67FF6743502D}"/>
              </a:ext>
            </a:extLst>
          </p:cNvPr>
          <p:cNvSpPr/>
          <p:nvPr/>
        </p:nvSpPr>
        <p:spPr>
          <a:xfrm>
            <a:off x="719548" y="1984530"/>
            <a:ext cx="7703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 caracterização de um ecossistema florestal por censo?</a:t>
            </a:r>
            <a:endParaRPr lang="pt-BR" sz="2000" b="1" dirty="0">
              <a:solidFill>
                <a:schemeClr val="tx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EF640E0-6A31-4529-9491-5F38B8440D39}"/>
              </a:ext>
            </a:extLst>
          </p:cNvPr>
          <p:cNvSpPr/>
          <p:nvPr/>
        </p:nvSpPr>
        <p:spPr>
          <a:xfrm>
            <a:off x="7166013" y="6482178"/>
            <a:ext cx="1210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Fonte: Google.</a:t>
            </a:r>
          </a:p>
        </p:txBody>
      </p:sp>
    </p:spTree>
    <p:extLst>
      <p:ext uri="{BB962C8B-B14F-4D97-AF65-F5344CB8AC3E}">
        <p14:creationId xmlns:p14="http://schemas.microsoft.com/office/powerpoint/2010/main" val="6204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3" name="AutoShape 2" descr="blob:https://web.whatsapp.com/46feab4f-3278-43b4-afd2-ea6a37287902">
            <a:extLst>
              <a:ext uri="{FF2B5EF4-FFF2-40B4-BE49-F238E27FC236}">
                <a16:creationId xmlns:a16="http://schemas.microsoft.com/office/drawing/2014/main" id="{896D9C65-25BD-463F-8E8F-49B46161AA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99792" y="3276600"/>
            <a:ext cx="2024608" cy="20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5C9162E-9B48-4BB1-B5D7-DE24F87CA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76" y="2056259"/>
            <a:ext cx="3661791" cy="3787044"/>
          </a:xfrm>
          <a:prstGeom prst="rect">
            <a:avLst/>
          </a:prstGeom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E6CFB69D-6278-4CB0-974F-76B1D1A9C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912343"/>
              </p:ext>
            </p:extLst>
          </p:nvPr>
        </p:nvGraphicFramePr>
        <p:xfrm>
          <a:off x="4112634" y="2530935"/>
          <a:ext cx="498676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58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1. INTRODUÇÃO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693A70D-DAB9-44E7-88DC-B8D04EF31ECE}"/>
              </a:ext>
            </a:extLst>
          </p:cNvPr>
          <p:cNvSpPr txBox="1"/>
          <p:nvPr/>
        </p:nvSpPr>
        <p:spPr>
          <a:xfrm>
            <a:off x="6804248" y="6550223"/>
            <a:ext cx="1831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Li e </a:t>
            </a:r>
            <a:r>
              <a:rPr lang="pt-BR" sz="1400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Heap</a:t>
            </a:r>
            <a:r>
              <a:rPr lang="pt-BR" sz="1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(2014).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7594723-A182-48FC-9A5C-694A43388937}"/>
              </a:ext>
            </a:extLst>
          </p:cNvPr>
          <p:cNvSpPr/>
          <p:nvPr/>
        </p:nvSpPr>
        <p:spPr>
          <a:xfrm>
            <a:off x="323528" y="155561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Técnicas </a:t>
            </a:r>
            <a:r>
              <a:rPr lang="pt-BR" sz="2400" b="1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geoestatísticas</a:t>
            </a:r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pt-BR" sz="2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BB7ACE8-9723-4359-963A-CBC80074EF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62424"/>
              </p:ext>
            </p:extLst>
          </p:nvPr>
        </p:nvGraphicFramePr>
        <p:xfrm>
          <a:off x="828675" y="1840661"/>
          <a:ext cx="7485512" cy="314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9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2. HIPÓTESE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572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pt-BR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t-BR" sz="2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Dados derivados do satélite Sentinel-2 melhoram a precisão da estimação espacial de atributos estruturais em floresta com araucária quando técnicas </a:t>
            </a:r>
            <a:r>
              <a:rPr lang="pt-BR" sz="2400" dirty="0" err="1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geoestatísticas</a:t>
            </a:r>
            <a:r>
              <a:rPr lang="pt-BR" sz="2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são utilizadas? </a:t>
            </a:r>
          </a:p>
        </p:txBody>
      </p:sp>
    </p:spTree>
    <p:extLst>
      <p:ext uri="{BB962C8B-B14F-4D97-AF65-F5344CB8AC3E}">
        <p14:creationId xmlns:p14="http://schemas.microsoft.com/office/powerpoint/2010/main" val="25358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2A2C06-CB6A-4116-8BD7-71F65F13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solidFill>
                <a:schemeClr val="tx2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D0DFA3D-4D91-44B2-865C-E34E2A7CFA8A}"/>
              </a:ext>
            </a:extLst>
          </p:cNvPr>
          <p:cNvSpPr/>
          <p:nvPr/>
        </p:nvSpPr>
        <p:spPr>
          <a:xfrm>
            <a:off x="828675" y="2690336"/>
            <a:ext cx="7485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Avaliar o desempenho </a:t>
            </a:r>
            <a:r>
              <a:rPr lang="pt-BR" sz="2400" dirty="0" err="1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cokrigagem</a:t>
            </a:r>
            <a:r>
              <a:rPr lang="pt-BR" sz="24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ordinária no mapeamento da área basal de um remanescente de Floresta Ombrófila Mista, utilizando covariáveis derivadas de imagens do satélite Sentinel-2. </a:t>
            </a:r>
            <a:endParaRPr lang="pt-BR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4. MATERIAL E MÉTODOS </a:t>
            </a:r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49F94A0-450E-4501-9FE1-4FE28EDE2AF5}"/>
              </a:ext>
            </a:extLst>
          </p:cNvPr>
          <p:cNvSpPr/>
          <p:nvPr/>
        </p:nvSpPr>
        <p:spPr>
          <a:xfrm>
            <a:off x="799634" y="1422646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Área de estudo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C270B0F-821C-432C-81BD-4804801090A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"/>
          <a:stretch/>
        </p:blipFill>
        <p:spPr bwMode="auto">
          <a:xfrm>
            <a:off x="828675" y="2061865"/>
            <a:ext cx="4162425" cy="4710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DB5E2A3E-63FB-4C94-BCD3-564F33E32656}"/>
              </a:ext>
            </a:extLst>
          </p:cNvPr>
          <p:cNvCxnSpPr>
            <a:cxnSpLocks/>
          </p:cNvCxnSpPr>
          <p:nvPr/>
        </p:nvCxnSpPr>
        <p:spPr>
          <a:xfrm flipV="1">
            <a:off x="3263116" y="3852040"/>
            <a:ext cx="1910518" cy="1588079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FB9A3BA4-F04E-41FA-A425-97C789CC3C6F}"/>
              </a:ext>
            </a:extLst>
          </p:cNvPr>
          <p:cNvCxnSpPr>
            <a:cxnSpLocks/>
          </p:cNvCxnSpPr>
          <p:nvPr/>
        </p:nvCxnSpPr>
        <p:spPr>
          <a:xfrm flipH="1">
            <a:off x="5940152" y="3429000"/>
            <a:ext cx="989670" cy="177772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8AB003B-E1D0-415F-B611-49AE5FBA5DC8}"/>
              </a:ext>
            </a:extLst>
          </p:cNvPr>
          <p:cNvCxnSpPr>
            <a:cxnSpLocks/>
          </p:cNvCxnSpPr>
          <p:nvPr/>
        </p:nvCxnSpPr>
        <p:spPr>
          <a:xfrm>
            <a:off x="5749722" y="6126338"/>
            <a:ext cx="1936184" cy="18410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2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4. MATERIAL E MÉTODOS </a:t>
            </a:r>
            <a:r>
              <a:rPr lang="pt-BR" sz="28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B7BA363-220B-4172-AF73-32A2DFD1E8BC}"/>
              </a:ext>
            </a:extLst>
          </p:cNvPr>
          <p:cNvSpPr/>
          <p:nvPr/>
        </p:nvSpPr>
        <p:spPr>
          <a:xfrm>
            <a:off x="5508104" y="5082739"/>
            <a:ext cx="1621200" cy="80588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C59542D-1612-4772-872D-DF01D4887731}"/>
              </a:ext>
            </a:extLst>
          </p:cNvPr>
          <p:cNvSpPr/>
          <p:nvPr/>
        </p:nvSpPr>
        <p:spPr>
          <a:xfrm>
            <a:off x="5327064" y="4941168"/>
            <a:ext cx="181040" cy="3166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7F99E07-906B-4E36-9701-FCD63E888942}"/>
              </a:ext>
            </a:extLst>
          </p:cNvPr>
          <p:cNvSpPr/>
          <p:nvPr/>
        </p:nvSpPr>
        <p:spPr>
          <a:xfrm>
            <a:off x="5821550" y="5410200"/>
            <a:ext cx="181040" cy="3166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D74EFF5-219F-4B53-B524-2CAE64648EA1}"/>
              </a:ext>
            </a:extLst>
          </p:cNvPr>
          <p:cNvSpPr/>
          <p:nvPr/>
        </p:nvSpPr>
        <p:spPr>
          <a:xfrm>
            <a:off x="4876510" y="5491541"/>
            <a:ext cx="181040" cy="3166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4632E87-F815-4828-9E97-1C780FB69229}"/>
              </a:ext>
            </a:extLst>
          </p:cNvPr>
          <p:cNvSpPr/>
          <p:nvPr/>
        </p:nvSpPr>
        <p:spPr>
          <a:xfrm>
            <a:off x="5417584" y="5997139"/>
            <a:ext cx="181040" cy="3166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B36DABA-E0A2-48E2-A995-59D43762E70F}"/>
              </a:ext>
            </a:extLst>
          </p:cNvPr>
          <p:cNvSpPr/>
          <p:nvPr/>
        </p:nvSpPr>
        <p:spPr>
          <a:xfrm>
            <a:off x="726146" y="1351062"/>
            <a:ext cx="5276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Amostra e Processo de Amostragem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2EDD22D-D40A-4156-8473-F105097DB0D5}"/>
                  </a:ext>
                </a:extLst>
              </p:cNvPr>
              <p:cNvSpPr txBox="1"/>
              <p:nvPr/>
            </p:nvSpPr>
            <p:spPr>
              <a:xfrm>
                <a:off x="5417584" y="2552066"/>
                <a:ext cx="4572000" cy="681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BR" sz="2400" b="1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sz="24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pt-BR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pt-B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𝑫𝑨𝑷</m:t>
                            </m:r>
                          </m:e>
                          <m:sup>
                            <m:r>
                              <a:rPr lang="pt-BR" sz="2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pt-BR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𝟒𝟎𝟎𝟎𝟎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2EDD22D-D40A-4156-8473-F105097DB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584" y="2552066"/>
                <a:ext cx="4572000" cy="6810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43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37_TF03431380_TF03431380.potx" id="{20BA4FEA-4897-4351-B6E8-06AC2402A854}" vid="{01910179-228E-47F0-9A01-EE53C866ACE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11665</TotalTime>
  <Words>1048</Words>
  <Application>Microsoft Office PowerPoint</Application>
  <PresentationFormat>Apresentação na tela (4:3)</PresentationFormat>
  <Paragraphs>297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Euphemia</vt:lpstr>
      <vt:lpstr>Plantagenet Cherokee</vt:lpstr>
      <vt:lpstr>Sitka Banner</vt:lpstr>
      <vt:lpstr>Trebuchet MS</vt:lpstr>
      <vt:lpstr>Wingdings</vt:lpstr>
      <vt:lpstr>Tema do Office</vt:lpstr>
      <vt:lpstr>Literatura Acadêmica 16X9</vt:lpstr>
      <vt:lpstr>Apresentação do PowerPoint</vt:lpstr>
      <vt:lpstr>1. INTRODUÇÃO</vt:lpstr>
      <vt:lpstr>1. INTRODUÇÃO</vt:lpstr>
      <vt:lpstr>1. INTRODUÇÃO</vt:lpstr>
      <vt:lpstr>1. INTRODUÇÃO</vt:lpstr>
      <vt:lpstr>2. HIPÓTESE</vt:lpstr>
      <vt:lpstr>3. OBJETIVOS</vt:lpstr>
      <vt:lpstr>4. MATERIAL E MÉTODOS  </vt:lpstr>
      <vt:lpstr>4. MATERIAL E MÉTODOS  </vt:lpstr>
      <vt:lpstr>4. MATERIAL E MÉTODOS  </vt:lpstr>
      <vt:lpstr>4. MATERIAL E MÉTODOS  </vt:lpstr>
      <vt:lpstr>4. MATERIAL E MÉTODOS  </vt:lpstr>
      <vt:lpstr>4. MATERIAL E MÉTODOS  </vt:lpstr>
      <vt:lpstr>4. MATERIAL E MÉTODOS  </vt:lpstr>
      <vt:lpstr>5. RESULTADOS E DISCUSSÃO  </vt:lpstr>
      <vt:lpstr>5. RESULTADOS E DISCUSSÃO  </vt:lpstr>
      <vt:lpstr>5. RESULTADOS E DISCUSSÃO  </vt:lpstr>
      <vt:lpstr>5. RESULTADOS E DISCUSSÃO  </vt:lpstr>
      <vt:lpstr>5. RESULTADOS E DISCUSSÃO  </vt:lpstr>
      <vt:lpstr>5. RESULTADOS E DISCUSSÃO  </vt:lpstr>
      <vt:lpstr>6. CONCLUSÕES  </vt:lpstr>
      <vt:lpstr>7. REFERÊNCIAS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rafael08</dc:creator>
  <cp:lastModifiedBy>Ramon Leite</cp:lastModifiedBy>
  <cp:revision>625</cp:revision>
  <dcterms:created xsi:type="dcterms:W3CDTF">2014-11-23T21:09:20Z</dcterms:created>
  <dcterms:modified xsi:type="dcterms:W3CDTF">2020-12-21T14:39:45Z</dcterms:modified>
</cp:coreProperties>
</file>