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AEE17-D6B8-4FD0-8915-B411540A73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FC5E60-9C8E-48EB-87EE-945C4C9047C6}">
      <dgm:prSet/>
      <dgm:spPr/>
      <dgm:t>
        <a:bodyPr/>
        <a:lstStyle/>
        <a:p>
          <a:r>
            <a:rPr lang="pt-BR"/>
            <a:t>Teoria abordada: Gestão de Recursos Hídricos para Demanda por Água</a:t>
          </a:r>
          <a:endParaRPr lang="en-US"/>
        </a:p>
      </dgm:t>
    </dgm:pt>
    <dgm:pt modelId="{BE089618-910E-4A90-946E-B8516EF9E27C}" type="parTrans" cxnId="{F2F5C06E-1598-4CB2-9600-35035E16143A}">
      <dgm:prSet/>
      <dgm:spPr/>
      <dgm:t>
        <a:bodyPr/>
        <a:lstStyle/>
        <a:p>
          <a:endParaRPr lang="en-US"/>
        </a:p>
      </dgm:t>
    </dgm:pt>
    <dgm:pt modelId="{257912D9-BE2B-4FAD-8763-F0CC5BDBFFE8}" type="sibTrans" cxnId="{F2F5C06E-1598-4CB2-9600-35035E16143A}">
      <dgm:prSet/>
      <dgm:spPr/>
      <dgm:t>
        <a:bodyPr/>
        <a:lstStyle/>
        <a:p>
          <a:endParaRPr lang="en-US"/>
        </a:p>
      </dgm:t>
    </dgm:pt>
    <dgm:pt modelId="{CD85E4D5-DCBF-4887-996B-497494BAB799}">
      <dgm:prSet/>
      <dgm:spPr/>
      <dgm:t>
        <a:bodyPr/>
        <a:lstStyle/>
        <a:p>
          <a:r>
            <a:rPr lang="pt-BR"/>
            <a:t>Fatores de abordagem: </a:t>
          </a:r>
          <a:r>
            <a:rPr lang="pt-PT"/>
            <a:t>inovações tecnológicas, estruturas de preços e comportamentos individuais e demográficos</a:t>
          </a:r>
          <a:endParaRPr lang="en-US"/>
        </a:p>
      </dgm:t>
    </dgm:pt>
    <dgm:pt modelId="{D31E200F-5577-442D-A49D-01CA5CFE9AA9}" type="parTrans" cxnId="{9EF738E9-1075-4FA7-942E-67DB467E4FC5}">
      <dgm:prSet/>
      <dgm:spPr/>
      <dgm:t>
        <a:bodyPr/>
        <a:lstStyle/>
        <a:p>
          <a:endParaRPr lang="en-US"/>
        </a:p>
      </dgm:t>
    </dgm:pt>
    <dgm:pt modelId="{ADF14963-EB68-46AF-8A49-09A76F1FB5AC}" type="sibTrans" cxnId="{9EF738E9-1075-4FA7-942E-67DB467E4FC5}">
      <dgm:prSet/>
      <dgm:spPr/>
      <dgm:t>
        <a:bodyPr/>
        <a:lstStyle/>
        <a:p>
          <a:endParaRPr lang="en-US"/>
        </a:p>
      </dgm:t>
    </dgm:pt>
    <dgm:pt modelId="{3D8F7BDC-A793-4C9B-9463-D5BD9EEDB3D1}">
      <dgm:prSet/>
      <dgm:spPr/>
      <dgm:t>
        <a:bodyPr/>
        <a:lstStyle/>
        <a:p>
          <a:r>
            <a:rPr lang="pt-PT" dirty="0"/>
            <a:t>Resultados abordados focando uso da terra: dados do consumo de água, dados sociodiemográficos e dados  de impostos.</a:t>
          </a:r>
          <a:endParaRPr lang="en-US" dirty="0"/>
        </a:p>
      </dgm:t>
    </dgm:pt>
    <dgm:pt modelId="{7B2EEC9E-4D32-4B6C-9BBE-6E414FD9A6A0}" type="parTrans" cxnId="{464964FC-FA72-4177-9B51-F94589820E36}">
      <dgm:prSet/>
      <dgm:spPr/>
      <dgm:t>
        <a:bodyPr/>
        <a:lstStyle/>
        <a:p>
          <a:endParaRPr lang="en-US"/>
        </a:p>
      </dgm:t>
    </dgm:pt>
    <dgm:pt modelId="{F736C52D-A01E-4CC5-AE85-41A28E9982F3}" type="sibTrans" cxnId="{464964FC-FA72-4177-9B51-F94589820E36}">
      <dgm:prSet/>
      <dgm:spPr/>
      <dgm:t>
        <a:bodyPr/>
        <a:lstStyle/>
        <a:p>
          <a:endParaRPr lang="en-US"/>
        </a:p>
      </dgm:t>
    </dgm:pt>
    <dgm:pt modelId="{2E447050-A696-434F-814F-09E29B4880E7}" type="pres">
      <dgm:prSet presAssocID="{FC3AEE17-D6B8-4FD0-8915-B411540A73B8}" presName="root" presStyleCnt="0">
        <dgm:presLayoutVars>
          <dgm:dir/>
          <dgm:resizeHandles val="exact"/>
        </dgm:presLayoutVars>
      </dgm:prSet>
      <dgm:spPr/>
    </dgm:pt>
    <dgm:pt modelId="{01BF1147-8402-4B61-9F06-82EF2D54CF44}" type="pres">
      <dgm:prSet presAssocID="{D5FC5E60-9C8E-48EB-87EE-945C4C9047C6}" presName="compNode" presStyleCnt="0"/>
      <dgm:spPr/>
    </dgm:pt>
    <dgm:pt modelId="{1B4E4B8A-81E5-4F5D-8C74-31A0A37B967E}" type="pres">
      <dgm:prSet presAssocID="{D5FC5E60-9C8E-48EB-87EE-945C4C9047C6}" presName="bgRect" presStyleLbl="bgShp" presStyleIdx="0" presStyleCnt="3"/>
      <dgm:spPr/>
    </dgm:pt>
    <dgm:pt modelId="{24B62FFA-2986-49C3-A12E-7326FE81C3A7}" type="pres">
      <dgm:prSet presAssocID="{D5FC5E60-9C8E-48EB-87EE-945C4C9047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E67ADACB-B93D-4BC8-8159-E2A44F48DA00}" type="pres">
      <dgm:prSet presAssocID="{D5FC5E60-9C8E-48EB-87EE-945C4C9047C6}" presName="spaceRect" presStyleCnt="0"/>
      <dgm:spPr/>
    </dgm:pt>
    <dgm:pt modelId="{949F9ECA-D327-4380-A52C-1244F6151673}" type="pres">
      <dgm:prSet presAssocID="{D5FC5E60-9C8E-48EB-87EE-945C4C9047C6}" presName="parTx" presStyleLbl="revTx" presStyleIdx="0" presStyleCnt="3">
        <dgm:presLayoutVars>
          <dgm:chMax val="0"/>
          <dgm:chPref val="0"/>
        </dgm:presLayoutVars>
      </dgm:prSet>
      <dgm:spPr/>
    </dgm:pt>
    <dgm:pt modelId="{69F4B1CD-A2D9-40BB-807C-4493DE1AED7F}" type="pres">
      <dgm:prSet presAssocID="{257912D9-BE2B-4FAD-8763-F0CC5BDBFFE8}" presName="sibTrans" presStyleCnt="0"/>
      <dgm:spPr/>
    </dgm:pt>
    <dgm:pt modelId="{7B3F0B05-0836-41F5-B348-DD3EDFCB3EA6}" type="pres">
      <dgm:prSet presAssocID="{CD85E4D5-DCBF-4887-996B-497494BAB799}" presName="compNode" presStyleCnt="0"/>
      <dgm:spPr/>
    </dgm:pt>
    <dgm:pt modelId="{418A2FEA-4596-4781-8A69-5B45D65DE2D0}" type="pres">
      <dgm:prSet presAssocID="{CD85E4D5-DCBF-4887-996B-497494BAB799}" presName="bgRect" presStyleLbl="bgShp" presStyleIdx="1" presStyleCnt="3"/>
      <dgm:spPr/>
    </dgm:pt>
    <dgm:pt modelId="{D4B54DEF-023E-4B90-8D92-FA84B9E630C2}" type="pres">
      <dgm:prSet presAssocID="{CD85E4D5-DCBF-4887-996B-497494BAB7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1D8C8F15-CA71-43D6-8D6D-7879630694B6}" type="pres">
      <dgm:prSet presAssocID="{CD85E4D5-DCBF-4887-996B-497494BAB799}" presName="spaceRect" presStyleCnt="0"/>
      <dgm:spPr/>
    </dgm:pt>
    <dgm:pt modelId="{213925D3-1DB0-456F-9036-1FC6984FA538}" type="pres">
      <dgm:prSet presAssocID="{CD85E4D5-DCBF-4887-996B-497494BAB799}" presName="parTx" presStyleLbl="revTx" presStyleIdx="1" presStyleCnt="3">
        <dgm:presLayoutVars>
          <dgm:chMax val="0"/>
          <dgm:chPref val="0"/>
        </dgm:presLayoutVars>
      </dgm:prSet>
      <dgm:spPr/>
    </dgm:pt>
    <dgm:pt modelId="{F5E1CB54-0D15-470C-BACA-E3DBE6F4BB31}" type="pres">
      <dgm:prSet presAssocID="{ADF14963-EB68-46AF-8A49-09A76F1FB5AC}" presName="sibTrans" presStyleCnt="0"/>
      <dgm:spPr/>
    </dgm:pt>
    <dgm:pt modelId="{545284F3-7B6C-4EB3-AC05-0AC45B1D9465}" type="pres">
      <dgm:prSet presAssocID="{3D8F7BDC-A793-4C9B-9463-D5BD9EEDB3D1}" presName="compNode" presStyleCnt="0"/>
      <dgm:spPr/>
    </dgm:pt>
    <dgm:pt modelId="{23FA84DF-EB5D-41F5-961D-C6ED8F848BF1}" type="pres">
      <dgm:prSet presAssocID="{3D8F7BDC-A793-4C9B-9463-D5BD9EEDB3D1}" presName="bgRect" presStyleLbl="bgShp" presStyleIdx="2" presStyleCnt="3"/>
      <dgm:spPr/>
    </dgm:pt>
    <dgm:pt modelId="{6A6690F2-F623-4139-B541-6A9558ED0D63}" type="pres">
      <dgm:prSet presAssocID="{3D8F7BDC-A793-4C9B-9463-D5BD9EEDB3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FF1CA543-A888-4D45-B89A-2722D3440FBF}" type="pres">
      <dgm:prSet presAssocID="{3D8F7BDC-A793-4C9B-9463-D5BD9EEDB3D1}" presName="spaceRect" presStyleCnt="0"/>
      <dgm:spPr/>
    </dgm:pt>
    <dgm:pt modelId="{56008DDC-E51A-4D01-9D95-0D227284F350}" type="pres">
      <dgm:prSet presAssocID="{3D8F7BDC-A793-4C9B-9463-D5BD9EEDB3D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75C41B-BFF3-4246-8A52-FAFC44442B45}" type="presOf" srcId="{3D8F7BDC-A793-4C9B-9463-D5BD9EEDB3D1}" destId="{56008DDC-E51A-4D01-9D95-0D227284F350}" srcOrd="0" destOrd="0" presId="urn:microsoft.com/office/officeart/2018/2/layout/IconVerticalSolidList"/>
    <dgm:cxn modelId="{D3854F1D-87B0-4C57-B542-FD2AB124A1DB}" type="presOf" srcId="{FC3AEE17-D6B8-4FD0-8915-B411540A73B8}" destId="{2E447050-A696-434F-814F-09E29B4880E7}" srcOrd="0" destOrd="0" presId="urn:microsoft.com/office/officeart/2018/2/layout/IconVerticalSolidList"/>
    <dgm:cxn modelId="{D794EF3E-999D-4229-B49F-01BD2947A608}" type="presOf" srcId="{CD85E4D5-DCBF-4887-996B-497494BAB799}" destId="{213925D3-1DB0-456F-9036-1FC6984FA538}" srcOrd="0" destOrd="0" presId="urn:microsoft.com/office/officeart/2018/2/layout/IconVerticalSolidList"/>
    <dgm:cxn modelId="{E8BD5A42-FAD2-4F92-8B64-A65A5D744BBF}" type="presOf" srcId="{D5FC5E60-9C8E-48EB-87EE-945C4C9047C6}" destId="{949F9ECA-D327-4380-A52C-1244F6151673}" srcOrd="0" destOrd="0" presId="urn:microsoft.com/office/officeart/2018/2/layout/IconVerticalSolidList"/>
    <dgm:cxn modelId="{F2F5C06E-1598-4CB2-9600-35035E16143A}" srcId="{FC3AEE17-D6B8-4FD0-8915-B411540A73B8}" destId="{D5FC5E60-9C8E-48EB-87EE-945C4C9047C6}" srcOrd="0" destOrd="0" parTransId="{BE089618-910E-4A90-946E-B8516EF9E27C}" sibTransId="{257912D9-BE2B-4FAD-8763-F0CC5BDBFFE8}"/>
    <dgm:cxn modelId="{9EF738E9-1075-4FA7-942E-67DB467E4FC5}" srcId="{FC3AEE17-D6B8-4FD0-8915-B411540A73B8}" destId="{CD85E4D5-DCBF-4887-996B-497494BAB799}" srcOrd="1" destOrd="0" parTransId="{D31E200F-5577-442D-A49D-01CA5CFE9AA9}" sibTransId="{ADF14963-EB68-46AF-8A49-09A76F1FB5AC}"/>
    <dgm:cxn modelId="{464964FC-FA72-4177-9B51-F94589820E36}" srcId="{FC3AEE17-D6B8-4FD0-8915-B411540A73B8}" destId="{3D8F7BDC-A793-4C9B-9463-D5BD9EEDB3D1}" srcOrd="2" destOrd="0" parTransId="{7B2EEC9E-4D32-4B6C-9BBE-6E414FD9A6A0}" sibTransId="{F736C52D-A01E-4CC5-AE85-41A28E9982F3}"/>
    <dgm:cxn modelId="{38BE3223-34A0-4076-A1FB-044FC1A914E0}" type="presParOf" srcId="{2E447050-A696-434F-814F-09E29B4880E7}" destId="{01BF1147-8402-4B61-9F06-82EF2D54CF44}" srcOrd="0" destOrd="0" presId="urn:microsoft.com/office/officeart/2018/2/layout/IconVerticalSolidList"/>
    <dgm:cxn modelId="{ADE0B63B-E5FB-4B15-900E-E44A13BC92E8}" type="presParOf" srcId="{01BF1147-8402-4B61-9F06-82EF2D54CF44}" destId="{1B4E4B8A-81E5-4F5D-8C74-31A0A37B967E}" srcOrd="0" destOrd="0" presId="urn:microsoft.com/office/officeart/2018/2/layout/IconVerticalSolidList"/>
    <dgm:cxn modelId="{4F6C8995-CFA5-489C-BDA9-6341FCF63A01}" type="presParOf" srcId="{01BF1147-8402-4B61-9F06-82EF2D54CF44}" destId="{24B62FFA-2986-49C3-A12E-7326FE81C3A7}" srcOrd="1" destOrd="0" presId="urn:microsoft.com/office/officeart/2018/2/layout/IconVerticalSolidList"/>
    <dgm:cxn modelId="{7B499A4E-3D81-439F-B654-73B06CFFA7CF}" type="presParOf" srcId="{01BF1147-8402-4B61-9F06-82EF2D54CF44}" destId="{E67ADACB-B93D-4BC8-8159-E2A44F48DA00}" srcOrd="2" destOrd="0" presId="urn:microsoft.com/office/officeart/2018/2/layout/IconVerticalSolidList"/>
    <dgm:cxn modelId="{88575717-8C47-4EB7-B613-E1B3C8FE7238}" type="presParOf" srcId="{01BF1147-8402-4B61-9F06-82EF2D54CF44}" destId="{949F9ECA-D327-4380-A52C-1244F6151673}" srcOrd="3" destOrd="0" presId="urn:microsoft.com/office/officeart/2018/2/layout/IconVerticalSolidList"/>
    <dgm:cxn modelId="{E7A51B9A-0BC0-4C04-A804-7D5A7E40A6DD}" type="presParOf" srcId="{2E447050-A696-434F-814F-09E29B4880E7}" destId="{69F4B1CD-A2D9-40BB-807C-4493DE1AED7F}" srcOrd="1" destOrd="0" presId="urn:microsoft.com/office/officeart/2018/2/layout/IconVerticalSolidList"/>
    <dgm:cxn modelId="{181C97D3-9123-4F2D-92B6-AC644F7E0F54}" type="presParOf" srcId="{2E447050-A696-434F-814F-09E29B4880E7}" destId="{7B3F0B05-0836-41F5-B348-DD3EDFCB3EA6}" srcOrd="2" destOrd="0" presId="urn:microsoft.com/office/officeart/2018/2/layout/IconVerticalSolidList"/>
    <dgm:cxn modelId="{BECC3075-9555-46F6-85A2-34513A9E683D}" type="presParOf" srcId="{7B3F0B05-0836-41F5-B348-DD3EDFCB3EA6}" destId="{418A2FEA-4596-4781-8A69-5B45D65DE2D0}" srcOrd="0" destOrd="0" presId="urn:microsoft.com/office/officeart/2018/2/layout/IconVerticalSolidList"/>
    <dgm:cxn modelId="{418CA687-6852-418B-AC4F-FA95271F9D08}" type="presParOf" srcId="{7B3F0B05-0836-41F5-B348-DD3EDFCB3EA6}" destId="{D4B54DEF-023E-4B90-8D92-FA84B9E630C2}" srcOrd="1" destOrd="0" presId="urn:microsoft.com/office/officeart/2018/2/layout/IconVerticalSolidList"/>
    <dgm:cxn modelId="{3C724059-353A-4B49-B795-A8CC8FD08ED4}" type="presParOf" srcId="{7B3F0B05-0836-41F5-B348-DD3EDFCB3EA6}" destId="{1D8C8F15-CA71-43D6-8D6D-7879630694B6}" srcOrd="2" destOrd="0" presId="urn:microsoft.com/office/officeart/2018/2/layout/IconVerticalSolidList"/>
    <dgm:cxn modelId="{4818A810-6E12-469E-92B0-EF6F0C63C387}" type="presParOf" srcId="{7B3F0B05-0836-41F5-B348-DD3EDFCB3EA6}" destId="{213925D3-1DB0-456F-9036-1FC6984FA538}" srcOrd="3" destOrd="0" presId="urn:microsoft.com/office/officeart/2018/2/layout/IconVerticalSolidList"/>
    <dgm:cxn modelId="{479BD208-4F07-4175-A3EE-EF2CF829EEC0}" type="presParOf" srcId="{2E447050-A696-434F-814F-09E29B4880E7}" destId="{F5E1CB54-0D15-470C-BACA-E3DBE6F4BB31}" srcOrd="3" destOrd="0" presId="urn:microsoft.com/office/officeart/2018/2/layout/IconVerticalSolidList"/>
    <dgm:cxn modelId="{8D1A6680-2035-4DB6-AD8D-79BBD147AA71}" type="presParOf" srcId="{2E447050-A696-434F-814F-09E29B4880E7}" destId="{545284F3-7B6C-4EB3-AC05-0AC45B1D9465}" srcOrd="4" destOrd="0" presId="urn:microsoft.com/office/officeart/2018/2/layout/IconVerticalSolidList"/>
    <dgm:cxn modelId="{B4E4E092-32DB-483E-802A-0A978E53F3BF}" type="presParOf" srcId="{545284F3-7B6C-4EB3-AC05-0AC45B1D9465}" destId="{23FA84DF-EB5D-41F5-961D-C6ED8F848BF1}" srcOrd="0" destOrd="0" presId="urn:microsoft.com/office/officeart/2018/2/layout/IconVerticalSolidList"/>
    <dgm:cxn modelId="{ADBCFCD5-F6EC-4D6F-9132-AA0897492261}" type="presParOf" srcId="{545284F3-7B6C-4EB3-AC05-0AC45B1D9465}" destId="{6A6690F2-F623-4139-B541-6A9558ED0D63}" srcOrd="1" destOrd="0" presId="urn:microsoft.com/office/officeart/2018/2/layout/IconVerticalSolidList"/>
    <dgm:cxn modelId="{786EDDE3-9506-41A1-85CC-99EC326D8513}" type="presParOf" srcId="{545284F3-7B6C-4EB3-AC05-0AC45B1D9465}" destId="{FF1CA543-A888-4D45-B89A-2722D3440FBF}" srcOrd="2" destOrd="0" presId="urn:microsoft.com/office/officeart/2018/2/layout/IconVerticalSolidList"/>
    <dgm:cxn modelId="{43389775-8E28-496C-8C84-EC0ABC5AA799}" type="presParOf" srcId="{545284F3-7B6C-4EB3-AC05-0AC45B1D9465}" destId="{56008DDC-E51A-4D01-9D95-0D227284F35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4B8A-81E5-4F5D-8C74-31A0A37B967E}">
      <dsp:nvSpPr>
        <dsp:cNvPr id="0" name=""/>
        <dsp:cNvSpPr/>
      </dsp:nvSpPr>
      <dsp:spPr>
        <a:xfrm>
          <a:off x="0" y="682"/>
          <a:ext cx="6572250" cy="1596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62FFA-2986-49C3-A12E-7326FE81C3A7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F9ECA-D327-4380-A52C-1244F6151673}">
      <dsp:nvSpPr>
        <dsp:cNvPr id="0" name=""/>
        <dsp:cNvSpPr/>
      </dsp:nvSpPr>
      <dsp:spPr>
        <a:xfrm>
          <a:off x="1843589" y="682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Teoria abordada: Gestão de Recursos Hídricos para Demanda por Água</a:t>
          </a:r>
          <a:endParaRPr lang="en-US" sz="2100" kern="1200"/>
        </a:p>
      </dsp:txBody>
      <dsp:txXfrm>
        <a:off x="1843589" y="682"/>
        <a:ext cx="4728660" cy="1596181"/>
      </dsp:txXfrm>
    </dsp:sp>
    <dsp:sp modelId="{418A2FEA-4596-4781-8A69-5B45D65DE2D0}">
      <dsp:nvSpPr>
        <dsp:cNvPr id="0" name=""/>
        <dsp:cNvSpPr/>
      </dsp:nvSpPr>
      <dsp:spPr>
        <a:xfrm>
          <a:off x="0" y="1995909"/>
          <a:ext cx="6572250" cy="1596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54DEF-023E-4B90-8D92-FA84B9E630C2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925D3-1DB0-456F-9036-1FC6984FA538}">
      <dsp:nvSpPr>
        <dsp:cNvPr id="0" name=""/>
        <dsp:cNvSpPr/>
      </dsp:nvSpPr>
      <dsp:spPr>
        <a:xfrm>
          <a:off x="1843589" y="1995909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Fatores de abordagem: </a:t>
          </a:r>
          <a:r>
            <a:rPr lang="pt-PT" sz="2100" kern="1200"/>
            <a:t>inovações tecnológicas, estruturas de preços e comportamentos individuais e demográficos</a:t>
          </a:r>
          <a:endParaRPr lang="en-US" sz="2100" kern="1200"/>
        </a:p>
      </dsp:txBody>
      <dsp:txXfrm>
        <a:off x="1843589" y="1995909"/>
        <a:ext cx="4728660" cy="1596181"/>
      </dsp:txXfrm>
    </dsp:sp>
    <dsp:sp modelId="{23FA84DF-EB5D-41F5-961D-C6ED8F848BF1}">
      <dsp:nvSpPr>
        <dsp:cNvPr id="0" name=""/>
        <dsp:cNvSpPr/>
      </dsp:nvSpPr>
      <dsp:spPr>
        <a:xfrm>
          <a:off x="0" y="3991136"/>
          <a:ext cx="6572250" cy="1596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690F2-F623-4139-B541-6A9558ED0D63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08DDC-E51A-4D01-9D95-0D227284F350}">
      <dsp:nvSpPr>
        <dsp:cNvPr id="0" name=""/>
        <dsp:cNvSpPr/>
      </dsp:nvSpPr>
      <dsp:spPr>
        <a:xfrm>
          <a:off x="1843589" y="3991136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Resultados abordados focando uso da terra: dados do consumo de água, dados sociodiemográficos e dados  de impostos.</a:t>
          </a:r>
          <a:endParaRPr lang="en-US" sz="2100" kern="1200" dirty="0"/>
        </a:p>
      </dsp:txBody>
      <dsp:txXfrm>
        <a:off x="1843589" y="3991136"/>
        <a:ext cx="4728660" cy="15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11/8/2019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pt.wikipedia.org/wiki/Quil%C3%B3metro_quadrado" TargetMode="Externa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F6BEE-73B3-47FA-BDC3-77FB80CE1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483082"/>
            <a:ext cx="9966960" cy="12432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Integratin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water-demand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management: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EMPIRICAL CASE STUDY OF PORTLAND, OREGON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D9CB016-F7D1-49FC-A66D-5309E2411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1582" y="2999121"/>
            <a:ext cx="7891272" cy="545591"/>
          </a:xfrm>
        </p:spPr>
        <p:txBody>
          <a:bodyPr/>
          <a:lstStyle/>
          <a:p>
            <a:pPr algn="ctr"/>
            <a:r>
              <a:rPr lang="pt-BR" dirty="0"/>
              <a:t>Autores: </a:t>
            </a:r>
            <a:r>
              <a:rPr lang="pt-BR" dirty="0" err="1"/>
              <a:t>Shands</a:t>
            </a:r>
            <a:r>
              <a:rPr lang="pt-BR" dirty="0"/>
              <a:t>, </a:t>
            </a:r>
            <a:r>
              <a:rPr lang="pt-BR" dirty="0" err="1"/>
              <a:t>Vike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Parandvash</a:t>
            </a:r>
            <a:r>
              <a:rPr lang="pt-BR" dirty="0"/>
              <a:t>, G. </a:t>
            </a:r>
            <a:r>
              <a:rPr lang="pt-BR" dirty="0" err="1"/>
              <a:t>Hossein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BFA1B8-1575-479C-A97F-E07FFB842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3544712"/>
            <a:ext cx="5082297" cy="26435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7A482C0-0856-4388-801F-64B7DE5B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63" y="4520970"/>
            <a:ext cx="2881862" cy="203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8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E794361-18E8-4D3D-8D83-16DB994F1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250655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0D4DC47-2E90-46E9-9A1A-7F7EF5292E52}"/>
              </a:ext>
            </a:extLst>
          </p:cNvPr>
          <p:cNvSpPr txBox="1"/>
          <p:nvPr/>
        </p:nvSpPr>
        <p:spPr>
          <a:xfrm>
            <a:off x="8038599" y="520133"/>
            <a:ext cx="39511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Caso estudado</a:t>
            </a:r>
          </a:p>
          <a:p>
            <a:endParaRPr lang="pt-B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Portland, Oregon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: cidade a noroeste dos EUA</a:t>
            </a:r>
          </a:p>
          <a:p>
            <a:pPr algn="ctr">
              <a:lnSpc>
                <a:spcPct val="150000"/>
              </a:lnSpc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: 647.805 </a:t>
            </a:r>
          </a:p>
          <a:p>
            <a:pPr algn="ctr">
              <a:lnSpc>
                <a:spcPct val="150000"/>
              </a:lnSpc>
            </a:pPr>
            <a:endParaRPr lang="pt-BR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Área Geográfica</a:t>
            </a:r>
            <a:r>
              <a:rPr lang="pt-B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: 375,78 </a:t>
            </a:r>
            <a:r>
              <a:rPr lang="pt-PT" sz="3200" u="sng" baseline="30000" dirty="0">
                <a:latin typeface="Arial" panose="020B0604020202020204" pitchFamily="34" charset="0"/>
                <a:cs typeface="Arial" panose="020B0604020202020204" pitchFamily="34" charset="0"/>
                <a:hlinkClick r:id="rId10" tooltip="Quilómetro quadrad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km²</a:t>
            </a:r>
            <a:r>
              <a:rPr lang="pt-PT" sz="3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u="sng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: 345, 58 </a:t>
            </a:r>
            <a:r>
              <a:rPr lang="pt-PT" sz="3600" u="sng" baseline="30000" dirty="0">
                <a:latin typeface="Arial" panose="020B0604020202020204" pitchFamily="34" charset="0"/>
                <a:cs typeface="Arial" panose="020B0604020202020204" pitchFamily="34" charset="0"/>
                <a:hlinkClick r:id="rId10" tooltip="Quilómetro quadrad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km²</a:t>
            </a:r>
            <a:r>
              <a:rPr lang="pt-PT" sz="36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r>
              <a:rPr lang="pt-BR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: 30, 20 </a:t>
            </a:r>
            <a:r>
              <a:rPr lang="pt-PT" sz="3600" u="sng" baseline="30000" dirty="0">
                <a:latin typeface="Arial" panose="020B0604020202020204" pitchFamily="34" charset="0"/>
                <a:cs typeface="Arial" panose="020B0604020202020204" pitchFamily="34" charset="0"/>
                <a:hlinkClick r:id="rId10" tooltip="Quilómetro quadrad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km²</a:t>
            </a:r>
            <a:r>
              <a:rPr lang="pt-PT" sz="36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64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F043871-A084-46A2-AC9C-2D87A67A65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685800"/>
            <a:ext cx="6711950" cy="622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Padrões Mensuráveis para distribuição espacial: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Estruturas individuais de desenvolvimento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Vizinhança da “paisagem”</a:t>
            </a:r>
            <a:endParaRPr lang="pt-B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Baseado: zoneamento específico e atributos estruturais das famílias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Uso e ocupação do solo: em 122550 parcelas pelo sistema de informação geográfico da cidade.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7120" lvl="5" indent="0" algn="ctr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Áreas com contagens e taxas agregadas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A4F1D1-67A1-4594-A5B5-5F6D95027AB3}"/>
              </a:ext>
            </a:extLst>
          </p:cNvPr>
          <p:cNvSpPr txBox="1"/>
          <p:nvPr/>
        </p:nvSpPr>
        <p:spPr>
          <a:xfrm>
            <a:off x="8240890" y="441037"/>
            <a:ext cx="39511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Problema:</a:t>
            </a:r>
          </a:p>
          <a:p>
            <a:endParaRPr lang="pt-B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Escassez da água</a:t>
            </a:r>
            <a:endParaRPr lang="pt-BR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Motivação</a:t>
            </a:r>
            <a:r>
              <a:rPr lang="pt-B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: &gt; demanda, </a:t>
            </a:r>
          </a:p>
          <a:p>
            <a:pPr algn="ctr">
              <a:lnSpc>
                <a:spcPct val="150000"/>
              </a:lnSpc>
            </a:pPr>
            <a:r>
              <a:rPr lang="pt-B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&gt; temperaturas,  e perspectivas de secas</a:t>
            </a:r>
          </a:p>
          <a:p>
            <a:pPr algn="ctr">
              <a:lnSpc>
                <a:spcPct val="150000"/>
              </a:lnSpc>
            </a:pPr>
            <a:endParaRPr lang="pt-BR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Proposta de solução</a:t>
            </a:r>
            <a:r>
              <a:rPr lang="pt-B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pt-BR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Gestão dos Recursos Hídricos</a:t>
            </a:r>
          </a:p>
          <a:p>
            <a:pPr algn="ctr">
              <a:lnSpc>
                <a:spcPct val="150000"/>
              </a:lnSpc>
            </a:pPr>
            <a:r>
              <a:rPr lang="pt-B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e Planejamento Urbano</a:t>
            </a:r>
            <a:endParaRPr lang="pt-BR" dirty="0"/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1E99863-C821-4930-9F70-10BA285E3A5B}"/>
              </a:ext>
            </a:extLst>
          </p:cNvPr>
          <p:cNvSpPr/>
          <p:nvPr/>
        </p:nvSpPr>
        <p:spPr>
          <a:xfrm>
            <a:off x="1106311" y="5046133"/>
            <a:ext cx="1478845" cy="801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4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F043871-A084-46A2-AC9C-2D87A67A65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7888" y="809978"/>
            <a:ext cx="7222067" cy="552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Uso da Terra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Unidade (desagregada) – parcelas (loteamentos e bairros);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Conjunto (agregada) – Municípios e ou Estado</a:t>
            </a:r>
          </a:p>
          <a:p>
            <a:pPr marL="0" indent="0" algn="just">
              <a:buNone/>
            </a:pPr>
            <a:endParaRPr lang="pt-BR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Ambos padrões associativos para políticas de desenvolvimentos (regulamentações) e de consumo da água.</a:t>
            </a:r>
          </a:p>
          <a:p>
            <a:pPr marL="0" indent="0" algn="just">
              <a:lnSpc>
                <a:spcPts val="2600"/>
              </a:lnSpc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8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A4F1D1-67A1-4594-A5B5-5F6D95027AB3}"/>
              </a:ext>
            </a:extLst>
          </p:cNvPr>
          <p:cNvSpPr txBox="1"/>
          <p:nvPr/>
        </p:nvSpPr>
        <p:spPr>
          <a:xfrm>
            <a:off x="8240890" y="124618"/>
            <a:ext cx="3951110" cy="673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Integração:</a:t>
            </a:r>
          </a:p>
          <a:p>
            <a:endParaRPr lang="pt-B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Uso da terra</a:t>
            </a:r>
          </a:p>
          <a:p>
            <a:pPr algn="ctr">
              <a:lnSpc>
                <a:spcPct val="150000"/>
              </a:lnSpc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</a:p>
          <a:p>
            <a:pPr algn="ctr">
              <a:lnSpc>
                <a:spcPct val="150000"/>
              </a:lnSpc>
            </a:pPr>
            <a:r>
              <a:rPr lang="pt-BR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Consumo da Água</a:t>
            </a:r>
            <a:endParaRPr lang="pt-BR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parcela é uma unidade ideal para associação e para análise de comparações entre os vários usos da terra.</a:t>
            </a:r>
          </a:p>
          <a:p>
            <a:pPr algn="ctr">
              <a:lnSpc>
                <a:spcPct val="150000"/>
              </a:lnSpc>
            </a:pPr>
            <a:endParaRPr lang="pt-BR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C9F5FF9-892B-4751-B0B4-75EC6A01026C}"/>
              </a:ext>
            </a:extLst>
          </p:cNvPr>
          <p:cNvSpPr/>
          <p:nvPr/>
        </p:nvSpPr>
        <p:spPr>
          <a:xfrm>
            <a:off x="970844" y="3452973"/>
            <a:ext cx="587023" cy="428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20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CA4F1D1-67A1-4594-A5B5-5F6D95027AB3}"/>
              </a:ext>
            </a:extLst>
          </p:cNvPr>
          <p:cNvSpPr txBox="1"/>
          <p:nvPr/>
        </p:nvSpPr>
        <p:spPr>
          <a:xfrm>
            <a:off x="8319912" y="1332859"/>
            <a:ext cx="3951110" cy="453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O coeficiente de correlação de Pearson é a estatística de teste que mede a relação ou associação estatística entre duas variáveis ​​contínuas. </a:t>
            </a:r>
            <a:endParaRPr lang="pt-BR" sz="2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97EADF8-55EC-47AD-909A-96E35D31B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42860"/>
              </p:ext>
            </p:extLst>
          </p:nvPr>
        </p:nvGraphicFramePr>
        <p:xfrm>
          <a:off x="660574" y="902956"/>
          <a:ext cx="6835775" cy="1409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495">
                  <a:extLst>
                    <a:ext uri="{9D8B030D-6E8A-4147-A177-3AD203B41FA5}">
                      <a16:colId xmlns:a16="http://schemas.microsoft.com/office/drawing/2014/main" val="253317998"/>
                    </a:ext>
                  </a:extLst>
                </a:gridCol>
                <a:gridCol w="1328173">
                  <a:extLst>
                    <a:ext uri="{9D8B030D-6E8A-4147-A177-3AD203B41FA5}">
                      <a16:colId xmlns:a16="http://schemas.microsoft.com/office/drawing/2014/main" val="354826562"/>
                    </a:ext>
                  </a:extLst>
                </a:gridCol>
                <a:gridCol w="2009423">
                  <a:extLst>
                    <a:ext uri="{9D8B030D-6E8A-4147-A177-3AD203B41FA5}">
                      <a16:colId xmlns:a16="http://schemas.microsoft.com/office/drawing/2014/main" val="552247239"/>
                    </a:ext>
                  </a:extLst>
                </a:gridCol>
                <a:gridCol w="1365955">
                  <a:extLst>
                    <a:ext uri="{9D8B030D-6E8A-4147-A177-3AD203B41FA5}">
                      <a16:colId xmlns:a16="http://schemas.microsoft.com/office/drawing/2014/main" val="225360653"/>
                    </a:ext>
                  </a:extLst>
                </a:gridCol>
                <a:gridCol w="1219729">
                  <a:extLst>
                    <a:ext uri="{9D8B030D-6E8A-4147-A177-3AD203B41FA5}">
                      <a16:colId xmlns:a16="http://schemas.microsoft.com/office/drawing/2014/main" val="177994502"/>
                    </a:ext>
                  </a:extLst>
                </a:gridCol>
              </a:tblGrid>
              <a:tr h="253553">
                <a:tc gridSpan="5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Descrição das variáveis ​​empregadas nos modelos de regressão.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737551"/>
                  </a:ext>
                </a:extLst>
              </a:tr>
              <a:tr h="25355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Modelo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Variável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Descrição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Unidade de medida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Origem dos dados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57045"/>
                  </a:ext>
                </a:extLst>
              </a:tr>
              <a:tr h="8094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Área zonada como SFR / MRF/ Comercial  - Industrial / Área Vag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Acre (campo lavrado ou campo ou terra aberta)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Sistema Regional de Inventário de Terras</a:t>
                      </a:r>
                      <a:endParaRPr lang="pt-BR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72417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0D66D13-CC40-4B4B-ABC0-09162DE24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97852"/>
              </p:ext>
            </p:extLst>
          </p:nvPr>
        </p:nvGraphicFramePr>
        <p:xfrm>
          <a:off x="660574" y="2442885"/>
          <a:ext cx="6835775" cy="181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580">
                  <a:extLst>
                    <a:ext uri="{9D8B030D-6E8A-4147-A177-3AD203B41FA5}">
                      <a16:colId xmlns:a16="http://schemas.microsoft.com/office/drawing/2014/main" val="354152348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227900941"/>
                    </a:ext>
                  </a:extLst>
                </a:gridCol>
                <a:gridCol w="1952978">
                  <a:extLst>
                    <a:ext uri="{9D8B030D-6E8A-4147-A177-3AD203B41FA5}">
                      <a16:colId xmlns:a16="http://schemas.microsoft.com/office/drawing/2014/main" val="1035540548"/>
                    </a:ext>
                  </a:extLst>
                </a:gridCol>
                <a:gridCol w="1490133">
                  <a:extLst>
                    <a:ext uri="{9D8B030D-6E8A-4147-A177-3AD203B41FA5}">
                      <a16:colId xmlns:a16="http://schemas.microsoft.com/office/drawing/2014/main" val="1163408090"/>
                    </a:ext>
                  </a:extLst>
                </a:gridCol>
                <a:gridCol w="1129418">
                  <a:extLst>
                    <a:ext uri="{9D8B030D-6E8A-4147-A177-3AD203B41FA5}">
                      <a16:colId xmlns:a16="http://schemas.microsoft.com/office/drawing/2014/main" val="2575222052"/>
                    </a:ext>
                  </a:extLst>
                </a:gridCol>
              </a:tblGrid>
              <a:tr h="93697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Área total de construção / Áreas desenvolvidas por SFR/ Renda Mediana/ numero total de pessoas com formação </a:t>
                      </a:r>
                      <a:r>
                        <a:rPr lang="pt-BR" sz="1200" dirty="0" err="1">
                          <a:effectLst/>
                        </a:rPr>
                        <a:t>superios</a:t>
                      </a:r>
                      <a:endParaRPr lang="pt-BR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pés quadrados divididos por 100 (1= 0,092903 metros)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 por acre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Dolares</a:t>
                      </a: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americanos divido por grupo de blocos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 por grupo de blocos.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Sistema Regional de Inventário de Terras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Censo dos EUA (2000)</a:t>
                      </a:r>
                      <a:endParaRPr lang="pt-BR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251525"/>
                  </a:ext>
                </a:extLst>
              </a:tr>
            </a:tbl>
          </a:graphicData>
        </a:graphic>
      </p:graphicFrame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6FA5A9A6-8C3F-4BF3-A141-B3DEB81A04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429" y="292149"/>
            <a:ext cx="72220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Gestão  da Demanda de Água</a:t>
            </a:r>
            <a:endParaRPr lang="pt-BR" dirty="0"/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025246AF-6566-46D3-BA86-11C95E5178FC}"/>
              </a:ext>
            </a:extLst>
          </p:cNvPr>
          <p:cNvSpPr txBox="1">
            <a:spLocks/>
          </p:cNvSpPr>
          <p:nvPr/>
        </p:nvSpPr>
        <p:spPr>
          <a:xfrm>
            <a:off x="467427" y="4389661"/>
            <a:ext cx="7222067" cy="21852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análise descritiva – quantidade de cada uso da terra, do total de água consumida estabeleceu:</a:t>
            </a:r>
          </a:p>
          <a:p>
            <a:pPr marL="0" indent="0" algn="just">
              <a:buFont typeface="Wingdings" pitchFamily="2" charset="2"/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Contagens das unidades e terra  em média e somatória. 	 Correlação de Pearson</a:t>
            </a:r>
            <a:endParaRPr lang="pt-BR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0024328A-4CC5-4010-BEAD-06FD2C38FF0F}"/>
              </a:ext>
            </a:extLst>
          </p:cNvPr>
          <p:cNvSpPr/>
          <p:nvPr/>
        </p:nvSpPr>
        <p:spPr>
          <a:xfrm>
            <a:off x="2686755" y="6122389"/>
            <a:ext cx="587023" cy="428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0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CA4F1D1-67A1-4594-A5B5-5F6D95027AB3}"/>
              </a:ext>
            </a:extLst>
          </p:cNvPr>
          <p:cNvSpPr txBox="1"/>
          <p:nvPr/>
        </p:nvSpPr>
        <p:spPr>
          <a:xfrm>
            <a:off x="8240890" y="2205969"/>
            <a:ext cx="3951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R- quadrado ajustado </a:t>
            </a:r>
          </a:p>
          <a:p>
            <a:pPr algn="ctr"/>
            <a:endParaRPr lang="pt-P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8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inclusão de inúmeras variáveis, mesmo que tenham muito pouco poder explicativo sobre a variável dependente, aumentarão o valor de R².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C9F5FF9-892B-4751-B0B4-75EC6A01026C}"/>
              </a:ext>
            </a:extLst>
          </p:cNvPr>
          <p:cNvSpPr/>
          <p:nvPr/>
        </p:nvSpPr>
        <p:spPr>
          <a:xfrm>
            <a:off x="406399" y="5474086"/>
            <a:ext cx="587023" cy="428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AF86E2A5-DB6C-469C-AD0F-7EAC0FF5C1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429" y="292149"/>
            <a:ext cx="72220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Inferências nos Modelos 1 e 2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2649A80-BBD5-417E-84AC-7FD4AEEFF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02939"/>
              </p:ext>
            </p:extLst>
          </p:nvPr>
        </p:nvGraphicFramePr>
        <p:xfrm>
          <a:off x="634153" y="1169866"/>
          <a:ext cx="6633915" cy="3704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198">
                  <a:extLst>
                    <a:ext uri="{9D8B030D-6E8A-4147-A177-3AD203B41FA5}">
                      <a16:colId xmlns:a16="http://schemas.microsoft.com/office/drawing/2014/main" val="3174363807"/>
                    </a:ext>
                  </a:extLst>
                </a:gridCol>
                <a:gridCol w="764158">
                  <a:extLst>
                    <a:ext uri="{9D8B030D-6E8A-4147-A177-3AD203B41FA5}">
                      <a16:colId xmlns:a16="http://schemas.microsoft.com/office/drawing/2014/main" val="4224059946"/>
                    </a:ext>
                  </a:extLst>
                </a:gridCol>
                <a:gridCol w="829840">
                  <a:extLst>
                    <a:ext uri="{9D8B030D-6E8A-4147-A177-3AD203B41FA5}">
                      <a16:colId xmlns:a16="http://schemas.microsoft.com/office/drawing/2014/main" val="3270652463"/>
                    </a:ext>
                  </a:extLst>
                </a:gridCol>
                <a:gridCol w="829840">
                  <a:extLst>
                    <a:ext uri="{9D8B030D-6E8A-4147-A177-3AD203B41FA5}">
                      <a16:colId xmlns:a16="http://schemas.microsoft.com/office/drawing/2014/main" val="3616811405"/>
                    </a:ext>
                  </a:extLst>
                </a:gridCol>
                <a:gridCol w="829039">
                  <a:extLst>
                    <a:ext uri="{9D8B030D-6E8A-4147-A177-3AD203B41FA5}">
                      <a16:colId xmlns:a16="http://schemas.microsoft.com/office/drawing/2014/main" val="895835219"/>
                    </a:ext>
                  </a:extLst>
                </a:gridCol>
                <a:gridCol w="829840">
                  <a:extLst>
                    <a:ext uri="{9D8B030D-6E8A-4147-A177-3AD203B41FA5}">
                      <a16:colId xmlns:a16="http://schemas.microsoft.com/office/drawing/2014/main" val="117108488"/>
                    </a:ext>
                  </a:extLst>
                </a:gridCol>
              </a:tblGrid>
              <a:tr h="1361092">
                <a:tc gridSpan="6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Coeficientes beta não padronizados para as áreas totais de zoneamento de uso da terra e R2 ajustado para modelos anuais.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</a:endParaRPr>
                    </a:p>
                    <a:p>
                      <a:pPr marL="171450" indent="-17145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1400" dirty="0">
                          <a:effectLst/>
                        </a:rPr>
                        <a:t>Áreas usos da terra e construção</a:t>
                      </a:r>
                    </a:p>
                    <a:p>
                      <a:pPr marL="171450" indent="-17145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BR" sz="1400" dirty="0">
                          <a:effectLst/>
                        </a:rPr>
                        <a:t>Características da família e vizinhança no consumo</a:t>
                      </a: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Exemplo: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0805"/>
                  </a:ext>
                </a:extLst>
              </a:tr>
              <a:tr h="38157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Tipo de uso da terra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1999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2003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2005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890539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Comércio - indústria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0,28**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0,07*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0,24**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0,37**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0,36**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867110"/>
                  </a:ext>
                </a:extLst>
              </a:tr>
              <a:tr h="41768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Multifamiliar residencial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-0,16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3,27**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4,78**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3,72**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2,30**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811049"/>
                  </a:ext>
                </a:extLst>
              </a:tr>
              <a:tr h="31608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Residencial unifamiliar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1,10**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0,51**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0,59*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0,74**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0,53**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024321"/>
                  </a:ext>
                </a:extLst>
              </a:tr>
              <a:tr h="4402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Área Vaga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0,02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-3,38**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-3,11**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651821"/>
                  </a:ext>
                </a:extLst>
              </a:tr>
              <a:tr h="2541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</a:t>
                      </a:r>
                      <a:r>
                        <a:rPr lang="en-US" sz="1400" baseline="30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ajustado do modelo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0,74**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0,66**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0,54**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0,63**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0,58**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711334"/>
                  </a:ext>
                </a:extLst>
              </a:tr>
              <a:tr h="194815">
                <a:tc gridSpan="6"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Significancia</a:t>
                      </a:r>
                      <a:r>
                        <a:rPr lang="en-US" sz="1400" dirty="0">
                          <a:effectLst/>
                        </a:rPr>
                        <a:t> &lt; 0,05;  **</a:t>
                      </a:r>
                      <a:r>
                        <a:rPr lang="en-US" sz="1400" dirty="0" err="1">
                          <a:effectLst/>
                        </a:rPr>
                        <a:t>significancia</a:t>
                      </a:r>
                      <a:r>
                        <a:rPr lang="en-US" sz="1400" dirty="0">
                          <a:effectLst/>
                        </a:rPr>
                        <a:t> &lt; 0,01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99899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69286B54-AD6B-43AB-B82D-C2823554E291}"/>
              </a:ext>
            </a:extLst>
          </p:cNvPr>
          <p:cNvSpPr/>
          <p:nvPr/>
        </p:nvSpPr>
        <p:spPr>
          <a:xfrm>
            <a:off x="1017977" y="5088523"/>
            <a:ext cx="6400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inferência Estatística – modelo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multiregressão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explicar as categorias de zoneamento em uso da terra (construção e características da família por vizinhança consumo:</a:t>
            </a:r>
          </a:p>
          <a:p>
            <a:pPr lvl="0"/>
            <a:r>
              <a:rPr lang="pt-PT" b="1" dirty="0"/>
              <a:t>R-quadrado  - Coeficiente de determinação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25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CEE64C82-17ED-4155-A0A6-BD53E7A04B74}"/>
              </a:ext>
            </a:extLst>
          </p:cNvPr>
          <p:cNvSpPr txBox="1">
            <a:spLocks/>
          </p:cNvSpPr>
          <p:nvPr/>
        </p:nvSpPr>
        <p:spPr>
          <a:xfrm>
            <a:off x="1444978" y="2108200"/>
            <a:ext cx="9774484" cy="394659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Observação: </a:t>
            </a:r>
            <a:r>
              <a:rPr lang="pt-BR" sz="1200" b="1" dirty="0"/>
              <a:t>VOCÊ NÃO MOSTROU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Exploração dos dados por parte dos autores – quais ou como estabeleceram os parâmetros? E por que? Refutável ou não?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Etapas: seleção e preparação das variáveis;  a escolha e o ajuste do modelo de regressão; a relação e o diagnóstico do ajuste ( e se foi adequado); e quais ajustes do modelo foram utilizados e por quê).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/>
              <a:t>Quais são a independência e ou dependências das variáveis dos dados?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Enfim, modelo citado de Multi-regressão  “deu ou não” resposta ao problema ou lançou um outro questionamento.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/>
          </a:p>
          <a:p>
            <a:pPr marL="285750" indent="-285750"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063D4C68-F29E-42EF-8947-2F1420AC23FE}"/>
              </a:ext>
            </a:extLst>
          </p:cNvPr>
          <p:cNvSpPr txBox="1">
            <a:spLocks/>
          </p:cNvSpPr>
          <p:nvPr/>
        </p:nvSpPr>
        <p:spPr>
          <a:xfrm>
            <a:off x="1444978" y="803204"/>
            <a:ext cx="9774484" cy="68692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   Apresentação em 05/11/2019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6852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715</Words>
  <Application>Microsoft Office PowerPoint</Application>
  <PresentationFormat>Widescreen</PresentationFormat>
  <Paragraphs>134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Rockwell</vt:lpstr>
      <vt:lpstr>Rockwell Condensed</vt:lpstr>
      <vt:lpstr>Rockwell Extra Bold</vt:lpstr>
      <vt:lpstr>Times New Roman</vt:lpstr>
      <vt:lpstr>Wingdings</vt:lpstr>
      <vt:lpstr>Tipo de Madeira</vt:lpstr>
      <vt:lpstr>Integratin urban form and demographics in water-demand management: EMPIRICAL CASE STUDY OF PORTLAND, OREGON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 urban form and demographics in water-demand management: EMPIRICAL CASE STUDY OF PORTLAND, OREGON </dc:title>
  <dc:creator>Cristiane Brandão</dc:creator>
  <cp:lastModifiedBy>Cristiane Brandão</cp:lastModifiedBy>
  <cp:revision>20</cp:revision>
  <dcterms:created xsi:type="dcterms:W3CDTF">2019-11-04T14:34:55Z</dcterms:created>
  <dcterms:modified xsi:type="dcterms:W3CDTF">2019-11-08T14:00:19Z</dcterms:modified>
</cp:coreProperties>
</file>