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60" r:id="rId4"/>
    <p:sldId id="258" r:id="rId5"/>
    <p:sldId id="262" r:id="rId6"/>
    <p:sldId id="264" r:id="rId7"/>
    <p:sldId id="265" r:id="rId8"/>
    <p:sldId id="276" r:id="rId9"/>
    <p:sldId id="278" r:id="rId10"/>
    <p:sldId id="274" r:id="rId11"/>
    <p:sldId id="261" r:id="rId12"/>
    <p:sldId id="263" r:id="rId13"/>
    <p:sldId id="277" r:id="rId14"/>
    <p:sldId id="266" r:id="rId15"/>
    <p:sldId id="267" r:id="rId16"/>
    <p:sldId id="271" r:id="rId17"/>
    <p:sldId id="270" r:id="rId18"/>
    <p:sldId id="268" r:id="rId19"/>
    <p:sldId id="269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&#225;rbara\Desktop\MonografiaII\figura%20chu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t-BR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Comportamento da precipitação (22/10/2013)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Ponto 1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outubro'!$A$2:$U$2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0.35606221837286101</c:v>
                </c:pt>
                <c:pt idx="3">
                  <c:v>5.0601682613182097</c:v>
                </c:pt>
                <c:pt idx="4">
                  <c:v>8.9032681587500893</c:v>
                </c:pt>
                <c:pt idx="5">
                  <c:v>9.5001998487103094</c:v>
                </c:pt>
                <c:pt idx="6">
                  <c:v>10.043703547918801</c:v>
                </c:pt>
                <c:pt idx="7">
                  <c:v>10.226324331467699</c:v>
                </c:pt>
                <c:pt idx="8">
                  <c:v>10.184344731603399</c:v>
                </c:pt>
                <c:pt idx="9">
                  <c:v>9.4910472558843004</c:v>
                </c:pt>
                <c:pt idx="10">
                  <c:v>8.9189274464655206</c:v>
                </c:pt>
                <c:pt idx="11">
                  <c:v>8.1385274781191601</c:v>
                </c:pt>
                <c:pt idx="12">
                  <c:v>7.7593451020573001</c:v>
                </c:pt>
                <c:pt idx="13">
                  <c:v>6.3057985243273302</c:v>
                </c:pt>
                <c:pt idx="14">
                  <c:v>2.8740390962391502</c:v>
                </c:pt>
                <c:pt idx="15">
                  <c:v>1.7852849923813201</c:v>
                </c:pt>
                <c:pt idx="16">
                  <c:v>1.7200220688232399</c:v>
                </c:pt>
                <c:pt idx="17">
                  <c:v>2.00548035967635</c:v>
                </c:pt>
                <c:pt idx="18">
                  <c:v>1.0478392736620199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v>Ponto 2</c:v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outubro'!$A$3:$U$3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4.3486895937214998</c:v>
                </c:pt>
                <c:pt idx="4">
                  <c:v>8.0118971763731395</c:v>
                </c:pt>
                <c:pt idx="5">
                  <c:v>8.9820866938443302</c:v>
                </c:pt>
                <c:pt idx="6">
                  <c:v>9.8117670538545205</c:v>
                </c:pt>
                <c:pt idx="7">
                  <c:v>10.020710406578001</c:v>
                </c:pt>
                <c:pt idx="8">
                  <c:v>10.0187949120327</c:v>
                </c:pt>
                <c:pt idx="9">
                  <c:v>9.5978436106142606</c:v>
                </c:pt>
                <c:pt idx="10">
                  <c:v>8.9284295321216494</c:v>
                </c:pt>
                <c:pt idx="11">
                  <c:v>8.4067075484913101</c:v>
                </c:pt>
                <c:pt idx="12">
                  <c:v>7.2676964025102304</c:v>
                </c:pt>
                <c:pt idx="13">
                  <c:v>5.6106158430096</c:v>
                </c:pt>
                <c:pt idx="14">
                  <c:v>2.7492946510556302</c:v>
                </c:pt>
                <c:pt idx="15">
                  <c:v>1.2473746310009</c:v>
                </c:pt>
                <c:pt idx="16">
                  <c:v>0</c:v>
                </c:pt>
                <c:pt idx="17">
                  <c:v>0.55778175851138601</c:v>
                </c:pt>
                <c:pt idx="18">
                  <c:v>0.37422831202214901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2"/>
          <c:order val="2"/>
          <c:tx>
            <c:v>Ponto 3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outubro'!$A$4:$U$4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3.4988326366574598</c:v>
                </c:pt>
                <c:pt idx="4">
                  <c:v>7.9410604307794399</c:v>
                </c:pt>
                <c:pt idx="5">
                  <c:v>8.5191451666349103</c:v>
                </c:pt>
                <c:pt idx="6">
                  <c:v>9.3202433747478093</c:v>
                </c:pt>
                <c:pt idx="7">
                  <c:v>9.9540749777977897</c:v>
                </c:pt>
                <c:pt idx="8">
                  <c:v>10.0812839568635</c:v>
                </c:pt>
                <c:pt idx="9">
                  <c:v>9.9980869483430794</c:v>
                </c:pt>
                <c:pt idx="10">
                  <c:v>9.7898673222032606</c:v>
                </c:pt>
                <c:pt idx="11">
                  <c:v>8.8421137745546208</c:v>
                </c:pt>
                <c:pt idx="12">
                  <c:v>8.0609317698033802</c:v>
                </c:pt>
                <c:pt idx="13">
                  <c:v>6.6454983797203502</c:v>
                </c:pt>
                <c:pt idx="14">
                  <c:v>5.1661382985155999</c:v>
                </c:pt>
                <c:pt idx="15">
                  <c:v>3.33007582459906</c:v>
                </c:pt>
                <c:pt idx="16">
                  <c:v>2.33743414605815</c:v>
                </c:pt>
                <c:pt idx="17">
                  <c:v>3.1199953751154301</c:v>
                </c:pt>
                <c:pt idx="18">
                  <c:v>1.01555443751895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3"/>
          <c:order val="3"/>
          <c:tx>
            <c:v>Ponto 4</c:v>
          </c:tx>
          <c:spPr>
            <a:ln w="28575" cap="rnd">
              <a:solidFill>
                <a:srgbClr val="B90389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outubro'!$A$5:$U$5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0.74092884700856398</c:v>
                </c:pt>
                <c:pt idx="3">
                  <c:v>5.72098268426444</c:v>
                </c:pt>
                <c:pt idx="4">
                  <c:v>9.2340710005551507</c:v>
                </c:pt>
                <c:pt idx="5">
                  <c:v>9.6815811204920994</c:v>
                </c:pt>
                <c:pt idx="6">
                  <c:v>9.57951537545663</c:v>
                </c:pt>
                <c:pt idx="7">
                  <c:v>9.7798213109775691</c:v>
                </c:pt>
                <c:pt idx="8">
                  <c:v>9.9060881040845299</c:v>
                </c:pt>
                <c:pt idx="9">
                  <c:v>9.8636401379815606</c:v>
                </c:pt>
                <c:pt idx="10">
                  <c:v>9.7072759915686699</c:v>
                </c:pt>
                <c:pt idx="11">
                  <c:v>8.9383514069919503</c:v>
                </c:pt>
                <c:pt idx="12">
                  <c:v>8.2270538186742499</c:v>
                </c:pt>
                <c:pt idx="13">
                  <c:v>7.7038826761263</c:v>
                </c:pt>
                <c:pt idx="14">
                  <c:v>6.86832435904401</c:v>
                </c:pt>
                <c:pt idx="15">
                  <c:v>6.2601948915227901</c:v>
                </c:pt>
                <c:pt idx="16">
                  <c:v>5.7924995183766601</c:v>
                </c:pt>
                <c:pt idx="17">
                  <c:v>5.71600231221709</c:v>
                </c:pt>
                <c:pt idx="18">
                  <c:v>2.8368228158425799</c:v>
                </c:pt>
                <c:pt idx="19">
                  <c:v>0.312643878940772</c:v>
                </c:pt>
                <c:pt idx="20">
                  <c:v>0</c:v>
                </c:pt>
              </c:numCache>
            </c:numRef>
          </c:val>
          <c:smooth val="1"/>
        </c:ser>
        <c:ser>
          <c:idx val="4"/>
          <c:order val="4"/>
          <c:tx>
            <c:v>Ponto 5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outubro'!$A$6:$U$6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0.86021706619133798</c:v>
                </c:pt>
                <c:pt idx="4">
                  <c:v>2.3112977443557901</c:v>
                </c:pt>
                <c:pt idx="5">
                  <c:v>7.7383210938374898</c:v>
                </c:pt>
                <c:pt idx="6">
                  <c:v>8.8997418261802803</c:v>
                </c:pt>
                <c:pt idx="7">
                  <c:v>8.6932053610505697</c:v>
                </c:pt>
                <c:pt idx="8">
                  <c:v>9.4005519750818198</c:v>
                </c:pt>
                <c:pt idx="9">
                  <c:v>9.6897303268845203</c:v>
                </c:pt>
                <c:pt idx="10">
                  <c:v>9.4850261748525408</c:v>
                </c:pt>
                <c:pt idx="11">
                  <c:v>9.6607954219028596</c:v>
                </c:pt>
                <c:pt idx="12">
                  <c:v>9.13582857596246</c:v>
                </c:pt>
                <c:pt idx="13">
                  <c:v>8.5787278401403704</c:v>
                </c:pt>
                <c:pt idx="14">
                  <c:v>8.1147952805839907</c:v>
                </c:pt>
                <c:pt idx="15">
                  <c:v>7.0186169945691397</c:v>
                </c:pt>
                <c:pt idx="16">
                  <c:v>5.7830442336506804</c:v>
                </c:pt>
                <c:pt idx="17">
                  <c:v>3.69287116904919</c:v>
                </c:pt>
                <c:pt idx="18">
                  <c:v>0.625160482606404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5"/>
          <c:order val="5"/>
          <c:tx>
            <c:v>Ponto 6</c:v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outubro'!$A$7:$U$7</c:f>
              <c:numCache>
                <c:formatCode>General</c:formatCode>
                <c:ptCount val="21"/>
                <c:pt idx="0">
                  <c:v>0</c:v>
                </c:pt>
                <c:pt idx="1">
                  <c:v>1.6659918125839801</c:v>
                </c:pt>
                <c:pt idx="2">
                  <c:v>0</c:v>
                </c:pt>
                <c:pt idx="3">
                  <c:v>3.6409880169134801</c:v>
                </c:pt>
                <c:pt idx="4">
                  <c:v>5.8445841090947299</c:v>
                </c:pt>
                <c:pt idx="5">
                  <c:v>8.6176580390589592</c:v>
                </c:pt>
                <c:pt idx="6">
                  <c:v>9.0787981244472693</c:v>
                </c:pt>
                <c:pt idx="7">
                  <c:v>9.1090043156988703</c:v>
                </c:pt>
                <c:pt idx="8">
                  <c:v>9.4403944829270792</c:v>
                </c:pt>
                <c:pt idx="9">
                  <c:v>9.3799117012776403</c:v>
                </c:pt>
                <c:pt idx="10">
                  <c:v>8.7856887076259103</c:v>
                </c:pt>
                <c:pt idx="11">
                  <c:v>7.8626910129632597</c:v>
                </c:pt>
                <c:pt idx="12">
                  <c:v>6.7004400354183202</c:v>
                </c:pt>
                <c:pt idx="13">
                  <c:v>5.4885012024254003</c:v>
                </c:pt>
                <c:pt idx="14">
                  <c:v>4.4790806262068497</c:v>
                </c:pt>
                <c:pt idx="15">
                  <c:v>3.2462890147837302</c:v>
                </c:pt>
                <c:pt idx="16">
                  <c:v>1.41452255603153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ser>
          <c:idx val="6"/>
          <c:order val="6"/>
          <c:tx>
            <c:v>Ponto 7</c:v>
          </c:tx>
          <c:spPr>
            <a:ln w="28575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cat>
            <c:numRef>
              <c:f>'22 de outubro'!$A$1:$U$1</c:f>
              <c:numCache>
                <c:formatCode>h:mm:ss</c:formatCode>
                <c:ptCount val="21"/>
                <c:pt idx="0">
                  <c:v>0.65182870370370372</c:v>
                </c:pt>
                <c:pt idx="1">
                  <c:v>0.65704861111111112</c:v>
                </c:pt>
                <c:pt idx="2">
                  <c:v>0.66224537037037035</c:v>
                </c:pt>
                <c:pt idx="3">
                  <c:v>0.66746527777777775</c:v>
                </c:pt>
                <c:pt idx="4">
                  <c:v>0.67265046296296294</c:v>
                </c:pt>
                <c:pt idx="5">
                  <c:v>0.67787037037037035</c:v>
                </c:pt>
                <c:pt idx="6">
                  <c:v>0.68306712962962957</c:v>
                </c:pt>
                <c:pt idx="7">
                  <c:v>0.68828703703703698</c:v>
                </c:pt>
                <c:pt idx="8">
                  <c:v>0.6934837962962962</c:v>
                </c:pt>
                <c:pt idx="9">
                  <c:v>0.69871527777777775</c:v>
                </c:pt>
                <c:pt idx="10">
                  <c:v>0.70391203703703698</c:v>
                </c:pt>
                <c:pt idx="11">
                  <c:v>0.70912037037037035</c:v>
                </c:pt>
                <c:pt idx="12">
                  <c:v>0.71431712962962957</c:v>
                </c:pt>
                <c:pt idx="13">
                  <c:v>0.71953703703703698</c:v>
                </c:pt>
                <c:pt idx="14">
                  <c:v>0.72474537037037035</c:v>
                </c:pt>
                <c:pt idx="15">
                  <c:v>0.72995370370370372</c:v>
                </c:pt>
                <c:pt idx="16">
                  <c:v>0.73515046296296294</c:v>
                </c:pt>
                <c:pt idx="17">
                  <c:v>0.74037037037037035</c:v>
                </c:pt>
                <c:pt idx="18">
                  <c:v>0.74557870370370372</c:v>
                </c:pt>
                <c:pt idx="19">
                  <c:v>0.75079861111111112</c:v>
                </c:pt>
                <c:pt idx="20">
                  <c:v>0.7559837962962962</c:v>
                </c:pt>
              </c:numCache>
            </c:numRef>
          </c:cat>
          <c:val>
            <c:numRef>
              <c:f>'22 de outubro'!$A$8:$U$8</c:f>
              <c:numCache>
                <c:formatCode>General</c:formatCode>
                <c:ptCount val="21"/>
                <c:pt idx="0">
                  <c:v>0</c:v>
                </c:pt>
                <c:pt idx="1">
                  <c:v>0.30043210098620998</c:v>
                </c:pt>
                <c:pt idx="2">
                  <c:v>0</c:v>
                </c:pt>
                <c:pt idx="3">
                  <c:v>1.6322265904305999</c:v>
                </c:pt>
                <c:pt idx="4">
                  <c:v>5.24287471720646</c:v>
                </c:pt>
                <c:pt idx="5">
                  <c:v>7.6650867540781604</c:v>
                </c:pt>
                <c:pt idx="6">
                  <c:v>9.5013363559394204</c:v>
                </c:pt>
                <c:pt idx="7">
                  <c:v>9.5603059647197401</c:v>
                </c:pt>
                <c:pt idx="8">
                  <c:v>9.9058672491853592</c:v>
                </c:pt>
                <c:pt idx="9">
                  <c:v>9.8459342881190892</c:v>
                </c:pt>
                <c:pt idx="10">
                  <c:v>9.3362570019020996</c:v>
                </c:pt>
                <c:pt idx="11">
                  <c:v>8.4706983836826009</c:v>
                </c:pt>
                <c:pt idx="12">
                  <c:v>7.52356209584286</c:v>
                </c:pt>
                <c:pt idx="13">
                  <c:v>5.9142724558220499</c:v>
                </c:pt>
                <c:pt idx="14">
                  <c:v>3.9813959816617399</c:v>
                </c:pt>
                <c:pt idx="15">
                  <c:v>2.3041441273534602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97688"/>
        <c:axId val="334696512"/>
      </c:lineChart>
      <c:catAx>
        <c:axId val="334697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Horários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696512"/>
        <c:crosses val="autoZero"/>
        <c:auto val="1"/>
        <c:lblAlgn val="ctr"/>
        <c:lblOffset val="100"/>
        <c:noMultiLvlLbl val="0"/>
      </c:catAx>
      <c:valAx>
        <c:axId val="3346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>
                    <a:solidFill>
                      <a:schemeClr val="tx1"/>
                    </a:solidFill>
                  </a:rPr>
                  <a:t>Precipitação (mm/h)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69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6D906-FB86-4EC4-8FA5-5365909D8A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DA4FFA-ED31-4265-813E-46FB571D926E}">
      <dgm:prSet phldrT="[Texto]"/>
      <dgm:spPr/>
      <dgm:t>
        <a:bodyPr/>
        <a:lstStyle/>
        <a:p>
          <a:r>
            <a:rPr lang="pt-BR" baseline="0" dirty="0" smtClean="0">
              <a:solidFill>
                <a:schemeClr val="tx1"/>
              </a:solidFill>
            </a:rPr>
            <a:t>Dados de entrada</a:t>
          </a:r>
          <a:endParaRPr lang="pt-BR" baseline="0" dirty="0">
            <a:solidFill>
              <a:schemeClr val="tx1"/>
            </a:solidFill>
          </a:endParaRPr>
        </a:p>
      </dgm:t>
    </dgm:pt>
    <dgm:pt modelId="{4764EE9F-73FA-4710-ABC9-7DDD56F02929}" type="parTrans" cxnId="{EB1AA084-AE62-45F5-8FF4-85C127AF0D98}">
      <dgm:prSet/>
      <dgm:spPr/>
      <dgm:t>
        <a:bodyPr/>
        <a:lstStyle/>
        <a:p>
          <a:endParaRPr lang="pt-BR"/>
        </a:p>
      </dgm:t>
    </dgm:pt>
    <dgm:pt modelId="{AFF72E5D-C070-49B4-A447-013C30E4A24A}" type="sibTrans" cxnId="{EB1AA084-AE62-45F5-8FF4-85C127AF0D98}">
      <dgm:prSet/>
      <dgm:spPr/>
      <dgm:t>
        <a:bodyPr/>
        <a:lstStyle/>
        <a:p>
          <a:endParaRPr lang="pt-BR"/>
        </a:p>
      </dgm:t>
    </dgm:pt>
    <dgm:pt modelId="{F6263420-29EF-4F8D-AC6B-98025671385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Mapa de uso e do solo</a:t>
          </a:r>
          <a:endParaRPr lang="pt-BR" dirty="0"/>
        </a:p>
      </dgm:t>
    </dgm:pt>
    <dgm:pt modelId="{5C3BB019-4B07-4F9E-A0DB-1BB818DAB235}" type="parTrans" cxnId="{1E1C487B-3F20-45E0-9C63-C901F3DD6BF9}">
      <dgm:prSet/>
      <dgm:spPr/>
      <dgm:t>
        <a:bodyPr/>
        <a:lstStyle/>
        <a:p>
          <a:endParaRPr lang="pt-BR" baseline="0">
            <a:solidFill>
              <a:schemeClr val="tx1"/>
            </a:solidFill>
          </a:endParaRPr>
        </a:p>
      </dgm:t>
    </dgm:pt>
    <dgm:pt modelId="{890A08DD-04A9-4F35-A52C-2FF7C4C282B7}" type="sibTrans" cxnId="{1E1C487B-3F20-45E0-9C63-C901F3DD6BF9}">
      <dgm:prSet/>
      <dgm:spPr/>
      <dgm:t>
        <a:bodyPr/>
        <a:lstStyle/>
        <a:p>
          <a:endParaRPr lang="pt-BR"/>
        </a:p>
      </dgm:t>
    </dgm:pt>
    <dgm:pt modelId="{E5C3E95F-D44B-4DBE-A8E9-D3C4FFCA8E97}">
      <dgm:prSet phldrT="[Texto]"/>
      <dgm:spPr/>
      <dgm:t>
        <a:bodyPr/>
        <a:lstStyle/>
        <a:p>
          <a:r>
            <a:rPr lang="pt-BR" baseline="0" dirty="0" smtClean="0">
              <a:solidFill>
                <a:schemeClr val="tx1"/>
              </a:solidFill>
            </a:rPr>
            <a:t>Precipitação radar - comportamento</a:t>
          </a:r>
          <a:endParaRPr lang="pt-BR" baseline="0" dirty="0">
            <a:solidFill>
              <a:schemeClr val="tx1"/>
            </a:solidFill>
          </a:endParaRPr>
        </a:p>
      </dgm:t>
    </dgm:pt>
    <dgm:pt modelId="{830DBD35-2940-4E2C-B302-2865A5636F41}" type="parTrans" cxnId="{7709C779-11FC-4E9F-ADCA-BA698CE44ABE}">
      <dgm:prSet/>
      <dgm:spPr/>
      <dgm:t>
        <a:bodyPr/>
        <a:lstStyle/>
        <a:p>
          <a:endParaRPr lang="pt-BR" baseline="0">
            <a:solidFill>
              <a:schemeClr val="tx1"/>
            </a:solidFill>
          </a:endParaRPr>
        </a:p>
      </dgm:t>
    </dgm:pt>
    <dgm:pt modelId="{CC2EF044-15B5-499D-A92F-662CE1B64D60}" type="sibTrans" cxnId="{7709C779-11FC-4E9F-ADCA-BA698CE44ABE}">
      <dgm:prSet/>
      <dgm:spPr/>
      <dgm:t>
        <a:bodyPr/>
        <a:lstStyle/>
        <a:p>
          <a:endParaRPr lang="pt-BR"/>
        </a:p>
      </dgm:t>
    </dgm:pt>
    <dgm:pt modelId="{BF671C77-4E71-414E-8EAC-90B72B7056D8}">
      <dgm:prSet/>
      <dgm:spPr/>
      <dgm:t>
        <a:bodyPr/>
        <a:lstStyle/>
        <a:p>
          <a:r>
            <a:rPr lang="pt-BR" baseline="0" dirty="0" smtClean="0">
              <a:solidFill>
                <a:schemeClr val="tx1"/>
              </a:solidFill>
            </a:rPr>
            <a:t>Declividade SRTM</a:t>
          </a:r>
          <a:endParaRPr lang="pt-BR" baseline="0" dirty="0">
            <a:solidFill>
              <a:schemeClr val="tx1"/>
            </a:solidFill>
          </a:endParaRPr>
        </a:p>
      </dgm:t>
    </dgm:pt>
    <dgm:pt modelId="{9BEAF4C6-A829-467E-89CD-544BEB74C9AA}" type="parTrans" cxnId="{A20D1F6B-C694-4274-9D2F-25F77293B049}">
      <dgm:prSet/>
      <dgm:spPr/>
      <dgm:t>
        <a:bodyPr/>
        <a:lstStyle/>
        <a:p>
          <a:endParaRPr lang="pt-BR" baseline="0">
            <a:solidFill>
              <a:schemeClr val="tx1"/>
            </a:solidFill>
          </a:endParaRPr>
        </a:p>
      </dgm:t>
    </dgm:pt>
    <dgm:pt modelId="{DB57E0A2-B268-4BA3-AF59-1461475A0E40}" type="sibTrans" cxnId="{A20D1F6B-C694-4274-9D2F-25F77293B049}">
      <dgm:prSet/>
      <dgm:spPr/>
      <dgm:t>
        <a:bodyPr/>
        <a:lstStyle/>
        <a:p>
          <a:endParaRPr lang="pt-BR"/>
        </a:p>
      </dgm:t>
    </dgm:pt>
    <dgm:pt modelId="{7DDC17A0-920F-4EF0-B3DA-CEE4E416ADBB}">
      <dgm:prSet/>
      <dgm:spPr/>
      <dgm:t>
        <a:bodyPr/>
        <a:lstStyle/>
        <a:p>
          <a:r>
            <a:rPr lang="pt-BR" baseline="0" dirty="0" smtClean="0">
              <a:solidFill>
                <a:schemeClr val="tx1"/>
              </a:solidFill>
            </a:rPr>
            <a:t>Mapas de Incertezas</a:t>
          </a:r>
          <a:endParaRPr lang="pt-BR" baseline="0" dirty="0">
            <a:solidFill>
              <a:schemeClr val="tx1"/>
            </a:solidFill>
          </a:endParaRPr>
        </a:p>
      </dgm:t>
    </dgm:pt>
    <dgm:pt modelId="{DADB1033-D0C2-45BA-859B-61A2B88C7323}" type="parTrans" cxnId="{7EEA5BD7-8DC0-42E5-8728-A8C5D042745A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pt-BR" baseline="0">
            <a:solidFill>
              <a:schemeClr val="tx1"/>
            </a:solidFill>
          </a:endParaRPr>
        </a:p>
      </dgm:t>
    </dgm:pt>
    <dgm:pt modelId="{5FDF5137-D613-4FAC-978B-7E8C0DACF33C}" type="sibTrans" cxnId="{7EEA5BD7-8DC0-42E5-8728-A8C5D042745A}">
      <dgm:prSet/>
      <dgm:spPr/>
      <dgm:t>
        <a:bodyPr/>
        <a:lstStyle/>
        <a:p>
          <a:endParaRPr lang="pt-BR"/>
        </a:p>
      </dgm:t>
    </dgm:pt>
    <dgm:pt modelId="{3CDEAFD8-C3BA-4DF1-90C7-C1E42D3A77D7}">
      <dgm:prSet phldrT="[Texto]"/>
      <dgm:spPr/>
      <dgm:t>
        <a:bodyPr/>
        <a:lstStyle/>
        <a:p>
          <a:r>
            <a:rPr lang="pt-BR" baseline="0" dirty="0" smtClean="0">
              <a:solidFill>
                <a:schemeClr val="tx1"/>
              </a:solidFill>
            </a:rPr>
            <a:t>Mapa de CN</a:t>
          </a:r>
          <a:endParaRPr lang="pt-BR" baseline="0" dirty="0">
            <a:solidFill>
              <a:schemeClr val="tx1"/>
            </a:solidFill>
          </a:endParaRPr>
        </a:p>
      </dgm:t>
    </dgm:pt>
    <dgm:pt modelId="{FB066E63-4251-4EA7-AB10-24250992A21B}" type="parTrans" cxnId="{FD22239F-4F07-4262-9484-1631D381A112}">
      <dgm:prSet/>
      <dgm:spPr/>
      <dgm:t>
        <a:bodyPr/>
        <a:lstStyle/>
        <a:p>
          <a:endParaRPr lang="pt-BR"/>
        </a:p>
      </dgm:t>
    </dgm:pt>
    <dgm:pt modelId="{40CC52A8-A053-4990-8879-E63172691109}" type="sibTrans" cxnId="{FD22239F-4F07-4262-9484-1631D381A112}">
      <dgm:prSet/>
      <dgm:spPr/>
      <dgm:t>
        <a:bodyPr/>
        <a:lstStyle/>
        <a:p>
          <a:endParaRPr lang="pt-BR"/>
        </a:p>
      </dgm:t>
    </dgm:pt>
    <dgm:pt modelId="{F6AF67B0-E500-40FE-9FB1-3027CCDEB14E}">
      <dgm:prSet/>
      <dgm:spPr/>
      <dgm:t>
        <a:bodyPr/>
        <a:lstStyle/>
        <a:p>
          <a:r>
            <a:rPr lang="pt-BR" dirty="0" smtClean="0"/>
            <a:t>Chuva Efetiva</a:t>
          </a:r>
          <a:endParaRPr lang="pt-BR" dirty="0"/>
        </a:p>
      </dgm:t>
    </dgm:pt>
    <dgm:pt modelId="{4D10E7D6-E759-41F6-8EC7-F9C6DFCD1AF3}" type="parTrans" cxnId="{E2F5E39E-D18D-465C-8F18-C41D789C24D5}">
      <dgm:prSet/>
      <dgm:spPr/>
      <dgm:t>
        <a:bodyPr/>
        <a:lstStyle/>
        <a:p>
          <a:endParaRPr lang="pt-BR"/>
        </a:p>
      </dgm:t>
    </dgm:pt>
    <dgm:pt modelId="{D43A90A6-24F2-4958-B202-3690605CDC3F}" type="sibTrans" cxnId="{E2F5E39E-D18D-465C-8F18-C41D789C24D5}">
      <dgm:prSet/>
      <dgm:spPr/>
      <dgm:t>
        <a:bodyPr/>
        <a:lstStyle/>
        <a:p>
          <a:endParaRPr lang="pt-BR"/>
        </a:p>
      </dgm:t>
    </dgm:pt>
    <dgm:pt modelId="{E94576FC-9F91-406B-A51F-27A8282FE2FE}" type="pres">
      <dgm:prSet presAssocID="{1EF6D906-FB86-4EC4-8FA5-5365909D8A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7DC8550-BAED-461B-9163-599B19B55F40}" type="pres">
      <dgm:prSet presAssocID="{EBDA4FFA-ED31-4265-813E-46FB571D926E}" presName="hierRoot1" presStyleCnt="0"/>
      <dgm:spPr/>
    </dgm:pt>
    <dgm:pt modelId="{1EB47AF3-7640-4389-99BB-122BDE925C62}" type="pres">
      <dgm:prSet presAssocID="{EBDA4FFA-ED31-4265-813E-46FB571D926E}" presName="composite" presStyleCnt="0"/>
      <dgm:spPr/>
    </dgm:pt>
    <dgm:pt modelId="{5CE59A6E-DF56-491E-977F-49A26A75AB58}" type="pres">
      <dgm:prSet presAssocID="{EBDA4FFA-ED31-4265-813E-46FB571D926E}" presName="background" presStyleLbl="node0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393ED68-789D-4970-A38A-9B91BDD1471D}" type="pres">
      <dgm:prSet presAssocID="{EBDA4FFA-ED31-4265-813E-46FB571D926E}" presName="text" presStyleLbl="fgAcc0" presStyleIdx="0" presStyleCnt="2" custLinFactNeighborX="-8087" custLinFactNeighborY="-1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557551-4324-4C64-BD03-F35DC0C902B4}" type="pres">
      <dgm:prSet presAssocID="{EBDA4FFA-ED31-4265-813E-46FB571D926E}" presName="hierChild2" presStyleCnt="0"/>
      <dgm:spPr/>
    </dgm:pt>
    <dgm:pt modelId="{CCF5E493-23D0-4F15-8B9D-7FC6C8708FB4}" type="pres">
      <dgm:prSet presAssocID="{5C3BB019-4B07-4F9E-A0DB-1BB818DAB235}" presName="Name10" presStyleLbl="parChTrans1D2" presStyleIdx="0" presStyleCnt="3"/>
      <dgm:spPr/>
      <dgm:t>
        <a:bodyPr/>
        <a:lstStyle/>
        <a:p>
          <a:endParaRPr lang="pt-BR"/>
        </a:p>
      </dgm:t>
    </dgm:pt>
    <dgm:pt modelId="{E25F76A1-1F37-4F77-94DC-ECB1CD25EA3A}" type="pres">
      <dgm:prSet presAssocID="{F6263420-29EF-4F8D-AC6B-98025671385B}" presName="hierRoot2" presStyleCnt="0"/>
      <dgm:spPr/>
    </dgm:pt>
    <dgm:pt modelId="{49767B03-263B-48A8-83D5-3BE6989B79B0}" type="pres">
      <dgm:prSet presAssocID="{F6263420-29EF-4F8D-AC6B-98025671385B}" presName="composite2" presStyleCnt="0"/>
      <dgm:spPr/>
    </dgm:pt>
    <dgm:pt modelId="{16B68F4E-5218-4A91-AC7F-4863FD77F599}" type="pres">
      <dgm:prSet presAssocID="{F6263420-29EF-4F8D-AC6B-98025671385B}" presName="background2" presStyleLbl="node2" presStyleIdx="0" presStyleCnt="3"/>
      <dgm:spPr/>
    </dgm:pt>
    <dgm:pt modelId="{169F32AF-01EF-444A-ACDC-F62BD24BEE04}" type="pres">
      <dgm:prSet presAssocID="{F6263420-29EF-4F8D-AC6B-98025671385B}" presName="text2" presStyleLbl="fgAcc2" presStyleIdx="0" presStyleCnt="3" custLinFactNeighborX="-51476" custLinFactNeighborY="-14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592459-A012-4478-B820-C0C30ABAE58B}" type="pres">
      <dgm:prSet presAssocID="{F6263420-29EF-4F8D-AC6B-98025671385B}" presName="hierChild3" presStyleCnt="0"/>
      <dgm:spPr/>
    </dgm:pt>
    <dgm:pt modelId="{D02BF47B-BD83-4199-8904-ED0E5F30EF36}" type="pres">
      <dgm:prSet presAssocID="{4D10E7D6-E759-41F6-8EC7-F9C6DFCD1AF3}" presName="Name17" presStyleLbl="parChTrans1D3" presStyleIdx="0" presStyleCnt="2"/>
      <dgm:spPr/>
      <dgm:t>
        <a:bodyPr/>
        <a:lstStyle/>
        <a:p>
          <a:endParaRPr lang="pt-BR"/>
        </a:p>
      </dgm:t>
    </dgm:pt>
    <dgm:pt modelId="{9FD79785-D827-4334-83AD-3D25B13F7505}" type="pres">
      <dgm:prSet presAssocID="{F6AF67B0-E500-40FE-9FB1-3027CCDEB14E}" presName="hierRoot3" presStyleCnt="0"/>
      <dgm:spPr/>
    </dgm:pt>
    <dgm:pt modelId="{E864C328-CEE3-41EC-9FE7-9E24D968ABE7}" type="pres">
      <dgm:prSet presAssocID="{F6AF67B0-E500-40FE-9FB1-3027CCDEB14E}" presName="composite3" presStyleCnt="0"/>
      <dgm:spPr/>
    </dgm:pt>
    <dgm:pt modelId="{8EDC33B5-6692-4AE5-8B33-B169E7C74DEF}" type="pres">
      <dgm:prSet presAssocID="{F6AF67B0-E500-40FE-9FB1-3027CCDEB14E}" presName="background3" presStyleLbl="node3" presStyleIdx="0" presStyleCnt="2"/>
      <dgm:spPr/>
    </dgm:pt>
    <dgm:pt modelId="{8F31835E-2F94-46D8-8F49-BDE4F7B8675B}" type="pres">
      <dgm:prSet presAssocID="{F6AF67B0-E500-40FE-9FB1-3027CCDEB14E}" presName="text3" presStyleLbl="fgAcc3" presStyleIdx="0" presStyleCnt="2" custLinFactX="6210" custLinFactNeighborX="100000" custLinFactNeighborY="-3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CB0E1C-060E-44E7-99AF-E858B0812B72}" type="pres">
      <dgm:prSet presAssocID="{F6AF67B0-E500-40FE-9FB1-3027CCDEB14E}" presName="hierChild4" presStyleCnt="0"/>
      <dgm:spPr/>
    </dgm:pt>
    <dgm:pt modelId="{542E15E2-4345-40ED-9880-102C0CE4E69C}" type="pres">
      <dgm:prSet presAssocID="{DADB1033-D0C2-45BA-859B-61A2B88C7323}" presName="Name17" presStyleLbl="parChTrans1D3" presStyleIdx="1" presStyleCnt="2"/>
      <dgm:spPr/>
      <dgm:t>
        <a:bodyPr/>
        <a:lstStyle/>
        <a:p>
          <a:endParaRPr lang="pt-BR"/>
        </a:p>
      </dgm:t>
    </dgm:pt>
    <dgm:pt modelId="{02D376F6-5AF1-4F01-8850-E34E443008B3}" type="pres">
      <dgm:prSet presAssocID="{7DDC17A0-920F-4EF0-B3DA-CEE4E416ADBB}" presName="hierRoot3" presStyleCnt="0"/>
      <dgm:spPr/>
    </dgm:pt>
    <dgm:pt modelId="{F259AADD-B1A3-4443-94A1-829FE4942F81}" type="pres">
      <dgm:prSet presAssocID="{7DDC17A0-920F-4EF0-B3DA-CEE4E416ADBB}" presName="composite3" presStyleCnt="0"/>
      <dgm:spPr/>
    </dgm:pt>
    <dgm:pt modelId="{282ABAB4-FA17-436C-A131-FAA5F136F712}" type="pres">
      <dgm:prSet presAssocID="{7DDC17A0-920F-4EF0-B3DA-CEE4E416ADBB}" presName="background3" presStyleLbl="node3" presStyleIdx="1" presStyleCnt="2"/>
      <dgm:spPr/>
    </dgm:pt>
    <dgm:pt modelId="{E24807B1-C20A-4B6F-A83F-2C8D224401E9}" type="pres">
      <dgm:prSet presAssocID="{7DDC17A0-920F-4EF0-B3DA-CEE4E416ADBB}" presName="text3" presStyleLbl="fgAcc3" presStyleIdx="1" presStyleCnt="2" custLinFactX="59199" custLinFactNeighborX="100000" custLinFactNeighborY="202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9852A0-E054-4137-9A59-6FC658BF6DFE}" type="pres">
      <dgm:prSet presAssocID="{7DDC17A0-920F-4EF0-B3DA-CEE4E416ADBB}" presName="hierChild4" presStyleCnt="0"/>
      <dgm:spPr/>
    </dgm:pt>
    <dgm:pt modelId="{41A089B0-9507-454C-B932-20F0017B530E}" type="pres">
      <dgm:prSet presAssocID="{830DBD35-2940-4E2C-B302-2865A5636F41}" presName="Name10" presStyleLbl="parChTrans1D2" presStyleIdx="1" presStyleCnt="3"/>
      <dgm:spPr/>
      <dgm:t>
        <a:bodyPr/>
        <a:lstStyle/>
        <a:p>
          <a:endParaRPr lang="pt-BR"/>
        </a:p>
      </dgm:t>
    </dgm:pt>
    <dgm:pt modelId="{C3AE0369-DF4A-4C1A-92EA-1B6BB9930201}" type="pres">
      <dgm:prSet presAssocID="{E5C3E95F-D44B-4DBE-A8E9-D3C4FFCA8E97}" presName="hierRoot2" presStyleCnt="0"/>
      <dgm:spPr/>
    </dgm:pt>
    <dgm:pt modelId="{E815ABD4-B9FA-4068-8DB1-5F7EF96EC305}" type="pres">
      <dgm:prSet presAssocID="{E5C3E95F-D44B-4DBE-A8E9-D3C4FFCA8E97}" presName="composite2" presStyleCnt="0"/>
      <dgm:spPr/>
    </dgm:pt>
    <dgm:pt modelId="{34FA9A50-9372-4EAF-9076-A40371A8D61D}" type="pres">
      <dgm:prSet presAssocID="{E5C3E95F-D44B-4DBE-A8E9-D3C4FFCA8E97}" presName="background2" presStyleLbl="node2" presStyleIdx="1" presStyleCnt="3"/>
      <dgm:spPr/>
    </dgm:pt>
    <dgm:pt modelId="{4BF172AE-D7F7-4D53-8582-BF5C4509DABE}" type="pres">
      <dgm:prSet presAssocID="{E5C3E95F-D44B-4DBE-A8E9-D3C4FFCA8E97}" presName="text2" presStyleLbl="fgAcc2" presStyleIdx="1" presStyleCnt="3" custLinFactNeighborX="-49877" custLinFactNeighborY="48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B9B32D-7826-41C2-92C6-682E652D62FD}" type="pres">
      <dgm:prSet presAssocID="{E5C3E95F-D44B-4DBE-A8E9-D3C4FFCA8E97}" presName="hierChild3" presStyleCnt="0"/>
      <dgm:spPr/>
    </dgm:pt>
    <dgm:pt modelId="{5A94CE2C-D018-465D-8FBE-A57424C89E26}" type="pres">
      <dgm:prSet presAssocID="{9BEAF4C6-A829-467E-89CD-544BEB74C9AA}" presName="Name10" presStyleLbl="parChTrans1D2" presStyleIdx="2" presStyleCnt="3"/>
      <dgm:spPr/>
      <dgm:t>
        <a:bodyPr/>
        <a:lstStyle/>
        <a:p>
          <a:endParaRPr lang="pt-BR"/>
        </a:p>
      </dgm:t>
    </dgm:pt>
    <dgm:pt modelId="{0206CC52-87DF-4F32-850B-348B6B04F858}" type="pres">
      <dgm:prSet presAssocID="{BF671C77-4E71-414E-8EAC-90B72B7056D8}" presName="hierRoot2" presStyleCnt="0"/>
      <dgm:spPr/>
    </dgm:pt>
    <dgm:pt modelId="{A85A7EA2-57A7-45CC-9CFE-C060673BF203}" type="pres">
      <dgm:prSet presAssocID="{BF671C77-4E71-414E-8EAC-90B72B7056D8}" presName="composite2" presStyleCnt="0"/>
      <dgm:spPr/>
    </dgm:pt>
    <dgm:pt modelId="{5ED44A1D-635F-4FC2-89BA-B3AB4365764E}" type="pres">
      <dgm:prSet presAssocID="{BF671C77-4E71-414E-8EAC-90B72B7056D8}" presName="background2" presStyleLbl="node2" presStyleIdx="2" presStyleCnt="3"/>
      <dgm:spPr/>
    </dgm:pt>
    <dgm:pt modelId="{FC3EC021-C015-455F-B8E2-10F05CFF9ED8}" type="pres">
      <dgm:prSet presAssocID="{BF671C77-4E71-414E-8EAC-90B72B7056D8}" presName="text2" presStyleLbl="fgAcc2" presStyleIdx="2" presStyleCnt="3" custLinFactNeighborX="-56267" custLinFactNeighborY="48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F0AB02-948E-4943-8777-2DFB4BC4A91E}" type="pres">
      <dgm:prSet presAssocID="{BF671C77-4E71-414E-8EAC-90B72B7056D8}" presName="hierChild3" presStyleCnt="0"/>
      <dgm:spPr/>
    </dgm:pt>
    <dgm:pt modelId="{40BD731A-086F-4B66-88CA-5739970E5073}" type="pres">
      <dgm:prSet presAssocID="{3CDEAFD8-C3BA-4DF1-90C7-C1E42D3A77D7}" presName="hierRoot1" presStyleCnt="0"/>
      <dgm:spPr/>
    </dgm:pt>
    <dgm:pt modelId="{D8C8D958-94A6-4B34-8691-0D8D68619B4B}" type="pres">
      <dgm:prSet presAssocID="{3CDEAFD8-C3BA-4DF1-90C7-C1E42D3A77D7}" presName="composite" presStyleCnt="0"/>
      <dgm:spPr/>
    </dgm:pt>
    <dgm:pt modelId="{F8C3B2DD-9F7A-4CA3-AA7D-7F03BFCBF953}" type="pres">
      <dgm:prSet presAssocID="{3CDEAFD8-C3BA-4DF1-90C7-C1E42D3A77D7}" presName="background" presStyleLbl="node0" presStyleIdx="1" presStyleCnt="2"/>
      <dgm:spPr/>
    </dgm:pt>
    <dgm:pt modelId="{EB0EA226-4973-4722-B02B-86A2A61FCBDB}" type="pres">
      <dgm:prSet presAssocID="{3CDEAFD8-C3BA-4DF1-90C7-C1E42D3A77D7}" presName="text" presStyleLbl="fgAcc0" presStyleIdx="1" presStyleCnt="2" custLinFactX="-132330" custLinFactY="200000" custLinFactNeighborX="-200000" custLinFactNeighborY="2625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BB3C3C-BDD4-4C80-ACD8-18E798C4AF81}" type="pres">
      <dgm:prSet presAssocID="{3CDEAFD8-C3BA-4DF1-90C7-C1E42D3A77D7}" presName="hierChild2" presStyleCnt="0"/>
      <dgm:spPr/>
    </dgm:pt>
  </dgm:ptLst>
  <dgm:cxnLst>
    <dgm:cxn modelId="{45661FCE-28C4-4282-87E2-C3275AF42035}" type="presOf" srcId="{BF671C77-4E71-414E-8EAC-90B72B7056D8}" destId="{FC3EC021-C015-455F-B8E2-10F05CFF9ED8}" srcOrd="0" destOrd="0" presId="urn:microsoft.com/office/officeart/2005/8/layout/hierarchy1"/>
    <dgm:cxn modelId="{ECA270F8-34A3-4206-B463-AA969B9522CB}" type="presOf" srcId="{F6263420-29EF-4F8D-AC6B-98025671385B}" destId="{169F32AF-01EF-444A-ACDC-F62BD24BEE04}" srcOrd="0" destOrd="0" presId="urn:microsoft.com/office/officeart/2005/8/layout/hierarchy1"/>
    <dgm:cxn modelId="{A20D1F6B-C694-4274-9D2F-25F77293B049}" srcId="{EBDA4FFA-ED31-4265-813E-46FB571D926E}" destId="{BF671C77-4E71-414E-8EAC-90B72B7056D8}" srcOrd="2" destOrd="0" parTransId="{9BEAF4C6-A829-467E-89CD-544BEB74C9AA}" sibTransId="{DB57E0A2-B268-4BA3-AF59-1461475A0E40}"/>
    <dgm:cxn modelId="{478D2BA4-2D75-4ABA-8ECA-C9CAB240C1D4}" type="presOf" srcId="{DADB1033-D0C2-45BA-859B-61A2B88C7323}" destId="{542E15E2-4345-40ED-9880-102C0CE4E69C}" srcOrd="0" destOrd="0" presId="urn:microsoft.com/office/officeart/2005/8/layout/hierarchy1"/>
    <dgm:cxn modelId="{7EEA5BD7-8DC0-42E5-8728-A8C5D042745A}" srcId="{F6263420-29EF-4F8D-AC6B-98025671385B}" destId="{7DDC17A0-920F-4EF0-B3DA-CEE4E416ADBB}" srcOrd="1" destOrd="0" parTransId="{DADB1033-D0C2-45BA-859B-61A2B88C7323}" sibTransId="{5FDF5137-D613-4FAC-978B-7E8C0DACF33C}"/>
    <dgm:cxn modelId="{EB1AA084-AE62-45F5-8FF4-85C127AF0D98}" srcId="{1EF6D906-FB86-4EC4-8FA5-5365909D8A70}" destId="{EBDA4FFA-ED31-4265-813E-46FB571D926E}" srcOrd="0" destOrd="0" parTransId="{4764EE9F-73FA-4710-ABC9-7DDD56F02929}" sibTransId="{AFF72E5D-C070-49B4-A447-013C30E4A24A}"/>
    <dgm:cxn modelId="{1E1C487B-3F20-45E0-9C63-C901F3DD6BF9}" srcId="{EBDA4FFA-ED31-4265-813E-46FB571D926E}" destId="{F6263420-29EF-4F8D-AC6B-98025671385B}" srcOrd="0" destOrd="0" parTransId="{5C3BB019-4B07-4F9E-A0DB-1BB818DAB235}" sibTransId="{890A08DD-04A9-4F35-A52C-2FF7C4C282B7}"/>
    <dgm:cxn modelId="{8158B538-F4C1-4227-9F9A-2821AE9BD5F1}" type="presOf" srcId="{1EF6D906-FB86-4EC4-8FA5-5365909D8A70}" destId="{E94576FC-9F91-406B-A51F-27A8282FE2FE}" srcOrd="0" destOrd="0" presId="urn:microsoft.com/office/officeart/2005/8/layout/hierarchy1"/>
    <dgm:cxn modelId="{B1440DAA-6B1F-4D7C-BF83-9BCB04F6C138}" type="presOf" srcId="{830DBD35-2940-4E2C-B302-2865A5636F41}" destId="{41A089B0-9507-454C-B932-20F0017B530E}" srcOrd="0" destOrd="0" presId="urn:microsoft.com/office/officeart/2005/8/layout/hierarchy1"/>
    <dgm:cxn modelId="{7709C779-11FC-4E9F-ADCA-BA698CE44ABE}" srcId="{EBDA4FFA-ED31-4265-813E-46FB571D926E}" destId="{E5C3E95F-D44B-4DBE-A8E9-D3C4FFCA8E97}" srcOrd="1" destOrd="0" parTransId="{830DBD35-2940-4E2C-B302-2865A5636F41}" sibTransId="{CC2EF044-15B5-499D-A92F-662CE1B64D60}"/>
    <dgm:cxn modelId="{E2F5E39E-D18D-465C-8F18-C41D789C24D5}" srcId="{F6263420-29EF-4F8D-AC6B-98025671385B}" destId="{F6AF67B0-E500-40FE-9FB1-3027CCDEB14E}" srcOrd="0" destOrd="0" parTransId="{4D10E7D6-E759-41F6-8EC7-F9C6DFCD1AF3}" sibTransId="{D43A90A6-24F2-4958-B202-3690605CDC3F}"/>
    <dgm:cxn modelId="{58D42CEC-5EA0-480C-92B8-4BE80EAEFCA1}" type="presOf" srcId="{4D10E7D6-E759-41F6-8EC7-F9C6DFCD1AF3}" destId="{D02BF47B-BD83-4199-8904-ED0E5F30EF36}" srcOrd="0" destOrd="0" presId="urn:microsoft.com/office/officeart/2005/8/layout/hierarchy1"/>
    <dgm:cxn modelId="{FD22239F-4F07-4262-9484-1631D381A112}" srcId="{1EF6D906-FB86-4EC4-8FA5-5365909D8A70}" destId="{3CDEAFD8-C3BA-4DF1-90C7-C1E42D3A77D7}" srcOrd="1" destOrd="0" parTransId="{FB066E63-4251-4EA7-AB10-24250992A21B}" sibTransId="{40CC52A8-A053-4990-8879-E63172691109}"/>
    <dgm:cxn modelId="{A6C7BB9A-43ED-4332-9E71-629B76988E91}" type="presOf" srcId="{7DDC17A0-920F-4EF0-B3DA-CEE4E416ADBB}" destId="{E24807B1-C20A-4B6F-A83F-2C8D224401E9}" srcOrd="0" destOrd="0" presId="urn:microsoft.com/office/officeart/2005/8/layout/hierarchy1"/>
    <dgm:cxn modelId="{F5857DFF-DAEE-40A0-852E-0946E35F2B17}" type="presOf" srcId="{F6AF67B0-E500-40FE-9FB1-3027CCDEB14E}" destId="{8F31835E-2F94-46D8-8F49-BDE4F7B8675B}" srcOrd="0" destOrd="0" presId="urn:microsoft.com/office/officeart/2005/8/layout/hierarchy1"/>
    <dgm:cxn modelId="{8E57610C-BDDF-49DA-A71E-C3F1CF64EA2B}" type="presOf" srcId="{5C3BB019-4B07-4F9E-A0DB-1BB818DAB235}" destId="{CCF5E493-23D0-4F15-8B9D-7FC6C8708FB4}" srcOrd="0" destOrd="0" presId="urn:microsoft.com/office/officeart/2005/8/layout/hierarchy1"/>
    <dgm:cxn modelId="{AE742884-2BAA-42E4-87E6-C7000CD64C74}" type="presOf" srcId="{9BEAF4C6-A829-467E-89CD-544BEB74C9AA}" destId="{5A94CE2C-D018-465D-8FBE-A57424C89E26}" srcOrd="0" destOrd="0" presId="urn:microsoft.com/office/officeart/2005/8/layout/hierarchy1"/>
    <dgm:cxn modelId="{6C8D60F3-607E-4D0A-8C71-5D66941E615F}" type="presOf" srcId="{EBDA4FFA-ED31-4265-813E-46FB571D926E}" destId="{2393ED68-789D-4970-A38A-9B91BDD1471D}" srcOrd="0" destOrd="0" presId="urn:microsoft.com/office/officeart/2005/8/layout/hierarchy1"/>
    <dgm:cxn modelId="{8436CF12-F0A4-459D-9BF9-EB83BF8A2B5B}" type="presOf" srcId="{E5C3E95F-D44B-4DBE-A8E9-D3C4FFCA8E97}" destId="{4BF172AE-D7F7-4D53-8582-BF5C4509DABE}" srcOrd="0" destOrd="0" presId="urn:microsoft.com/office/officeart/2005/8/layout/hierarchy1"/>
    <dgm:cxn modelId="{4070261F-ED70-4400-AE1A-80D53FA8B4E2}" type="presOf" srcId="{3CDEAFD8-C3BA-4DF1-90C7-C1E42D3A77D7}" destId="{EB0EA226-4973-4722-B02B-86A2A61FCBDB}" srcOrd="0" destOrd="0" presId="urn:microsoft.com/office/officeart/2005/8/layout/hierarchy1"/>
    <dgm:cxn modelId="{78769547-2D20-4B38-B827-1E513C6D74EE}" type="presParOf" srcId="{E94576FC-9F91-406B-A51F-27A8282FE2FE}" destId="{97DC8550-BAED-461B-9163-599B19B55F40}" srcOrd="0" destOrd="0" presId="urn:microsoft.com/office/officeart/2005/8/layout/hierarchy1"/>
    <dgm:cxn modelId="{D13FD421-85DC-454A-B7FF-6DD6F2F36314}" type="presParOf" srcId="{97DC8550-BAED-461B-9163-599B19B55F40}" destId="{1EB47AF3-7640-4389-99BB-122BDE925C62}" srcOrd="0" destOrd="0" presId="urn:microsoft.com/office/officeart/2005/8/layout/hierarchy1"/>
    <dgm:cxn modelId="{2F5B963E-7511-447F-9F1A-FF14EB843DA2}" type="presParOf" srcId="{1EB47AF3-7640-4389-99BB-122BDE925C62}" destId="{5CE59A6E-DF56-491E-977F-49A26A75AB58}" srcOrd="0" destOrd="0" presId="urn:microsoft.com/office/officeart/2005/8/layout/hierarchy1"/>
    <dgm:cxn modelId="{F5F6D6E7-2E24-4774-88F6-2A32BF3BCE5D}" type="presParOf" srcId="{1EB47AF3-7640-4389-99BB-122BDE925C62}" destId="{2393ED68-789D-4970-A38A-9B91BDD1471D}" srcOrd="1" destOrd="0" presId="urn:microsoft.com/office/officeart/2005/8/layout/hierarchy1"/>
    <dgm:cxn modelId="{AB35C75A-B4E1-4972-860B-9498D26BE67F}" type="presParOf" srcId="{97DC8550-BAED-461B-9163-599B19B55F40}" destId="{F5557551-4324-4C64-BD03-F35DC0C902B4}" srcOrd="1" destOrd="0" presId="urn:microsoft.com/office/officeart/2005/8/layout/hierarchy1"/>
    <dgm:cxn modelId="{553469D9-05BF-4AAC-9747-6CA7F15E616B}" type="presParOf" srcId="{F5557551-4324-4C64-BD03-F35DC0C902B4}" destId="{CCF5E493-23D0-4F15-8B9D-7FC6C8708FB4}" srcOrd="0" destOrd="0" presId="urn:microsoft.com/office/officeart/2005/8/layout/hierarchy1"/>
    <dgm:cxn modelId="{693D70CB-98E9-40AD-910C-FE31D60E70DB}" type="presParOf" srcId="{F5557551-4324-4C64-BD03-F35DC0C902B4}" destId="{E25F76A1-1F37-4F77-94DC-ECB1CD25EA3A}" srcOrd="1" destOrd="0" presId="urn:microsoft.com/office/officeart/2005/8/layout/hierarchy1"/>
    <dgm:cxn modelId="{3F398E2B-013C-4267-AFCD-C62B9C44A191}" type="presParOf" srcId="{E25F76A1-1F37-4F77-94DC-ECB1CD25EA3A}" destId="{49767B03-263B-48A8-83D5-3BE6989B79B0}" srcOrd="0" destOrd="0" presId="urn:microsoft.com/office/officeart/2005/8/layout/hierarchy1"/>
    <dgm:cxn modelId="{F384F3FF-C4C8-467A-B5DF-EE90C08BE1DF}" type="presParOf" srcId="{49767B03-263B-48A8-83D5-3BE6989B79B0}" destId="{16B68F4E-5218-4A91-AC7F-4863FD77F599}" srcOrd="0" destOrd="0" presId="urn:microsoft.com/office/officeart/2005/8/layout/hierarchy1"/>
    <dgm:cxn modelId="{F291C6F6-84ED-4EFC-A92C-BFD1FE307D97}" type="presParOf" srcId="{49767B03-263B-48A8-83D5-3BE6989B79B0}" destId="{169F32AF-01EF-444A-ACDC-F62BD24BEE04}" srcOrd="1" destOrd="0" presId="urn:microsoft.com/office/officeart/2005/8/layout/hierarchy1"/>
    <dgm:cxn modelId="{5CDA3BB4-E41E-4AE2-8C64-7C06B324ACD3}" type="presParOf" srcId="{E25F76A1-1F37-4F77-94DC-ECB1CD25EA3A}" destId="{23592459-A012-4478-B820-C0C30ABAE58B}" srcOrd="1" destOrd="0" presId="urn:microsoft.com/office/officeart/2005/8/layout/hierarchy1"/>
    <dgm:cxn modelId="{B2F73ACC-BCE8-44EE-91CE-9431E1F6C2B3}" type="presParOf" srcId="{23592459-A012-4478-B820-C0C30ABAE58B}" destId="{D02BF47B-BD83-4199-8904-ED0E5F30EF36}" srcOrd="0" destOrd="0" presId="urn:microsoft.com/office/officeart/2005/8/layout/hierarchy1"/>
    <dgm:cxn modelId="{D3589E60-FE0A-433B-995C-09F74C902A51}" type="presParOf" srcId="{23592459-A012-4478-B820-C0C30ABAE58B}" destId="{9FD79785-D827-4334-83AD-3D25B13F7505}" srcOrd="1" destOrd="0" presId="urn:microsoft.com/office/officeart/2005/8/layout/hierarchy1"/>
    <dgm:cxn modelId="{1D20AD5E-C21F-43AE-8EAA-B2DD92DC8C3B}" type="presParOf" srcId="{9FD79785-D827-4334-83AD-3D25B13F7505}" destId="{E864C328-CEE3-41EC-9FE7-9E24D968ABE7}" srcOrd="0" destOrd="0" presId="urn:microsoft.com/office/officeart/2005/8/layout/hierarchy1"/>
    <dgm:cxn modelId="{1DEA0EF3-D952-428B-AB38-7ED3CC317346}" type="presParOf" srcId="{E864C328-CEE3-41EC-9FE7-9E24D968ABE7}" destId="{8EDC33B5-6692-4AE5-8B33-B169E7C74DEF}" srcOrd="0" destOrd="0" presId="urn:microsoft.com/office/officeart/2005/8/layout/hierarchy1"/>
    <dgm:cxn modelId="{72F3C02B-B000-40DD-8A91-3B7C672614FA}" type="presParOf" srcId="{E864C328-CEE3-41EC-9FE7-9E24D968ABE7}" destId="{8F31835E-2F94-46D8-8F49-BDE4F7B8675B}" srcOrd="1" destOrd="0" presId="urn:microsoft.com/office/officeart/2005/8/layout/hierarchy1"/>
    <dgm:cxn modelId="{CD3A2B2C-FBB1-411F-BF9D-D9E4BA517C97}" type="presParOf" srcId="{9FD79785-D827-4334-83AD-3D25B13F7505}" destId="{63CB0E1C-060E-44E7-99AF-E858B0812B72}" srcOrd="1" destOrd="0" presId="urn:microsoft.com/office/officeart/2005/8/layout/hierarchy1"/>
    <dgm:cxn modelId="{BCAFB3CB-56B1-4DCC-91AA-7DF41DACB125}" type="presParOf" srcId="{23592459-A012-4478-B820-C0C30ABAE58B}" destId="{542E15E2-4345-40ED-9880-102C0CE4E69C}" srcOrd="2" destOrd="0" presId="urn:microsoft.com/office/officeart/2005/8/layout/hierarchy1"/>
    <dgm:cxn modelId="{67457C64-E146-4C62-8284-2213BE11F3F4}" type="presParOf" srcId="{23592459-A012-4478-B820-C0C30ABAE58B}" destId="{02D376F6-5AF1-4F01-8850-E34E443008B3}" srcOrd="3" destOrd="0" presId="urn:microsoft.com/office/officeart/2005/8/layout/hierarchy1"/>
    <dgm:cxn modelId="{299D93BF-C2DE-4487-831B-A97C3D41E636}" type="presParOf" srcId="{02D376F6-5AF1-4F01-8850-E34E443008B3}" destId="{F259AADD-B1A3-4443-94A1-829FE4942F81}" srcOrd="0" destOrd="0" presId="urn:microsoft.com/office/officeart/2005/8/layout/hierarchy1"/>
    <dgm:cxn modelId="{824D3456-63CD-4661-87DB-71F56DBB28BD}" type="presParOf" srcId="{F259AADD-B1A3-4443-94A1-829FE4942F81}" destId="{282ABAB4-FA17-436C-A131-FAA5F136F712}" srcOrd="0" destOrd="0" presId="urn:microsoft.com/office/officeart/2005/8/layout/hierarchy1"/>
    <dgm:cxn modelId="{A0F28AD1-9E82-445D-8F5E-B5106571BCFE}" type="presParOf" srcId="{F259AADD-B1A3-4443-94A1-829FE4942F81}" destId="{E24807B1-C20A-4B6F-A83F-2C8D224401E9}" srcOrd="1" destOrd="0" presId="urn:microsoft.com/office/officeart/2005/8/layout/hierarchy1"/>
    <dgm:cxn modelId="{6DF7D600-1B81-4FFB-B8DB-88488D8E6611}" type="presParOf" srcId="{02D376F6-5AF1-4F01-8850-E34E443008B3}" destId="{C99852A0-E054-4137-9A59-6FC658BF6DFE}" srcOrd="1" destOrd="0" presId="urn:microsoft.com/office/officeart/2005/8/layout/hierarchy1"/>
    <dgm:cxn modelId="{D477C189-9501-48E5-AA61-852F15611920}" type="presParOf" srcId="{F5557551-4324-4C64-BD03-F35DC0C902B4}" destId="{41A089B0-9507-454C-B932-20F0017B530E}" srcOrd="2" destOrd="0" presId="urn:microsoft.com/office/officeart/2005/8/layout/hierarchy1"/>
    <dgm:cxn modelId="{B533E19D-A3AE-4EB4-8263-C6A7FF1DDBF4}" type="presParOf" srcId="{F5557551-4324-4C64-BD03-F35DC0C902B4}" destId="{C3AE0369-DF4A-4C1A-92EA-1B6BB9930201}" srcOrd="3" destOrd="0" presId="urn:microsoft.com/office/officeart/2005/8/layout/hierarchy1"/>
    <dgm:cxn modelId="{4455DE8D-7994-4823-B951-A018DED8E57E}" type="presParOf" srcId="{C3AE0369-DF4A-4C1A-92EA-1B6BB9930201}" destId="{E815ABD4-B9FA-4068-8DB1-5F7EF96EC305}" srcOrd="0" destOrd="0" presId="urn:microsoft.com/office/officeart/2005/8/layout/hierarchy1"/>
    <dgm:cxn modelId="{CE560564-35E9-460E-A8D4-436142FD2C86}" type="presParOf" srcId="{E815ABD4-B9FA-4068-8DB1-5F7EF96EC305}" destId="{34FA9A50-9372-4EAF-9076-A40371A8D61D}" srcOrd="0" destOrd="0" presId="urn:microsoft.com/office/officeart/2005/8/layout/hierarchy1"/>
    <dgm:cxn modelId="{4783928E-6AAC-4292-9061-EBC111840F5D}" type="presParOf" srcId="{E815ABD4-B9FA-4068-8DB1-5F7EF96EC305}" destId="{4BF172AE-D7F7-4D53-8582-BF5C4509DABE}" srcOrd="1" destOrd="0" presId="urn:microsoft.com/office/officeart/2005/8/layout/hierarchy1"/>
    <dgm:cxn modelId="{AEAD0296-7FEA-4EDA-9D37-ED3CEBC5543D}" type="presParOf" srcId="{C3AE0369-DF4A-4C1A-92EA-1B6BB9930201}" destId="{40B9B32D-7826-41C2-92C6-682E652D62FD}" srcOrd="1" destOrd="0" presId="urn:microsoft.com/office/officeart/2005/8/layout/hierarchy1"/>
    <dgm:cxn modelId="{18D6C09E-6AE1-4759-9E4F-095DCA39D976}" type="presParOf" srcId="{F5557551-4324-4C64-BD03-F35DC0C902B4}" destId="{5A94CE2C-D018-465D-8FBE-A57424C89E26}" srcOrd="4" destOrd="0" presId="urn:microsoft.com/office/officeart/2005/8/layout/hierarchy1"/>
    <dgm:cxn modelId="{70CEBAEA-FBBE-4D37-A4DC-8F51E6265E77}" type="presParOf" srcId="{F5557551-4324-4C64-BD03-F35DC0C902B4}" destId="{0206CC52-87DF-4F32-850B-348B6B04F858}" srcOrd="5" destOrd="0" presId="urn:microsoft.com/office/officeart/2005/8/layout/hierarchy1"/>
    <dgm:cxn modelId="{7C94EDA5-9CEE-4232-ACB9-3D4188B0E5B4}" type="presParOf" srcId="{0206CC52-87DF-4F32-850B-348B6B04F858}" destId="{A85A7EA2-57A7-45CC-9CFE-C060673BF203}" srcOrd="0" destOrd="0" presId="urn:microsoft.com/office/officeart/2005/8/layout/hierarchy1"/>
    <dgm:cxn modelId="{1069F1B6-3526-4FD9-B04F-0199132BD3A9}" type="presParOf" srcId="{A85A7EA2-57A7-45CC-9CFE-C060673BF203}" destId="{5ED44A1D-635F-4FC2-89BA-B3AB4365764E}" srcOrd="0" destOrd="0" presId="urn:microsoft.com/office/officeart/2005/8/layout/hierarchy1"/>
    <dgm:cxn modelId="{85334B02-EA66-4F4A-8DDC-B773C2E890D9}" type="presParOf" srcId="{A85A7EA2-57A7-45CC-9CFE-C060673BF203}" destId="{FC3EC021-C015-455F-B8E2-10F05CFF9ED8}" srcOrd="1" destOrd="0" presId="urn:microsoft.com/office/officeart/2005/8/layout/hierarchy1"/>
    <dgm:cxn modelId="{A066E867-ADB2-49F9-9C6E-1E516CA8C104}" type="presParOf" srcId="{0206CC52-87DF-4F32-850B-348B6B04F858}" destId="{F1F0AB02-948E-4943-8777-2DFB4BC4A91E}" srcOrd="1" destOrd="0" presId="urn:microsoft.com/office/officeart/2005/8/layout/hierarchy1"/>
    <dgm:cxn modelId="{6337A117-ADFD-441F-9893-FB6C3B07005F}" type="presParOf" srcId="{E94576FC-9F91-406B-A51F-27A8282FE2FE}" destId="{40BD731A-086F-4B66-88CA-5739970E5073}" srcOrd="1" destOrd="0" presId="urn:microsoft.com/office/officeart/2005/8/layout/hierarchy1"/>
    <dgm:cxn modelId="{75289974-7184-4215-AF02-FED720B76365}" type="presParOf" srcId="{40BD731A-086F-4B66-88CA-5739970E5073}" destId="{D8C8D958-94A6-4B34-8691-0D8D68619B4B}" srcOrd="0" destOrd="0" presId="urn:microsoft.com/office/officeart/2005/8/layout/hierarchy1"/>
    <dgm:cxn modelId="{A43D3313-ACCE-4A7B-987D-881DB3F4160B}" type="presParOf" srcId="{D8C8D958-94A6-4B34-8691-0D8D68619B4B}" destId="{F8C3B2DD-9F7A-4CA3-AA7D-7F03BFCBF953}" srcOrd="0" destOrd="0" presId="urn:microsoft.com/office/officeart/2005/8/layout/hierarchy1"/>
    <dgm:cxn modelId="{CF11B45A-66B7-4BD8-BB87-BE3A3838BD14}" type="presParOf" srcId="{D8C8D958-94A6-4B34-8691-0D8D68619B4B}" destId="{EB0EA226-4973-4722-B02B-86A2A61FCBDB}" srcOrd="1" destOrd="0" presId="urn:microsoft.com/office/officeart/2005/8/layout/hierarchy1"/>
    <dgm:cxn modelId="{BF6765CF-AB8E-4FA9-AFA6-A44FB5D3C518}" type="presParOf" srcId="{40BD731A-086F-4B66-88CA-5739970E5073}" destId="{B7BB3C3C-BDD4-4C80-ACD8-18E798C4AF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CE2C-D018-465D-8FBE-A57424C89E26}">
      <dsp:nvSpPr>
        <dsp:cNvPr id="0" name=""/>
        <dsp:cNvSpPr/>
      </dsp:nvSpPr>
      <dsp:spPr>
        <a:xfrm>
          <a:off x="5758254" y="1409169"/>
          <a:ext cx="1644559" cy="71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10"/>
              </a:lnTo>
              <a:lnTo>
                <a:pt x="1644559" y="511310"/>
              </a:lnTo>
              <a:lnTo>
                <a:pt x="1644559" y="7170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089B0-9507-454C-B932-20F0017B530E}">
      <dsp:nvSpPr>
        <dsp:cNvPr id="0" name=""/>
        <dsp:cNvSpPr/>
      </dsp:nvSpPr>
      <dsp:spPr>
        <a:xfrm>
          <a:off x="4830052" y="1409169"/>
          <a:ext cx="928201" cy="717071"/>
        </a:xfrm>
        <a:custGeom>
          <a:avLst/>
          <a:gdLst/>
          <a:ahLst/>
          <a:cxnLst/>
          <a:rect l="0" t="0" r="0" b="0"/>
          <a:pathLst>
            <a:path>
              <a:moveTo>
                <a:pt x="928201" y="0"/>
              </a:moveTo>
              <a:lnTo>
                <a:pt x="928201" y="511310"/>
              </a:lnTo>
              <a:lnTo>
                <a:pt x="0" y="511310"/>
              </a:lnTo>
              <a:lnTo>
                <a:pt x="0" y="7170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E15E2-4345-40ED-9880-102C0CE4E69C}">
      <dsp:nvSpPr>
        <dsp:cNvPr id="0" name=""/>
        <dsp:cNvSpPr/>
      </dsp:nvSpPr>
      <dsp:spPr>
        <a:xfrm>
          <a:off x="2079846" y="3447930"/>
          <a:ext cx="6036668" cy="667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092"/>
              </a:lnTo>
              <a:lnTo>
                <a:pt x="6036668" y="462092"/>
              </a:lnTo>
              <a:lnTo>
                <a:pt x="6036668" y="667853"/>
              </a:lnTo>
            </a:path>
          </a:pathLst>
        </a:custGeom>
        <a:noFill/>
        <a:ln w="158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BF47B-BD83-4199-8904-ED0E5F30EF36}">
      <dsp:nvSpPr>
        <dsp:cNvPr id="0" name=""/>
        <dsp:cNvSpPr/>
      </dsp:nvSpPr>
      <dsp:spPr>
        <a:xfrm>
          <a:off x="2079846" y="3447930"/>
          <a:ext cx="2145034" cy="66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92"/>
              </a:lnTo>
              <a:lnTo>
                <a:pt x="2145034" y="456092"/>
              </a:lnTo>
              <a:lnTo>
                <a:pt x="2145034" y="6618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E493-23D0-4F15-8B9D-7FC6C8708FB4}">
      <dsp:nvSpPr>
        <dsp:cNvPr id="0" name=""/>
        <dsp:cNvSpPr/>
      </dsp:nvSpPr>
      <dsp:spPr>
        <a:xfrm>
          <a:off x="2079846" y="1409169"/>
          <a:ext cx="3678407" cy="628356"/>
        </a:xfrm>
        <a:custGeom>
          <a:avLst/>
          <a:gdLst/>
          <a:ahLst/>
          <a:cxnLst/>
          <a:rect l="0" t="0" r="0" b="0"/>
          <a:pathLst>
            <a:path>
              <a:moveTo>
                <a:pt x="3678407" y="0"/>
              </a:moveTo>
              <a:lnTo>
                <a:pt x="3678407" y="422595"/>
              </a:lnTo>
              <a:lnTo>
                <a:pt x="0" y="422595"/>
              </a:lnTo>
              <a:lnTo>
                <a:pt x="0" y="6283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59A6E-DF56-491E-977F-49A26A75AB58}">
      <dsp:nvSpPr>
        <dsp:cNvPr id="0" name=""/>
        <dsp:cNvSpPr/>
      </dsp:nvSpPr>
      <dsp:spPr>
        <a:xfrm>
          <a:off x="4647699" y="-1235"/>
          <a:ext cx="2221110" cy="1410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ED68-789D-4970-A38A-9B91BDD1471D}">
      <dsp:nvSpPr>
        <dsp:cNvPr id="0" name=""/>
        <dsp:cNvSpPr/>
      </dsp:nvSpPr>
      <dsp:spPr>
        <a:xfrm>
          <a:off x="4894489" y="233214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baseline="0" dirty="0" smtClean="0">
              <a:solidFill>
                <a:schemeClr val="tx1"/>
              </a:solidFill>
            </a:rPr>
            <a:t>Dados de entrada</a:t>
          </a:r>
          <a:endParaRPr lang="pt-BR" sz="2300" kern="1200" baseline="0" dirty="0">
            <a:solidFill>
              <a:schemeClr val="tx1"/>
            </a:solidFill>
          </a:endParaRPr>
        </a:p>
      </dsp:txBody>
      <dsp:txXfrm>
        <a:off x="4935798" y="274523"/>
        <a:ext cx="2138492" cy="1327786"/>
      </dsp:txXfrm>
    </dsp:sp>
    <dsp:sp modelId="{16B68F4E-5218-4A91-AC7F-4863FD77F599}">
      <dsp:nvSpPr>
        <dsp:cNvPr id="0" name=""/>
        <dsp:cNvSpPr/>
      </dsp:nvSpPr>
      <dsp:spPr>
        <a:xfrm>
          <a:off x="969291" y="2037526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F32AF-01EF-444A-ACDC-F62BD24BEE04}">
      <dsp:nvSpPr>
        <dsp:cNvPr id="0" name=""/>
        <dsp:cNvSpPr/>
      </dsp:nvSpPr>
      <dsp:spPr>
        <a:xfrm>
          <a:off x="1216081" y="2271976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300" kern="1200" dirty="0" smtClean="0"/>
            <a:t>Mapa de uso e do solo</a:t>
          </a:r>
          <a:endParaRPr lang="pt-BR" sz="2300" kern="1200" dirty="0"/>
        </a:p>
      </dsp:txBody>
      <dsp:txXfrm>
        <a:off x="1257390" y="2313285"/>
        <a:ext cx="2138492" cy="1327786"/>
      </dsp:txXfrm>
    </dsp:sp>
    <dsp:sp modelId="{8EDC33B5-6692-4AE5-8B33-B169E7C74DEF}">
      <dsp:nvSpPr>
        <dsp:cNvPr id="0" name=""/>
        <dsp:cNvSpPr/>
      </dsp:nvSpPr>
      <dsp:spPr>
        <a:xfrm>
          <a:off x="3114326" y="4109784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1835E-2F94-46D8-8F49-BDE4F7B8675B}">
      <dsp:nvSpPr>
        <dsp:cNvPr id="0" name=""/>
        <dsp:cNvSpPr/>
      </dsp:nvSpPr>
      <dsp:spPr>
        <a:xfrm>
          <a:off x="3361116" y="4344235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Chuva Efetiva</a:t>
          </a:r>
          <a:endParaRPr lang="pt-BR" sz="2300" kern="1200" dirty="0"/>
        </a:p>
      </dsp:txBody>
      <dsp:txXfrm>
        <a:off x="3402425" y="4385544"/>
        <a:ext cx="2138492" cy="1327786"/>
      </dsp:txXfrm>
    </dsp:sp>
    <dsp:sp modelId="{282ABAB4-FA17-436C-A131-FAA5F136F712}">
      <dsp:nvSpPr>
        <dsp:cNvPr id="0" name=""/>
        <dsp:cNvSpPr/>
      </dsp:nvSpPr>
      <dsp:spPr>
        <a:xfrm>
          <a:off x="7005960" y="4115784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807B1-C20A-4B6F-A83F-2C8D224401E9}">
      <dsp:nvSpPr>
        <dsp:cNvPr id="0" name=""/>
        <dsp:cNvSpPr/>
      </dsp:nvSpPr>
      <dsp:spPr>
        <a:xfrm>
          <a:off x="7252750" y="4350235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baseline="0" dirty="0" smtClean="0">
              <a:solidFill>
                <a:schemeClr val="tx1"/>
              </a:solidFill>
            </a:rPr>
            <a:t>Mapas de Incertezas</a:t>
          </a:r>
          <a:endParaRPr lang="pt-BR" sz="2300" kern="1200" baseline="0" dirty="0">
            <a:solidFill>
              <a:schemeClr val="tx1"/>
            </a:solidFill>
          </a:endParaRPr>
        </a:p>
      </dsp:txBody>
      <dsp:txXfrm>
        <a:off x="7294059" y="4391544"/>
        <a:ext cx="2138492" cy="1327786"/>
      </dsp:txXfrm>
    </dsp:sp>
    <dsp:sp modelId="{34FA9A50-9372-4EAF-9076-A40371A8D61D}">
      <dsp:nvSpPr>
        <dsp:cNvPr id="0" name=""/>
        <dsp:cNvSpPr/>
      </dsp:nvSpPr>
      <dsp:spPr>
        <a:xfrm>
          <a:off x="3719497" y="2126240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172AE-D7F7-4D53-8582-BF5C4509DABE}">
      <dsp:nvSpPr>
        <dsp:cNvPr id="0" name=""/>
        <dsp:cNvSpPr/>
      </dsp:nvSpPr>
      <dsp:spPr>
        <a:xfrm>
          <a:off x="3966287" y="2360691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baseline="0" dirty="0" smtClean="0">
              <a:solidFill>
                <a:schemeClr val="tx1"/>
              </a:solidFill>
            </a:rPr>
            <a:t>Precipitação radar - comportamento</a:t>
          </a:r>
          <a:endParaRPr lang="pt-BR" sz="2300" kern="1200" baseline="0" dirty="0">
            <a:solidFill>
              <a:schemeClr val="tx1"/>
            </a:solidFill>
          </a:endParaRPr>
        </a:p>
      </dsp:txBody>
      <dsp:txXfrm>
        <a:off x="4007596" y="2402000"/>
        <a:ext cx="2138492" cy="1327786"/>
      </dsp:txXfrm>
    </dsp:sp>
    <dsp:sp modelId="{5ED44A1D-635F-4FC2-89BA-B3AB4365764E}">
      <dsp:nvSpPr>
        <dsp:cNvPr id="0" name=""/>
        <dsp:cNvSpPr/>
      </dsp:nvSpPr>
      <dsp:spPr>
        <a:xfrm>
          <a:off x="6292258" y="2126240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EC021-C015-455F-B8E2-10F05CFF9ED8}">
      <dsp:nvSpPr>
        <dsp:cNvPr id="0" name=""/>
        <dsp:cNvSpPr/>
      </dsp:nvSpPr>
      <dsp:spPr>
        <a:xfrm>
          <a:off x="6539048" y="2360691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baseline="0" dirty="0" smtClean="0">
              <a:solidFill>
                <a:schemeClr val="tx1"/>
              </a:solidFill>
            </a:rPr>
            <a:t>Declividade SRTM</a:t>
          </a:r>
          <a:endParaRPr lang="pt-BR" sz="2300" kern="1200" baseline="0" dirty="0">
            <a:solidFill>
              <a:schemeClr val="tx1"/>
            </a:solidFill>
          </a:endParaRPr>
        </a:p>
      </dsp:txBody>
      <dsp:txXfrm>
        <a:off x="6580357" y="2402000"/>
        <a:ext cx="2138492" cy="1327786"/>
      </dsp:txXfrm>
    </dsp:sp>
    <dsp:sp modelId="{F8C3B2DD-9F7A-4CA3-AA7D-7F03BFCBF953}">
      <dsp:nvSpPr>
        <dsp:cNvPr id="0" name=""/>
        <dsp:cNvSpPr/>
      </dsp:nvSpPr>
      <dsp:spPr>
        <a:xfrm>
          <a:off x="160595" y="4115784"/>
          <a:ext cx="2221110" cy="141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EA226-4973-4722-B02B-86A2A61FCBDB}">
      <dsp:nvSpPr>
        <dsp:cNvPr id="0" name=""/>
        <dsp:cNvSpPr/>
      </dsp:nvSpPr>
      <dsp:spPr>
        <a:xfrm>
          <a:off x="407385" y="4350235"/>
          <a:ext cx="2221110" cy="141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baseline="0" dirty="0" smtClean="0">
              <a:solidFill>
                <a:schemeClr val="tx1"/>
              </a:solidFill>
            </a:rPr>
            <a:t>Mapa de CN</a:t>
          </a:r>
          <a:endParaRPr lang="pt-BR" sz="2300" kern="1200" baseline="0" dirty="0">
            <a:solidFill>
              <a:schemeClr val="tx1"/>
            </a:solidFill>
          </a:endParaRPr>
        </a:p>
      </dsp:txBody>
      <dsp:txXfrm>
        <a:off x="448694" y="4391544"/>
        <a:ext cx="2138492" cy="132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1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3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0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3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91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7D3BF8-722D-4F42-9243-F16252E6B491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C4F107-7A8C-48DE-9264-D03AAA67EF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000" b="1" dirty="0"/>
              <a:t>Medidas de Incertezas aplicadas em modelos hidrológicos chuva –vazão</a:t>
            </a:r>
            <a:r>
              <a:rPr lang="pt-BR" sz="6000" dirty="0"/>
              <a:t/>
            </a:r>
            <a:br>
              <a:rPr lang="pt-BR" sz="6000" dirty="0"/>
            </a:br>
            <a:r>
              <a:rPr lang="pt-BR" sz="6000" b="1" dirty="0"/>
              <a:t> SCS – atributo </a:t>
            </a:r>
            <a:r>
              <a:rPr lang="pt-BR" sz="6000" b="1" i="1" dirty="0"/>
              <a:t>Curve </a:t>
            </a:r>
            <a:r>
              <a:rPr lang="pt-BR" sz="6000" b="1" i="1" dirty="0" err="1"/>
              <a:t>Number</a:t>
            </a:r>
            <a:r>
              <a:rPr lang="pt-BR" sz="6000" b="1" i="1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Nome: Barbara Hass </a:t>
            </a:r>
          </a:p>
          <a:p>
            <a:r>
              <a:rPr lang="pt-BR" dirty="0" smtClean="0"/>
              <a:t>Disciplina análise espacial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presente trabalho foi realizado em três etapas: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Caracterização da área de estudo e delimitação da bacia; </a:t>
            </a:r>
          </a:p>
          <a:p>
            <a:pPr marL="0" lvl="0" indent="0">
              <a:buNone/>
            </a:pPr>
            <a:r>
              <a:rPr lang="pt-BR" dirty="0" smtClean="0"/>
              <a:t>	Banco </a:t>
            </a:r>
            <a:r>
              <a:rPr lang="pt-BR" dirty="0"/>
              <a:t>de Dados;</a:t>
            </a:r>
          </a:p>
          <a:p>
            <a:pPr marL="0" lvl="0" indent="0">
              <a:buNone/>
            </a:pPr>
            <a:r>
              <a:rPr lang="pt-BR" dirty="0" smtClean="0"/>
              <a:t>	Radar;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>	Mapas Temáticos;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Análise do Comportamento da </a:t>
            </a:r>
            <a:r>
              <a:rPr lang="pt-BR" dirty="0" smtClean="0"/>
              <a:t>precipitação;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Medidas de </a:t>
            </a:r>
            <a:r>
              <a:rPr lang="pt-BR" dirty="0" smtClean="0"/>
              <a:t>Incerteza.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9044548"/>
              </p:ext>
            </p:extLst>
          </p:nvPr>
        </p:nvGraphicFramePr>
        <p:xfrm>
          <a:off x="509059" y="316352"/>
          <a:ext cx="107651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220862" y="2001836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Fluxograma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5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</a:t>
            </a:r>
            <a:br>
              <a:rPr lang="pt-BR" dirty="0" smtClean="0"/>
            </a:br>
            <a:r>
              <a:rPr lang="pt-BR" dirty="0" smtClean="0"/>
              <a:t>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</a:t>
            </a:r>
            <a:r>
              <a:rPr lang="pt-BR" dirty="0"/>
              <a:t>do Rio Monjolinho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Á</a:t>
            </a:r>
            <a:r>
              <a:rPr lang="pt-BR" dirty="0" smtClean="0"/>
              <a:t>rea </a:t>
            </a:r>
            <a:r>
              <a:rPr lang="pt-BR" dirty="0"/>
              <a:t>total </a:t>
            </a:r>
            <a:r>
              <a:rPr lang="pt-BR" dirty="0" smtClean="0"/>
              <a:t>de </a:t>
            </a:r>
            <a:r>
              <a:rPr lang="pt-BR" dirty="0"/>
              <a:t>71,3 </a:t>
            </a:r>
            <a:r>
              <a:rPr lang="pt-BR" dirty="0" smtClean="0"/>
              <a:t>Km²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Bacia </a:t>
            </a:r>
            <a:r>
              <a:rPr lang="pt-BR" dirty="0" err="1" smtClean="0"/>
              <a:t>Urbanaizada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7" y="286603"/>
            <a:ext cx="7542727" cy="606635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7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8566"/>
            <a:ext cx="3429479" cy="3429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4950823" y="2076994"/>
                <a:ext cx="4506686" cy="454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 smtClean="0"/>
                  <a:t>Radar Unesp Bauru;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 smtClean="0"/>
                  <a:t>O </a:t>
                </a:r>
                <a:r>
                  <a:rPr lang="pt-BR" dirty="0"/>
                  <a:t>sistema de radar Doppler de Bauru utiliza, para a análise da estrutura horizontal da chuva, o produto denominado </a:t>
                </a:r>
                <a:r>
                  <a:rPr lang="pt-BR" dirty="0" smtClean="0"/>
                  <a:t>CAPPI;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 smtClean="0"/>
                  <a:t>Amostragem </a:t>
                </a:r>
                <a:r>
                  <a:rPr lang="pt-BR" dirty="0"/>
                  <a:t>ocorre a </a:t>
                </a:r>
                <a:r>
                  <a:rPr lang="pt-BR" dirty="0" smtClean="0"/>
                  <a:t>cada 7,5 minutos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 smtClean="0"/>
                  <a:t>Marshall e Palmer (1948)</a:t>
                </a: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/>
                      <m:t>𝑍</m:t>
                    </m:r>
                    <m:r>
                      <a:rPr lang="pt-BR" i="1"/>
                      <m:t>=200</m:t>
                    </m:r>
                    <m:sSup>
                      <m:sSupPr>
                        <m:ctrlPr>
                          <a:rPr lang="pt-BR" i="1"/>
                        </m:ctrlPr>
                      </m:sSupPr>
                      <m:e>
                        <m:r>
                          <a:rPr lang="pt-BR" i="1"/>
                          <m:t>𝑅</m:t>
                        </m:r>
                      </m:e>
                      <m:sup>
                        <m:r>
                          <a:rPr lang="pt-BR" i="1"/>
                          <m:t>1,6</m:t>
                        </m:r>
                      </m:sup>
                    </m:sSup>
                  </m:oMath>
                </a14:m>
                <a:r>
                  <a:rPr lang="pt-BR" dirty="0" smtClean="0"/>
                  <a:t> (</a:t>
                </a:r>
                <a:r>
                  <a:rPr lang="pt-BR" dirty="0" err="1" smtClean="0"/>
                  <a:t>dBZ</a:t>
                </a:r>
                <a:r>
                  <a:rPr lang="pt-BR" dirty="0" smtClean="0"/>
                  <a:t> para mm/h) - </a:t>
                </a:r>
                <a:r>
                  <a:rPr lang="pt-BR" dirty="0" err="1" smtClean="0"/>
                  <a:t>Matlab</a:t>
                </a:r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 </a:t>
                </a: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3" y="2076994"/>
                <a:ext cx="4506686" cy="4547976"/>
              </a:xfrm>
              <a:prstGeom prst="rect">
                <a:avLst/>
              </a:prstGeom>
              <a:blipFill rotWithShape="0">
                <a:blip r:embed="rId3"/>
                <a:stretch>
                  <a:fillRect l="-812" t="-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Medidas de Incerteza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Uma das maneiras de melhorar os resultados de um experimento, é repeti-lo e recolher mais dados. Para </a:t>
            </a:r>
            <a:r>
              <a:rPr lang="pt-BR" dirty="0" smtClean="0"/>
              <a:t>esse </a:t>
            </a:r>
            <a:r>
              <a:rPr lang="pt-BR" dirty="0"/>
              <a:t>estudo, foram realizadas 100 repetições de valores aleatórios para CN.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Esta </a:t>
            </a:r>
            <a:r>
              <a:rPr lang="pt-BR" dirty="0"/>
              <a:t>quantidade é conhecida é a média amostral. Também podemos medir a dispersão dos resultados ao redor da média. É comum se utilizar o parâmetro chamado de variância amostral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Também utiliza-se o desvio padrão </a:t>
            </a:r>
            <a:r>
              <a:rPr lang="pt-BR" i="1" dirty="0"/>
              <a:t>s = (s</a:t>
            </a:r>
            <a:r>
              <a:rPr lang="pt-BR" i="1" baseline="30000" dirty="0"/>
              <a:t>2</a:t>
            </a:r>
            <a:r>
              <a:rPr lang="pt-BR" i="1" dirty="0"/>
              <a:t>)</a:t>
            </a:r>
            <a:r>
              <a:rPr lang="pt-BR" i="1" baseline="30000" dirty="0"/>
              <a:t>1/2</a:t>
            </a:r>
            <a:r>
              <a:rPr lang="pt-BR" dirty="0"/>
              <a:t> para representar o quão dispersas estão as medidas. Por isso, a incerteza da medida sempre estará relacionada ao desvio padrão. Por isso, foram gerados mapas de incerteza da média da chuva efetiva e do desvio padrão (incerteza).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m 18"/>
          <p:cNvPicPr/>
          <p:nvPr/>
        </p:nvPicPr>
        <p:blipFill rotWithShape="1">
          <a:blip r:embed="rId3"/>
          <a:srcRect l="14641" t="23531" r="74776" b="68312"/>
          <a:stretch/>
        </p:blipFill>
        <p:spPr bwMode="auto">
          <a:xfrm>
            <a:off x="2725646" y="2581320"/>
            <a:ext cx="1663474" cy="788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/>
          <p:cNvPicPr/>
          <p:nvPr/>
        </p:nvPicPr>
        <p:blipFill rotWithShape="1">
          <a:blip r:embed="rId3"/>
          <a:srcRect l="15070" t="38128" r="58728" b="54849"/>
          <a:stretch/>
        </p:blipFill>
        <p:spPr bwMode="auto">
          <a:xfrm>
            <a:off x="2394583" y="4105803"/>
            <a:ext cx="3209381" cy="632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594552"/>
              </p:ext>
            </p:extLst>
          </p:nvPr>
        </p:nvGraphicFramePr>
        <p:xfrm>
          <a:off x="281617" y="2694752"/>
          <a:ext cx="7428535" cy="3580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690"/>
                <a:gridCol w="1286495"/>
                <a:gridCol w="1485688"/>
                <a:gridCol w="1384662"/>
              </a:tblGrid>
              <a:tr h="837388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 de cobertura do solo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Grupo 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 C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Pastagem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46-54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67- 69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Infraestrutura Urbana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81-92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91-95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Natural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32-36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55-60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68-73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Corpos Hídricos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Agricultura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56-61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65-70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77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 Exposto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69-74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78-83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833" y="1243995"/>
            <a:ext cx="104351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 perdas iniciais por infiltração são assumidas em 20% do valor total do armazenamento potencial no solo.   O modelo hidrológico em estudo faz o cálculo da chuva efetiva, a partir da equação: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=(P-0.2S)2P+0.8S                             P≥0.2S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dado de precipitação inserido nessa equação foi o acumulado pelo radar meteorológico do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IPMet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10152" y="2988840"/>
            <a:ext cx="448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inferidos de CN para cada tipo de solo classificado e seu respectivo grupo hidrológico. Fonte: adaptado de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Bielenki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i="0" dirty="0" err="1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Barbassa</a:t>
            </a:r>
            <a:r>
              <a:rPr lang="pt-BR" i="0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(2012).</a:t>
            </a:r>
            <a:endParaRPr lang="pt-BR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1"/>
            <a:ext cx="6787165" cy="5192879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70777993"/>
              </p:ext>
            </p:extLst>
          </p:nvPr>
        </p:nvGraphicFramePr>
        <p:xfrm>
          <a:off x="6298629" y="2446986"/>
          <a:ext cx="5816707" cy="363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2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"/>
          <a:stretch/>
        </p:blipFill>
        <p:spPr bwMode="auto">
          <a:xfrm>
            <a:off x="1097279" y="0"/>
            <a:ext cx="927021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502462" y="64372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453093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237927" y="1965768"/>
            <a:ext cx="2277414" cy="37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609034" y="1968489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43,15%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226540" y="2262331"/>
            <a:ext cx="1707290" cy="2861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016177" y="2259826"/>
            <a:ext cx="97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18,94%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1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9721" r="18683" b="23230"/>
          <a:stretch/>
        </p:blipFill>
        <p:spPr bwMode="auto">
          <a:xfrm>
            <a:off x="270456" y="54128"/>
            <a:ext cx="6864440" cy="451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61377" y="4080209"/>
            <a:ext cx="789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evento de precipitação se concentrou grande parte no limite inferior da bacia, próxima ao </a:t>
            </a:r>
            <a:r>
              <a:rPr lang="pt-BR" dirty="0" err="1"/>
              <a:t>exutório</a:t>
            </a:r>
            <a:r>
              <a:rPr lang="pt-BR" dirty="0"/>
              <a:t>. A precipitação foi diminuindo gradativamente, mas na região central da bacia pode-se observar com clareza o gradiente da distribuição da precipitação sobre a bacia.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Introdução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Objetivo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Modelo Hidrológico SCS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Materiais e Métodos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Resultados e discussões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Conclusões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0718" r="20273" b="22732"/>
          <a:stretch/>
        </p:blipFill>
        <p:spPr bwMode="auto">
          <a:xfrm>
            <a:off x="0" y="-1"/>
            <a:ext cx="5679583" cy="3964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0720" r="18687" b="22980"/>
          <a:stretch/>
        </p:blipFill>
        <p:spPr bwMode="auto">
          <a:xfrm>
            <a:off x="5357611" y="-1"/>
            <a:ext cx="5628068" cy="385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13645" y="4072874"/>
            <a:ext cx="9195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Nas análises do mapas de incerteza da chuva efetiva média e do desvio padrão observou-se que regiões espaciais com maior variabilidade do atributo CN são as candidatas mais fortes a 0.013097 apresentarem informação de incerteza mais alta (regiões mais brancas nos mapas de incerteza</a:t>
            </a:r>
            <a:r>
              <a:rPr lang="pt-BR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Essas áreas coincidiram com as regiões que registraram precipitação mais concentradas e que apresentam o uso área urbana predominante. A pavimentação, culminando numa impermeabilização do solo podem ter influenciado nesse resultado.</a:t>
            </a:r>
          </a:p>
          <a:p>
            <a:pPr algn="just"/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49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Os conceitos, os resultados e as análises apresentados neste trabalho mostram que as metodologias de inferência são opções interessantes para modelagem de atributos espaciais.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trabalho mostrou que essas metodologias se aplicam a atributos numéricos e também, que elas possibilitam a associação de informação de incertezas relacionadas com as inferências.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Medidas </a:t>
            </a:r>
            <a:r>
              <a:rPr lang="pt-BR" dirty="0"/>
              <a:t>de incerteza foram exploradas e o uso dessas medidas vai depender da natureza do atributo modelado e do tipo de aplicação que fará uso do modelo criado.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áreas que apresentaram maiores incertezas coincidiram com as regiões que registraram precipitação mais concentradas e que apresentam o uso área urbana predominante. A impermeabilização do solo pode ser um dos fatores que influenciaram esse resultado.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0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5400" dirty="0" smtClean="0">
              <a:solidFill>
                <a:schemeClr val="accent1"/>
              </a:solidFill>
            </a:endParaRPr>
          </a:p>
          <a:p>
            <a:pPr algn="ctr"/>
            <a:r>
              <a:rPr lang="pt-BR" sz="5400" dirty="0" smtClean="0">
                <a:solidFill>
                  <a:schemeClr val="accent1"/>
                </a:solidFill>
              </a:rPr>
              <a:t>Obrigada!!!!! </a:t>
            </a:r>
            <a:endParaRPr lang="pt-BR" sz="5400" dirty="0">
              <a:solidFill>
                <a:schemeClr val="accent1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3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270366" y="1737360"/>
            <a:ext cx="4968552" cy="538181"/>
            <a:chOff x="795414" y="4293096"/>
            <a:chExt cx="4968552" cy="538181"/>
          </a:xfrm>
        </p:grpSpPr>
        <p:pic>
          <p:nvPicPr>
            <p:cNvPr id="6" name="Imagem 5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Urbanização</a:t>
              </a:r>
              <a:endParaRPr lang="pt-BR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06592" y="2422246"/>
            <a:ext cx="4968552" cy="538181"/>
            <a:chOff x="795414" y="4293096"/>
            <a:chExt cx="4968552" cy="538181"/>
          </a:xfrm>
        </p:grpSpPr>
        <p:pic>
          <p:nvPicPr>
            <p:cNvPr id="9" name="Imagem 8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Enchentes e inundações</a:t>
              </a:r>
              <a:endParaRPr lang="pt-BR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342818" y="3073935"/>
            <a:ext cx="4968552" cy="538181"/>
            <a:chOff x="795414" y="4293096"/>
            <a:chExt cx="4968552" cy="538181"/>
          </a:xfrm>
        </p:grpSpPr>
        <p:pic>
          <p:nvPicPr>
            <p:cNvPr id="12" name="Imagem 11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Disponibilidade de dados</a:t>
              </a:r>
              <a:endParaRPr lang="pt-BR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126480" y="3995219"/>
            <a:ext cx="4968552" cy="538181"/>
            <a:chOff x="795414" y="4293096"/>
            <a:chExt cx="4968552" cy="538181"/>
          </a:xfrm>
        </p:grpSpPr>
        <p:pic>
          <p:nvPicPr>
            <p:cNvPr id="15" name="Imagem 14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Modelo Hidrológico SCS</a:t>
              </a:r>
              <a:endParaRPr lang="pt-BR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70366" y="4802995"/>
            <a:ext cx="4968552" cy="538181"/>
            <a:chOff x="795414" y="4293096"/>
            <a:chExt cx="4968552" cy="538181"/>
          </a:xfrm>
        </p:grpSpPr>
        <p:pic>
          <p:nvPicPr>
            <p:cNvPr id="18" name="Imagem 17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Radar meteorológico </a:t>
              </a:r>
              <a:endParaRPr lang="pt-BR" b="1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466776" y="5601389"/>
            <a:ext cx="4968552" cy="538181"/>
            <a:chOff x="795414" y="4293096"/>
            <a:chExt cx="4968552" cy="538181"/>
          </a:xfrm>
        </p:grpSpPr>
        <p:pic>
          <p:nvPicPr>
            <p:cNvPr id="21" name="Imagem 20" descr="p668_85%_targe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4" y="4293096"/>
              <a:ext cx="536226" cy="538181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1403648" y="4338174"/>
              <a:ext cx="4360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Medidas de incerteza</a:t>
              </a:r>
              <a:endParaRPr lang="pt-BR" b="1" dirty="0"/>
            </a:p>
          </p:txBody>
        </p:sp>
      </p:grpSp>
      <p:pic>
        <p:nvPicPr>
          <p:cNvPr id="23" name="Imagem 22"/>
          <p:cNvPicPr/>
          <p:nvPr/>
        </p:nvPicPr>
        <p:blipFill rotWithShape="1">
          <a:blip r:embed="rId4"/>
          <a:srcRect l="23980" t="23534" r="24752" b="16454"/>
          <a:stretch/>
        </p:blipFill>
        <p:spPr bwMode="auto">
          <a:xfrm>
            <a:off x="579941" y="1782437"/>
            <a:ext cx="2974628" cy="209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m 23"/>
          <p:cNvPicPr/>
          <p:nvPr/>
        </p:nvPicPr>
        <p:blipFill rotWithShape="1">
          <a:blip r:embed="rId5"/>
          <a:srcRect l="15049" t="20004" r="39967" b="20279"/>
          <a:stretch/>
        </p:blipFill>
        <p:spPr bwMode="auto">
          <a:xfrm>
            <a:off x="1516110" y="3984914"/>
            <a:ext cx="2837494" cy="211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0" y="4194185"/>
            <a:ext cx="175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22 de outubro de 2013, São Carlos/SP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22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Mediante essas considerações, o objetivo deste estudo consistiu na análise espaço temporal da precipitação ocorrida na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 Hidrográfica do Rio Monjolinho</a:t>
            </a:r>
            <a:r>
              <a:rPr lang="pt-BR" dirty="0"/>
              <a:t>, no município de São Carlos-SP no dia 22 de outubro de 2013 registrada por radar meteorológico.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Nesse </a:t>
            </a:r>
            <a:r>
              <a:rPr lang="pt-BR" dirty="0"/>
              <a:t>estudo, será considerado a inferência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 numérico CN (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pt-BR" dirty="0"/>
              <a:t>sendo exploradas medidas de incerteza definidas a partir da média e do desvio padrão. A informação de incerteza é útil para se avaliar a qualidade do modelo assumido para um determinado atributo, nesse caso está relacionado com os valores de </a:t>
            </a:r>
            <a:r>
              <a:rPr lang="pt-BR" i="1" dirty="0"/>
              <a:t>Curve </a:t>
            </a:r>
            <a:r>
              <a:rPr lang="pt-BR" i="1" dirty="0" err="1"/>
              <a:t>Number</a:t>
            </a:r>
            <a:r>
              <a:rPr lang="pt-BR" i="1" dirty="0"/>
              <a:t> </a:t>
            </a:r>
            <a:r>
              <a:rPr lang="pt-BR" dirty="0"/>
              <a:t>adotados </a:t>
            </a:r>
            <a:r>
              <a:rPr lang="pt-BR" dirty="0" smtClean="0"/>
              <a:t>e sua influência no </a:t>
            </a:r>
            <a:r>
              <a:rPr lang="pt-BR" dirty="0"/>
              <a:t>resultado do cálculo final da chuva efetiva para a bacia.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Hidrológico SCS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O modelo hidrológico SCS baseia-se no conceito de que a lâmina de escoamento superficial produzida em um dado evento é uma função da altura total da lâmina precipitada e de um parâmetro </a:t>
                </a:r>
                <a:r>
                  <a:rPr lang="pt-BR" i="1" dirty="0"/>
                  <a:t>Curve </a:t>
                </a:r>
                <a:r>
                  <a:rPr lang="pt-BR" i="1" dirty="0" err="1"/>
                  <a:t>Number</a:t>
                </a:r>
                <a:r>
                  <a:rPr lang="pt-BR" dirty="0"/>
                  <a:t> “CN”, que representa as perdas que ocorrem, principalmente, devido à infiltração, à interceptação vegetal e à retenção em depressões do terreno.</a:t>
                </a:r>
              </a:p>
              <a:p>
                <a:r>
                  <a:rPr lang="pt-BR" dirty="0" smtClean="0">
                    <a:solidFill>
                      <a:schemeClr val="accent1"/>
                    </a:solidFill>
                  </a:rPr>
                  <a:t>1° </a:t>
                </a:r>
                <a:r>
                  <a:rPr lang="pt-BR" dirty="0"/>
                  <a:t>O primeiro cálculo a ser efetuado é o fator de retenção S da bacia, que representa a maior diferença possível entre a chuva e o escoamento superficial quando a precipitação tende ao </a:t>
                </a:r>
                <a:r>
                  <a:rPr lang="pt-BR" dirty="0" smtClean="0"/>
                  <a:t>infinito</a:t>
                </a:r>
              </a:p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/>
                      <m:t>S</m:t>
                    </m:r>
                    <m:r>
                      <a:rPr lang="pt-BR" i="1"/>
                      <m:t>=</m:t>
                    </m:r>
                    <m:f>
                      <m:fPr>
                        <m:ctrlPr>
                          <a:rPr lang="pt-BR" i="1"/>
                        </m:ctrlPr>
                      </m:fPr>
                      <m:num>
                        <m:r>
                          <a:rPr lang="pt-BR" i="1"/>
                          <m:t>1000</m:t>
                        </m:r>
                      </m:num>
                      <m:den>
                        <m:r>
                          <a:rPr lang="pt-BR" i="1"/>
                          <m:t>𝐶𝑁</m:t>
                        </m:r>
                      </m:den>
                    </m:f>
                    <m:r>
                      <a:rPr lang="pt-BR" i="1"/>
                      <m:t>−10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A classificação </a:t>
                </a:r>
                <a:r>
                  <a:rPr lang="pt-BR" dirty="0"/>
                  <a:t>proposta por Lombardi et al., (1989) leva em consideração a profundidade, a textura, o gradiente </a:t>
                </a:r>
                <a:r>
                  <a:rPr lang="pt-BR" dirty="0" err="1"/>
                  <a:t>textural</a:t>
                </a:r>
                <a:r>
                  <a:rPr lang="pt-BR" dirty="0"/>
                  <a:t>, a porosidade dos solos e a atividade da argila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66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11970"/>
              </p:ext>
            </p:extLst>
          </p:nvPr>
        </p:nvGraphicFramePr>
        <p:xfrm>
          <a:off x="1527778" y="1075837"/>
          <a:ext cx="7919217" cy="377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748"/>
                <a:gridCol w="7222469"/>
              </a:tblGrid>
              <a:tr h="43383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Grupos hidrológicos e suas características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arenosos, profundos e bem drenados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Solos arenosos com pouca argila e solo orgânico.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03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mais argilosos que aqueles do grupo B, com baixa permeabilidade.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68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Solos com argilas pesadas, muito impermeáveis.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1761" y="565705"/>
            <a:ext cx="137483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1: Classifica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dos grupos hidrol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gicos e suas caracter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1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accent1"/>
                </a:solidFill>
              </a:rPr>
              <a:t>2° </a:t>
            </a:r>
            <a:r>
              <a:rPr lang="pt-BR" sz="2000" dirty="0" smtClean="0"/>
              <a:t>A </a:t>
            </a:r>
            <a:r>
              <a:rPr lang="pt-BR" sz="2000" dirty="0"/>
              <a:t>aplicação do </a:t>
            </a:r>
            <a:r>
              <a:rPr lang="pt-BR" sz="2000" i="1" dirty="0"/>
              <a:t>Curve </a:t>
            </a:r>
            <a:r>
              <a:rPr lang="pt-BR" sz="2000" i="1" dirty="0" err="1"/>
              <a:t>Number</a:t>
            </a:r>
            <a:r>
              <a:rPr lang="pt-BR" sz="2000" dirty="0"/>
              <a:t> leva em conta a condição média de umidade antecedente do solo, chamada de AMC (</a:t>
            </a:r>
            <a:r>
              <a:rPr lang="pt-BR" sz="2000" i="1" dirty="0" err="1"/>
              <a:t>Antecedent</a:t>
            </a:r>
            <a:r>
              <a:rPr lang="pt-BR" sz="2000" i="1" dirty="0"/>
              <a:t> </a:t>
            </a:r>
            <a:r>
              <a:rPr lang="pt-BR" sz="2000" i="1" dirty="0" err="1"/>
              <a:t>Moisture</a:t>
            </a:r>
            <a:r>
              <a:rPr lang="pt-BR" sz="2000" i="1" dirty="0"/>
              <a:t> </a:t>
            </a:r>
            <a:r>
              <a:rPr lang="pt-BR" sz="2000" i="1" dirty="0" err="1"/>
              <a:t>Condition</a:t>
            </a:r>
            <a:r>
              <a:rPr lang="pt-BR" sz="2000" dirty="0"/>
              <a:t>).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AMC 1 – Situação em que os solos estão secos. Tucci (2002) sugere que para a superfície atingir esta condição, a precipitação acumulada dos cinco dias anteriores deve ser menor que 36 mm; </a:t>
            </a:r>
          </a:p>
          <a:p>
            <a:r>
              <a:rPr lang="pt-BR" dirty="0"/>
              <a:t>AMC 2 – Situação média em que os solos correspondem à umidade de capacidade de campo; </a:t>
            </a:r>
          </a:p>
          <a:p>
            <a:r>
              <a:rPr lang="pt-BR" dirty="0"/>
              <a:t>AMC 3 – Situação em que ocorreram precipitações consideráveis nos últimos cinco dias e o solo encontra-se saturado. Nesta condição, a precipitação acumulada nos cinco dias anteriores deve ser maior que 53 mm, segundo Tucci (2002).</a:t>
            </a:r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valores de CN encontrados nas tabelas do SCS correspondem ao valor para a situação média, AMC 2 (CN</a:t>
            </a:r>
            <a:r>
              <a:rPr lang="pt-BR" baseline="-25000" dirty="0"/>
              <a:t>2</a:t>
            </a:r>
            <a:r>
              <a:rPr lang="pt-BR" dirty="0"/>
              <a:t>). As correções para as situações 1(CN</a:t>
            </a:r>
            <a:r>
              <a:rPr lang="pt-BR" baseline="-25000" dirty="0"/>
              <a:t>1</a:t>
            </a:r>
            <a:r>
              <a:rPr lang="pt-BR" dirty="0"/>
              <a:t>) e 3 (CN</a:t>
            </a:r>
            <a:r>
              <a:rPr lang="pt-BR" baseline="-25000" dirty="0"/>
              <a:t>3</a:t>
            </a:r>
            <a:r>
              <a:rPr lang="pt-BR" dirty="0"/>
              <a:t>) são calculadas em função do valor de CN</a:t>
            </a:r>
            <a:r>
              <a:rPr lang="pt-BR" baseline="-25000" dirty="0"/>
              <a:t>2</a:t>
            </a:r>
            <a:r>
              <a:rPr lang="pt-BR" dirty="0"/>
              <a:t> por (ARNOLD e WILLIAMS, 1995):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1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algn="just"/>
                <a:r>
                  <a:rPr lang="pt-BR" sz="8000" b="1" dirty="0" smtClean="0">
                    <a:solidFill>
                      <a:schemeClr val="accent1"/>
                    </a:solidFill>
                  </a:rPr>
                  <a:t>3° </a:t>
                </a:r>
                <a:r>
                  <a:rPr lang="pt-BR" sz="8000" dirty="0" smtClean="0"/>
                  <a:t>Os </a:t>
                </a:r>
                <a:r>
                  <a:rPr lang="pt-BR" sz="8000" dirty="0"/>
                  <a:t>valores de CN encontrados nas tabelas do SCS correspondem ao valor para a situação média, AMC 2 (CN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). As correções para as situações 1(CN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) e 3 (CN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) são calculadas em função do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(ARNOLD e WILLIAMS, 1995</a:t>
                </a:r>
                <a:r>
                  <a:rPr lang="pt-BR" sz="8000" dirty="0" smtClean="0"/>
                  <a:t>):</a:t>
                </a:r>
                <a:endParaRPr lang="pt-BR" sz="6400" i="1" dirty="0" smtClean="0"/>
              </a:p>
              <a:p>
                <a:endParaRPr lang="pt-BR" sz="5600" i="1" dirty="0" smtClean="0"/>
              </a:p>
              <a:p>
                <a:endParaRPr lang="pt-BR" sz="5600" i="1" dirty="0"/>
              </a:p>
              <a:p>
                <a14:m>
                  <m:oMath xmlns:m="http://schemas.openxmlformats.org/officeDocument/2006/math">
                    <m:r>
                      <a:rPr lang="pt-BR" sz="6400" i="1"/>
                      <m:t>𝐶𝑁</m:t>
                    </m:r>
                    <m:r>
                      <a:rPr lang="pt-BR" sz="6400" i="1"/>
                      <m:t>3=</m:t>
                    </m:r>
                    <m:r>
                      <a:rPr lang="pt-BR" sz="6400" i="1"/>
                      <m:t>𝐶𝑁</m:t>
                    </m:r>
                    <m:r>
                      <a:rPr lang="pt-BR" sz="6400" i="1"/>
                      <m:t>2 </m:t>
                    </m:r>
                    <m:r>
                      <m:rPr>
                        <m:sty m:val="p"/>
                      </m:rPr>
                      <a:rPr lang="pt-BR" sz="6400"/>
                      <m:t>exp</m:t>
                    </m:r>
                    <m:r>
                      <a:rPr lang="pt-BR" sz="6400" i="1"/>
                      <m:t>[0,00673</m:t>
                    </m:r>
                    <m:d>
                      <m:dPr>
                        <m:ctrlPr>
                          <a:rPr lang="pt-BR" sz="6400" i="1"/>
                        </m:ctrlPr>
                      </m:dPr>
                      <m:e>
                        <m:r>
                          <a:rPr lang="pt-BR" sz="6400" i="1"/>
                          <m:t>100−</m:t>
                        </m:r>
                        <m:r>
                          <a:rPr lang="pt-BR" sz="6400" i="1"/>
                          <m:t>𝐶𝑁</m:t>
                        </m:r>
                        <m:r>
                          <a:rPr lang="pt-BR" sz="6400" i="1"/>
                          <m:t>2</m:t>
                        </m:r>
                      </m:e>
                    </m:d>
                    <m:r>
                      <a:rPr lang="pt-BR" sz="6400" i="1"/>
                      <m:t>]</m:t>
                    </m:r>
                  </m:oMath>
                </a14:m>
                <a:r>
                  <a:rPr lang="pt-BR" sz="6400" dirty="0"/>
                  <a:t>  </a:t>
                </a:r>
                <a:endParaRPr lang="pt-BR" sz="6400" dirty="0" smtClean="0"/>
              </a:p>
              <a:p>
                <a:endParaRPr lang="pt-BR" sz="9600" dirty="0" smtClean="0"/>
              </a:p>
              <a:p>
                <a:pPr algn="just"/>
                <a:r>
                  <a:rPr lang="pt-BR" sz="8000" dirty="0" smtClean="0"/>
                  <a:t>Os </a:t>
                </a:r>
                <a:r>
                  <a:rPr lang="pt-BR" sz="8000" dirty="0"/>
                  <a:t>valores tabelados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são estabelecidos para uma bacia com declividade média de 5%. Arnold e Williams (1995) propõem um ajuste deste valor para outras declividades por meio da equação:</a:t>
                </a:r>
              </a:p>
              <a:p>
                <a:r>
                  <a:rPr lang="pt-BR" sz="7200" dirty="0" smtClean="0"/>
                  <a:t>onde</a:t>
                </a:r>
                <a:r>
                  <a:rPr lang="pt-BR" sz="7200" dirty="0"/>
                  <a:t>, </a:t>
                </a:r>
                <a:r>
                  <a:rPr lang="pt-BR" sz="7200" dirty="0" err="1"/>
                  <a:t>Dec</a:t>
                </a:r>
                <a:r>
                  <a:rPr lang="pt-BR" sz="7200" dirty="0"/>
                  <a:t> é a declividade média da bacia.</a:t>
                </a:r>
              </a:p>
              <a:p>
                <a14:m>
                  <m:oMath xmlns:m="http://schemas.openxmlformats.org/officeDocument/2006/math"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𝐶𝑁</m:t>
                        </m:r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7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7200" i="1">
                            <a:latin typeface="Cambria Math" panose="02040503050406030204" pitchFamily="18" charset="0"/>
                          </a:rPr>
                          <m:t>1−2</m:t>
                        </m:r>
                        <m:func>
                          <m:funcPr>
                            <m:ctrlPr>
                              <a:rPr lang="pt-BR" sz="7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7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7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−13,86</m:t>
                                </m:r>
                                <m:r>
                                  <a:rPr lang="pt-BR" sz="7200" i="1">
                                    <a:latin typeface="Cambria Math" panose="02040503050406030204" pitchFamily="18" charset="0"/>
                                  </a:rPr>
                                  <m:t>𝐷𝑒𝑐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pt-BR" sz="7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𝐶𝑁</m:t>
                    </m:r>
                    <m:r>
                      <a:rPr lang="pt-BR" sz="7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6400" dirty="0"/>
                  <a:t> </a:t>
                </a:r>
                <a:endParaRPr lang="pt-BR" sz="7200" dirty="0" smtClean="0"/>
              </a:p>
              <a:p>
                <a:pPr algn="just"/>
                <a:r>
                  <a:rPr lang="pt-BR" sz="8000" dirty="0" smtClean="0"/>
                  <a:t>Após </a:t>
                </a:r>
                <a:r>
                  <a:rPr lang="pt-BR" sz="8000" dirty="0"/>
                  <a:t>o cálculo de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, as correções de CN</a:t>
                </a:r>
                <a:r>
                  <a:rPr lang="pt-BR" sz="8000" baseline="-25000" dirty="0"/>
                  <a:t>1</a:t>
                </a:r>
                <a:r>
                  <a:rPr lang="pt-BR" sz="8000" dirty="0"/>
                  <a:t> e CN</a:t>
                </a:r>
                <a:r>
                  <a:rPr lang="pt-BR" sz="8000" baseline="-25000" dirty="0"/>
                  <a:t>3</a:t>
                </a:r>
                <a:r>
                  <a:rPr lang="pt-BR" sz="8000" dirty="0"/>
                  <a:t> pelas equações </a:t>
                </a:r>
                <a:r>
                  <a:rPr lang="pt-BR" sz="8000" dirty="0" smtClean="0"/>
                  <a:t>acima devem </a:t>
                </a:r>
                <a:r>
                  <a:rPr lang="pt-BR" sz="8000" dirty="0"/>
                  <a:t>ser feitas substituindo-se o valor de CN</a:t>
                </a:r>
                <a:r>
                  <a:rPr lang="pt-BR" sz="8000" baseline="-25000" dirty="0"/>
                  <a:t>2</a:t>
                </a:r>
                <a:r>
                  <a:rPr lang="pt-BR" sz="8000" dirty="0"/>
                  <a:t> por CN</a:t>
                </a:r>
                <a:r>
                  <a:rPr lang="pt-BR" sz="8000" baseline="-25000" dirty="0"/>
                  <a:t>2S</a:t>
                </a:r>
                <a:r>
                  <a:rPr lang="pt-BR" sz="8000" dirty="0"/>
                  <a:t>.</a:t>
                </a:r>
              </a:p>
              <a:p>
                <a:r>
                  <a:rPr lang="pt-BR" sz="4000" dirty="0"/>
                  <a:t> 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4" t="-2879" r="-1515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 rotWithShape="1">
          <a:blip r:embed="rId3"/>
          <a:srcRect l="19649" t="38081" r="13248" b="33226"/>
          <a:stretch/>
        </p:blipFill>
        <p:spPr bwMode="auto">
          <a:xfrm>
            <a:off x="9350062" y="6284890"/>
            <a:ext cx="2841938" cy="57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8269" t="59874" r="37269" b="31568"/>
          <a:stretch/>
        </p:blipFill>
        <p:spPr>
          <a:xfrm>
            <a:off x="790398" y="2541200"/>
            <a:ext cx="4389049" cy="6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/>
                </a:solidFill>
              </a:rPr>
              <a:t>4° </a:t>
            </a:r>
            <a:r>
              <a:rPr lang="pt-BR" sz="2000" dirty="0" smtClean="0"/>
              <a:t>Chuva Efetiva</a:t>
            </a:r>
            <a:endParaRPr lang="pt-B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550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sz="2200" dirty="0"/>
                  <a:t>Definidos e corrigidos os valores de Curva Número para as três condições AMC, calcula-se o fator de retenção S. De posse de S, a porção de chuva transformada em escoamento superficial é definida pela relação:</a:t>
                </a:r>
              </a:p>
              <a:p>
                <a:r>
                  <a:rPr lang="pt-BR" sz="23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/>
                      <m:t>Q</m:t>
                    </m:r>
                    <m:r>
                      <a:rPr lang="pt-BR" sz="2600" i="1"/>
                      <m:t>=</m:t>
                    </m:r>
                    <m:f>
                      <m:fPr>
                        <m:ctrlPr>
                          <a:rPr lang="pt-BR" sz="2600" i="1"/>
                        </m:ctrlPr>
                      </m:fPr>
                      <m:num>
                        <m:sSup>
                          <m:sSupPr>
                            <m:ctrlPr>
                              <a:rPr lang="pt-BR" sz="2600" i="1"/>
                            </m:ctrlPr>
                          </m:sSupPr>
                          <m:e>
                            <m:r>
                              <a:rPr lang="pt-BR" sz="2600" i="1"/>
                              <m:t>(</m:t>
                            </m:r>
                            <m:r>
                              <a:rPr lang="pt-BR" sz="2600" i="1"/>
                              <m:t>𝑃</m:t>
                            </m:r>
                            <m:r>
                              <a:rPr lang="pt-BR" sz="2600" i="1"/>
                              <m:t>−0.2</m:t>
                            </m:r>
                            <m:r>
                              <a:rPr lang="pt-BR" sz="2600" i="1"/>
                              <m:t>𝑆</m:t>
                            </m:r>
                            <m:r>
                              <a:rPr lang="pt-BR" sz="2600" i="1"/>
                              <m:t>)</m:t>
                            </m:r>
                          </m:e>
                          <m:sup>
                            <m:r>
                              <a:rPr lang="pt-BR" sz="26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600" i="1"/>
                          <m:t>𝑃</m:t>
                        </m:r>
                        <m:r>
                          <a:rPr lang="pt-BR" sz="2600" i="1"/>
                          <m:t>+0.8</m:t>
                        </m:r>
                        <m:r>
                          <a:rPr lang="pt-BR" sz="2600" i="1"/>
                          <m:t>𝑆</m:t>
                        </m:r>
                      </m:den>
                    </m:f>
                  </m:oMath>
                </a14:m>
                <a:r>
                  <a:rPr lang="pt-BR" sz="2300" dirty="0"/>
                  <a:t>					</a:t>
                </a:r>
                <a:endParaRPr lang="pt-BR" sz="2300" dirty="0" smtClean="0"/>
              </a:p>
              <a:p>
                <a:r>
                  <a:rPr lang="pt-BR" sz="2300" dirty="0" smtClean="0"/>
                  <a:t>onde</a:t>
                </a:r>
                <a:r>
                  <a:rPr lang="pt-BR" sz="2300" dirty="0"/>
                  <a:t>, </a:t>
                </a:r>
                <a:r>
                  <a:rPr lang="pt-BR" sz="2300" dirty="0" smtClean="0"/>
                  <a:t>                                                                                                           </a:t>
                </a:r>
                <a:r>
                  <a:rPr lang="pt-BR" sz="2400" dirty="0" smtClean="0"/>
                  <a:t>𝑃 </a:t>
                </a:r>
                <a:r>
                  <a:rPr lang="pt-BR" sz="2400" dirty="0"/>
                  <a:t>≥ 0.2𝑆</a:t>
                </a:r>
                <a:endParaRPr lang="pt-BR" sz="2300" dirty="0"/>
              </a:p>
              <a:p>
                <a:r>
                  <a:rPr lang="pt-BR" sz="2300" dirty="0"/>
                  <a:t>Q = Volume de escoamento </a:t>
                </a:r>
              </a:p>
              <a:p>
                <a:r>
                  <a:rPr lang="pt-BR" sz="2300" dirty="0"/>
                  <a:t>P = Precipitação </a:t>
                </a:r>
                <a:r>
                  <a:rPr lang="pt-BR" sz="2300" dirty="0" smtClean="0"/>
                  <a:t>(mm)</a:t>
                </a:r>
                <a:endParaRPr lang="pt-BR" sz="2300" dirty="0"/>
              </a:p>
              <a:p>
                <a:r>
                  <a:rPr lang="pt-BR" sz="2300" dirty="0"/>
                  <a:t>S = Retenção máxima pelo solo         </a:t>
                </a:r>
              </a:p>
              <a:p>
                <a:pPr algn="just"/>
                <a:r>
                  <a:rPr lang="pt-BR" sz="2400" dirty="0"/>
                  <a:t>Os cálculos permitem encontrar os valores para o volume de escoamento em função da capacidade de retenção do solo. As perdas iniciais por retenção na bacia apresentam 20% do valor total do armazenamento potencial no solo. </a:t>
                </a: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55066"/>
              </a:xfrm>
              <a:blipFill rotWithShape="0">
                <a:blip r:embed="rId2"/>
                <a:stretch>
                  <a:fillRect l="-788" t="-2544" r="-16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1161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Retrospectiva</vt:lpstr>
      <vt:lpstr>Medidas de Incertezas aplicadas em modelos hidrológicos chuva –vazão  SCS – atributo Curve Number  </vt:lpstr>
      <vt:lpstr>Sumário</vt:lpstr>
      <vt:lpstr>Introdução</vt:lpstr>
      <vt:lpstr>Objetivo</vt:lpstr>
      <vt:lpstr>Modelo Hidrológico SCS</vt:lpstr>
      <vt:lpstr>Apresentação do PowerPoint</vt:lpstr>
      <vt:lpstr>2° A aplicação do Curve Number leva em conta a condição média de umidade antecedente do solo, chamada de AMC (Antecedent Moisture Condition). </vt:lpstr>
      <vt:lpstr>Apresentação do PowerPoint</vt:lpstr>
      <vt:lpstr>4° Chuva Efetiva</vt:lpstr>
      <vt:lpstr>Materiais e Métodos</vt:lpstr>
      <vt:lpstr>Apresentação do PowerPoint</vt:lpstr>
      <vt:lpstr>Área de  estudo</vt:lpstr>
      <vt:lpstr>Radar</vt:lpstr>
      <vt:lpstr>Medidas de Incerteza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Hass</dc:creator>
  <cp:lastModifiedBy>Bárbara Hass</cp:lastModifiedBy>
  <cp:revision>15</cp:revision>
  <dcterms:created xsi:type="dcterms:W3CDTF">2016-12-12T07:17:51Z</dcterms:created>
  <dcterms:modified xsi:type="dcterms:W3CDTF">2016-12-12T09:57:30Z</dcterms:modified>
</cp:coreProperties>
</file>