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58" r:id="rId4"/>
    <p:sldId id="260" r:id="rId5"/>
    <p:sldId id="261" r:id="rId6"/>
    <p:sldId id="262" r:id="rId7"/>
    <p:sldId id="263" r:id="rId8"/>
    <p:sldId id="264" r:id="rId9"/>
    <p:sldId id="268" r:id="rId10"/>
    <p:sldId id="267" r:id="rId11"/>
    <p:sldId id="269" r:id="rId12"/>
    <p:sldId id="270" r:id="rId13"/>
    <p:sldId id="271" r:id="rId14"/>
    <p:sldId id="272" r:id="rId15"/>
    <p:sldId id="275" r:id="rId16"/>
    <p:sldId id="276" r:id="rId17"/>
    <p:sldId id="277" r:id="rId18"/>
    <p:sldId id="273" r:id="rId19"/>
    <p:sldId id="274" r:id="rId20"/>
    <p:sldId id="265" r:id="rId21"/>
    <p:sldId id="266"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69" d="100"/>
          <a:sy n="69" d="100"/>
        </p:scale>
        <p:origin x="135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tx1">
                    <a:lumMod val="65000"/>
                    <a:lumOff val="35000"/>
                  </a:schemeClr>
                </a:solidFill>
                <a:latin typeface="+mj-lt"/>
                <a:ea typeface="+mj-ea"/>
                <a:cs typeface="+mj-cs"/>
              </a:defRPr>
            </a:pPr>
            <a:r>
              <a:rPr lang="pt-BR" sz="1600" b="1">
                <a:solidFill>
                  <a:sysClr val="windowText" lastClr="000000"/>
                </a:solidFill>
              </a:rPr>
              <a:t>SUBSISTEMA PARAÍBA</a:t>
            </a:r>
          </a:p>
          <a:p>
            <a:pPr>
              <a:defRPr sz="1600" b="1"/>
            </a:pPr>
            <a:r>
              <a:rPr lang="pt-BR" sz="1600" b="1">
                <a:solidFill>
                  <a:sysClr val="windowText" lastClr="000000"/>
                </a:solidFill>
              </a:rPr>
              <a:t>CAPACIDADE DE PRODUÇÃO l/s</a:t>
            </a:r>
          </a:p>
        </c:rich>
      </c:tx>
      <c:layout>
        <c:manualLayout>
          <c:xMode val="edge"/>
          <c:yMode val="edge"/>
          <c:x val="0.25183333333333335"/>
          <c:y val="2.3148148148148147E-2"/>
        </c:manualLayout>
      </c:layout>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tx1">
                  <a:lumMod val="65000"/>
                  <a:lumOff val="35000"/>
                </a:schemeClr>
              </a:solidFill>
              <a:latin typeface="+mj-lt"/>
              <a:ea typeface="+mj-ea"/>
              <a:cs typeface="+mj-cs"/>
            </a:defRPr>
          </a:pPr>
          <a:endParaRPr lang="pt-BR"/>
        </a:p>
      </c:txPr>
    </c:title>
    <c:autoTitleDeleted val="0"/>
    <c:plotArea>
      <c:layout/>
      <c:barChart>
        <c:barDir val="col"/>
        <c:grouping val="clustered"/>
        <c:varyColors val="0"/>
        <c:ser>
          <c:idx val="0"/>
          <c:order val="0"/>
          <c:spPr>
            <a:solidFill>
              <a:schemeClr val="accent1"/>
            </a:solidFill>
            <a:ln>
              <a:noFill/>
            </a:ln>
            <a:effectLst/>
          </c:spPr>
          <c:invertIfNegative val="0"/>
          <c:dLbls>
            <c:dLbl>
              <c:idx val="1"/>
              <c:tx>
                <c:rich>
                  <a:bodyPr/>
                  <a:lstStyle/>
                  <a:p>
                    <a:fld id="{DA38C6F5-58B5-4B42-BF85-82C4B80D05B1}" type="VALUE">
                      <a:rPr lang="en-US">
                        <a:solidFill>
                          <a:sysClr val="windowText" lastClr="000000"/>
                        </a:solidFill>
                      </a:rPr>
                      <a:pPr/>
                      <a:t>[VALOR]</a:t>
                    </a:fld>
                    <a:endParaRPr lang="pt-B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620-4439-A66B-B570E55401F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Planilha1!$A$5:$A$7</c:f>
              <c:strCache>
                <c:ptCount val="3"/>
                <c:pt idx="0">
                  <c:v>Rio Paraíba do Sul</c:v>
                </c:pt>
                <c:pt idx="1">
                  <c:v>48 poços tubulares pofundos</c:v>
                </c:pt>
                <c:pt idx="2">
                  <c:v>Rio das Couves</c:v>
                </c:pt>
              </c:strCache>
            </c:strRef>
          </c:cat>
          <c:val>
            <c:numRef>
              <c:f>Planilha1!$B$5:$B$7</c:f>
              <c:numCache>
                <c:formatCode>General</c:formatCode>
                <c:ptCount val="3"/>
                <c:pt idx="0" formatCode="#,##0">
                  <c:v>1900</c:v>
                </c:pt>
                <c:pt idx="1">
                  <c:v>714</c:v>
                </c:pt>
                <c:pt idx="2">
                  <c:v>12</c:v>
                </c:pt>
              </c:numCache>
            </c:numRef>
          </c:val>
          <c:extLst>
            <c:ext xmlns:c16="http://schemas.microsoft.com/office/drawing/2014/chart" uri="{C3380CC4-5D6E-409C-BE32-E72D297353CC}">
              <c16:uniqueId val="{00000001-1620-4439-A66B-B570E55401F3}"/>
            </c:ext>
          </c:extLst>
        </c:ser>
        <c:dLbls>
          <c:dLblPos val="outEnd"/>
          <c:showLegendKey val="0"/>
          <c:showVal val="1"/>
          <c:showCatName val="0"/>
          <c:showSerName val="0"/>
          <c:showPercent val="0"/>
          <c:showBubbleSize val="0"/>
        </c:dLbls>
        <c:gapWidth val="199"/>
        <c:axId val="519494160"/>
        <c:axId val="516249840"/>
      </c:barChart>
      <c:catAx>
        <c:axId val="519494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ysClr val="windowText" lastClr="000000"/>
                </a:solidFill>
                <a:latin typeface="+mn-lt"/>
                <a:ea typeface="+mn-ea"/>
                <a:cs typeface="+mn-cs"/>
              </a:defRPr>
            </a:pPr>
            <a:endParaRPr lang="pt-BR"/>
          </a:p>
        </c:txPr>
        <c:crossAx val="516249840"/>
        <c:crosses val="autoZero"/>
        <c:auto val="1"/>
        <c:lblAlgn val="ctr"/>
        <c:lblOffset val="100"/>
        <c:noMultiLvlLbl val="0"/>
      </c:catAx>
      <c:valAx>
        <c:axId val="51624984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pt-BR"/>
          </a:p>
        </c:txPr>
        <c:crossAx val="519494160"/>
        <c:crosses val="autoZero"/>
        <c:crossBetween val="between"/>
      </c:valAx>
      <c:spPr>
        <a:noFill/>
        <a:ln>
          <a:noFill/>
        </a:ln>
        <a:effectLst/>
      </c:spPr>
    </c:plotArea>
    <c:plotVisOnly val="1"/>
    <c:dispBlanksAs val="gap"/>
    <c:showDLblsOverMax val="0"/>
  </c:chart>
  <c:spPr>
    <a:solidFill>
      <a:schemeClr val="accent4">
        <a:lumMod val="20000"/>
        <a:lumOff val="80000"/>
      </a:schemeClr>
    </a:solidFill>
    <a:ln w="9525" cap="flat" cmpd="sng" algn="ctr">
      <a:solidFill>
        <a:schemeClr val="tx1">
          <a:lumMod val="15000"/>
          <a:lumOff val="85000"/>
        </a:schemeClr>
      </a:solidFill>
      <a:round/>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3251326416816"/>
          <c:y val="0.11307743109825862"/>
          <c:w val="0.84775641242269606"/>
          <c:h val="0.69697694784742825"/>
        </c:manualLayout>
      </c:layout>
      <c:barChart>
        <c:barDir val="col"/>
        <c:grouping val="stacked"/>
        <c:varyColors val="0"/>
        <c:ser>
          <c:idx val="0"/>
          <c:order val="0"/>
          <c:tx>
            <c:strRef>
              <c:f>Planilha3!$A$6</c:f>
              <c:strCache>
                <c:ptCount val="1"/>
                <c:pt idx="0">
                  <c:v>MUITO ALTA</c:v>
                </c:pt>
              </c:strCache>
            </c:strRef>
          </c:tx>
          <c:spPr>
            <a:solidFill>
              <a:srgbClr val="FF0000"/>
            </a:solidFill>
            <a:ln>
              <a:solidFill>
                <a:schemeClr val="accent2">
                  <a:lumMod val="75000"/>
                </a:schemeClr>
              </a:solidFill>
            </a:ln>
            <a:effectLst/>
          </c:spPr>
          <c:invertIfNegative val="0"/>
          <c:cat>
            <c:multiLvlStrRef>
              <c:f>Planilha3!$B$4:$G$5</c:f>
              <c:multiLvlStrCache>
                <c:ptCount val="6"/>
                <c:lvl>
                  <c:pt idx="0">
                    <c:v>SUL </c:v>
                  </c:pt>
                  <c:pt idx="1">
                    <c:v>LESTE</c:v>
                  </c:pt>
                  <c:pt idx="2">
                    <c:v>SUDESTE</c:v>
                  </c:pt>
                  <c:pt idx="3">
                    <c:v>CENTRO</c:v>
                  </c:pt>
                  <c:pt idx="4">
                    <c:v>NORTE</c:v>
                  </c:pt>
                  <c:pt idx="5">
                    <c:v>OESTE</c:v>
                  </c:pt>
                </c:lvl>
                <c:lvl>
                  <c:pt idx="0">
                    <c:v>REGIÕES</c:v>
                  </c:pt>
                </c:lvl>
              </c:multiLvlStrCache>
            </c:multiLvlStrRef>
          </c:cat>
          <c:val>
            <c:numRef>
              <c:f>Planilha3!$B$6:$G$6</c:f>
              <c:numCache>
                <c:formatCode>General</c:formatCode>
                <c:ptCount val="6"/>
                <c:pt idx="0">
                  <c:v>14685</c:v>
                </c:pt>
                <c:pt idx="1">
                  <c:v>5520</c:v>
                </c:pt>
                <c:pt idx="2">
                  <c:v>2951</c:v>
                </c:pt>
                <c:pt idx="3">
                  <c:v>14014</c:v>
                </c:pt>
                <c:pt idx="4">
                  <c:v>7061</c:v>
                </c:pt>
                <c:pt idx="5">
                  <c:v>0</c:v>
                </c:pt>
              </c:numCache>
            </c:numRef>
          </c:val>
          <c:extLst>
            <c:ext xmlns:c16="http://schemas.microsoft.com/office/drawing/2014/chart" uri="{C3380CC4-5D6E-409C-BE32-E72D297353CC}">
              <c16:uniqueId val="{00000000-1B4C-4EEF-BFC7-A2AC16240582}"/>
            </c:ext>
          </c:extLst>
        </c:ser>
        <c:ser>
          <c:idx val="1"/>
          <c:order val="1"/>
          <c:tx>
            <c:strRef>
              <c:f>Planilha3!$A$7</c:f>
              <c:strCache>
                <c:ptCount val="1"/>
                <c:pt idx="0">
                  <c:v>ALTA</c:v>
                </c:pt>
              </c:strCache>
            </c:strRef>
          </c:tx>
          <c:spPr>
            <a:solidFill>
              <a:schemeClr val="accent2">
                <a:lumMod val="40000"/>
                <a:lumOff val="60000"/>
              </a:schemeClr>
            </a:solidFill>
            <a:ln>
              <a:solidFill>
                <a:srgbClr val="FF0000"/>
              </a:solidFill>
            </a:ln>
            <a:effectLst/>
          </c:spPr>
          <c:invertIfNegative val="0"/>
          <c:cat>
            <c:multiLvlStrRef>
              <c:f>Planilha3!$B$4:$G$5</c:f>
              <c:multiLvlStrCache>
                <c:ptCount val="6"/>
                <c:lvl>
                  <c:pt idx="0">
                    <c:v>SUL </c:v>
                  </c:pt>
                  <c:pt idx="1">
                    <c:v>LESTE</c:v>
                  </c:pt>
                  <c:pt idx="2">
                    <c:v>SUDESTE</c:v>
                  </c:pt>
                  <c:pt idx="3">
                    <c:v>CENTRO</c:v>
                  </c:pt>
                  <c:pt idx="4">
                    <c:v>NORTE</c:v>
                  </c:pt>
                  <c:pt idx="5">
                    <c:v>OESTE</c:v>
                  </c:pt>
                </c:lvl>
                <c:lvl>
                  <c:pt idx="0">
                    <c:v>REGIÕES</c:v>
                  </c:pt>
                </c:lvl>
              </c:multiLvlStrCache>
            </c:multiLvlStrRef>
          </c:cat>
          <c:val>
            <c:numRef>
              <c:f>Planilha3!$B$7:$G$7</c:f>
              <c:numCache>
                <c:formatCode>General</c:formatCode>
                <c:ptCount val="6"/>
                <c:pt idx="0">
                  <c:v>55041</c:v>
                </c:pt>
                <c:pt idx="1">
                  <c:v>11850</c:v>
                </c:pt>
                <c:pt idx="2">
                  <c:v>8752</c:v>
                </c:pt>
                <c:pt idx="3">
                  <c:v>26541</c:v>
                </c:pt>
                <c:pt idx="4">
                  <c:v>18346</c:v>
                </c:pt>
                <c:pt idx="5">
                  <c:v>2850</c:v>
                </c:pt>
              </c:numCache>
            </c:numRef>
          </c:val>
          <c:extLst>
            <c:ext xmlns:c16="http://schemas.microsoft.com/office/drawing/2014/chart" uri="{C3380CC4-5D6E-409C-BE32-E72D297353CC}">
              <c16:uniqueId val="{00000001-1B4C-4EEF-BFC7-A2AC16240582}"/>
            </c:ext>
          </c:extLst>
        </c:ser>
        <c:ser>
          <c:idx val="2"/>
          <c:order val="2"/>
          <c:tx>
            <c:strRef>
              <c:f>Planilha3!$A$8</c:f>
              <c:strCache>
                <c:ptCount val="1"/>
                <c:pt idx="0">
                  <c:v>MÉDIA</c:v>
                </c:pt>
              </c:strCache>
            </c:strRef>
          </c:tx>
          <c:spPr>
            <a:solidFill>
              <a:srgbClr val="FFC000"/>
            </a:solidFill>
            <a:ln>
              <a:solidFill>
                <a:srgbClr val="FF6600"/>
              </a:solidFill>
            </a:ln>
            <a:effectLst/>
          </c:spPr>
          <c:invertIfNegative val="0"/>
          <c:cat>
            <c:multiLvlStrRef>
              <c:f>Planilha3!$B$4:$G$5</c:f>
              <c:multiLvlStrCache>
                <c:ptCount val="6"/>
                <c:lvl>
                  <c:pt idx="0">
                    <c:v>SUL </c:v>
                  </c:pt>
                  <c:pt idx="1">
                    <c:v>LESTE</c:v>
                  </c:pt>
                  <c:pt idx="2">
                    <c:v>SUDESTE</c:v>
                  </c:pt>
                  <c:pt idx="3">
                    <c:v>CENTRO</c:v>
                  </c:pt>
                  <c:pt idx="4">
                    <c:v>NORTE</c:v>
                  </c:pt>
                  <c:pt idx="5">
                    <c:v>OESTE</c:v>
                  </c:pt>
                </c:lvl>
                <c:lvl>
                  <c:pt idx="0">
                    <c:v>REGIÕES</c:v>
                  </c:pt>
                </c:lvl>
              </c:multiLvlStrCache>
            </c:multiLvlStrRef>
          </c:cat>
          <c:val>
            <c:numRef>
              <c:f>Planilha3!$B$8:$G$8</c:f>
              <c:numCache>
                <c:formatCode>General</c:formatCode>
                <c:ptCount val="6"/>
                <c:pt idx="0">
                  <c:v>90652</c:v>
                </c:pt>
                <c:pt idx="1">
                  <c:v>39848</c:v>
                </c:pt>
                <c:pt idx="2">
                  <c:v>19538</c:v>
                </c:pt>
                <c:pt idx="3">
                  <c:v>20444</c:v>
                </c:pt>
                <c:pt idx="4">
                  <c:v>28005</c:v>
                </c:pt>
                <c:pt idx="5">
                  <c:v>6731</c:v>
                </c:pt>
              </c:numCache>
            </c:numRef>
          </c:val>
          <c:extLst>
            <c:ext xmlns:c16="http://schemas.microsoft.com/office/drawing/2014/chart" uri="{C3380CC4-5D6E-409C-BE32-E72D297353CC}">
              <c16:uniqueId val="{00000002-1B4C-4EEF-BFC7-A2AC16240582}"/>
            </c:ext>
          </c:extLst>
        </c:ser>
        <c:ser>
          <c:idx val="3"/>
          <c:order val="3"/>
          <c:tx>
            <c:strRef>
              <c:f>Planilha3!$A$9</c:f>
              <c:strCache>
                <c:ptCount val="1"/>
                <c:pt idx="0">
                  <c:v>BAIXA</c:v>
                </c:pt>
              </c:strCache>
            </c:strRef>
          </c:tx>
          <c:spPr>
            <a:solidFill>
              <a:srgbClr val="71EFBF"/>
            </a:solidFill>
            <a:ln>
              <a:solidFill>
                <a:schemeClr val="accent6">
                  <a:lumMod val="75000"/>
                </a:schemeClr>
              </a:solidFill>
            </a:ln>
            <a:effectLst/>
          </c:spPr>
          <c:invertIfNegative val="0"/>
          <c:cat>
            <c:multiLvlStrRef>
              <c:f>Planilha3!$B$4:$G$5</c:f>
              <c:multiLvlStrCache>
                <c:ptCount val="6"/>
                <c:lvl>
                  <c:pt idx="0">
                    <c:v>SUL </c:v>
                  </c:pt>
                  <c:pt idx="1">
                    <c:v>LESTE</c:v>
                  </c:pt>
                  <c:pt idx="2">
                    <c:v>SUDESTE</c:v>
                  </c:pt>
                  <c:pt idx="3">
                    <c:v>CENTRO</c:v>
                  </c:pt>
                  <c:pt idx="4">
                    <c:v>NORTE</c:v>
                  </c:pt>
                  <c:pt idx="5">
                    <c:v>OESTE</c:v>
                  </c:pt>
                </c:lvl>
                <c:lvl>
                  <c:pt idx="0">
                    <c:v>REGIÕES</c:v>
                  </c:pt>
                </c:lvl>
              </c:multiLvlStrCache>
            </c:multiLvlStrRef>
          </c:cat>
          <c:val>
            <c:numRef>
              <c:f>Planilha3!$B$9:$G$9</c:f>
              <c:numCache>
                <c:formatCode>General</c:formatCode>
                <c:ptCount val="6"/>
                <c:pt idx="0">
                  <c:v>68256</c:v>
                </c:pt>
                <c:pt idx="1">
                  <c:v>19202</c:v>
                </c:pt>
                <c:pt idx="2">
                  <c:v>12326</c:v>
                </c:pt>
                <c:pt idx="3">
                  <c:v>4378</c:v>
                </c:pt>
                <c:pt idx="4">
                  <c:v>2164</c:v>
                </c:pt>
                <c:pt idx="5">
                  <c:v>17645</c:v>
                </c:pt>
              </c:numCache>
            </c:numRef>
          </c:val>
          <c:extLst>
            <c:ext xmlns:c16="http://schemas.microsoft.com/office/drawing/2014/chart" uri="{C3380CC4-5D6E-409C-BE32-E72D297353CC}">
              <c16:uniqueId val="{00000003-1B4C-4EEF-BFC7-A2AC16240582}"/>
            </c:ext>
          </c:extLst>
        </c:ser>
        <c:ser>
          <c:idx val="4"/>
          <c:order val="4"/>
          <c:tx>
            <c:strRef>
              <c:f>Planilha3!$A$10</c:f>
              <c:strCache>
                <c:ptCount val="1"/>
                <c:pt idx="0">
                  <c:v>MUITO BAIXA</c:v>
                </c:pt>
              </c:strCache>
            </c:strRef>
          </c:tx>
          <c:spPr>
            <a:solidFill>
              <a:schemeClr val="accent5">
                <a:lumMod val="20000"/>
                <a:lumOff val="80000"/>
              </a:schemeClr>
            </a:solidFill>
            <a:ln>
              <a:solidFill>
                <a:schemeClr val="accent1">
                  <a:lumMod val="75000"/>
                </a:schemeClr>
              </a:solidFill>
            </a:ln>
            <a:effectLst/>
          </c:spPr>
          <c:invertIfNegative val="0"/>
          <c:cat>
            <c:multiLvlStrRef>
              <c:f>Planilha3!$B$4:$G$5</c:f>
              <c:multiLvlStrCache>
                <c:ptCount val="6"/>
                <c:lvl>
                  <c:pt idx="0">
                    <c:v>SUL </c:v>
                  </c:pt>
                  <c:pt idx="1">
                    <c:v>LESTE</c:v>
                  </c:pt>
                  <c:pt idx="2">
                    <c:v>SUDESTE</c:v>
                  </c:pt>
                  <c:pt idx="3">
                    <c:v>CENTRO</c:v>
                  </c:pt>
                  <c:pt idx="4">
                    <c:v>NORTE</c:v>
                  </c:pt>
                  <c:pt idx="5">
                    <c:v>OESTE</c:v>
                  </c:pt>
                </c:lvl>
                <c:lvl>
                  <c:pt idx="0">
                    <c:v>REGIÕES</c:v>
                  </c:pt>
                </c:lvl>
              </c:multiLvlStrCache>
            </c:multiLvlStrRef>
          </c:cat>
          <c:val>
            <c:numRef>
              <c:f>Planilha3!$B$10:$G$10</c:f>
              <c:numCache>
                <c:formatCode>General</c:formatCode>
                <c:ptCount val="6"/>
                <c:pt idx="0">
                  <c:v>4686</c:v>
                </c:pt>
                <c:pt idx="1">
                  <c:v>862</c:v>
                </c:pt>
                <c:pt idx="2">
                  <c:v>1983</c:v>
                </c:pt>
                <c:pt idx="3">
                  <c:v>5971</c:v>
                </c:pt>
                <c:pt idx="4">
                  <c:v>516</c:v>
                </c:pt>
                <c:pt idx="5">
                  <c:v>13874</c:v>
                </c:pt>
              </c:numCache>
            </c:numRef>
          </c:val>
          <c:extLst>
            <c:ext xmlns:c16="http://schemas.microsoft.com/office/drawing/2014/chart" uri="{C3380CC4-5D6E-409C-BE32-E72D297353CC}">
              <c16:uniqueId val="{00000004-1B4C-4EEF-BFC7-A2AC16240582}"/>
            </c:ext>
          </c:extLst>
        </c:ser>
        <c:dLbls>
          <c:showLegendKey val="0"/>
          <c:showVal val="0"/>
          <c:showCatName val="0"/>
          <c:showSerName val="0"/>
          <c:showPercent val="0"/>
          <c:showBubbleSize val="0"/>
        </c:dLbls>
        <c:gapWidth val="150"/>
        <c:overlap val="100"/>
        <c:axId val="621049120"/>
        <c:axId val="621050432"/>
      </c:barChart>
      <c:catAx>
        <c:axId val="6210491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621050432"/>
        <c:crosses val="autoZero"/>
        <c:auto val="1"/>
        <c:lblAlgn val="ctr"/>
        <c:lblOffset val="100"/>
        <c:noMultiLvlLbl val="0"/>
      </c:catAx>
      <c:valAx>
        <c:axId val="62105043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pt-BR"/>
          </a:p>
        </c:txPr>
        <c:crossAx val="62104912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pt-BR"/>
          </a:p>
        </c:txPr>
      </c:dTable>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ysClr val="windowText" lastClr="000000"/>
                </a:solidFill>
              </a:rPr>
              <a:t>NORTE</a:t>
            </a:r>
          </a:p>
        </c:rich>
      </c:tx>
      <c:layout>
        <c:manualLayout>
          <c:xMode val="edge"/>
          <c:yMode val="edge"/>
          <c:x val="0.74542550710585775"/>
          <c:y val="0.1124999446358540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manualLayout>
          <c:layoutTarget val="inner"/>
          <c:xMode val="edge"/>
          <c:yMode val="edge"/>
          <c:x val="9.9884846410009026E-2"/>
          <c:y val="0.10373420091820822"/>
          <c:w val="0.7362231159953927"/>
          <c:h val="0.85947659398118359"/>
        </c:manualLayout>
      </c:layout>
      <c:radarChart>
        <c:radarStyle val="marker"/>
        <c:varyColors val="0"/>
        <c:ser>
          <c:idx val="0"/>
          <c:order val="0"/>
          <c:tx>
            <c:strRef>
              <c:f>'radar regiões'!$A$6</c:f>
              <c:strCache>
                <c:ptCount val="1"/>
                <c:pt idx="0">
                  <c:v>NORTE</c:v>
                </c:pt>
              </c:strCache>
            </c:strRef>
          </c:tx>
          <c:spPr>
            <a:ln w="28575" cap="rnd">
              <a:solidFill>
                <a:schemeClr val="accent1"/>
              </a:solidFill>
              <a:round/>
            </a:ln>
            <a:effectLst/>
          </c:spPr>
          <c:marker>
            <c:symbol val="none"/>
          </c:marker>
          <c:dLbls>
            <c:dLbl>
              <c:idx val="0"/>
              <c:layout>
                <c:manualLayout>
                  <c:x val="9.1743119266055051E-2"/>
                  <c:y val="0"/>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8966011702665606"/>
                      <c:h val="9.638218514958867E-2"/>
                    </c:manualLayout>
                  </c15:layout>
                </c:ext>
                <c:ext xmlns:c16="http://schemas.microsoft.com/office/drawing/2014/chart" uri="{C3380CC4-5D6E-409C-BE32-E72D297353CC}">
                  <c16:uniqueId val="{00000000-1E53-419B-B9EE-AD48D91022F4}"/>
                </c:ext>
              </c:extLst>
            </c:dLbl>
            <c:dLbl>
              <c:idx val="1"/>
              <c:layout>
                <c:manualLayout>
                  <c:x val="6.1272845481470779E-2"/>
                  <c:y val="0.15325916357319835"/>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endParaRPr lang="pt-B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prstGeom>
                    <a:noFill/>
                    <a:ln>
                      <a:noFill/>
                    </a:ln>
                  </c15:spPr>
                  <c15:layout>
                    <c:manualLayout>
                      <c:w val="0.2948529942931446"/>
                      <c:h val="0.16603812681309571"/>
                    </c:manualLayout>
                  </c15:layout>
                </c:ext>
                <c:ext xmlns:c16="http://schemas.microsoft.com/office/drawing/2014/chart" uri="{C3380CC4-5D6E-409C-BE32-E72D297353CC}">
                  <c16:uniqueId val="{00000001-1E53-419B-B9EE-AD48D91022F4}"/>
                </c:ext>
              </c:extLst>
            </c:dLbl>
            <c:dLbl>
              <c:idx val="2"/>
              <c:layout>
                <c:manualLayout>
                  <c:x val="-9.1951347251318358E-2"/>
                  <c:y val="0.18355604835509773"/>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endParaRPr lang="pt-B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prstGeom>
                    <a:noFill/>
                    <a:ln>
                      <a:noFill/>
                    </a:ln>
                  </c15:spPr>
                  <c15:layout>
                    <c:manualLayout>
                      <c:w val="0.32522682944448456"/>
                      <c:h val="0.14899172037985731"/>
                    </c:manualLayout>
                  </c15:layout>
                </c:ext>
                <c:ext xmlns:c16="http://schemas.microsoft.com/office/drawing/2014/chart" uri="{C3380CC4-5D6E-409C-BE32-E72D297353CC}">
                  <c16:uniqueId val="{00000002-1E53-419B-B9EE-AD48D91022F4}"/>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pt-BR"/>
              </a:p>
            </c:txPr>
            <c:showLegendKey val="0"/>
            <c:showVal val="1"/>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'radar regiões'!$B$5:$D$5</c:f>
              <c:strCache>
                <c:ptCount val="3"/>
                <c:pt idx="0">
                  <c:v>RENDA</c:v>
                </c:pt>
                <c:pt idx="1">
                  <c:v>DEPENDENTES</c:v>
                </c:pt>
                <c:pt idx="2">
                  <c:v>MULHERES</c:v>
                </c:pt>
              </c:strCache>
            </c:strRef>
          </c:cat>
          <c:val>
            <c:numRef>
              <c:f>'radar regiões'!$B$6:$D$6</c:f>
              <c:numCache>
                <c:formatCode>General</c:formatCode>
                <c:ptCount val="3"/>
                <c:pt idx="0">
                  <c:v>0.96</c:v>
                </c:pt>
                <c:pt idx="1">
                  <c:v>0.74</c:v>
                </c:pt>
                <c:pt idx="2">
                  <c:v>0.5</c:v>
                </c:pt>
              </c:numCache>
            </c:numRef>
          </c:val>
          <c:extLst>
            <c:ext xmlns:c16="http://schemas.microsoft.com/office/drawing/2014/chart" uri="{C3380CC4-5D6E-409C-BE32-E72D297353CC}">
              <c16:uniqueId val="{00000003-1E53-419B-B9EE-AD48D91022F4}"/>
            </c:ext>
          </c:extLst>
        </c:ser>
        <c:dLbls>
          <c:showLegendKey val="0"/>
          <c:showVal val="0"/>
          <c:showCatName val="0"/>
          <c:showSerName val="0"/>
          <c:showPercent val="0"/>
          <c:showBubbleSize val="0"/>
        </c:dLbls>
        <c:axId val="578083040"/>
        <c:axId val="578083696"/>
      </c:radarChart>
      <c:catAx>
        <c:axId val="578083040"/>
        <c:scaling>
          <c:orientation val="minMax"/>
        </c:scaling>
        <c:delete val="1"/>
        <c:axPos val="b"/>
        <c:numFmt formatCode="General" sourceLinked="1"/>
        <c:majorTickMark val="none"/>
        <c:minorTickMark val="none"/>
        <c:tickLblPos val="nextTo"/>
        <c:crossAx val="578083696"/>
        <c:crosses val="autoZero"/>
        <c:auto val="1"/>
        <c:lblAlgn val="ctr"/>
        <c:lblOffset val="100"/>
        <c:noMultiLvlLbl val="0"/>
      </c:catAx>
      <c:valAx>
        <c:axId val="578083696"/>
        <c:scaling>
          <c:orientation val="minMax"/>
        </c:scaling>
        <c:delete val="0"/>
        <c:axPos val="l"/>
        <c:majorGridlines>
          <c:spPr>
            <a:ln w="9525" cap="flat" cmpd="sng" algn="ctr">
              <a:solidFill>
                <a:schemeClr val="accent1">
                  <a:lumMod val="60000"/>
                  <a:lumOff val="40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57808304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bg2">
          <a:lumMod val="75000"/>
        </a:schemeClr>
      </a:solidFill>
      <a:round/>
    </a:ln>
    <a:effectLst/>
  </c:spPr>
  <c:txPr>
    <a:bodyPr/>
    <a:lstStyle/>
    <a:p>
      <a:pPr>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ysClr val="windowText" lastClr="000000"/>
                </a:solidFill>
              </a:rPr>
              <a:t>LESTE</a:t>
            </a:r>
          </a:p>
        </c:rich>
      </c:tx>
      <c:layout>
        <c:manualLayout>
          <c:xMode val="edge"/>
          <c:yMode val="edge"/>
          <c:x val="0.75503653638629986"/>
          <c:y val="0.1026189030887683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radarChart>
        <c:radarStyle val="marker"/>
        <c:varyColors val="0"/>
        <c:ser>
          <c:idx val="0"/>
          <c:order val="0"/>
          <c:tx>
            <c:strRef>
              <c:f>'radar regiões'!$F$6</c:f>
              <c:strCache>
                <c:ptCount val="1"/>
                <c:pt idx="0">
                  <c:v>LESTE</c:v>
                </c:pt>
              </c:strCache>
            </c:strRef>
          </c:tx>
          <c:spPr>
            <a:ln w="28575" cap="rnd">
              <a:solidFill>
                <a:schemeClr val="accent1"/>
              </a:solidFill>
              <a:round/>
            </a:ln>
            <a:effectLst/>
          </c:spPr>
          <c:marker>
            <c:symbol val="none"/>
          </c:marker>
          <c:dLbls>
            <c:dLbl>
              <c:idx val="0"/>
              <c:layout>
                <c:manualLayout>
                  <c:x val="8.7511284753396798E-2"/>
                  <c:y val="-7.0550495873528268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067548848060661"/>
                      <c:h val="0.17595155804407911"/>
                    </c:manualLayout>
                  </c15:layout>
                </c:ext>
                <c:ext xmlns:c16="http://schemas.microsoft.com/office/drawing/2014/chart" uri="{C3380CC4-5D6E-409C-BE32-E72D297353CC}">
                  <c16:uniqueId val="{00000000-85CE-4BA6-969E-0BCB6758EAAE}"/>
                </c:ext>
              </c:extLst>
            </c:dLbl>
            <c:dLbl>
              <c:idx val="1"/>
              <c:layout>
                <c:manualLayout>
                  <c:x val="0.16286794633922819"/>
                  <c:y val="0.13475542905175336"/>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3688797754447361"/>
                      <c:h val="0.16988532399953843"/>
                    </c:manualLayout>
                  </c15:layout>
                </c:ext>
                <c:ext xmlns:c16="http://schemas.microsoft.com/office/drawing/2014/chart" uri="{C3380CC4-5D6E-409C-BE32-E72D297353CC}">
                  <c16:uniqueId val="{00000001-85CE-4BA6-969E-0BCB6758EAAE}"/>
                </c:ext>
              </c:extLst>
            </c:dLbl>
            <c:dLbl>
              <c:idx val="2"/>
              <c:layout>
                <c:manualLayout>
                  <c:x val="-9.041338582677165E-2"/>
                  <c:y val="0.15146738025506756"/>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38725393700787403"/>
                      <c:h val="0.16171349132649418"/>
                    </c:manualLayout>
                  </c15:layout>
                </c:ext>
                <c:ext xmlns:c16="http://schemas.microsoft.com/office/drawing/2014/chart" uri="{C3380CC4-5D6E-409C-BE32-E72D297353CC}">
                  <c16:uniqueId val="{00000002-85CE-4BA6-969E-0BCB6758EAAE}"/>
                </c:ext>
              </c:extLst>
            </c:dLbl>
            <c:spPr>
              <a:solidFill>
                <a:sysClr val="window" lastClr="FFFFFF"/>
              </a:solidFill>
              <a:ln>
                <a:solidFill>
                  <a:srgbClr val="4472C4">
                    <a:lumMod val="40000"/>
                    <a:lumOff val="60000"/>
                  </a:srgb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pt-BR"/>
              </a:p>
            </c:txPr>
            <c:showLegendKey val="0"/>
            <c:showVal val="1"/>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'radar regiões'!$G$5:$I$5</c:f>
              <c:strCache>
                <c:ptCount val="3"/>
                <c:pt idx="0">
                  <c:v>RENDA</c:v>
                </c:pt>
                <c:pt idx="1">
                  <c:v>DEPENDENTES</c:v>
                </c:pt>
                <c:pt idx="2">
                  <c:v>MULHERES</c:v>
                </c:pt>
              </c:strCache>
            </c:strRef>
          </c:cat>
          <c:val>
            <c:numRef>
              <c:f>'radar regiões'!$G$6:$I$6</c:f>
              <c:numCache>
                <c:formatCode>General</c:formatCode>
                <c:ptCount val="3"/>
                <c:pt idx="0">
                  <c:v>0.97</c:v>
                </c:pt>
                <c:pt idx="1">
                  <c:v>0.6</c:v>
                </c:pt>
                <c:pt idx="2">
                  <c:v>0.67</c:v>
                </c:pt>
              </c:numCache>
            </c:numRef>
          </c:val>
          <c:extLst>
            <c:ext xmlns:c16="http://schemas.microsoft.com/office/drawing/2014/chart" uri="{C3380CC4-5D6E-409C-BE32-E72D297353CC}">
              <c16:uniqueId val="{00000003-85CE-4BA6-969E-0BCB6758EAAE}"/>
            </c:ext>
          </c:extLst>
        </c:ser>
        <c:dLbls>
          <c:showLegendKey val="0"/>
          <c:showVal val="0"/>
          <c:showCatName val="0"/>
          <c:showSerName val="0"/>
          <c:showPercent val="0"/>
          <c:showBubbleSize val="0"/>
        </c:dLbls>
        <c:axId val="457381488"/>
        <c:axId val="457379192"/>
      </c:radarChart>
      <c:catAx>
        <c:axId val="457381488"/>
        <c:scaling>
          <c:orientation val="minMax"/>
        </c:scaling>
        <c:delete val="1"/>
        <c:axPos val="b"/>
        <c:numFmt formatCode="General" sourceLinked="1"/>
        <c:majorTickMark val="none"/>
        <c:minorTickMark val="none"/>
        <c:tickLblPos val="nextTo"/>
        <c:crossAx val="457379192"/>
        <c:crosses val="autoZero"/>
        <c:auto val="1"/>
        <c:lblAlgn val="ctr"/>
        <c:lblOffset val="100"/>
        <c:noMultiLvlLbl val="0"/>
      </c:catAx>
      <c:valAx>
        <c:axId val="457379192"/>
        <c:scaling>
          <c:orientation val="minMax"/>
        </c:scaling>
        <c:delete val="0"/>
        <c:axPos val="l"/>
        <c:majorGridlines>
          <c:spPr>
            <a:ln w="9525" cap="flat" cmpd="sng" algn="ctr">
              <a:solidFill>
                <a:schemeClr val="accen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57381488"/>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pt-BR" b="1">
                <a:solidFill>
                  <a:sysClr val="windowText" lastClr="000000"/>
                </a:solidFill>
              </a:rPr>
              <a:t>CENTRO Av. Nelson d´Ávila</a:t>
            </a:r>
          </a:p>
        </c:rich>
      </c:tx>
      <c:layout>
        <c:manualLayout>
          <c:xMode val="edge"/>
          <c:yMode val="edge"/>
          <c:x val="4.0214098237720285E-2"/>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pt-BR"/>
        </a:p>
      </c:txPr>
    </c:title>
    <c:autoTitleDeleted val="0"/>
    <c:plotArea>
      <c:layout/>
      <c:radarChart>
        <c:radarStyle val="marker"/>
        <c:varyColors val="0"/>
        <c:ser>
          <c:idx val="0"/>
          <c:order val="0"/>
          <c:tx>
            <c:strRef>
              <c:f>'radar regiões'!$K$3</c:f>
              <c:strCache>
                <c:ptCount val="1"/>
                <c:pt idx="0">
                  <c:v>CENTRO 3 Av. Nelson D´ávila</c:v>
                </c:pt>
              </c:strCache>
            </c:strRef>
          </c:tx>
          <c:spPr>
            <a:ln w="28575" cap="rnd">
              <a:solidFill>
                <a:schemeClr val="accent1"/>
              </a:solidFill>
              <a:round/>
            </a:ln>
            <a:effectLst/>
          </c:spPr>
          <c:marker>
            <c:symbol val="none"/>
          </c:marker>
          <c:dLbls>
            <c:dLbl>
              <c:idx val="0"/>
              <c:layout>
                <c:manualLayout>
                  <c:x val="0.16666685414323212"/>
                  <c:y val="-3.6173045419131057E-2"/>
                </c:manualLayout>
              </c:layout>
              <c:tx>
                <c:rich>
                  <a:bodyPr rot="0" spcFirstLastPara="1" vertOverflow="clip" horzOverflow="clip"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fld id="{51034C4E-ED36-4EBE-8CCF-065E05F9C8A1}" type="CATEGORYNAME">
                      <a:rPr lang="en-US"/>
                      <a:pPr>
                        <a:defRPr/>
                      </a:pPr>
                      <a:t>[NOME DA CATEGORIA]</a:t>
                    </a:fld>
                    <a:r>
                      <a:rPr lang="en-US"/>
                      <a:t> 0,8</a:t>
                    </a:r>
                  </a:p>
                </c:rich>
              </c:tx>
              <c:spPr>
                <a:noFill/>
                <a:ln>
                  <a:solidFill>
                    <a:srgbClr val="5B9BD5">
                      <a:lumMod val="40000"/>
                      <a:lumOff val="60000"/>
                    </a:srgbClr>
                  </a:solidFill>
                </a:ln>
                <a:effectLst/>
              </c:spPr>
              <c:txPr>
                <a:bodyPr rot="0" spcFirstLastPara="1" vertOverflow="clip" horzOverflow="clip"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endParaRPr lang="pt-BR"/>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0752080989876268"/>
                      <c:h val="0.14580732963935064"/>
                    </c:manualLayout>
                  </c15:layout>
                  <c15:dlblFieldTable/>
                  <c15:showDataLabelsRange val="0"/>
                </c:ext>
                <c:ext xmlns:c16="http://schemas.microsoft.com/office/drawing/2014/chart" uri="{C3380CC4-5D6E-409C-BE32-E72D297353CC}">
                  <c16:uniqueId val="{00000000-94F0-4861-BF46-B74C328F913A}"/>
                </c:ext>
              </c:extLst>
            </c:dLbl>
            <c:dLbl>
              <c:idx val="1"/>
              <c:layout>
                <c:manualLayout>
                  <c:x val="0.10589988751406064"/>
                  <c:y val="8.5620803809080215E-2"/>
                </c:manualLayout>
              </c:layout>
              <c:spPr>
                <a:noFill/>
                <a:ln>
                  <a:solidFill>
                    <a:srgbClr val="5B9BD5">
                      <a:lumMod val="40000"/>
                      <a:lumOff val="60000"/>
                    </a:srgbClr>
                  </a:solidFill>
                </a:ln>
                <a:effectLst/>
              </c:spPr>
              <c:txPr>
                <a:bodyPr rot="0" spcFirstLastPara="1" vertOverflow="clip" horzOverflow="clip"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endParaRPr lang="pt-B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prstGeom>
                    <a:noFill/>
                    <a:ln>
                      <a:noFill/>
                    </a:ln>
                  </c15:spPr>
                  <c15:layout>
                    <c:manualLayout>
                      <c:w val="0.30281214848143978"/>
                      <c:h val="0.21266125774810132"/>
                    </c:manualLayout>
                  </c15:layout>
                </c:ext>
                <c:ext xmlns:c16="http://schemas.microsoft.com/office/drawing/2014/chart" uri="{C3380CC4-5D6E-409C-BE32-E72D297353CC}">
                  <c16:uniqueId val="{00000001-94F0-4861-BF46-B74C328F913A}"/>
                </c:ext>
              </c:extLst>
            </c:dLbl>
            <c:dLbl>
              <c:idx val="2"/>
              <c:layout>
                <c:manualLayout>
                  <c:x val="-0.1738095238095238"/>
                  <c:y val="0.13136288998357951"/>
                </c:manualLayout>
              </c:layout>
              <c:tx>
                <c:rich>
                  <a:bodyPr/>
                  <a:lstStyle/>
                  <a:p>
                    <a:fld id="{DE35D0E5-5A25-46D2-85CD-1EDF60A08A67}" type="CATEGORYNAME">
                      <a:rPr lang="en-US"/>
                      <a:pPr/>
                      <a:t>[NOME DA CATEGORIA]</a:t>
                    </a:fld>
                    <a:r>
                      <a:rPr lang="en-US" baseline="0"/>
                      <a:t> </a:t>
                    </a:r>
                    <a:fld id="{F4833D96-5620-4A2F-BE37-981612377DE4}" type="VALUE">
                      <a:rPr lang="en-US" baseline="0"/>
                      <a:pPr/>
                      <a:t>[VALOR]</a:t>
                    </a:fld>
                    <a:endParaRPr lang="en-US" baseline="0"/>
                  </a:p>
                </c:rich>
              </c:tx>
              <c:showLegendKey val="0"/>
              <c:showVal val="1"/>
              <c:showCatName val="1"/>
              <c:showSerName val="0"/>
              <c:showPercent val="0"/>
              <c:showBubbleSize val="0"/>
              <c:extLst>
                <c:ext xmlns:c15="http://schemas.microsoft.com/office/drawing/2012/chart" uri="{CE6537A1-D6FC-4f65-9D91-7224C49458BB}">
                  <c15:layout>
                    <c:manualLayout>
                      <c:w val="0.32148781402324711"/>
                      <c:h val="0.16560826448418087"/>
                    </c:manualLayout>
                  </c15:layout>
                  <c15:dlblFieldTable/>
                  <c15:showDataLabelsRange val="0"/>
                </c:ext>
                <c:ext xmlns:c16="http://schemas.microsoft.com/office/drawing/2014/chart" uri="{C3380CC4-5D6E-409C-BE32-E72D297353CC}">
                  <c16:uniqueId val="{00000002-94F0-4861-BF46-B74C328F913A}"/>
                </c:ext>
              </c:extLst>
            </c:dLbl>
            <c:spPr>
              <a:noFill/>
              <a:ln>
                <a:solidFill>
                  <a:srgbClr val="5B9BD5">
                    <a:lumMod val="40000"/>
                    <a:lumOff val="60000"/>
                  </a:srgb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pt-BR"/>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'radar regiões'!$L$2:$N$2</c:f>
              <c:strCache>
                <c:ptCount val="3"/>
                <c:pt idx="0">
                  <c:v>RENDA</c:v>
                </c:pt>
                <c:pt idx="1">
                  <c:v>DEPENDENTES</c:v>
                </c:pt>
                <c:pt idx="2">
                  <c:v>MULHERES</c:v>
                </c:pt>
              </c:strCache>
            </c:strRef>
          </c:cat>
          <c:val>
            <c:numRef>
              <c:f>'radar regiões'!$L$3:$N$3</c:f>
              <c:numCache>
                <c:formatCode>General</c:formatCode>
                <c:ptCount val="3"/>
                <c:pt idx="0">
                  <c:v>0.8</c:v>
                </c:pt>
                <c:pt idx="1">
                  <c:v>0.93</c:v>
                </c:pt>
                <c:pt idx="2">
                  <c:v>0.46</c:v>
                </c:pt>
              </c:numCache>
            </c:numRef>
          </c:val>
          <c:extLst>
            <c:ext xmlns:c16="http://schemas.microsoft.com/office/drawing/2014/chart" uri="{C3380CC4-5D6E-409C-BE32-E72D297353CC}">
              <c16:uniqueId val="{00000003-94F0-4861-BF46-B74C328F913A}"/>
            </c:ext>
          </c:extLst>
        </c:ser>
        <c:dLbls>
          <c:showLegendKey val="0"/>
          <c:showVal val="0"/>
          <c:showCatName val="0"/>
          <c:showSerName val="0"/>
          <c:showPercent val="0"/>
          <c:showBubbleSize val="0"/>
        </c:dLbls>
        <c:axId val="571799688"/>
        <c:axId val="571801656"/>
      </c:radarChart>
      <c:catAx>
        <c:axId val="571799688"/>
        <c:scaling>
          <c:orientation val="minMax"/>
        </c:scaling>
        <c:delete val="1"/>
        <c:axPos val="b"/>
        <c:numFmt formatCode="General" sourceLinked="1"/>
        <c:majorTickMark val="none"/>
        <c:minorTickMark val="none"/>
        <c:tickLblPos val="nextTo"/>
        <c:crossAx val="571801656"/>
        <c:crosses val="autoZero"/>
        <c:auto val="1"/>
        <c:lblAlgn val="ctr"/>
        <c:lblOffset val="100"/>
        <c:noMultiLvlLbl val="0"/>
      </c:catAx>
      <c:valAx>
        <c:axId val="57180165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571799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ysClr val="windowText" lastClr="000000"/>
                </a:solidFill>
              </a:rPr>
              <a:t>CENTRO  Banhado</a:t>
            </a:r>
          </a:p>
        </c:rich>
      </c:tx>
      <c:layout>
        <c:manualLayout>
          <c:xMode val="edge"/>
          <c:yMode val="edge"/>
          <c:x val="1.1580081819381517E-2"/>
          <c:y val="0.18263864277239317"/>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radarChart>
        <c:radarStyle val="marker"/>
        <c:varyColors val="0"/>
        <c:ser>
          <c:idx val="0"/>
          <c:order val="0"/>
          <c:tx>
            <c:strRef>
              <c:f>'radar regiões'!$P$3</c:f>
              <c:strCache>
                <c:ptCount val="1"/>
                <c:pt idx="0">
                  <c:v>CENTRO 4 Banhado</c:v>
                </c:pt>
              </c:strCache>
            </c:strRef>
          </c:tx>
          <c:spPr>
            <a:ln w="28575" cap="rnd">
              <a:solidFill>
                <a:schemeClr val="accent1"/>
              </a:solidFill>
              <a:round/>
            </a:ln>
            <a:effectLst/>
          </c:spPr>
          <c:marker>
            <c:symbol val="none"/>
          </c:marker>
          <c:dLbls>
            <c:dLbl>
              <c:idx val="0"/>
              <c:layout>
                <c:manualLayout>
                  <c:x val="0.19335550195992382"/>
                  <c:y val="-7.8260626200038708E-2"/>
                </c:manualLayout>
              </c:layout>
              <c:tx>
                <c:rich>
                  <a:bodyPr rot="0" spcFirstLastPara="1" vertOverflow="clip" horzOverflow="clip"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fld id="{97C0F8F2-1B41-43AB-9CDE-96A56ED209EC}" type="CATEGORYNAME">
                      <a:rPr lang="en-US" baseline="0"/>
                      <a:pPr>
                        <a:defRPr/>
                      </a:pPr>
                      <a:t>[NOME DA CATEGORIA]</a:t>
                    </a:fld>
                    <a:r>
                      <a:rPr lang="en-US" baseline="0"/>
                      <a:t> </a:t>
                    </a:r>
                    <a:fld id="{AF723FA0-227B-4284-BF69-95CDC8CDCB2E}" type="VALUE">
                      <a:rPr lang="en-US" baseline="0"/>
                      <a:pPr>
                        <a:defRPr/>
                      </a:pPr>
                      <a:t>[VALOR]</a:t>
                    </a:fld>
                    <a:endParaRPr lang="en-US" baseline="0"/>
                  </a:p>
                </c:rich>
              </c:tx>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endParaRPr lang="pt-BR"/>
                </a:p>
              </c:txPr>
              <c:showLegendKey val="0"/>
              <c:showVal val="1"/>
              <c:showCatName val="1"/>
              <c:showSerName val="1"/>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0796654803845952"/>
                      <c:h val="0.15259845131777666"/>
                    </c:manualLayout>
                  </c15:layout>
                  <c15:dlblFieldTable/>
                  <c15:showDataLabelsRange val="0"/>
                </c:ext>
                <c:ext xmlns:c16="http://schemas.microsoft.com/office/drawing/2014/chart" uri="{C3380CC4-5D6E-409C-BE32-E72D297353CC}">
                  <c16:uniqueId val="{00000000-52E2-4C48-A7F5-7D343E89703E}"/>
                </c:ext>
              </c:extLst>
            </c:dLbl>
            <c:dLbl>
              <c:idx val="1"/>
              <c:layout>
                <c:manualLayout>
                  <c:x val="0.17433268806813118"/>
                  <c:y val="0.12717992954462659"/>
                </c:manualLayout>
              </c:layout>
              <c:tx>
                <c:rich>
                  <a:bodyPr rot="0" spcFirstLastPara="1" vertOverflow="clip" horzOverflow="clip"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fld id="{DDCD8625-47E1-40BF-AC64-AAD484828622}" type="CATEGORYNAME">
                      <a:rPr lang="en-US" baseline="0"/>
                      <a:pPr>
                        <a:defRPr/>
                      </a:pPr>
                      <a:t>[NOME DA CATEGORIA]</a:t>
                    </a:fld>
                    <a:r>
                      <a:rPr lang="en-US" baseline="0"/>
                      <a:t> </a:t>
                    </a:r>
                    <a:fld id="{405DA41F-2848-4CC8-B325-CD0EEC7E3705}" type="VALUE">
                      <a:rPr lang="en-US" baseline="0"/>
                      <a:pPr>
                        <a:defRPr/>
                      </a:pPr>
                      <a:t>[VALOR]</a:t>
                    </a:fld>
                    <a:endParaRPr lang="en-US" baseline="0"/>
                  </a:p>
                </c:rich>
              </c:tx>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endParaRPr lang="pt-BR"/>
                </a:p>
              </c:txPr>
              <c:showLegendKey val="0"/>
              <c:showVal val="1"/>
              <c:showCatName val="1"/>
              <c:showSerName val="1"/>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2067552310151171"/>
                      <c:h val="0.18521862849335613"/>
                    </c:manualLayout>
                  </c15:layout>
                  <c15:dlblFieldTable/>
                  <c15:showDataLabelsRange val="0"/>
                </c:ext>
                <c:ext xmlns:c16="http://schemas.microsoft.com/office/drawing/2014/chart" uri="{C3380CC4-5D6E-409C-BE32-E72D297353CC}">
                  <c16:uniqueId val="{00000001-52E2-4C48-A7F5-7D343E89703E}"/>
                </c:ext>
              </c:extLst>
            </c:dLbl>
            <c:dLbl>
              <c:idx val="2"/>
              <c:layout>
                <c:manualLayout>
                  <c:x val="-0.20462089068618985"/>
                  <c:y val="0.15978283899139337"/>
                </c:manualLayout>
              </c:layout>
              <c:tx>
                <c:rich>
                  <a:bodyPr rot="0" spcFirstLastPara="1" vertOverflow="clip" horzOverflow="clip"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fld id="{4F1B47E0-62C1-4501-96D5-33F82D86AE97}" type="CATEGORYNAME">
                      <a:rPr lang="en-US" baseline="0"/>
                      <a:pPr>
                        <a:defRPr/>
                      </a:pPr>
                      <a:t>[NOME DA CATEGORIA]</a:t>
                    </a:fld>
                    <a:r>
                      <a:rPr lang="en-US" baseline="0"/>
                      <a:t> </a:t>
                    </a:r>
                    <a:fld id="{B7B9A738-F852-4A76-94BD-7CACD17E6062}" type="VALUE">
                      <a:rPr lang="en-US" baseline="0"/>
                      <a:pPr>
                        <a:defRPr/>
                      </a:pPr>
                      <a:t>[VALOR]</a:t>
                    </a:fld>
                    <a:endParaRPr lang="en-US" baseline="0"/>
                  </a:p>
                </c:rich>
              </c:tx>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endParaRPr lang="pt-BR"/>
                </a:p>
              </c:txPr>
              <c:showLegendKey val="0"/>
              <c:showVal val="1"/>
              <c:showCatName val="1"/>
              <c:showSerName val="1"/>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3451626856698774"/>
                      <c:h val="0.14607660343826884"/>
                    </c:manualLayout>
                  </c15:layout>
                  <c15:dlblFieldTable/>
                  <c15:showDataLabelsRange val="0"/>
                </c:ext>
                <c:ext xmlns:c16="http://schemas.microsoft.com/office/drawing/2014/chart" uri="{C3380CC4-5D6E-409C-BE32-E72D297353CC}">
                  <c16:uniqueId val="{00000002-52E2-4C48-A7F5-7D343E89703E}"/>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pt-BR"/>
              </a:p>
            </c:txPr>
            <c:showLegendKey val="0"/>
            <c:showVal val="1"/>
            <c:showCatName val="1"/>
            <c:showSerName val="1"/>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'radar regiões'!$Q$2:$S$2</c:f>
              <c:strCache>
                <c:ptCount val="3"/>
                <c:pt idx="0">
                  <c:v>RENDA</c:v>
                </c:pt>
                <c:pt idx="1">
                  <c:v>DEPENDENTES</c:v>
                </c:pt>
                <c:pt idx="2">
                  <c:v>MULHERES</c:v>
                </c:pt>
              </c:strCache>
            </c:strRef>
          </c:cat>
          <c:val>
            <c:numRef>
              <c:f>'radar regiões'!$Q$3:$S$3</c:f>
              <c:numCache>
                <c:formatCode>General</c:formatCode>
                <c:ptCount val="3"/>
                <c:pt idx="0">
                  <c:v>0.98</c:v>
                </c:pt>
                <c:pt idx="1">
                  <c:v>0.71</c:v>
                </c:pt>
                <c:pt idx="2">
                  <c:v>0.45</c:v>
                </c:pt>
              </c:numCache>
            </c:numRef>
          </c:val>
          <c:extLst>
            <c:ext xmlns:c16="http://schemas.microsoft.com/office/drawing/2014/chart" uri="{C3380CC4-5D6E-409C-BE32-E72D297353CC}">
              <c16:uniqueId val="{00000003-52E2-4C48-A7F5-7D343E89703E}"/>
            </c:ext>
          </c:extLst>
        </c:ser>
        <c:dLbls>
          <c:showLegendKey val="0"/>
          <c:showVal val="0"/>
          <c:showCatName val="0"/>
          <c:showSerName val="0"/>
          <c:showPercent val="0"/>
          <c:showBubbleSize val="0"/>
        </c:dLbls>
        <c:axId val="255269456"/>
        <c:axId val="255268800"/>
      </c:radarChart>
      <c:catAx>
        <c:axId val="255269456"/>
        <c:scaling>
          <c:orientation val="minMax"/>
        </c:scaling>
        <c:delete val="1"/>
        <c:axPos val="b"/>
        <c:numFmt formatCode="General" sourceLinked="0"/>
        <c:majorTickMark val="none"/>
        <c:minorTickMark val="none"/>
        <c:tickLblPos val="nextTo"/>
        <c:crossAx val="255268800"/>
        <c:crosses val="autoZero"/>
        <c:auto val="1"/>
        <c:lblAlgn val="ctr"/>
        <c:lblOffset val="100"/>
        <c:noMultiLvlLbl val="0"/>
      </c:catAx>
      <c:valAx>
        <c:axId val="255268800"/>
        <c:scaling>
          <c:orientation val="minMax"/>
        </c:scaling>
        <c:delete val="0"/>
        <c:axPos val="l"/>
        <c:majorGridlines>
          <c:spPr>
            <a:ln w="3175" cap="flat" cmpd="sng" algn="ctr">
              <a:gradFill>
                <a:gsLst>
                  <a:gs pos="0">
                    <a:schemeClr val="accent5">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255269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3C24EB-28DF-401A-802B-AFFD939952D7}" type="doc">
      <dgm:prSet loTypeId="urn:microsoft.com/office/officeart/2005/8/layout/cycle2" loCatId="cycle" qsTypeId="urn:microsoft.com/office/officeart/2005/8/quickstyle/simple1" qsCatId="simple" csTypeId="urn:microsoft.com/office/officeart/2005/8/colors/accent4_1" csCatId="accent4" phldr="1"/>
      <dgm:spPr/>
      <dgm:t>
        <a:bodyPr/>
        <a:lstStyle/>
        <a:p>
          <a:endParaRPr lang="pt-BR"/>
        </a:p>
      </dgm:t>
    </dgm:pt>
    <dgm:pt modelId="{4F8CBB83-FDB1-4314-AE7F-C9A6A45F0E3F}">
      <dgm:prSet phldrT="[Texto]" custT="1"/>
      <dgm:spPr>
        <a:ln w="25400">
          <a:solidFill>
            <a:schemeClr val="accent4"/>
          </a:solidFill>
        </a:ln>
      </dgm:spPr>
      <dgm:t>
        <a:bodyPr/>
        <a:lstStyle/>
        <a:p>
          <a:r>
            <a:rPr lang="pt-BR" sz="1600" b="1"/>
            <a:t>COMPOSIÇÃO DO CENÁRIO</a:t>
          </a:r>
        </a:p>
      </dgm:t>
    </dgm:pt>
    <dgm:pt modelId="{479757A9-88AA-4E2F-A88E-B33AC126CB9F}" type="parTrans" cxnId="{53C592B1-A516-4043-B832-05418B3F8634}">
      <dgm:prSet/>
      <dgm:spPr/>
      <dgm:t>
        <a:bodyPr/>
        <a:lstStyle/>
        <a:p>
          <a:endParaRPr lang="pt-BR" sz="1100" b="1">
            <a:solidFill>
              <a:sysClr val="windowText" lastClr="000000"/>
            </a:solidFill>
          </a:endParaRPr>
        </a:p>
      </dgm:t>
    </dgm:pt>
    <dgm:pt modelId="{97A9792B-C71A-4519-8980-46AB430DBDAF}" type="sibTrans" cxnId="{53C592B1-A516-4043-B832-05418B3F8634}">
      <dgm:prSet custT="1"/>
      <dgm:spPr>
        <a:solidFill>
          <a:srgbClr val="FFC000"/>
        </a:solidFill>
      </dgm:spPr>
      <dgm:t>
        <a:bodyPr/>
        <a:lstStyle/>
        <a:p>
          <a:endParaRPr lang="pt-BR" sz="1100" b="1">
            <a:solidFill>
              <a:sysClr val="windowText" lastClr="000000"/>
            </a:solidFill>
          </a:endParaRPr>
        </a:p>
      </dgm:t>
    </dgm:pt>
    <dgm:pt modelId="{B1DC17F1-975C-4587-8DAD-B34BA9091692}">
      <dgm:prSet phldrT="[Texto]" custT="1"/>
      <dgm:spPr>
        <a:ln w="25400">
          <a:solidFill>
            <a:schemeClr val="accent4"/>
          </a:solidFill>
        </a:ln>
      </dgm:spPr>
      <dgm:t>
        <a:bodyPr/>
        <a:lstStyle/>
        <a:p>
          <a:r>
            <a:rPr lang="pt-BR" sz="1600" b="1" dirty="0"/>
            <a:t>DELIMITAÇÃO DA ÁREA</a:t>
          </a:r>
        </a:p>
      </dgm:t>
    </dgm:pt>
    <dgm:pt modelId="{BC7EB14A-0531-4C53-8B84-12A51D5B62F4}" type="parTrans" cxnId="{062F744C-24CC-4874-AAE5-D26FD4F36B53}">
      <dgm:prSet/>
      <dgm:spPr/>
      <dgm:t>
        <a:bodyPr/>
        <a:lstStyle/>
        <a:p>
          <a:endParaRPr lang="pt-BR" sz="1100" b="1">
            <a:solidFill>
              <a:sysClr val="windowText" lastClr="000000"/>
            </a:solidFill>
          </a:endParaRPr>
        </a:p>
      </dgm:t>
    </dgm:pt>
    <dgm:pt modelId="{4A08ECD0-6E72-4A54-9EEF-529C2AC4D5AC}" type="sibTrans" cxnId="{062F744C-24CC-4874-AAE5-D26FD4F36B53}">
      <dgm:prSet custT="1"/>
      <dgm:spPr>
        <a:solidFill>
          <a:srgbClr val="FFC000"/>
        </a:solidFill>
      </dgm:spPr>
      <dgm:t>
        <a:bodyPr/>
        <a:lstStyle/>
        <a:p>
          <a:endParaRPr lang="pt-BR" sz="1100" b="1">
            <a:solidFill>
              <a:sysClr val="windowText" lastClr="000000"/>
            </a:solidFill>
          </a:endParaRPr>
        </a:p>
      </dgm:t>
    </dgm:pt>
    <dgm:pt modelId="{2ADD86BB-5BA5-4FA1-9EC5-15BA4ACDD060}">
      <dgm:prSet phldrT="[Texto]" custT="1"/>
      <dgm:spPr>
        <a:ln w="25400">
          <a:solidFill>
            <a:schemeClr val="accent4"/>
          </a:solidFill>
        </a:ln>
      </dgm:spPr>
      <dgm:t>
        <a:bodyPr/>
        <a:lstStyle/>
        <a:p>
          <a:r>
            <a:rPr lang="pt-BR" sz="1600" b="1" dirty="0"/>
            <a:t>SELEÇÃO DE INDICADORES</a:t>
          </a:r>
        </a:p>
      </dgm:t>
    </dgm:pt>
    <dgm:pt modelId="{46F90DAF-9C5B-45F9-AE53-D7F176AF77E5}" type="parTrans" cxnId="{12634846-8D64-41A2-B52B-E608BFA97BF9}">
      <dgm:prSet/>
      <dgm:spPr/>
      <dgm:t>
        <a:bodyPr/>
        <a:lstStyle/>
        <a:p>
          <a:endParaRPr lang="pt-BR" sz="1100" b="1">
            <a:solidFill>
              <a:sysClr val="windowText" lastClr="000000"/>
            </a:solidFill>
          </a:endParaRPr>
        </a:p>
      </dgm:t>
    </dgm:pt>
    <dgm:pt modelId="{3D278198-8718-4FFD-BD20-F706FFBA9981}" type="sibTrans" cxnId="{12634846-8D64-41A2-B52B-E608BFA97BF9}">
      <dgm:prSet custT="1"/>
      <dgm:spPr>
        <a:solidFill>
          <a:srgbClr val="FFC000"/>
        </a:solidFill>
      </dgm:spPr>
      <dgm:t>
        <a:bodyPr/>
        <a:lstStyle/>
        <a:p>
          <a:endParaRPr lang="pt-BR" sz="1100" b="1">
            <a:solidFill>
              <a:sysClr val="windowText" lastClr="000000"/>
            </a:solidFill>
          </a:endParaRPr>
        </a:p>
      </dgm:t>
    </dgm:pt>
    <dgm:pt modelId="{69491966-665D-477B-B170-79696461EC97}">
      <dgm:prSet phldrT="[Texto]" custT="1"/>
      <dgm:spPr>
        <a:ln w="25400">
          <a:solidFill>
            <a:schemeClr val="accent4"/>
          </a:solidFill>
        </a:ln>
      </dgm:spPr>
      <dgm:t>
        <a:bodyPr/>
        <a:lstStyle/>
        <a:p>
          <a:r>
            <a:rPr lang="pt-BR" sz="1600" b="1" dirty="0"/>
            <a:t>CONSTRUÇÃO DO INDICADOR  (IVUD)</a:t>
          </a:r>
        </a:p>
      </dgm:t>
    </dgm:pt>
    <dgm:pt modelId="{C66EFFFC-ADC1-45AC-8E1E-7A07AECE6A40}" type="parTrans" cxnId="{FAC63155-2068-4AD8-8E8B-3CF7CBBECC0D}">
      <dgm:prSet/>
      <dgm:spPr/>
      <dgm:t>
        <a:bodyPr/>
        <a:lstStyle/>
        <a:p>
          <a:endParaRPr lang="pt-BR" sz="1100" b="1">
            <a:solidFill>
              <a:sysClr val="windowText" lastClr="000000"/>
            </a:solidFill>
          </a:endParaRPr>
        </a:p>
      </dgm:t>
    </dgm:pt>
    <dgm:pt modelId="{EDCD8A51-84E2-4B99-BDF6-52F1C8278FF4}" type="sibTrans" cxnId="{FAC63155-2068-4AD8-8E8B-3CF7CBBECC0D}">
      <dgm:prSet custT="1"/>
      <dgm:spPr>
        <a:solidFill>
          <a:srgbClr val="FFC000"/>
        </a:solidFill>
      </dgm:spPr>
      <dgm:t>
        <a:bodyPr/>
        <a:lstStyle/>
        <a:p>
          <a:endParaRPr lang="pt-BR" sz="1100" b="1">
            <a:solidFill>
              <a:sysClr val="windowText" lastClr="000000"/>
            </a:solidFill>
          </a:endParaRPr>
        </a:p>
      </dgm:t>
    </dgm:pt>
    <dgm:pt modelId="{FCC5783E-5DDB-421F-9500-9985987B1CBB}">
      <dgm:prSet phldrT="[Texto]" custT="1"/>
      <dgm:spPr>
        <a:ln w="25400">
          <a:solidFill>
            <a:schemeClr val="accent4"/>
          </a:solidFill>
        </a:ln>
      </dgm:spPr>
      <dgm:t>
        <a:bodyPr/>
        <a:lstStyle/>
        <a:p>
          <a:r>
            <a:rPr lang="pt-BR" sz="1600" b="1" dirty="0"/>
            <a:t>ANÁLISE ESPACIAL DO INDICADOR</a:t>
          </a:r>
        </a:p>
      </dgm:t>
    </dgm:pt>
    <dgm:pt modelId="{5E17FB32-C2BB-4C76-A7D0-CC57E8BA3DA1}" type="parTrans" cxnId="{B466C9B5-24B0-4A43-BF64-2713A302BC2F}">
      <dgm:prSet/>
      <dgm:spPr/>
      <dgm:t>
        <a:bodyPr/>
        <a:lstStyle/>
        <a:p>
          <a:endParaRPr lang="pt-BR" sz="1100" b="1">
            <a:solidFill>
              <a:sysClr val="windowText" lastClr="000000"/>
            </a:solidFill>
          </a:endParaRPr>
        </a:p>
      </dgm:t>
    </dgm:pt>
    <dgm:pt modelId="{078E800F-179C-4D16-974D-AC76A369E91A}" type="sibTrans" cxnId="{B466C9B5-24B0-4A43-BF64-2713A302BC2F}">
      <dgm:prSet custT="1"/>
      <dgm:spPr>
        <a:solidFill>
          <a:srgbClr val="FFC000"/>
        </a:solidFill>
      </dgm:spPr>
      <dgm:t>
        <a:bodyPr/>
        <a:lstStyle/>
        <a:p>
          <a:endParaRPr lang="pt-BR" sz="1100" b="1">
            <a:solidFill>
              <a:sysClr val="windowText" lastClr="000000"/>
            </a:solidFill>
          </a:endParaRPr>
        </a:p>
      </dgm:t>
    </dgm:pt>
    <dgm:pt modelId="{480A683F-B9BC-4195-B781-F7FED7DC9E6A}" type="pres">
      <dgm:prSet presAssocID="{443C24EB-28DF-401A-802B-AFFD939952D7}" presName="cycle" presStyleCnt="0">
        <dgm:presLayoutVars>
          <dgm:dir/>
          <dgm:resizeHandles val="exact"/>
        </dgm:presLayoutVars>
      </dgm:prSet>
      <dgm:spPr/>
    </dgm:pt>
    <dgm:pt modelId="{95BB8491-B070-43D7-AE74-AC4F1D785E44}" type="pres">
      <dgm:prSet presAssocID="{4F8CBB83-FDB1-4314-AE7F-C9A6A45F0E3F}" presName="node" presStyleLbl="node1" presStyleIdx="0" presStyleCnt="5" custScaleX="153321" custRadScaleRad="84382" custRadScaleInc="8006">
        <dgm:presLayoutVars>
          <dgm:bulletEnabled val="1"/>
        </dgm:presLayoutVars>
      </dgm:prSet>
      <dgm:spPr/>
    </dgm:pt>
    <dgm:pt modelId="{FA27E1EB-6590-4443-95A9-23FF0A73A668}" type="pres">
      <dgm:prSet presAssocID="{97A9792B-C71A-4519-8980-46AB430DBDAF}" presName="sibTrans" presStyleLbl="sibTrans2D1" presStyleIdx="0" presStyleCnt="5"/>
      <dgm:spPr/>
    </dgm:pt>
    <dgm:pt modelId="{95386FF2-7105-4E29-8B04-307FFA5ABF6E}" type="pres">
      <dgm:prSet presAssocID="{97A9792B-C71A-4519-8980-46AB430DBDAF}" presName="connectorText" presStyleLbl="sibTrans2D1" presStyleIdx="0" presStyleCnt="5"/>
      <dgm:spPr/>
    </dgm:pt>
    <dgm:pt modelId="{1AAE5683-D91D-46FC-BC29-3F40F08ED835}" type="pres">
      <dgm:prSet presAssocID="{B1DC17F1-975C-4587-8DAD-B34BA9091692}" presName="node" presStyleLbl="node1" presStyleIdx="1" presStyleCnt="5" custScaleX="169503" custScaleY="66924" custRadScaleRad="220562" custRadScaleInc="30563">
        <dgm:presLayoutVars>
          <dgm:bulletEnabled val="1"/>
        </dgm:presLayoutVars>
      </dgm:prSet>
      <dgm:spPr/>
    </dgm:pt>
    <dgm:pt modelId="{51B59CB9-B450-410A-9445-9172EC8AB769}" type="pres">
      <dgm:prSet presAssocID="{4A08ECD0-6E72-4A54-9EEF-529C2AC4D5AC}" presName="sibTrans" presStyleLbl="sibTrans2D1" presStyleIdx="1" presStyleCnt="5"/>
      <dgm:spPr/>
    </dgm:pt>
    <dgm:pt modelId="{7A20E4C0-01C6-4DA0-B5A8-91148810E21D}" type="pres">
      <dgm:prSet presAssocID="{4A08ECD0-6E72-4A54-9EEF-529C2AC4D5AC}" presName="connectorText" presStyleLbl="sibTrans2D1" presStyleIdx="1" presStyleCnt="5"/>
      <dgm:spPr/>
    </dgm:pt>
    <dgm:pt modelId="{6844A7F8-33DD-4903-BBEA-6A5BD3EE6F82}" type="pres">
      <dgm:prSet presAssocID="{2ADD86BB-5BA5-4FA1-9EC5-15BA4ACDD060}" presName="node" presStyleLbl="node1" presStyleIdx="2" presStyleCnt="5" custScaleX="152299" custScaleY="70164" custRadScaleRad="124051" custRadScaleInc="-44489">
        <dgm:presLayoutVars>
          <dgm:bulletEnabled val="1"/>
        </dgm:presLayoutVars>
      </dgm:prSet>
      <dgm:spPr/>
    </dgm:pt>
    <dgm:pt modelId="{946AD27D-6053-4056-A0EF-02C954D69957}" type="pres">
      <dgm:prSet presAssocID="{3D278198-8718-4FFD-BD20-F706FFBA9981}" presName="sibTrans" presStyleLbl="sibTrans2D1" presStyleIdx="2" presStyleCnt="5"/>
      <dgm:spPr/>
    </dgm:pt>
    <dgm:pt modelId="{05236938-FC5C-473F-9976-597AE872FDBD}" type="pres">
      <dgm:prSet presAssocID="{3D278198-8718-4FFD-BD20-F706FFBA9981}" presName="connectorText" presStyleLbl="sibTrans2D1" presStyleIdx="2" presStyleCnt="5"/>
      <dgm:spPr/>
    </dgm:pt>
    <dgm:pt modelId="{B06AFD63-C68A-4886-8AC1-4ED3D22CE702}" type="pres">
      <dgm:prSet presAssocID="{69491966-665D-477B-B170-79696461EC97}" presName="node" presStyleLbl="node1" presStyleIdx="3" presStyleCnt="5" custScaleX="195496" custScaleY="69106" custRadScaleRad="125985" custRadScaleInc="34743">
        <dgm:presLayoutVars>
          <dgm:bulletEnabled val="1"/>
        </dgm:presLayoutVars>
      </dgm:prSet>
      <dgm:spPr/>
    </dgm:pt>
    <dgm:pt modelId="{419C4B77-D668-4442-AA25-A7628B16AE3A}" type="pres">
      <dgm:prSet presAssocID="{EDCD8A51-84E2-4B99-BDF6-52F1C8278FF4}" presName="sibTrans" presStyleLbl="sibTrans2D1" presStyleIdx="3" presStyleCnt="5"/>
      <dgm:spPr/>
    </dgm:pt>
    <dgm:pt modelId="{92A4D405-5D2C-45DE-AAA4-19521F448F08}" type="pres">
      <dgm:prSet presAssocID="{EDCD8A51-84E2-4B99-BDF6-52F1C8278FF4}" presName="connectorText" presStyleLbl="sibTrans2D1" presStyleIdx="3" presStyleCnt="5"/>
      <dgm:spPr/>
    </dgm:pt>
    <dgm:pt modelId="{7AAD9690-E8AE-46E0-ACBF-7C354DD1BEA9}" type="pres">
      <dgm:prSet presAssocID="{FCC5783E-5DDB-421F-9500-9985987B1CBB}" presName="node" presStyleLbl="node1" presStyleIdx="4" presStyleCnt="5" custScaleX="169679" custScaleY="71501" custRadScaleRad="120342" custRadScaleInc="-29006">
        <dgm:presLayoutVars>
          <dgm:bulletEnabled val="1"/>
        </dgm:presLayoutVars>
      </dgm:prSet>
      <dgm:spPr/>
    </dgm:pt>
    <dgm:pt modelId="{8168127C-2504-44B0-BBC6-450297B76A9A}" type="pres">
      <dgm:prSet presAssocID="{078E800F-179C-4D16-974D-AC76A369E91A}" presName="sibTrans" presStyleLbl="sibTrans2D1" presStyleIdx="4" presStyleCnt="5"/>
      <dgm:spPr/>
    </dgm:pt>
    <dgm:pt modelId="{ADABA311-2B1E-4D3E-9BC0-131EECE19E0A}" type="pres">
      <dgm:prSet presAssocID="{078E800F-179C-4D16-974D-AC76A369E91A}" presName="connectorText" presStyleLbl="sibTrans2D1" presStyleIdx="4" presStyleCnt="5"/>
      <dgm:spPr/>
    </dgm:pt>
  </dgm:ptLst>
  <dgm:cxnLst>
    <dgm:cxn modelId="{3D279B17-05B1-4F49-9483-D8A6296D83E2}" type="presOf" srcId="{B1DC17F1-975C-4587-8DAD-B34BA9091692}" destId="{1AAE5683-D91D-46FC-BC29-3F40F08ED835}" srcOrd="0" destOrd="0" presId="urn:microsoft.com/office/officeart/2005/8/layout/cycle2"/>
    <dgm:cxn modelId="{035E0F33-D07F-4ACC-B95E-AD825B06D882}" type="presOf" srcId="{FCC5783E-5DDB-421F-9500-9985987B1CBB}" destId="{7AAD9690-E8AE-46E0-ACBF-7C354DD1BEA9}" srcOrd="0" destOrd="0" presId="urn:microsoft.com/office/officeart/2005/8/layout/cycle2"/>
    <dgm:cxn modelId="{9A9E2E39-6788-4C61-AFD8-537A69922C5F}" type="presOf" srcId="{4A08ECD0-6E72-4A54-9EEF-529C2AC4D5AC}" destId="{7A20E4C0-01C6-4DA0-B5A8-91148810E21D}" srcOrd="1" destOrd="0" presId="urn:microsoft.com/office/officeart/2005/8/layout/cycle2"/>
    <dgm:cxn modelId="{5423E743-87B3-45A0-A6E6-A0CE64551AE4}" type="presOf" srcId="{3D278198-8718-4FFD-BD20-F706FFBA9981}" destId="{946AD27D-6053-4056-A0EF-02C954D69957}" srcOrd="0" destOrd="0" presId="urn:microsoft.com/office/officeart/2005/8/layout/cycle2"/>
    <dgm:cxn modelId="{12634846-8D64-41A2-B52B-E608BFA97BF9}" srcId="{443C24EB-28DF-401A-802B-AFFD939952D7}" destId="{2ADD86BB-5BA5-4FA1-9EC5-15BA4ACDD060}" srcOrd="2" destOrd="0" parTransId="{46F90DAF-9C5B-45F9-AE53-D7F176AF77E5}" sibTransId="{3D278198-8718-4FFD-BD20-F706FFBA9981}"/>
    <dgm:cxn modelId="{062F744C-24CC-4874-AAE5-D26FD4F36B53}" srcId="{443C24EB-28DF-401A-802B-AFFD939952D7}" destId="{B1DC17F1-975C-4587-8DAD-B34BA9091692}" srcOrd="1" destOrd="0" parTransId="{BC7EB14A-0531-4C53-8B84-12A51D5B62F4}" sibTransId="{4A08ECD0-6E72-4A54-9EEF-529C2AC4D5AC}"/>
    <dgm:cxn modelId="{F2F9C96D-4FE8-48C3-90E4-34622C4760D0}" type="presOf" srcId="{2ADD86BB-5BA5-4FA1-9EC5-15BA4ACDD060}" destId="{6844A7F8-33DD-4903-BBEA-6A5BD3EE6F82}" srcOrd="0" destOrd="0" presId="urn:microsoft.com/office/officeart/2005/8/layout/cycle2"/>
    <dgm:cxn modelId="{FAC63155-2068-4AD8-8E8B-3CF7CBBECC0D}" srcId="{443C24EB-28DF-401A-802B-AFFD939952D7}" destId="{69491966-665D-477B-B170-79696461EC97}" srcOrd="3" destOrd="0" parTransId="{C66EFFFC-ADC1-45AC-8E1E-7A07AECE6A40}" sibTransId="{EDCD8A51-84E2-4B99-BDF6-52F1C8278FF4}"/>
    <dgm:cxn modelId="{E4C4E88F-2B4F-4001-9886-046981E9EF16}" type="presOf" srcId="{4F8CBB83-FDB1-4314-AE7F-C9A6A45F0E3F}" destId="{95BB8491-B070-43D7-AE74-AC4F1D785E44}" srcOrd="0" destOrd="0" presId="urn:microsoft.com/office/officeart/2005/8/layout/cycle2"/>
    <dgm:cxn modelId="{A4277A96-F6C2-47E1-810D-93B4614E1859}" type="presOf" srcId="{078E800F-179C-4D16-974D-AC76A369E91A}" destId="{8168127C-2504-44B0-BBC6-450297B76A9A}" srcOrd="0" destOrd="0" presId="urn:microsoft.com/office/officeart/2005/8/layout/cycle2"/>
    <dgm:cxn modelId="{63D10EA9-3CEF-4765-85BF-9A4341143D6B}" type="presOf" srcId="{078E800F-179C-4D16-974D-AC76A369E91A}" destId="{ADABA311-2B1E-4D3E-9BC0-131EECE19E0A}" srcOrd="1" destOrd="0" presId="urn:microsoft.com/office/officeart/2005/8/layout/cycle2"/>
    <dgm:cxn modelId="{53C592B1-A516-4043-B832-05418B3F8634}" srcId="{443C24EB-28DF-401A-802B-AFFD939952D7}" destId="{4F8CBB83-FDB1-4314-AE7F-C9A6A45F0E3F}" srcOrd="0" destOrd="0" parTransId="{479757A9-88AA-4E2F-A88E-B33AC126CB9F}" sibTransId="{97A9792B-C71A-4519-8980-46AB430DBDAF}"/>
    <dgm:cxn modelId="{B466C9B5-24B0-4A43-BF64-2713A302BC2F}" srcId="{443C24EB-28DF-401A-802B-AFFD939952D7}" destId="{FCC5783E-5DDB-421F-9500-9985987B1CBB}" srcOrd="4" destOrd="0" parTransId="{5E17FB32-C2BB-4C76-A7D0-CC57E8BA3DA1}" sibTransId="{078E800F-179C-4D16-974D-AC76A369E91A}"/>
    <dgm:cxn modelId="{EFD0E2B8-12DA-4B62-956C-0545B0435D95}" type="presOf" srcId="{EDCD8A51-84E2-4B99-BDF6-52F1C8278FF4}" destId="{92A4D405-5D2C-45DE-AAA4-19521F448F08}" srcOrd="1" destOrd="0" presId="urn:microsoft.com/office/officeart/2005/8/layout/cycle2"/>
    <dgm:cxn modelId="{A79B37C1-DAD7-4239-A08D-101C7568BD72}" type="presOf" srcId="{97A9792B-C71A-4519-8980-46AB430DBDAF}" destId="{FA27E1EB-6590-4443-95A9-23FF0A73A668}" srcOrd="0" destOrd="0" presId="urn:microsoft.com/office/officeart/2005/8/layout/cycle2"/>
    <dgm:cxn modelId="{EF1B9FC4-38DA-458C-BD50-9F7E2469DB0D}" type="presOf" srcId="{EDCD8A51-84E2-4B99-BDF6-52F1C8278FF4}" destId="{419C4B77-D668-4442-AA25-A7628B16AE3A}" srcOrd="0" destOrd="0" presId="urn:microsoft.com/office/officeart/2005/8/layout/cycle2"/>
    <dgm:cxn modelId="{7E57CFC5-5595-484C-88F2-AC7FDABC29DD}" type="presOf" srcId="{3D278198-8718-4FFD-BD20-F706FFBA9981}" destId="{05236938-FC5C-473F-9976-597AE872FDBD}" srcOrd="1" destOrd="0" presId="urn:microsoft.com/office/officeart/2005/8/layout/cycle2"/>
    <dgm:cxn modelId="{375B76CB-979F-43B9-9CC7-85021AC78A8C}" type="presOf" srcId="{443C24EB-28DF-401A-802B-AFFD939952D7}" destId="{480A683F-B9BC-4195-B781-F7FED7DC9E6A}" srcOrd="0" destOrd="0" presId="urn:microsoft.com/office/officeart/2005/8/layout/cycle2"/>
    <dgm:cxn modelId="{14A934D5-D0AA-41CD-9CD9-7364A8E7C36D}" type="presOf" srcId="{97A9792B-C71A-4519-8980-46AB430DBDAF}" destId="{95386FF2-7105-4E29-8B04-307FFA5ABF6E}" srcOrd="1" destOrd="0" presId="urn:microsoft.com/office/officeart/2005/8/layout/cycle2"/>
    <dgm:cxn modelId="{D808A0DE-DE98-43D6-9980-899DD783B614}" type="presOf" srcId="{4A08ECD0-6E72-4A54-9EEF-529C2AC4D5AC}" destId="{51B59CB9-B450-410A-9445-9172EC8AB769}" srcOrd="0" destOrd="0" presId="urn:microsoft.com/office/officeart/2005/8/layout/cycle2"/>
    <dgm:cxn modelId="{F0BA94FF-6AB8-425D-94DC-53E7123F96B1}" type="presOf" srcId="{69491966-665D-477B-B170-79696461EC97}" destId="{B06AFD63-C68A-4886-8AC1-4ED3D22CE702}" srcOrd="0" destOrd="0" presId="urn:microsoft.com/office/officeart/2005/8/layout/cycle2"/>
    <dgm:cxn modelId="{C1B3EFB6-25A8-4C29-8EE1-B469C6D8C52D}" type="presParOf" srcId="{480A683F-B9BC-4195-B781-F7FED7DC9E6A}" destId="{95BB8491-B070-43D7-AE74-AC4F1D785E44}" srcOrd="0" destOrd="0" presId="urn:microsoft.com/office/officeart/2005/8/layout/cycle2"/>
    <dgm:cxn modelId="{55554D69-F4ED-483F-9F84-B1A27D512683}" type="presParOf" srcId="{480A683F-B9BC-4195-B781-F7FED7DC9E6A}" destId="{FA27E1EB-6590-4443-95A9-23FF0A73A668}" srcOrd="1" destOrd="0" presId="urn:microsoft.com/office/officeart/2005/8/layout/cycle2"/>
    <dgm:cxn modelId="{87B3D4E3-382D-4EF1-8950-89E50E8604F2}" type="presParOf" srcId="{FA27E1EB-6590-4443-95A9-23FF0A73A668}" destId="{95386FF2-7105-4E29-8B04-307FFA5ABF6E}" srcOrd="0" destOrd="0" presId="urn:microsoft.com/office/officeart/2005/8/layout/cycle2"/>
    <dgm:cxn modelId="{1107D886-040A-44F2-AE19-2DEC5AA721F7}" type="presParOf" srcId="{480A683F-B9BC-4195-B781-F7FED7DC9E6A}" destId="{1AAE5683-D91D-46FC-BC29-3F40F08ED835}" srcOrd="2" destOrd="0" presId="urn:microsoft.com/office/officeart/2005/8/layout/cycle2"/>
    <dgm:cxn modelId="{35553C68-6A70-47A4-B027-28212518AF36}" type="presParOf" srcId="{480A683F-B9BC-4195-B781-F7FED7DC9E6A}" destId="{51B59CB9-B450-410A-9445-9172EC8AB769}" srcOrd="3" destOrd="0" presId="urn:microsoft.com/office/officeart/2005/8/layout/cycle2"/>
    <dgm:cxn modelId="{442C043B-DCD5-46F5-8B1F-16C7DA5F6F9A}" type="presParOf" srcId="{51B59CB9-B450-410A-9445-9172EC8AB769}" destId="{7A20E4C0-01C6-4DA0-B5A8-91148810E21D}" srcOrd="0" destOrd="0" presId="urn:microsoft.com/office/officeart/2005/8/layout/cycle2"/>
    <dgm:cxn modelId="{4F3443FC-7146-4ACF-88D7-A4045C6A1753}" type="presParOf" srcId="{480A683F-B9BC-4195-B781-F7FED7DC9E6A}" destId="{6844A7F8-33DD-4903-BBEA-6A5BD3EE6F82}" srcOrd="4" destOrd="0" presId="urn:microsoft.com/office/officeart/2005/8/layout/cycle2"/>
    <dgm:cxn modelId="{37A78410-8785-4BDC-8FE1-0D91BBC38146}" type="presParOf" srcId="{480A683F-B9BC-4195-B781-F7FED7DC9E6A}" destId="{946AD27D-6053-4056-A0EF-02C954D69957}" srcOrd="5" destOrd="0" presId="urn:microsoft.com/office/officeart/2005/8/layout/cycle2"/>
    <dgm:cxn modelId="{9CB6BFC1-39E5-415B-91ED-FA25DA1249CD}" type="presParOf" srcId="{946AD27D-6053-4056-A0EF-02C954D69957}" destId="{05236938-FC5C-473F-9976-597AE872FDBD}" srcOrd="0" destOrd="0" presId="urn:microsoft.com/office/officeart/2005/8/layout/cycle2"/>
    <dgm:cxn modelId="{7832DB6C-307B-4D27-B6AA-55FA23EB8827}" type="presParOf" srcId="{480A683F-B9BC-4195-B781-F7FED7DC9E6A}" destId="{B06AFD63-C68A-4886-8AC1-4ED3D22CE702}" srcOrd="6" destOrd="0" presId="urn:microsoft.com/office/officeart/2005/8/layout/cycle2"/>
    <dgm:cxn modelId="{676A9633-7E23-48B3-8BE9-4167A21DE54E}" type="presParOf" srcId="{480A683F-B9BC-4195-B781-F7FED7DC9E6A}" destId="{419C4B77-D668-4442-AA25-A7628B16AE3A}" srcOrd="7" destOrd="0" presId="urn:microsoft.com/office/officeart/2005/8/layout/cycle2"/>
    <dgm:cxn modelId="{2FD3E63D-5FCA-4E8C-8ACF-7E78CBEB9822}" type="presParOf" srcId="{419C4B77-D668-4442-AA25-A7628B16AE3A}" destId="{92A4D405-5D2C-45DE-AAA4-19521F448F08}" srcOrd="0" destOrd="0" presId="urn:microsoft.com/office/officeart/2005/8/layout/cycle2"/>
    <dgm:cxn modelId="{461C51C5-0A70-4123-9373-A83A9481A623}" type="presParOf" srcId="{480A683F-B9BC-4195-B781-F7FED7DC9E6A}" destId="{7AAD9690-E8AE-46E0-ACBF-7C354DD1BEA9}" srcOrd="8" destOrd="0" presId="urn:microsoft.com/office/officeart/2005/8/layout/cycle2"/>
    <dgm:cxn modelId="{28F065FD-6827-4970-8757-A7D4ADCA4440}" type="presParOf" srcId="{480A683F-B9BC-4195-B781-F7FED7DC9E6A}" destId="{8168127C-2504-44B0-BBC6-450297B76A9A}" srcOrd="9" destOrd="0" presId="urn:microsoft.com/office/officeart/2005/8/layout/cycle2"/>
    <dgm:cxn modelId="{F4B8BFA6-D793-4DAA-B647-23D42A3E1713}" type="presParOf" srcId="{8168127C-2504-44B0-BBC6-450297B76A9A}" destId="{ADABA311-2B1E-4D3E-9BC0-131EECE19E0A}"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B8491-B070-43D7-AE74-AC4F1D785E44}">
      <dsp:nvSpPr>
        <dsp:cNvPr id="0" name=""/>
        <dsp:cNvSpPr/>
      </dsp:nvSpPr>
      <dsp:spPr>
        <a:xfrm>
          <a:off x="2433581" y="338050"/>
          <a:ext cx="1875087" cy="1222981"/>
        </a:xfrm>
        <a:prstGeom prst="ellipse">
          <a:avLst/>
        </a:prstGeom>
        <a:solidFill>
          <a:schemeClr val="lt1">
            <a:hueOff val="0"/>
            <a:satOff val="0"/>
            <a:lumOff val="0"/>
            <a:alphaOff val="0"/>
          </a:schemeClr>
        </a:solidFill>
        <a:ln w="254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t-BR" sz="1600" b="1" kern="1200"/>
            <a:t>COMPOSIÇÃO DO CENÁRIO</a:t>
          </a:r>
        </a:p>
      </dsp:txBody>
      <dsp:txXfrm>
        <a:off x="2708181" y="517151"/>
        <a:ext cx="1325887" cy="864779"/>
      </dsp:txXfrm>
    </dsp:sp>
    <dsp:sp modelId="{FA27E1EB-6590-4443-95A9-23FF0A73A668}">
      <dsp:nvSpPr>
        <dsp:cNvPr id="0" name=""/>
        <dsp:cNvSpPr/>
      </dsp:nvSpPr>
      <dsp:spPr>
        <a:xfrm rot="1330030">
          <a:off x="4302398" y="1202391"/>
          <a:ext cx="391756" cy="412756"/>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BR" sz="1100" b="1" kern="1200">
            <a:solidFill>
              <a:sysClr val="windowText" lastClr="000000"/>
            </a:solidFill>
          </a:endParaRPr>
        </a:p>
      </dsp:txBody>
      <dsp:txXfrm>
        <a:off x="4306741" y="1262770"/>
        <a:ext cx="274229" cy="247654"/>
      </dsp:txXfrm>
    </dsp:sp>
    <dsp:sp modelId="{1AAE5683-D91D-46FC-BC29-3F40F08ED835}">
      <dsp:nvSpPr>
        <dsp:cNvPr id="0" name=""/>
        <dsp:cNvSpPr/>
      </dsp:nvSpPr>
      <dsp:spPr>
        <a:xfrm>
          <a:off x="4535627" y="1437046"/>
          <a:ext cx="2072990" cy="818468"/>
        </a:xfrm>
        <a:prstGeom prst="ellipse">
          <a:avLst/>
        </a:prstGeom>
        <a:solidFill>
          <a:schemeClr val="lt1">
            <a:hueOff val="0"/>
            <a:satOff val="0"/>
            <a:lumOff val="0"/>
            <a:alphaOff val="0"/>
          </a:schemeClr>
        </a:solidFill>
        <a:ln w="254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t-BR" sz="1600" b="1" kern="1200" dirty="0"/>
            <a:t>DELIMITAÇÃO DA ÁREA</a:t>
          </a:r>
        </a:p>
      </dsp:txBody>
      <dsp:txXfrm>
        <a:off x="4839209" y="1556908"/>
        <a:ext cx="1465826" cy="578744"/>
      </dsp:txXfrm>
    </dsp:sp>
    <dsp:sp modelId="{51B59CB9-B450-410A-9445-9172EC8AB769}">
      <dsp:nvSpPr>
        <dsp:cNvPr id="0" name=""/>
        <dsp:cNvSpPr/>
      </dsp:nvSpPr>
      <dsp:spPr>
        <a:xfrm rot="6879067">
          <a:off x="4981206" y="2425678"/>
          <a:ext cx="460622" cy="412756"/>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BR" sz="1100" b="1" kern="1200">
            <a:solidFill>
              <a:sysClr val="windowText" lastClr="000000"/>
            </a:solidFill>
          </a:endParaRPr>
        </a:p>
      </dsp:txBody>
      <dsp:txXfrm rot="10800000">
        <a:off x="5068943" y="2451958"/>
        <a:ext cx="336795" cy="247654"/>
      </dsp:txXfrm>
    </dsp:sp>
    <dsp:sp modelId="{6844A7F8-33DD-4903-BBEA-6A5BD3EE6F82}">
      <dsp:nvSpPr>
        <dsp:cNvPr id="0" name=""/>
        <dsp:cNvSpPr/>
      </dsp:nvSpPr>
      <dsp:spPr>
        <a:xfrm>
          <a:off x="3900901" y="3029572"/>
          <a:ext cx="1862588" cy="858092"/>
        </a:xfrm>
        <a:prstGeom prst="ellipse">
          <a:avLst/>
        </a:prstGeom>
        <a:solidFill>
          <a:schemeClr val="lt1">
            <a:hueOff val="0"/>
            <a:satOff val="0"/>
            <a:lumOff val="0"/>
            <a:alphaOff val="0"/>
          </a:schemeClr>
        </a:solidFill>
        <a:ln w="254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t-BR" sz="1600" b="1" kern="1200" dirty="0"/>
            <a:t>SELEÇÃO DE INDICADORES</a:t>
          </a:r>
        </a:p>
      </dsp:txBody>
      <dsp:txXfrm>
        <a:off x="4173671" y="3155237"/>
        <a:ext cx="1317048" cy="606762"/>
      </dsp:txXfrm>
    </dsp:sp>
    <dsp:sp modelId="{946AD27D-6053-4056-A0EF-02C954D69957}">
      <dsp:nvSpPr>
        <dsp:cNvPr id="0" name=""/>
        <dsp:cNvSpPr/>
      </dsp:nvSpPr>
      <dsp:spPr>
        <a:xfrm rot="10672638">
          <a:off x="3240543" y="3302543"/>
          <a:ext cx="468981" cy="412756"/>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BR" sz="1100" b="1" kern="1200">
            <a:solidFill>
              <a:sysClr val="windowText" lastClr="000000"/>
            </a:solidFill>
          </a:endParaRPr>
        </a:p>
      </dsp:txBody>
      <dsp:txXfrm rot="10800000">
        <a:off x="3364328" y="3382801"/>
        <a:ext cx="345154" cy="247654"/>
      </dsp:txXfrm>
    </dsp:sp>
    <dsp:sp modelId="{B06AFD63-C68A-4886-8AC1-4ED3D22CE702}">
      <dsp:nvSpPr>
        <dsp:cNvPr id="0" name=""/>
        <dsp:cNvSpPr/>
      </dsp:nvSpPr>
      <dsp:spPr>
        <a:xfrm>
          <a:off x="635276" y="3147292"/>
          <a:ext cx="2390880" cy="845153"/>
        </a:xfrm>
        <a:prstGeom prst="ellipse">
          <a:avLst/>
        </a:prstGeom>
        <a:solidFill>
          <a:schemeClr val="lt1">
            <a:hueOff val="0"/>
            <a:satOff val="0"/>
            <a:lumOff val="0"/>
            <a:alphaOff val="0"/>
          </a:schemeClr>
        </a:solidFill>
        <a:ln w="254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t-BR" sz="1600" b="1" kern="1200" dirty="0"/>
            <a:t>CONSTRUÇÃO DO INDICADOR  (IVUD)</a:t>
          </a:r>
        </a:p>
      </dsp:txBody>
      <dsp:txXfrm>
        <a:off x="985412" y="3271062"/>
        <a:ext cx="1690608" cy="597613"/>
      </dsp:txXfrm>
    </dsp:sp>
    <dsp:sp modelId="{419C4B77-D668-4442-AA25-A7628B16AE3A}">
      <dsp:nvSpPr>
        <dsp:cNvPr id="0" name=""/>
        <dsp:cNvSpPr/>
      </dsp:nvSpPr>
      <dsp:spPr>
        <a:xfrm rot="15354423">
          <a:off x="1450373" y="2605302"/>
          <a:ext cx="379995" cy="412756"/>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BR" sz="1100" b="1" kern="1200">
            <a:solidFill>
              <a:sysClr val="windowText" lastClr="000000"/>
            </a:solidFill>
          </a:endParaRPr>
        </a:p>
      </dsp:txBody>
      <dsp:txXfrm rot="10800000">
        <a:off x="1521251" y="2743136"/>
        <a:ext cx="265997" cy="247654"/>
      </dsp:txXfrm>
    </dsp:sp>
    <dsp:sp modelId="{7AAD9690-E8AE-46E0-ACBF-7C354DD1BEA9}">
      <dsp:nvSpPr>
        <dsp:cNvPr id="0" name=""/>
        <dsp:cNvSpPr/>
      </dsp:nvSpPr>
      <dsp:spPr>
        <a:xfrm>
          <a:off x="403735" y="1581535"/>
          <a:ext cx="2075142" cy="874444"/>
        </a:xfrm>
        <a:prstGeom prst="ellipse">
          <a:avLst/>
        </a:prstGeom>
        <a:solidFill>
          <a:schemeClr val="lt1">
            <a:hueOff val="0"/>
            <a:satOff val="0"/>
            <a:lumOff val="0"/>
            <a:alphaOff val="0"/>
          </a:schemeClr>
        </a:solidFill>
        <a:ln w="254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t-BR" sz="1600" b="1" kern="1200" dirty="0"/>
            <a:t>ANÁLISE ESPACIAL DO INDICADOR</a:t>
          </a:r>
        </a:p>
      </dsp:txBody>
      <dsp:txXfrm>
        <a:off x="707633" y="1709594"/>
        <a:ext cx="1467346" cy="618326"/>
      </dsp:txXfrm>
    </dsp:sp>
    <dsp:sp modelId="{8168127C-2504-44B0-BBC6-450297B76A9A}">
      <dsp:nvSpPr>
        <dsp:cNvPr id="0" name=""/>
        <dsp:cNvSpPr/>
      </dsp:nvSpPr>
      <dsp:spPr>
        <a:xfrm rot="19860681">
          <a:off x="2176309" y="1306592"/>
          <a:ext cx="355773" cy="412756"/>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BR" sz="1100" b="1" kern="1200">
            <a:solidFill>
              <a:sysClr val="windowText" lastClr="000000"/>
            </a:solidFill>
          </a:endParaRPr>
        </a:p>
      </dsp:txBody>
      <dsp:txXfrm>
        <a:off x="2182995" y="1415006"/>
        <a:ext cx="249041" cy="24765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rawings/drawing1.xml><?xml version="1.0" encoding="utf-8"?>
<c:userShapes xmlns:c="http://schemas.openxmlformats.org/drawingml/2006/chart">
  <cdr:relSizeAnchor xmlns:cdr="http://schemas.openxmlformats.org/drawingml/2006/chartDrawing">
    <cdr:from>
      <cdr:x>0.18455</cdr:x>
      <cdr:y>0.06806</cdr:y>
    </cdr:from>
    <cdr:to>
      <cdr:x>0.86266</cdr:x>
      <cdr:y>0.09424</cdr:y>
    </cdr:to>
    <cdr:sp macro="" textlink="">
      <cdr:nvSpPr>
        <cdr:cNvPr id="2" name="CaixaDeTexto 1">
          <a:extLst xmlns:a="http://schemas.openxmlformats.org/drawingml/2006/main">
            <a:ext uri="{FF2B5EF4-FFF2-40B4-BE49-F238E27FC236}">
              <a16:creationId xmlns:a16="http://schemas.microsoft.com/office/drawing/2014/main" id="{CCB9340B-7CA4-4445-9281-91CBA07E23E6}"/>
            </a:ext>
          </a:extLst>
        </cdr:cNvPr>
        <cdr:cNvSpPr txBox="1"/>
      </cdr:nvSpPr>
      <cdr:spPr>
        <a:xfrm xmlns:a="http://schemas.openxmlformats.org/drawingml/2006/main">
          <a:off x="819150" y="247652"/>
          <a:ext cx="3009900" cy="952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t-BR" sz="1100"/>
        </a:p>
      </cdr:txBody>
    </cdr:sp>
  </cdr:relSizeAnchor>
</c:userShap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43494628-FE96-4484-A657-AB87FE6ADEE7}" type="datetimeFigureOut">
              <a:rPr lang="pt-BR" smtClean="0"/>
              <a:t>19/09/2017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6F17EB7-C6E7-4B90-9081-70450A674D1C}" type="slidenum">
              <a:rPr lang="pt-BR" smtClean="0"/>
              <a:t>‹nº›</a:t>
            </a:fld>
            <a:endParaRPr lang="pt-BR"/>
          </a:p>
        </p:txBody>
      </p:sp>
      <p:pic>
        <p:nvPicPr>
          <p:cNvPr id="7" name="Picture 3">
            <a:extLst>
              <a:ext uri="{FF2B5EF4-FFF2-40B4-BE49-F238E27FC236}">
                <a16:creationId xmlns:a16="http://schemas.microsoft.com/office/drawing/2014/main" id="{84137968-6F87-48A0-9A9A-BBE83136F6C6}"/>
              </a:ext>
            </a:extLst>
          </p:cNvPr>
          <p:cNvPicPr>
            <a:picLocks noChangeAspect="1" noChangeArrowheads="1"/>
          </p:cNvPicPr>
          <p:nvPr userDrawn="1"/>
        </p:nvPicPr>
        <p:blipFill>
          <a:blip r:embed="rId2" cstate="print"/>
          <a:srcRect/>
          <a:stretch>
            <a:fillRect/>
          </a:stretch>
        </p:blipFill>
        <p:spPr bwMode="auto">
          <a:xfrm>
            <a:off x="53286" y="48867"/>
            <a:ext cx="478977" cy="430355"/>
          </a:xfrm>
          <a:prstGeom prst="rect">
            <a:avLst/>
          </a:prstGeom>
          <a:noFill/>
          <a:ln w="9525">
            <a:noFill/>
            <a:miter lim="800000"/>
            <a:headEnd/>
            <a:tailEnd/>
          </a:ln>
          <a:effectLst/>
        </p:spPr>
      </p:pic>
    </p:spTree>
    <p:extLst>
      <p:ext uri="{BB962C8B-B14F-4D97-AF65-F5344CB8AC3E}">
        <p14:creationId xmlns:p14="http://schemas.microsoft.com/office/powerpoint/2010/main" val="2782536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3494628-FE96-4484-A657-AB87FE6ADEE7}" type="datetimeFigureOut">
              <a:rPr lang="pt-BR" smtClean="0"/>
              <a:t>19/09/2017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6F17EB7-C6E7-4B90-9081-70450A674D1C}" type="slidenum">
              <a:rPr lang="pt-BR" smtClean="0"/>
              <a:t>‹nº›</a:t>
            </a:fld>
            <a:endParaRPr lang="pt-BR"/>
          </a:p>
        </p:txBody>
      </p:sp>
    </p:spTree>
    <p:extLst>
      <p:ext uri="{BB962C8B-B14F-4D97-AF65-F5344CB8AC3E}">
        <p14:creationId xmlns:p14="http://schemas.microsoft.com/office/powerpoint/2010/main" val="3031804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3494628-FE96-4484-A657-AB87FE6ADEE7}" type="datetimeFigureOut">
              <a:rPr lang="pt-BR" smtClean="0"/>
              <a:t>19/09/2017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6F17EB7-C6E7-4B90-9081-70450A674D1C}" type="slidenum">
              <a:rPr lang="pt-BR" smtClean="0"/>
              <a:t>‹nº›</a:t>
            </a:fld>
            <a:endParaRPr lang="pt-BR"/>
          </a:p>
        </p:txBody>
      </p:sp>
    </p:spTree>
    <p:extLst>
      <p:ext uri="{BB962C8B-B14F-4D97-AF65-F5344CB8AC3E}">
        <p14:creationId xmlns:p14="http://schemas.microsoft.com/office/powerpoint/2010/main" val="3006398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3494628-FE96-4484-A657-AB87FE6ADEE7}" type="datetimeFigureOut">
              <a:rPr lang="pt-BR" smtClean="0"/>
              <a:t>19/09/2017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6F17EB7-C6E7-4B90-9081-70450A674D1C}" type="slidenum">
              <a:rPr lang="pt-BR" smtClean="0"/>
              <a:t>‹nº›</a:t>
            </a:fld>
            <a:endParaRPr lang="pt-BR"/>
          </a:p>
        </p:txBody>
      </p:sp>
    </p:spTree>
    <p:extLst>
      <p:ext uri="{BB962C8B-B14F-4D97-AF65-F5344CB8AC3E}">
        <p14:creationId xmlns:p14="http://schemas.microsoft.com/office/powerpoint/2010/main" val="2441861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43494628-FE96-4484-A657-AB87FE6ADEE7}" type="datetimeFigureOut">
              <a:rPr lang="pt-BR" smtClean="0"/>
              <a:t>19/09/2017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6F17EB7-C6E7-4B90-9081-70450A674D1C}" type="slidenum">
              <a:rPr lang="pt-BR" smtClean="0"/>
              <a:t>‹nº›</a:t>
            </a:fld>
            <a:endParaRPr lang="pt-BR"/>
          </a:p>
        </p:txBody>
      </p:sp>
    </p:spTree>
    <p:extLst>
      <p:ext uri="{BB962C8B-B14F-4D97-AF65-F5344CB8AC3E}">
        <p14:creationId xmlns:p14="http://schemas.microsoft.com/office/powerpoint/2010/main" val="350576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43494628-FE96-4484-A657-AB87FE6ADEE7}" type="datetimeFigureOut">
              <a:rPr lang="pt-BR" smtClean="0"/>
              <a:t>19/09/2017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6F17EB7-C6E7-4B90-9081-70450A674D1C}" type="slidenum">
              <a:rPr lang="pt-BR" smtClean="0"/>
              <a:t>‹nº›</a:t>
            </a:fld>
            <a:endParaRPr lang="pt-BR"/>
          </a:p>
        </p:txBody>
      </p:sp>
    </p:spTree>
    <p:extLst>
      <p:ext uri="{BB962C8B-B14F-4D97-AF65-F5344CB8AC3E}">
        <p14:creationId xmlns:p14="http://schemas.microsoft.com/office/powerpoint/2010/main" val="4012183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629842" y="2505075"/>
            <a:ext cx="3868340"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629150" y="2505075"/>
            <a:ext cx="3887391"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43494628-FE96-4484-A657-AB87FE6ADEE7}" type="datetimeFigureOut">
              <a:rPr lang="pt-BR" smtClean="0"/>
              <a:t>19/09/2017</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76F17EB7-C6E7-4B90-9081-70450A674D1C}" type="slidenum">
              <a:rPr lang="pt-BR" smtClean="0"/>
              <a:t>‹nº›</a:t>
            </a:fld>
            <a:endParaRPr lang="pt-BR"/>
          </a:p>
        </p:txBody>
      </p:sp>
    </p:spTree>
    <p:extLst>
      <p:ext uri="{BB962C8B-B14F-4D97-AF65-F5344CB8AC3E}">
        <p14:creationId xmlns:p14="http://schemas.microsoft.com/office/powerpoint/2010/main" val="2862664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43494628-FE96-4484-A657-AB87FE6ADEE7}" type="datetimeFigureOut">
              <a:rPr lang="pt-BR" smtClean="0"/>
              <a:t>19/09/2017</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76F17EB7-C6E7-4B90-9081-70450A674D1C}" type="slidenum">
              <a:rPr lang="pt-BR" smtClean="0"/>
              <a:t>‹nº›</a:t>
            </a:fld>
            <a:endParaRPr lang="pt-BR"/>
          </a:p>
        </p:txBody>
      </p:sp>
    </p:spTree>
    <p:extLst>
      <p:ext uri="{BB962C8B-B14F-4D97-AF65-F5344CB8AC3E}">
        <p14:creationId xmlns:p14="http://schemas.microsoft.com/office/powerpoint/2010/main" val="1434897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494628-FE96-4484-A657-AB87FE6ADEE7}" type="datetimeFigureOut">
              <a:rPr lang="pt-BR" smtClean="0"/>
              <a:t>19/09/2017</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76F17EB7-C6E7-4B90-9081-70450A674D1C}" type="slidenum">
              <a:rPr lang="pt-BR" smtClean="0"/>
              <a:t>‹nº›</a:t>
            </a:fld>
            <a:endParaRPr lang="pt-BR"/>
          </a:p>
        </p:txBody>
      </p:sp>
    </p:spTree>
    <p:extLst>
      <p:ext uri="{BB962C8B-B14F-4D97-AF65-F5344CB8AC3E}">
        <p14:creationId xmlns:p14="http://schemas.microsoft.com/office/powerpoint/2010/main" val="3537687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43494628-FE96-4484-A657-AB87FE6ADEE7}" type="datetimeFigureOut">
              <a:rPr lang="pt-BR" smtClean="0"/>
              <a:t>19/09/2017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6F17EB7-C6E7-4B90-9081-70450A674D1C}" type="slidenum">
              <a:rPr lang="pt-BR" smtClean="0"/>
              <a:t>‹nº›</a:t>
            </a:fld>
            <a:endParaRPr lang="pt-BR"/>
          </a:p>
        </p:txBody>
      </p:sp>
    </p:spTree>
    <p:extLst>
      <p:ext uri="{BB962C8B-B14F-4D97-AF65-F5344CB8AC3E}">
        <p14:creationId xmlns:p14="http://schemas.microsoft.com/office/powerpoint/2010/main" val="2308725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43494628-FE96-4484-A657-AB87FE6ADEE7}" type="datetimeFigureOut">
              <a:rPr lang="pt-BR" smtClean="0"/>
              <a:t>19/09/2017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6F17EB7-C6E7-4B90-9081-70450A674D1C}" type="slidenum">
              <a:rPr lang="pt-BR" smtClean="0"/>
              <a:t>‹nº›</a:t>
            </a:fld>
            <a:endParaRPr lang="pt-BR"/>
          </a:p>
        </p:txBody>
      </p:sp>
    </p:spTree>
    <p:extLst>
      <p:ext uri="{BB962C8B-B14F-4D97-AF65-F5344CB8AC3E}">
        <p14:creationId xmlns:p14="http://schemas.microsoft.com/office/powerpoint/2010/main" val="409692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494628-FE96-4484-A657-AB87FE6ADEE7}" type="datetimeFigureOut">
              <a:rPr lang="pt-BR" smtClean="0"/>
              <a:t>19/09/2017</a:t>
            </a:fld>
            <a:endParaRPr lang="pt-B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17EB7-C6E7-4B90-9081-70450A674D1C}" type="slidenum">
              <a:rPr lang="pt-BR" smtClean="0"/>
              <a:t>‹nº›</a:t>
            </a:fld>
            <a:endParaRPr lang="pt-BR"/>
          </a:p>
        </p:txBody>
      </p:sp>
    </p:spTree>
    <p:extLst>
      <p:ext uri="{BB962C8B-B14F-4D97-AF65-F5344CB8AC3E}">
        <p14:creationId xmlns:p14="http://schemas.microsoft.com/office/powerpoint/2010/main" val="2828738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oleObject" Target="../embeddings/oleObject3.bin"/><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13.jpe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chart" Target="../charts/chart6.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hyperlink" Target="https://veronicatrejohernandez.files.wordpress.com/2008/10/arquimedes.jpg" TargetMode="External"/><Relationship Id="rId7" Type="http://schemas.openxmlformats.org/officeDocument/2006/relationships/image" Target="../media/image6.gif"/><Relationship Id="rId2" Type="http://schemas.openxmlformats.org/officeDocument/2006/relationships/hyperlink" Target="https://www.bing.com/images/search?view=detailV2&amp;ccid=TmLnaNjX&amp;id=E6B89F7BC7AF741ECA75FA9019EA54B9E47F1C0E&amp;thid=OIP.TmLnaNjX98-BCrUx0tvSnwD3Es&amp;q=heuristica&amp;simid=608003973143334101&amp;selectedIndex=94&amp;ajaxhist=0" TargetMode="External"/><Relationship Id="rId1" Type="http://schemas.openxmlformats.org/officeDocument/2006/relationships/slideLayout" Target="../slideLayouts/slideLayout2.xml"/><Relationship Id="rId6" Type="http://schemas.openxmlformats.org/officeDocument/2006/relationships/hyperlink" Target="http://clsociologia.blogspot.com.br/2014/03/a-sociologia-como-ciencia-da-sociedade.html?view=mosaic" TargetMode="External"/><Relationship Id="rId11" Type="http://schemas.openxmlformats.org/officeDocument/2006/relationships/image" Target="../media/image21.jpg"/><Relationship Id="rId5" Type="http://schemas.openxmlformats.org/officeDocument/2006/relationships/hyperlink" Target="https://fernandonogueiracosta.files.wordpress.com/2013/08/ricos-x-pobres.jpg" TargetMode="External"/><Relationship Id="rId10" Type="http://schemas.openxmlformats.org/officeDocument/2006/relationships/image" Target="../media/image5.jpg"/><Relationship Id="rId4" Type="http://schemas.openxmlformats.org/officeDocument/2006/relationships/hyperlink" Target="http://3.bp.blogspot.com/-qC-LhmCbOUk/TvJgoJ4tnPI/AAAAAAAAADo/VVFMlOTfBco/s1600/Memoria-sensorial.gif" TargetMode="External"/><Relationship Id="rId9" Type="http://schemas.openxmlformats.org/officeDocument/2006/relationships/image" Target="../media/image7.gif"/></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gif"/><Relationship Id="rId7" Type="http://schemas.openxmlformats.org/officeDocument/2006/relationships/diagramQuickStyle" Target="../diagrams/quickStyle1.xml"/><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8.jpg"/><Relationship Id="rId4" Type="http://schemas.openxmlformats.org/officeDocument/2006/relationships/image" Target="../media/image7.gif"/><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grama, ao ar livre, céu, sinal&#10;&#10;Descrição gerada com muito alta confiança">
            <a:extLst>
              <a:ext uri="{FF2B5EF4-FFF2-40B4-BE49-F238E27FC236}">
                <a16:creationId xmlns:a16="http://schemas.microsoft.com/office/drawing/2014/main" id="{1FBDE832-38C8-4BDC-A701-8D5465F09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85" y="1375611"/>
            <a:ext cx="6878429" cy="4399806"/>
          </a:xfrm>
          <a:prstGeom prst="rect">
            <a:avLst/>
          </a:prstGeom>
        </p:spPr>
      </p:pic>
      <p:sp>
        <p:nvSpPr>
          <p:cNvPr id="2" name="Título 1">
            <a:extLst>
              <a:ext uri="{FF2B5EF4-FFF2-40B4-BE49-F238E27FC236}">
                <a16:creationId xmlns:a16="http://schemas.microsoft.com/office/drawing/2014/main" id="{622F6526-7C5F-48C5-B8D4-6FC32DE674B4}"/>
              </a:ext>
            </a:extLst>
          </p:cNvPr>
          <p:cNvSpPr>
            <a:spLocks noGrp="1"/>
          </p:cNvSpPr>
          <p:nvPr>
            <p:ph type="ctrTitle"/>
          </p:nvPr>
        </p:nvSpPr>
        <p:spPr>
          <a:xfrm>
            <a:off x="429490" y="166253"/>
            <a:ext cx="8562108" cy="1209358"/>
          </a:xfrm>
        </p:spPr>
        <p:txBody>
          <a:bodyPr>
            <a:noAutofit/>
          </a:bodyPr>
          <a:lstStyle/>
          <a:p>
            <a:r>
              <a:rPr lang="pt-BR" sz="3200" b="1" dirty="0"/>
              <a:t>Indicador de Vulnerabilidade Urbana ao Desabastecimento de água - IVUD para São José dos Campos (SP) </a:t>
            </a:r>
            <a:endParaRPr lang="pt-BR" sz="3200" dirty="0"/>
          </a:p>
        </p:txBody>
      </p:sp>
      <p:sp>
        <p:nvSpPr>
          <p:cNvPr id="3" name="Subtítulo 2">
            <a:extLst>
              <a:ext uri="{FF2B5EF4-FFF2-40B4-BE49-F238E27FC236}">
                <a16:creationId xmlns:a16="http://schemas.microsoft.com/office/drawing/2014/main" id="{43E172FF-3362-44C7-8490-7ABF95F37CD7}"/>
              </a:ext>
            </a:extLst>
          </p:cNvPr>
          <p:cNvSpPr>
            <a:spLocks noGrp="1"/>
          </p:cNvSpPr>
          <p:nvPr>
            <p:ph type="subTitle" idx="1"/>
          </p:nvPr>
        </p:nvSpPr>
        <p:spPr>
          <a:xfrm>
            <a:off x="6916706" y="2634005"/>
            <a:ext cx="2227293" cy="2390987"/>
          </a:xfrm>
        </p:spPr>
        <p:txBody>
          <a:bodyPr>
            <a:noAutofit/>
          </a:bodyPr>
          <a:lstStyle/>
          <a:p>
            <a:r>
              <a:rPr lang="pt-BR" sz="2400" b="1" dirty="0"/>
              <a:t>Trabalho Final</a:t>
            </a:r>
          </a:p>
          <a:p>
            <a:r>
              <a:rPr lang="pt-BR" dirty="0"/>
              <a:t>CST 310-3 População, Espaço e Ambiente</a:t>
            </a:r>
          </a:p>
          <a:p>
            <a:r>
              <a:rPr lang="pt-BR" dirty="0"/>
              <a:t>POPEA </a:t>
            </a:r>
            <a:endParaRPr lang="pt-BR" sz="2400" dirty="0"/>
          </a:p>
        </p:txBody>
      </p:sp>
      <p:sp>
        <p:nvSpPr>
          <p:cNvPr id="6" name="Retângulo 5">
            <a:extLst>
              <a:ext uri="{FF2B5EF4-FFF2-40B4-BE49-F238E27FC236}">
                <a16:creationId xmlns:a16="http://schemas.microsoft.com/office/drawing/2014/main" id="{CF608756-041C-43B4-A050-CE395018D559}"/>
              </a:ext>
            </a:extLst>
          </p:cNvPr>
          <p:cNvSpPr/>
          <p:nvPr/>
        </p:nvSpPr>
        <p:spPr>
          <a:xfrm>
            <a:off x="3380509" y="5846101"/>
            <a:ext cx="3594905" cy="954107"/>
          </a:xfrm>
          <a:prstGeom prst="rect">
            <a:avLst/>
          </a:prstGeom>
        </p:spPr>
        <p:txBody>
          <a:bodyPr wrap="square">
            <a:spAutoFit/>
          </a:bodyPr>
          <a:lstStyle/>
          <a:p>
            <a:pPr algn="r"/>
            <a:r>
              <a:rPr lang="en-US" sz="1400" dirty="0" err="1"/>
              <a:t>Instituto</a:t>
            </a:r>
            <a:r>
              <a:rPr lang="en-US" sz="1400" dirty="0"/>
              <a:t> </a:t>
            </a:r>
            <a:r>
              <a:rPr lang="en-US" sz="1400" dirty="0" err="1"/>
              <a:t>Nacional</a:t>
            </a:r>
            <a:r>
              <a:rPr lang="en-US" sz="1400" dirty="0"/>
              <a:t> de </a:t>
            </a:r>
            <a:r>
              <a:rPr lang="en-US" sz="1400" dirty="0" err="1"/>
              <a:t>Pesquisas</a:t>
            </a:r>
            <a:r>
              <a:rPr lang="en-US" sz="1400" dirty="0"/>
              <a:t> </a:t>
            </a:r>
            <a:r>
              <a:rPr lang="en-US" sz="1400" dirty="0" err="1"/>
              <a:t>Espaciais</a:t>
            </a:r>
            <a:endParaRPr lang="pt-BR" sz="1400" dirty="0"/>
          </a:p>
          <a:p>
            <a:pPr algn="r"/>
            <a:r>
              <a:rPr lang="pt-BR" sz="1400" dirty="0"/>
              <a:t>Prof. Dr. Antônio Miguel Silveira Monteiro </a:t>
            </a:r>
          </a:p>
          <a:p>
            <a:pPr algn="r"/>
            <a:r>
              <a:rPr lang="pt-BR" sz="1400" dirty="0"/>
              <a:t>Dra. Silvana Amaral</a:t>
            </a:r>
            <a:br>
              <a:rPr lang="pt-BR" sz="1400" dirty="0"/>
            </a:br>
            <a:r>
              <a:rPr lang="pt-BR" sz="1400" dirty="0"/>
              <a:t>Aluna: Luciana Maria </a:t>
            </a:r>
            <a:r>
              <a:rPr lang="pt-BR" sz="1400" dirty="0" err="1"/>
              <a:t>Ferrer</a:t>
            </a:r>
            <a:endParaRPr lang="pt-BR" sz="1400" dirty="0"/>
          </a:p>
        </p:txBody>
      </p:sp>
      <p:sp>
        <p:nvSpPr>
          <p:cNvPr id="7" name="Retângulo 6">
            <a:extLst>
              <a:ext uri="{FF2B5EF4-FFF2-40B4-BE49-F238E27FC236}">
                <a16:creationId xmlns:a16="http://schemas.microsoft.com/office/drawing/2014/main" id="{B512BC1B-0FEE-4696-8932-764DB3629602}"/>
              </a:ext>
            </a:extLst>
          </p:cNvPr>
          <p:cNvSpPr/>
          <p:nvPr/>
        </p:nvSpPr>
        <p:spPr>
          <a:xfrm>
            <a:off x="114571" y="5833441"/>
            <a:ext cx="3390900" cy="219291"/>
          </a:xfrm>
          <a:prstGeom prst="rect">
            <a:avLst/>
          </a:prstGeom>
        </p:spPr>
        <p:txBody>
          <a:bodyPr wrap="square">
            <a:spAutoFit/>
          </a:bodyPr>
          <a:lstStyle/>
          <a:p>
            <a:r>
              <a:rPr lang="pt-BR" sz="825" dirty="0"/>
              <a:t>Fonte: http://valejornal.com.br/wp-content/uploads/2013/09/placa.jpg</a:t>
            </a:r>
          </a:p>
        </p:txBody>
      </p:sp>
    </p:spTree>
    <p:extLst>
      <p:ext uri="{BB962C8B-B14F-4D97-AF65-F5344CB8AC3E}">
        <p14:creationId xmlns:p14="http://schemas.microsoft.com/office/powerpoint/2010/main" val="4038644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A6426292-8F9D-4755-84F1-77AAFE484E81}"/>
              </a:ext>
            </a:extLst>
          </p:cNvPr>
          <p:cNvSpPr/>
          <p:nvPr/>
        </p:nvSpPr>
        <p:spPr>
          <a:xfrm>
            <a:off x="1288473" y="0"/>
            <a:ext cx="7017327" cy="954107"/>
          </a:xfrm>
          <a:prstGeom prst="rect">
            <a:avLst/>
          </a:prstGeom>
        </p:spPr>
        <p:txBody>
          <a:bodyPr wrap="square">
            <a:spAutoFit/>
          </a:bodyPr>
          <a:lstStyle/>
          <a:p>
            <a:pPr algn="ctr"/>
            <a:r>
              <a:rPr lang="pt-BR" sz="2800" b="1" cap="all" dirty="0">
                <a:ea typeface="Calibri" panose="020F0502020204030204" pitchFamily="34" charset="0"/>
              </a:rPr>
              <a:t>índices normalizados e distribuição de frequência</a:t>
            </a:r>
            <a:endParaRPr lang="pt-BR" sz="2800" b="1" cap="all" dirty="0"/>
          </a:p>
        </p:txBody>
      </p:sp>
      <p:pic>
        <p:nvPicPr>
          <p:cNvPr id="6" name="Imagem 5">
            <a:extLst>
              <a:ext uri="{FF2B5EF4-FFF2-40B4-BE49-F238E27FC236}">
                <a16:creationId xmlns:a16="http://schemas.microsoft.com/office/drawing/2014/main" id="{DF8D866A-B961-4F2A-A1E6-403023F831F0}"/>
              </a:ext>
            </a:extLst>
          </p:cNvPr>
          <p:cNvPicPr>
            <a:picLocks noChangeAspect="1"/>
          </p:cNvPicPr>
          <p:nvPr/>
        </p:nvPicPr>
        <p:blipFill>
          <a:blip r:embed="rId2"/>
          <a:stretch>
            <a:fillRect/>
          </a:stretch>
        </p:blipFill>
        <p:spPr>
          <a:xfrm>
            <a:off x="0" y="954107"/>
            <a:ext cx="9123856" cy="5559571"/>
          </a:xfrm>
          <a:prstGeom prst="rect">
            <a:avLst/>
          </a:prstGeom>
        </p:spPr>
      </p:pic>
    </p:spTree>
    <p:extLst>
      <p:ext uri="{BB962C8B-B14F-4D97-AF65-F5344CB8AC3E}">
        <p14:creationId xmlns:p14="http://schemas.microsoft.com/office/powerpoint/2010/main" val="3217954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ntendo texto, mapa&#10;&#10;Descrição gerada com muito alta confiança">
            <a:extLst>
              <a:ext uri="{FF2B5EF4-FFF2-40B4-BE49-F238E27FC236}">
                <a16:creationId xmlns:a16="http://schemas.microsoft.com/office/drawing/2014/main" id="{27655413-B0FC-4AA9-AF9A-01E0B9F2A711}"/>
              </a:ext>
            </a:extLst>
          </p:cNvPr>
          <p:cNvPicPr/>
          <p:nvPr/>
        </p:nvPicPr>
        <p:blipFill rotWithShape="1">
          <a:blip r:embed="rId2" cstate="print">
            <a:extLst>
              <a:ext uri="{28A0092B-C50C-407E-A947-70E740481C1C}">
                <a14:useLocalDpi xmlns:a14="http://schemas.microsoft.com/office/drawing/2010/main" val="0"/>
              </a:ext>
            </a:extLst>
          </a:blip>
          <a:srcRect t="2042" r="-2" b="-2"/>
          <a:stretch/>
        </p:blipFill>
        <p:spPr>
          <a:xfrm>
            <a:off x="3394364" y="10"/>
            <a:ext cx="5749636" cy="6857990"/>
          </a:xfrm>
          <a:prstGeom prst="rect">
            <a:avLst/>
          </a:prstGeom>
        </p:spPr>
      </p:pic>
      <p:sp>
        <p:nvSpPr>
          <p:cNvPr id="2" name="Título 1">
            <a:extLst>
              <a:ext uri="{FF2B5EF4-FFF2-40B4-BE49-F238E27FC236}">
                <a16:creationId xmlns:a16="http://schemas.microsoft.com/office/drawing/2014/main" id="{DA0850F6-8D06-4B71-8472-B46A02342C10}"/>
              </a:ext>
            </a:extLst>
          </p:cNvPr>
          <p:cNvSpPr>
            <a:spLocks noGrp="1"/>
          </p:cNvSpPr>
          <p:nvPr>
            <p:ph type="ctrTitle"/>
          </p:nvPr>
        </p:nvSpPr>
        <p:spPr>
          <a:xfrm>
            <a:off x="235527" y="2258290"/>
            <a:ext cx="3048000" cy="3830507"/>
          </a:xfrm>
          <a:noFill/>
        </p:spPr>
        <p:txBody>
          <a:bodyPr>
            <a:noAutofit/>
          </a:bodyPr>
          <a:lstStyle/>
          <a:p>
            <a:pPr algn="l"/>
            <a:r>
              <a:rPr lang="pt-BR" sz="2400" b="1" cap="all" dirty="0">
                <a:latin typeface="+mn-lt"/>
              </a:rPr>
              <a:t>	</a:t>
            </a:r>
            <a:r>
              <a:rPr lang="pt-BR" sz="4000" b="1" cap="all" dirty="0">
                <a:latin typeface="+mn-lt"/>
              </a:rPr>
              <a:t>IVUD</a:t>
            </a:r>
            <a:r>
              <a:rPr lang="pt-BR" sz="2400" b="1" cap="all" dirty="0">
                <a:latin typeface="+mn-lt"/>
              </a:rPr>
              <a:t> </a:t>
            </a:r>
            <a:br>
              <a:rPr lang="pt-BR" sz="2400" b="1" cap="all" dirty="0">
                <a:latin typeface="+mn-lt"/>
              </a:rPr>
            </a:br>
            <a:br>
              <a:rPr lang="pt-BR" sz="2400" b="1" cap="all" dirty="0">
                <a:latin typeface="+mn-lt"/>
              </a:rPr>
            </a:br>
            <a:br>
              <a:rPr lang="pt-BR" sz="2400" b="1" cap="all" dirty="0">
                <a:latin typeface="+mn-lt"/>
              </a:rPr>
            </a:br>
            <a:br>
              <a:rPr lang="pt-BR" sz="2400" b="1" cap="all" dirty="0">
                <a:latin typeface="+mn-lt"/>
              </a:rPr>
            </a:br>
            <a:r>
              <a:rPr lang="pt-BR" sz="2400" b="1" cap="all" dirty="0">
                <a:latin typeface="+mn-lt"/>
              </a:rPr>
              <a:t>Índice de Vulnerabilidade URBANA ao Desabastecimento, devido à interrupção na captação no Subsistema Sede, do Rio Paraíba do Sul por acidente na mineração de areia</a:t>
            </a:r>
          </a:p>
        </p:txBody>
      </p:sp>
    </p:spTree>
    <p:extLst>
      <p:ext uri="{BB962C8B-B14F-4D97-AF65-F5344CB8AC3E}">
        <p14:creationId xmlns:p14="http://schemas.microsoft.com/office/powerpoint/2010/main" val="2703679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E99E2D-54D1-456F-A5EB-185E96410739}"/>
              </a:ext>
            </a:extLst>
          </p:cNvPr>
          <p:cNvSpPr>
            <a:spLocks noGrp="1"/>
          </p:cNvSpPr>
          <p:nvPr>
            <p:ph type="ctrTitle"/>
          </p:nvPr>
        </p:nvSpPr>
        <p:spPr>
          <a:xfrm>
            <a:off x="865909" y="166254"/>
            <a:ext cx="7772400" cy="810490"/>
          </a:xfrm>
        </p:spPr>
        <p:txBody>
          <a:bodyPr>
            <a:normAutofit fontScale="90000"/>
          </a:bodyPr>
          <a:lstStyle/>
          <a:p>
            <a:r>
              <a:rPr lang="pt-BR" sz="2800" b="1" dirty="0"/>
              <a:t>ANÁLISE DA QUANTIDADE DE PESSOAS POR REGIÕES DA CIDADE PELO IVUD</a:t>
            </a:r>
          </a:p>
        </p:txBody>
      </p:sp>
      <p:graphicFrame>
        <p:nvGraphicFramePr>
          <p:cNvPr id="4" name="Gráfico 3">
            <a:extLst>
              <a:ext uri="{FF2B5EF4-FFF2-40B4-BE49-F238E27FC236}">
                <a16:creationId xmlns:a16="http://schemas.microsoft.com/office/drawing/2014/main" id="{440B4E00-AAC9-4377-AA1C-99FBF6344C6A}"/>
              </a:ext>
            </a:extLst>
          </p:cNvPr>
          <p:cNvGraphicFramePr/>
          <p:nvPr>
            <p:extLst>
              <p:ext uri="{D42A27DB-BD31-4B8C-83A1-F6EECF244321}">
                <p14:modId xmlns:p14="http://schemas.microsoft.com/office/powerpoint/2010/main" val="2618963881"/>
              </p:ext>
            </p:extLst>
          </p:nvPr>
        </p:nvGraphicFramePr>
        <p:xfrm>
          <a:off x="865909" y="1136074"/>
          <a:ext cx="7772400" cy="54586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08843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a:extLst>
              <a:ext uri="{FF2B5EF4-FFF2-40B4-BE49-F238E27FC236}">
                <a16:creationId xmlns:a16="http://schemas.microsoft.com/office/drawing/2014/main" id="{256D5630-2E11-42F1-9A2A-CEF1D987594C}"/>
              </a:ext>
            </a:extLst>
          </p:cNvPr>
          <p:cNvGraphicFramePr>
            <a:graphicFrameLocks noChangeAspect="1"/>
          </p:cNvGraphicFramePr>
          <p:nvPr>
            <p:extLst>
              <p:ext uri="{D42A27DB-BD31-4B8C-83A1-F6EECF244321}">
                <p14:modId xmlns:p14="http://schemas.microsoft.com/office/powerpoint/2010/main" val="1837200949"/>
              </p:ext>
            </p:extLst>
          </p:nvPr>
        </p:nvGraphicFramePr>
        <p:xfrm>
          <a:off x="332508" y="1064291"/>
          <a:ext cx="4039766" cy="2427053"/>
        </p:xfrm>
        <a:graphic>
          <a:graphicData uri="http://schemas.openxmlformats.org/presentationml/2006/ole">
            <mc:AlternateContent xmlns:mc="http://schemas.openxmlformats.org/markup-compatibility/2006">
              <mc:Choice xmlns:v="urn:schemas-microsoft-com:vml" Requires="v">
                <p:oleObj spid="_x0000_s8245" name="Imagem de Bitmap" r:id="rId3" imgW="10314286" imgH="6314286" progId="Paint.Picture">
                  <p:embed/>
                </p:oleObj>
              </mc:Choice>
              <mc:Fallback>
                <p:oleObj name="Imagem de Bitmap" r:id="rId3" imgW="10314286" imgH="6314286" progId="Paint.Picture">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508" y="1064291"/>
                        <a:ext cx="4039766" cy="2427053"/>
                      </a:xfrm>
                      <a:prstGeom prst="rect">
                        <a:avLst/>
                      </a:prstGeom>
                      <a:noFill/>
                    </p:spPr>
                  </p:pic>
                </p:oleObj>
              </mc:Fallback>
            </mc:AlternateContent>
          </a:graphicData>
        </a:graphic>
      </p:graphicFrame>
      <p:sp>
        <p:nvSpPr>
          <p:cNvPr id="2" name="Título 1">
            <a:extLst>
              <a:ext uri="{FF2B5EF4-FFF2-40B4-BE49-F238E27FC236}">
                <a16:creationId xmlns:a16="http://schemas.microsoft.com/office/drawing/2014/main" id="{75EAF259-3A8A-47AF-8CBC-C58C87DC3A21}"/>
              </a:ext>
            </a:extLst>
          </p:cNvPr>
          <p:cNvSpPr>
            <a:spLocks noGrp="1"/>
          </p:cNvSpPr>
          <p:nvPr>
            <p:ph type="ctrTitle"/>
          </p:nvPr>
        </p:nvSpPr>
        <p:spPr>
          <a:xfrm>
            <a:off x="332508" y="252162"/>
            <a:ext cx="8811492" cy="579111"/>
          </a:xfrm>
        </p:spPr>
        <p:txBody>
          <a:bodyPr>
            <a:noAutofit/>
          </a:bodyPr>
          <a:lstStyle/>
          <a:p>
            <a:r>
              <a:rPr lang="pt-BR" sz="2800" b="1" dirty="0"/>
              <a:t>VISUALIZAÇÃO POR REGIÕES (BAIRROS + REPRESENTATIVOS)</a:t>
            </a:r>
          </a:p>
        </p:txBody>
      </p:sp>
      <p:pic>
        <p:nvPicPr>
          <p:cNvPr id="8196" name="Imagem 10" descr="REGIOES">
            <a:extLst>
              <a:ext uri="{FF2B5EF4-FFF2-40B4-BE49-F238E27FC236}">
                <a16:creationId xmlns:a16="http://schemas.microsoft.com/office/drawing/2014/main" id="{D84B8AAD-D655-494B-8025-B8B9BD657A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7997" y="3490260"/>
            <a:ext cx="2934520" cy="29962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to 5">
            <a:extLst>
              <a:ext uri="{FF2B5EF4-FFF2-40B4-BE49-F238E27FC236}">
                <a16:creationId xmlns:a16="http://schemas.microsoft.com/office/drawing/2014/main" id="{ECF6BBB8-C07E-4104-9C1E-1408EFA9D9D9}"/>
              </a:ext>
            </a:extLst>
          </p:cNvPr>
          <p:cNvGraphicFramePr>
            <a:graphicFrameLocks noChangeAspect="1"/>
          </p:cNvGraphicFramePr>
          <p:nvPr>
            <p:extLst>
              <p:ext uri="{D42A27DB-BD31-4B8C-83A1-F6EECF244321}">
                <p14:modId xmlns:p14="http://schemas.microsoft.com/office/powerpoint/2010/main" val="2026557143"/>
              </p:ext>
            </p:extLst>
          </p:nvPr>
        </p:nvGraphicFramePr>
        <p:xfrm>
          <a:off x="4372274" y="3525128"/>
          <a:ext cx="3372797" cy="2996299"/>
        </p:xfrm>
        <a:graphic>
          <a:graphicData uri="http://schemas.openxmlformats.org/presentationml/2006/ole">
            <mc:AlternateContent xmlns:mc="http://schemas.openxmlformats.org/markup-compatibility/2006">
              <mc:Choice xmlns:v="urn:schemas-microsoft-com:vml" Requires="v">
                <p:oleObj spid="_x0000_s8246" name="Imagem de Bitmap" r:id="rId6" imgW="2886478" imgH="2580952" progId="Paint.Picture">
                  <p:embed/>
                </p:oleObj>
              </mc:Choice>
              <mc:Fallback>
                <p:oleObj name="Imagem de Bitmap" r:id="rId6" imgW="2886478" imgH="2580952" progId="Paint.Picture">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2274" y="3525128"/>
                        <a:ext cx="3372797" cy="2996299"/>
                      </a:xfrm>
                      <a:prstGeom prst="rect">
                        <a:avLst/>
                      </a:prstGeom>
                      <a:noFill/>
                    </p:spPr>
                  </p:pic>
                </p:oleObj>
              </mc:Fallback>
            </mc:AlternateContent>
          </a:graphicData>
        </a:graphic>
      </p:graphicFrame>
      <p:sp>
        <p:nvSpPr>
          <p:cNvPr id="9" name="Seta: Curva para a Direita 8">
            <a:extLst>
              <a:ext uri="{FF2B5EF4-FFF2-40B4-BE49-F238E27FC236}">
                <a16:creationId xmlns:a16="http://schemas.microsoft.com/office/drawing/2014/main" id="{9E010D34-F395-494B-93A5-0C239AE89694}"/>
              </a:ext>
            </a:extLst>
          </p:cNvPr>
          <p:cNvSpPr/>
          <p:nvPr/>
        </p:nvSpPr>
        <p:spPr>
          <a:xfrm>
            <a:off x="3338946" y="2854037"/>
            <a:ext cx="919272" cy="1478535"/>
          </a:xfrm>
          <a:prstGeom prst="curved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p>
        </p:txBody>
      </p:sp>
      <p:sp>
        <p:nvSpPr>
          <p:cNvPr id="11" name="Fluxograma: Conector 10">
            <a:extLst>
              <a:ext uri="{FF2B5EF4-FFF2-40B4-BE49-F238E27FC236}">
                <a16:creationId xmlns:a16="http://schemas.microsoft.com/office/drawing/2014/main" id="{6C48F381-B71B-4CB1-B793-5178D0DC513A}"/>
              </a:ext>
            </a:extLst>
          </p:cNvPr>
          <p:cNvSpPr/>
          <p:nvPr/>
        </p:nvSpPr>
        <p:spPr>
          <a:xfrm>
            <a:off x="2840182" y="5201869"/>
            <a:ext cx="108096" cy="118276"/>
          </a:xfrm>
          <a:prstGeom prst="flowChartConnector">
            <a:avLst/>
          </a:prstGeom>
          <a:solidFill>
            <a:schemeClr val="tx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p>
        </p:txBody>
      </p:sp>
      <p:sp>
        <p:nvSpPr>
          <p:cNvPr id="12" name="Fluxograma: Conector 11">
            <a:extLst>
              <a:ext uri="{FF2B5EF4-FFF2-40B4-BE49-F238E27FC236}">
                <a16:creationId xmlns:a16="http://schemas.microsoft.com/office/drawing/2014/main" id="{5B412737-179E-4BC7-9BE3-854C1268CF1B}"/>
              </a:ext>
            </a:extLst>
          </p:cNvPr>
          <p:cNvSpPr/>
          <p:nvPr/>
        </p:nvSpPr>
        <p:spPr>
          <a:xfrm flipV="1">
            <a:off x="6123705" y="5427088"/>
            <a:ext cx="103941" cy="100876"/>
          </a:xfrm>
          <a:prstGeom prst="flowChartConnector">
            <a:avLst/>
          </a:prstGeom>
          <a:solidFill>
            <a:schemeClr val="tx1"/>
          </a:solidFill>
          <a:ln w="95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p>
        </p:txBody>
      </p:sp>
      <p:cxnSp>
        <p:nvCxnSpPr>
          <p:cNvPr id="13" name="Conector reto 12">
            <a:extLst>
              <a:ext uri="{FF2B5EF4-FFF2-40B4-BE49-F238E27FC236}">
                <a16:creationId xmlns:a16="http://schemas.microsoft.com/office/drawing/2014/main" id="{6BF5BD9D-693C-4E55-88F0-2984FCA38DC6}"/>
              </a:ext>
            </a:extLst>
          </p:cNvPr>
          <p:cNvCxnSpPr>
            <a:cxnSpLocks/>
          </p:cNvCxnSpPr>
          <p:nvPr/>
        </p:nvCxnSpPr>
        <p:spPr>
          <a:xfrm flipV="1">
            <a:off x="6284146" y="3461537"/>
            <a:ext cx="2380398" cy="1965551"/>
          </a:xfrm>
          <a:prstGeom prst="line">
            <a:avLst/>
          </a:prstGeom>
          <a:ln>
            <a:solidFill>
              <a:srgbClr val="0070C0"/>
            </a:solidFill>
          </a:ln>
        </p:spPr>
        <p:style>
          <a:lnRef idx="1">
            <a:schemeClr val="dk1"/>
          </a:lnRef>
          <a:fillRef idx="0">
            <a:schemeClr val="dk1"/>
          </a:fillRef>
          <a:effectRef idx="0">
            <a:schemeClr val="dk1"/>
          </a:effectRef>
          <a:fontRef idx="minor">
            <a:schemeClr val="tx1"/>
          </a:fontRef>
        </p:style>
      </p:cxnSp>
      <p:cxnSp>
        <p:nvCxnSpPr>
          <p:cNvPr id="14" name="Conector reto 13">
            <a:extLst>
              <a:ext uri="{FF2B5EF4-FFF2-40B4-BE49-F238E27FC236}">
                <a16:creationId xmlns:a16="http://schemas.microsoft.com/office/drawing/2014/main" id="{51FE0BBB-9DBD-41CC-B444-87161292920C}"/>
              </a:ext>
            </a:extLst>
          </p:cNvPr>
          <p:cNvCxnSpPr>
            <a:cxnSpLocks/>
          </p:cNvCxnSpPr>
          <p:nvPr/>
        </p:nvCxnSpPr>
        <p:spPr>
          <a:xfrm flipH="1" flipV="1">
            <a:off x="4583715" y="3490260"/>
            <a:ext cx="1539990" cy="1936828"/>
          </a:xfrm>
          <a:prstGeom prst="line">
            <a:avLst/>
          </a:prstGeom>
        </p:spPr>
        <p:style>
          <a:lnRef idx="1">
            <a:schemeClr val="accent1"/>
          </a:lnRef>
          <a:fillRef idx="0">
            <a:schemeClr val="accent1"/>
          </a:fillRef>
          <a:effectRef idx="0">
            <a:schemeClr val="accent1"/>
          </a:effectRef>
          <a:fontRef idx="minor">
            <a:schemeClr val="tx1"/>
          </a:fontRef>
        </p:style>
      </p:cxnSp>
      <p:pic>
        <p:nvPicPr>
          <p:cNvPr id="8198" name="Imagem 1">
            <a:extLst>
              <a:ext uri="{FF2B5EF4-FFF2-40B4-BE49-F238E27FC236}">
                <a16:creationId xmlns:a16="http://schemas.microsoft.com/office/drawing/2014/main" id="{F0CC652D-947A-4E21-9C92-525917B9E1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2274" y="1064291"/>
            <a:ext cx="4314155" cy="2427053"/>
          </a:xfrm>
          <a:prstGeom prst="rect">
            <a:avLst/>
          </a:prstGeom>
          <a:noFill/>
          <a:extLst>
            <a:ext uri="{909E8E84-426E-40DD-AFC4-6F175D3DCCD1}">
              <a14:hiddenFill xmlns:a14="http://schemas.microsoft.com/office/drawing/2010/main">
                <a:solidFill>
                  <a:srgbClr val="FFFFFF"/>
                </a:solidFill>
              </a14:hiddenFill>
            </a:ext>
          </a:extLst>
        </p:spPr>
      </p:pic>
      <p:sp>
        <p:nvSpPr>
          <p:cNvPr id="17" name="Seta: Curva para a Esquerda 16">
            <a:extLst>
              <a:ext uri="{FF2B5EF4-FFF2-40B4-BE49-F238E27FC236}">
                <a16:creationId xmlns:a16="http://schemas.microsoft.com/office/drawing/2014/main" id="{54CB38A6-D36F-4F2F-8698-7218D809046A}"/>
              </a:ext>
            </a:extLst>
          </p:cNvPr>
          <p:cNvSpPr/>
          <p:nvPr/>
        </p:nvSpPr>
        <p:spPr>
          <a:xfrm rot="10800000" flipH="1">
            <a:off x="4383990" y="2743200"/>
            <a:ext cx="1033142" cy="1589372"/>
          </a:xfrm>
          <a:prstGeom prst="curvedLef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p>
        </p:txBody>
      </p:sp>
    </p:spTree>
    <p:extLst>
      <p:ext uri="{BB962C8B-B14F-4D97-AF65-F5344CB8AC3E}">
        <p14:creationId xmlns:p14="http://schemas.microsoft.com/office/powerpoint/2010/main" val="1519781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06B1D7-BE50-426D-B6DB-81237B49517C}"/>
              </a:ext>
            </a:extLst>
          </p:cNvPr>
          <p:cNvSpPr>
            <a:spLocks noGrp="1"/>
          </p:cNvSpPr>
          <p:nvPr>
            <p:ph type="ctrTitle"/>
          </p:nvPr>
        </p:nvSpPr>
        <p:spPr>
          <a:xfrm>
            <a:off x="623456" y="127204"/>
            <a:ext cx="8361218" cy="585960"/>
          </a:xfrm>
        </p:spPr>
        <p:txBody>
          <a:bodyPr>
            <a:normAutofit fontScale="90000"/>
          </a:bodyPr>
          <a:lstStyle/>
          <a:p>
            <a:r>
              <a:rPr lang="pt-BR" sz="3200" b="1" dirty="0"/>
              <a:t>SUPERPOSIÇÃO DO MAPA DO IVUD PARA A REGIÃO SUL </a:t>
            </a:r>
          </a:p>
        </p:txBody>
      </p:sp>
      <p:sp>
        <p:nvSpPr>
          <p:cNvPr id="3" name="Subtítulo 2">
            <a:extLst>
              <a:ext uri="{FF2B5EF4-FFF2-40B4-BE49-F238E27FC236}">
                <a16:creationId xmlns:a16="http://schemas.microsoft.com/office/drawing/2014/main" id="{D419C822-B43E-43CA-BEAF-E73BC8D352EF}"/>
              </a:ext>
            </a:extLst>
          </p:cNvPr>
          <p:cNvSpPr>
            <a:spLocks noGrp="1"/>
          </p:cNvSpPr>
          <p:nvPr>
            <p:ph type="subTitle" idx="1"/>
          </p:nvPr>
        </p:nvSpPr>
        <p:spPr>
          <a:xfrm>
            <a:off x="6289962" y="1954183"/>
            <a:ext cx="2854037" cy="3643053"/>
          </a:xfrm>
        </p:spPr>
        <p:txBody>
          <a:bodyPr>
            <a:normAutofit/>
          </a:bodyPr>
          <a:lstStyle/>
          <a:p>
            <a:pPr marL="342900" indent="-342900" algn="l">
              <a:buFont typeface="Arial" panose="020B0604020202020204" pitchFamily="34" charset="0"/>
              <a:buChar char="•"/>
            </a:pPr>
            <a:r>
              <a:rPr lang="pt-BR" dirty="0"/>
              <a:t>Comunidade do Pinheirinho; </a:t>
            </a:r>
          </a:p>
          <a:p>
            <a:pPr marL="342900" indent="-342900" algn="l">
              <a:buFont typeface="Arial" panose="020B0604020202020204" pitchFamily="34" charset="0"/>
              <a:buChar char="•"/>
            </a:pPr>
            <a:r>
              <a:rPr lang="pt-BR" dirty="0"/>
              <a:t>Corredor entre o aeroporto e Rodovia dos Tamoios (Vila Nova Conceição, Vila Letônia, Jardim Aeroporto e Vila Nair).</a:t>
            </a:r>
          </a:p>
        </p:txBody>
      </p:sp>
      <p:pic>
        <p:nvPicPr>
          <p:cNvPr id="4" name="Imagem 3">
            <a:extLst>
              <a:ext uri="{FF2B5EF4-FFF2-40B4-BE49-F238E27FC236}">
                <a16:creationId xmlns:a16="http://schemas.microsoft.com/office/drawing/2014/main" id="{D3EF17FE-06FD-4030-9B26-539FD96F82D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713164"/>
            <a:ext cx="6289964" cy="6144837"/>
          </a:xfrm>
          <a:prstGeom prst="rect">
            <a:avLst/>
          </a:prstGeom>
          <a:noFill/>
          <a:ln>
            <a:noFill/>
          </a:ln>
        </p:spPr>
      </p:pic>
    </p:spTree>
    <p:extLst>
      <p:ext uri="{BB962C8B-B14F-4D97-AF65-F5344CB8AC3E}">
        <p14:creationId xmlns:p14="http://schemas.microsoft.com/office/powerpoint/2010/main" val="4016238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CA54BAAB-598D-4345-8DC9-36916A9455FE}"/>
              </a:ext>
            </a:extLst>
          </p:cNvPr>
          <p:cNvSpPr txBox="1">
            <a:spLocks/>
          </p:cNvSpPr>
          <p:nvPr/>
        </p:nvSpPr>
        <p:spPr>
          <a:xfrm>
            <a:off x="962891" y="332509"/>
            <a:ext cx="7772400" cy="6005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t>REGIÃO NORTE</a:t>
            </a:r>
          </a:p>
        </p:txBody>
      </p:sp>
      <p:pic>
        <p:nvPicPr>
          <p:cNvPr id="8" name="Imagem 7" descr="C:\Users\lumaf\AppData\Local\Microsoft\Windows\INetCache\Content.Word\FOTO_NORTE.JPG">
            <a:extLst>
              <a:ext uri="{FF2B5EF4-FFF2-40B4-BE49-F238E27FC236}">
                <a16:creationId xmlns:a16="http://schemas.microsoft.com/office/drawing/2014/main" id="{6C0CA579-02EE-4E30-92DE-8CB3356C665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5579" y="1468582"/>
            <a:ext cx="4554535" cy="3823853"/>
          </a:xfrm>
          <a:prstGeom prst="rect">
            <a:avLst/>
          </a:prstGeom>
          <a:noFill/>
          <a:ln>
            <a:noFill/>
          </a:ln>
        </p:spPr>
      </p:pic>
      <p:graphicFrame>
        <p:nvGraphicFramePr>
          <p:cNvPr id="9" name="Gráfico 8">
            <a:extLst>
              <a:ext uri="{FF2B5EF4-FFF2-40B4-BE49-F238E27FC236}">
                <a16:creationId xmlns:a16="http://schemas.microsoft.com/office/drawing/2014/main" id="{A3DD797A-F476-4CDD-8010-FC0AA9AFF3A8}"/>
              </a:ext>
            </a:extLst>
          </p:cNvPr>
          <p:cNvGraphicFramePr/>
          <p:nvPr>
            <p:extLst>
              <p:ext uri="{D42A27DB-BD31-4B8C-83A1-F6EECF244321}">
                <p14:modId xmlns:p14="http://schemas.microsoft.com/office/powerpoint/2010/main" val="2962842791"/>
              </p:ext>
            </p:extLst>
          </p:nvPr>
        </p:nvGraphicFramePr>
        <p:xfrm>
          <a:off x="4640115" y="1468582"/>
          <a:ext cx="4268357" cy="3823854"/>
        </p:xfrm>
        <a:graphic>
          <a:graphicData uri="http://schemas.openxmlformats.org/drawingml/2006/chart">
            <c:chart xmlns:c="http://schemas.openxmlformats.org/drawingml/2006/chart" xmlns:r="http://schemas.openxmlformats.org/officeDocument/2006/relationships" r:id="rId3"/>
          </a:graphicData>
        </a:graphic>
      </p:graphicFrame>
      <p:sp>
        <p:nvSpPr>
          <p:cNvPr id="5" name="Retângulo 4">
            <a:extLst>
              <a:ext uri="{FF2B5EF4-FFF2-40B4-BE49-F238E27FC236}">
                <a16:creationId xmlns:a16="http://schemas.microsoft.com/office/drawing/2014/main" id="{2D93850A-799F-482F-9A6E-5C2ED204E062}"/>
              </a:ext>
            </a:extLst>
          </p:cNvPr>
          <p:cNvSpPr/>
          <p:nvPr/>
        </p:nvSpPr>
        <p:spPr>
          <a:xfrm>
            <a:off x="277090" y="5474056"/>
            <a:ext cx="8631381" cy="1200329"/>
          </a:xfrm>
          <a:prstGeom prst="rect">
            <a:avLst/>
          </a:prstGeom>
        </p:spPr>
        <p:txBody>
          <a:bodyPr wrap="square">
            <a:spAutoFit/>
          </a:bodyPr>
          <a:lstStyle/>
          <a:p>
            <a:r>
              <a:rPr lang="pt-BR" sz="2400" dirty="0">
                <a:ea typeface="Calibri" panose="020F0502020204030204" pitchFamily="34" charset="0"/>
              </a:rPr>
              <a:t>IVUD Muito Alto na Imagem da Zona Norte: SP 050, entre Bairro dos Freitas e Costinha. Gráfico mostra o renda como maior contribuinte para elevação.</a:t>
            </a:r>
            <a:endParaRPr lang="pt-BR" sz="2400" dirty="0"/>
          </a:p>
        </p:txBody>
      </p:sp>
    </p:spTree>
    <p:extLst>
      <p:ext uri="{BB962C8B-B14F-4D97-AF65-F5344CB8AC3E}">
        <p14:creationId xmlns:p14="http://schemas.microsoft.com/office/powerpoint/2010/main" val="3085162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CA54BAAB-598D-4345-8DC9-36916A9455FE}"/>
              </a:ext>
            </a:extLst>
          </p:cNvPr>
          <p:cNvSpPr txBox="1">
            <a:spLocks/>
          </p:cNvSpPr>
          <p:nvPr/>
        </p:nvSpPr>
        <p:spPr>
          <a:xfrm>
            <a:off x="962891" y="332509"/>
            <a:ext cx="7772400" cy="6005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t>REGIÃO LESTE</a:t>
            </a:r>
          </a:p>
        </p:txBody>
      </p:sp>
      <p:sp>
        <p:nvSpPr>
          <p:cNvPr id="5" name="Retângulo 4">
            <a:extLst>
              <a:ext uri="{FF2B5EF4-FFF2-40B4-BE49-F238E27FC236}">
                <a16:creationId xmlns:a16="http://schemas.microsoft.com/office/drawing/2014/main" id="{2D93850A-799F-482F-9A6E-5C2ED204E062}"/>
              </a:ext>
            </a:extLst>
          </p:cNvPr>
          <p:cNvSpPr/>
          <p:nvPr/>
        </p:nvSpPr>
        <p:spPr>
          <a:xfrm>
            <a:off x="445797" y="1248243"/>
            <a:ext cx="8289494" cy="830997"/>
          </a:xfrm>
          <a:prstGeom prst="rect">
            <a:avLst/>
          </a:prstGeom>
        </p:spPr>
        <p:txBody>
          <a:bodyPr wrap="square">
            <a:spAutoFit/>
          </a:bodyPr>
          <a:lstStyle/>
          <a:p>
            <a:r>
              <a:rPr lang="pt-BR" sz="2400" dirty="0"/>
              <a:t>Renda foi o maior contribuinte para o IVUD Muito Alto na Zona Leste, Bairro Campos de São José. </a:t>
            </a:r>
          </a:p>
        </p:txBody>
      </p:sp>
      <p:pic>
        <p:nvPicPr>
          <p:cNvPr id="6" name="Imagem 5" descr="C:\Users\lumaf\AppData\Local\Microsoft\Windows\INetCache\Content.Word\FOTO_LESTE.JPG">
            <a:extLst>
              <a:ext uri="{FF2B5EF4-FFF2-40B4-BE49-F238E27FC236}">
                <a16:creationId xmlns:a16="http://schemas.microsoft.com/office/drawing/2014/main" id="{FFAA0738-8565-4CFD-BA8D-4943F7C3486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2608984"/>
            <a:ext cx="4738254" cy="3269672"/>
          </a:xfrm>
          <a:prstGeom prst="rect">
            <a:avLst/>
          </a:prstGeom>
          <a:noFill/>
          <a:ln>
            <a:noFill/>
          </a:ln>
        </p:spPr>
      </p:pic>
      <p:graphicFrame>
        <p:nvGraphicFramePr>
          <p:cNvPr id="10" name="Gráfico 9">
            <a:extLst>
              <a:ext uri="{FF2B5EF4-FFF2-40B4-BE49-F238E27FC236}">
                <a16:creationId xmlns:a16="http://schemas.microsoft.com/office/drawing/2014/main" id="{CC2F86D5-6661-4954-A86B-E4E954E83CCF}"/>
              </a:ext>
            </a:extLst>
          </p:cNvPr>
          <p:cNvGraphicFramePr/>
          <p:nvPr>
            <p:extLst>
              <p:ext uri="{D42A27DB-BD31-4B8C-83A1-F6EECF244321}">
                <p14:modId xmlns:p14="http://schemas.microsoft.com/office/powerpoint/2010/main" val="1832760333"/>
              </p:ext>
            </p:extLst>
          </p:nvPr>
        </p:nvGraphicFramePr>
        <p:xfrm>
          <a:off x="4738255" y="2608984"/>
          <a:ext cx="4294909" cy="32696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52773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05A81C4B-20F0-4913-8A8C-874D0E62BDE4}"/>
              </a:ext>
            </a:extLst>
          </p:cNvPr>
          <p:cNvSpPr/>
          <p:nvPr/>
        </p:nvSpPr>
        <p:spPr>
          <a:xfrm>
            <a:off x="675410" y="933017"/>
            <a:ext cx="8056418" cy="1200329"/>
          </a:xfrm>
          <a:prstGeom prst="rect">
            <a:avLst/>
          </a:prstGeom>
        </p:spPr>
        <p:txBody>
          <a:bodyPr wrap="square">
            <a:spAutoFit/>
          </a:bodyPr>
          <a:lstStyle/>
          <a:p>
            <a:r>
              <a:rPr lang="pt-BR" sz="2400" dirty="0">
                <a:ea typeface="Calibri" panose="020F0502020204030204" pitchFamily="34" charset="0"/>
              </a:rPr>
              <a:t>Comparativo entre duas categorias de ocupação da Região Centro: “áreas ricas com mais dependentes” e “áreas pobres, com baixa renda”</a:t>
            </a:r>
            <a:endParaRPr lang="pt-BR" sz="2400" dirty="0"/>
          </a:p>
        </p:txBody>
      </p:sp>
      <p:sp>
        <p:nvSpPr>
          <p:cNvPr id="5" name="Título 1">
            <a:extLst>
              <a:ext uri="{FF2B5EF4-FFF2-40B4-BE49-F238E27FC236}">
                <a16:creationId xmlns:a16="http://schemas.microsoft.com/office/drawing/2014/main" id="{E1A7EC38-CBC6-46AD-A881-FC6F1DBBC5BE}"/>
              </a:ext>
            </a:extLst>
          </p:cNvPr>
          <p:cNvSpPr txBox="1">
            <a:spLocks/>
          </p:cNvSpPr>
          <p:nvPr/>
        </p:nvSpPr>
        <p:spPr>
          <a:xfrm>
            <a:off x="962891" y="332509"/>
            <a:ext cx="7772400" cy="6005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600" b="1" dirty="0"/>
              <a:t>REGIÃO CENTRO</a:t>
            </a:r>
          </a:p>
        </p:txBody>
      </p:sp>
      <p:pic>
        <p:nvPicPr>
          <p:cNvPr id="11" name="Imagem 10" descr="C:\Users\lumaf\AppData\Local\Microsoft\Windows\INetCache\Content.Word\FOTO_CENTRO3.jpg">
            <a:extLst>
              <a:ext uri="{FF2B5EF4-FFF2-40B4-BE49-F238E27FC236}">
                <a16:creationId xmlns:a16="http://schemas.microsoft.com/office/drawing/2014/main" id="{6C2CCD2D-3C14-4965-AB99-6F9E0E74958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58983" y="2133346"/>
            <a:ext cx="3512126" cy="2318382"/>
          </a:xfrm>
          <a:prstGeom prst="rect">
            <a:avLst/>
          </a:prstGeom>
          <a:noFill/>
          <a:ln>
            <a:noFill/>
          </a:ln>
        </p:spPr>
      </p:pic>
      <p:graphicFrame>
        <p:nvGraphicFramePr>
          <p:cNvPr id="12" name="Gráfico 11">
            <a:extLst>
              <a:ext uri="{FF2B5EF4-FFF2-40B4-BE49-F238E27FC236}">
                <a16:creationId xmlns:a16="http://schemas.microsoft.com/office/drawing/2014/main" id="{071EEA97-822D-4B39-B83B-C6B41ABEE7C4}"/>
              </a:ext>
            </a:extLst>
          </p:cNvPr>
          <p:cNvGraphicFramePr/>
          <p:nvPr>
            <p:extLst>
              <p:ext uri="{D42A27DB-BD31-4B8C-83A1-F6EECF244321}">
                <p14:modId xmlns:p14="http://schemas.microsoft.com/office/powerpoint/2010/main" val="2527578144"/>
              </p:ext>
            </p:extLst>
          </p:nvPr>
        </p:nvGraphicFramePr>
        <p:xfrm>
          <a:off x="4374572" y="2133346"/>
          <a:ext cx="3494810" cy="2235255"/>
        </p:xfrm>
        <a:graphic>
          <a:graphicData uri="http://schemas.openxmlformats.org/drawingml/2006/chart">
            <c:chart xmlns:c="http://schemas.openxmlformats.org/drawingml/2006/chart" xmlns:r="http://schemas.openxmlformats.org/officeDocument/2006/relationships" r:id="rId3"/>
          </a:graphicData>
        </a:graphic>
      </p:graphicFrame>
      <p:pic>
        <p:nvPicPr>
          <p:cNvPr id="13" name="Imagem 12" descr="C:\Users\lumaf\AppData\Local\Microsoft\Windows\INetCache\Content.Word\FOTO_CENTRO4.jpg">
            <a:extLst>
              <a:ext uri="{FF2B5EF4-FFF2-40B4-BE49-F238E27FC236}">
                <a16:creationId xmlns:a16="http://schemas.microsoft.com/office/drawing/2014/main" id="{751DD196-A498-4061-B228-F60A11DF309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58981" y="4451728"/>
            <a:ext cx="3512127" cy="2212308"/>
          </a:xfrm>
          <a:prstGeom prst="rect">
            <a:avLst/>
          </a:prstGeom>
          <a:noFill/>
          <a:ln>
            <a:noFill/>
          </a:ln>
        </p:spPr>
      </p:pic>
      <p:graphicFrame>
        <p:nvGraphicFramePr>
          <p:cNvPr id="14" name="Gráfico 13">
            <a:extLst>
              <a:ext uri="{FF2B5EF4-FFF2-40B4-BE49-F238E27FC236}">
                <a16:creationId xmlns:a16="http://schemas.microsoft.com/office/drawing/2014/main" id="{F4CF501F-5093-44E3-8E46-4E3DDBB64998}"/>
              </a:ext>
            </a:extLst>
          </p:cNvPr>
          <p:cNvGraphicFramePr/>
          <p:nvPr>
            <p:extLst>
              <p:ext uri="{D42A27DB-BD31-4B8C-83A1-F6EECF244321}">
                <p14:modId xmlns:p14="http://schemas.microsoft.com/office/powerpoint/2010/main" val="3944381133"/>
              </p:ext>
            </p:extLst>
          </p:nvPr>
        </p:nvGraphicFramePr>
        <p:xfrm>
          <a:off x="4371108" y="4465017"/>
          <a:ext cx="3498274" cy="218572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16159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2956ED-4C5E-47BA-BDD6-2C848355312C}"/>
              </a:ext>
            </a:extLst>
          </p:cNvPr>
          <p:cNvSpPr>
            <a:spLocks noGrp="1"/>
          </p:cNvSpPr>
          <p:nvPr>
            <p:ph type="ctrTitle"/>
          </p:nvPr>
        </p:nvSpPr>
        <p:spPr>
          <a:xfrm>
            <a:off x="962891" y="332509"/>
            <a:ext cx="7772400" cy="600508"/>
          </a:xfrm>
        </p:spPr>
        <p:txBody>
          <a:bodyPr>
            <a:normAutofit/>
          </a:bodyPr>
          <a:lstStyle/>
          <a:p>
            <a:r>
              <a:rPr lang="pt-BR" sz="3600" b="1" dirty="0"/>
              <a:t>DEMAIS REGIÕES...</a:t>
            </a:r>
          </a:p>
        </p:txBody>
      </p:sp>
      <p:sp>
        <p:nvSpPr>
          <p:cNvPr id="3" name="Subtítulo 2">
            <a:extLst>
              <a:ext uri="{FF2B5EF4-FFF2-40B4-BE49-F238E27FC236}">
                <a16:creationId xmlns:a16="http://schemas.microsoft.com/office/drawing/2014/main" id="{F0D74BFD-A251-4F9F-80AB-E7A414F707BD}"/>
              </a:ext>
            </a:extLst>
          </p:cNvPr>
          <p:cNvSpPr>
            <a:spLocks noGrp="1"/>
          </p:cNvSpPr>
          <p:nvPr>
            <p:ph type="subTitle" idx="1"/>
          </p:nvPr>
        </p:nvSpPr>
        <p:spPr>
          <a:xfrm>
            <a:off x="623454" y="1133755"/>
            <a:ext cx="7813964" cy="1914245"/>
          </a:xfrm>
        </p:spPr>
        <p:txBody>
          <a:bodyPr>
            <a:normAutofit lnSpcReduction="10000"/>
          </a:bodyPr>
          <a:lstStyle/>
          <a:p>
            <a:pPr marL="342900" indent="-342900" algn="l">
              <a:buFont typeface="Arial" panose="020B0604020202020204" pitchFamily="34" charset="0"/>
              <a:buChar char="•"/>
            </a:pPr>
            <a:r>
              <a:rPr lang="pt-BR" dirty="0"/>
              <a:t>Núcleos isolados de IVUD Muito Alto;</a:t>
            </a:r>
          </a:p>
          <a:p>
            <a:pPr marL="342900" indent="-342900" algn="l">
              <a:buFont typeface="Arial" panose="020B0604020202020204" pitchFamily="34" charset="0"/>
              <a:buChar char="•"/>
            </a:pPr>
            <a:r>
              <a:rPr lang="pt-BR" dirty="0"/>
              <a:t>Sudeste: Jardim Júlia, Jardim Santa Luzia e Recanto dos Eucaliptos, também com poucas edificações;</a:t>
            </a:r>
          </a:p>
          <a:p>
            <a:pPr marL="342900" indent="-342900" algn="l">
              <a:buFont typeface="Arial" panose="020B0604020202020204" pitchFamily="34" charset="0"/>
              <a:buChar char="•"/>
            </a:pPr>
            <a:r>
              <a:rPr lang="pt-BR" dirty="0"/>
              <a:t>Oeste: menores </a:t>
            </a:r>
            <a:r>
              <a:rPr lang="pt-BR" dirty="0" err="1"/>
              <a:t>IVUD´s</a:t>
            </a:r>
            <a:r>
              <a:rPr lang="pt-BR" dirty="0"/>
              <a:t> e nenhuma muito alta vulnerabilidade.</a:t>
            </a:r>
          </a:p>
          <a:p>
            <a:endParaRPr lang="pt-BR" dirty="0"/>
          </a:p>
        </p:txBody>
      </p:sp>
      <p:pic>
        <p:nvPicPr>
          <p:cNvPr id="5" name="Imagem 4" descr="Uma imagem contendo mapa, texto&#10;&#10;Descrição gerada com alta confiança">
            <a:extLst>
              <a:ext uri="{FF2B5EF4-FFF2-40B4-BE49-F238E27FC236}">
                <a16:creationId xmlns:a16="http://schemas.microsoft.com/office/drawing/2014/main" id="{A04A8088-99F2-4A9B-897F-CE5F3B3DB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454" y="3186251"/>
            <a:ext cx="7896387" cy="3545676"/>
          </a:xfrm>
          <a:prstGeom prst="rect">
            <a:avLst/>
          </a:prstGeom>
        </p:spPr>
      </p:pic>
    </p:spTree>
    <p:extLst>
      <p:ext uri="{BB962C8B-B14F-4D97-AF65-F5344CB8AC3E}">
        <p14:creationId xmlns:p14="http://schemas.microsoft.com/office/powerpoint/2010/main" val="2489590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8FC1C-D05F-4ACF-B7E7-A6BDF830ACFA}"/>
              </a:ext>
            </a:extLst>
          </p:cNvPr>
          <p:cNvSpPr>
            <a:spLocks noGrp="1"/>
          </p:cNvSpPr>
          <p:nvPr>
            <p:ph type="ctrTitle"/>
          </p:nvPr>
        </p:nvSpPr>
        <p:spPr>
          <a:xfrm>
            <a:off x="685800" y="138690"/>
            <a:ext cx="7772400" cy="678728"/>
          </a:xfrm>
        </p:spPr>
        <p:txBody>
          <a:bodyPr>
            <a:normAutofit/>
          </a:bodyPr>
          <a:lstStyle/>
          <a:p>
            <a:r>
              <a:rPr lang="pt-BR" sz="3200" b="1" dirty="0"/>
              <a:t>CONSIDERAÇÕES FINAIS</a:t>
            </a:r>
            <a:endParaRPr lang="pt-BR" sz="3200" dirty="0"/>
          </a:p>
        </p:txBody>
      </p:sp>
      <p:sp>
        <p:nvSpPr>
          <p:cNvPr id="3" name="Subtítulo 2">
            <a:extLst>
              <a:ext uri="{FF2B5EF4-FFF2-40B4-BE49-F238E27FC236}">
                <a16:creationId xmlns:a16="http://schemas.microsoft.com/office/drawing/2014/main" id="{00892DA8-9830-4759-931E-9BE5FF5F7ABC}"/>
              </a:ext>
            </a:extLst>
          </p:cNvPr>
          <p:cNvSpPr>
            <a:spLocks noGrp="1"/>
          </p:cNvSpPr>
          <p:nvPr>
            <p:ph type="subTitle" idx="1"/>
          </p:nvPr>
        </p:nvSpPr>
        <p:spPr>
          <a:xfrm>
            <a:off x="803564" y="1205345"/>
            <a:ext cx="7897092" cy="5112328"/>
          </a:xfrm>
        </p:spPr>
        <p:txBody>
          <a:bodyPr>
            <a:normAutofit fontScale="92500" lnSpcReduction="20000"/>
          </a:bodyPr>
          <a:lstStyle/>
          <a:p>
            <a:pPr marL="342900" indent="-342900" algn="l">
              <a:buFont typeface="Arial" panose="020B0604020202020204" pitchFamily="34" charset="0"/>
              <a:buChar char="•"/>
            </a:pPr>
            <a:r>
              <a:rPr lang="pt-BR" dirty="0"/>
              <a:t>IVUD = distribuição sócio econômica da população urbana SJC em função da falta d´água. </a:t>
            </a:r>
          </a:p>
          <a:p>
            <a:pPr algn="l"/>
            <a:endParaRPr lang="pt-BR" dirty="0"/>
          </a:p>
          <a:p>
            <a:pPr marL="342900" indent="-342900" algn="l">
              <a:buFont typeface="Arial" panose="020B0604020202020204" pitchFamily="34" charset="0"/>
              <a:buChar char="•"/>
            </a:pPr>
            <a:r>
              <a:rPr lang="pt-BR" dirty="0"/>
              <a:t>Índices isolados: mulheres em minoria chefes de família, relação de dependentes de médio a alto e renda muito baixa. O IVUD SJC é Médio (39%). </a:t>
            </a:r>
          </a:p>
          <a:p>
            <a:pPr algn="l"/>
            <a:endParaRPr lang="pt-BR" dirty="0"/>
          </a:p>
          <a:p>
            <a:pPr marL="342900" indent="-342900" algn="l">
              <a:buFont typeface="Arial" panose="020B0604020202020204" pitchFamily="34" charset="0"/>
              <a:buChar char="•"/>
            </a:pPr>
            <a:r>
              <a:rPr lang="pt-BR" dirty="0"/>
              <a:t>Infraestrutura de abastecimento de água e fontes públicas amenizaram o desabastecimento. Não obstante, é preciso estudar setores subnormais, índices físicos e fazer pesquisa qualitativa.</a:t>
            </a:r>
          </a:p>
          <a:p>
            <a:pPr algn="l"/>
            <a:endParaRPr lang="pt-BR" dirty="0"/>
          </a:p>
          <a:p>
            <a:pPr marL="342900" indent="-342900" algn="l">
              <a:buFont typeface="Arial" panose="020B0604020202020204" pitchFamily="34" charset="0"/>
              <a:buChar char="•"/>
            </a:pPr>
            <a:r>
              <a:rPr lang="pt-BR" dirty="0"/>
              <a:t>Seis décadas de mineração na várzea do Rio Paraíba do Sul, carecem de amplo estudo de risco para subsidiar municipalidades à jusante (Bacia de Taubaté &gt;500m espessura areia comprovada).</a:t>
            </a:r>
          </a:p>
          <a:p>
            <a:pPr algn="l"/>
            <a:endParaRPr lang="pt-BR" dirty="0"/>
          </a:p>
        </p:txBody>
      </p:sp>
    </p:spTree>
    <p:extLst>
      <p:ext uri="{BB962C8B-B14F-4D97-AF65-F5344CB8AC3E}">
        <p14:creationId xmlns:p14="http://schemas.microsoft.com/office/powerpoint/2010/main" val="3723982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5F13F14E-5B5E-4A1E-80F8-EB7AD5B7E9F8}"/>
              </a:ext>
            </a:extLst>
          </p:cNvPr>
          <p:cNvSpPr/>
          <p:nvPr/>
        </p:nvSpPr>
        <p:spPr>
          <a:xfrm>
            <a:off x="3138868" y="469569"/>
            <a:ext cx="3481402" cy="584775"/>
          </a:xfrm>
          <a:prstGeom prst="rect">
            <a:avLst/>
          </a:prstGeom>
        </p:spPr>
        <p:txBody>
          <a:bodyPr wrap="none">
            <a:spAutoFit/>
          </a:bodyPr>
          <a:lstStyle/>
          <a:p>
            <a:r>
              <a:rPr lang="pt-BR" sz="3200" b="1" cap="all" dirty="0"/>
              <a:t>ESCOLHA DO tema</a:t>
            </a:r>
            <a:endParaRPr lang="pt-BR" sz="3200" dirty="0"/>
          </a:p>
        </p:txBody>
      </p:sp>
      <p:sp>
        <p:nvSpPr>
          <p:cNvPr id="7" name="Título 1">
            <a:extLst>
              <a:ext uri="{FF2B5EF4-FFF2-40B4-BE49-F238E27FC236}">
                <a16:creationId xmlns:a16="http://schemas.microsoft.com/office/drawing/2014/main" id="{E411F718-23D7-4E63-8163-4A0E60CD593E}"/>
              </a:ext>
            </a:extLst>
          </p:cNvPr>
          <p:cNvSpPr>
            <a:spLocks noGrp="1"/>
          </p:cNvSpPr>
          <p:nvPr>
            <p:ph type="ctrTitle"/>
          </p:nvPr>
        </p:nvSpPr>
        <p:spPr>
          <a:xfrm>
            <a:off x="933450" y="973840"/>
            <a:ext cx="7228610" cy="1301370"/>
          </a:xfrm>
        </p:spPr>
        <p:txBody>
          <a:bodyPr>
            <a:noAutofit/>
          </a:bodyPr>
          <a:lstStyle/>
          <a:p>
            <a:pPr marL="457200" indent="-457200" algn="l">
              <a:buFont typeface="Arial" panose="020B0604020202020204" pitchFamily="34" charset="0"/>
              <a:buChar char="•"/>
            </a:pPr>
            <a:r>
              <a:rPr lang="pt-BR" sz="2800" b="1" dirty="0">
                <a:latin typeface="+mn-lt"/>
              </a:rPr>
              <a:t>1949: início </a:t>
            </a:r>
            <a:r>
              <a:rPr lang="pt-BR" sz="1800" dirty="0">
                <a:latin typeface="+mn-lt"/>
              </a:rPr>
              <a:t>da extração de areia no Vale do Paraíba para abastecer RMSP (IG 2009, apud ACHÉ, 1991). Cenário perene, velado nos meandros do rio avançando furtivo à jusante;</a:t>
            </a:r>
            <a:br>
              <a:rPr lang="pt-BR" sz="1800" dirty="0">
                <a:latin typeface="+mn-lt"/>
              </a:rPr>
            </a:br>
            <a:endParaRPr lang="pt-BR" sz="1800" dirty="0">
              <a:latin typeface="+mn-lt"/>
            </a:endParaRPr>
          </a:p>
        </p:txBody>
      </p:sp>
      <p:sp>
        <p:nvSpPr>
          <p:cNvPr id="2" name="Retângulo 1">
            <a:extLst>
              <a:ext uri="{FF2B5EF4-FFF2-40B4-BE49-F238E27FC236}">
                <a16:creationId xmlns:a16="http://schemas.microsoft.com/office/drawing/2014/main" id="{F70947A1-FFDF-4106-A43F-B333DF1307CA}"/>
              </a:ext>
            </a:extLst>
          </p:cNvPr>
          <p:cNvSpPr/>
          <p:nvPr/>
        </p:nvSpPr>
        <p:spPr>
          <a:xfrm>
            <a:off x="933451" y="1979262"/>
            <a:ext cx="7384473" cy="800219"/>
          </a:xfrm>
          <a:prstGeom prst="rect">
            <a:avLst/>
          </a:prstGeom>
        </p:spPr>
        <p:txBody>
          <a:bodyPr wrap="square">
            <a:spAutoFit/>
          </a:bodyPr>
          <a:lstStyle/>
          <a:p>
            <a:pPr marL="457200" indent="-457200">
              <a:buFont typeface="Arial" panose="020B0604020202020204" pitchFamily="34" charset="0"/>
              <a:buChar char="•"/>
            </a:pPr>
            <a:r>
              <a:rPr lang="pt-BR" sz="2800" b="1" dirty="0"/>
              <a:t>58,2%</a:t>
            </a:r>
            <a:r>
              <a:rPr lang="pt-BR" sz="2800" dirty="0"/>
              <a:t> </a:t>
            </a:r>
            <a:r>
              <a:rPr lang="pt-BR" dirty="0"/>
              <a:t>da área em </a:t>
            </a:r>
            <a:r>
              <a:rPr lang="pt-BR" sz="2800" b="1" dirty="0"/>
              <a:t>desacordo</a:t>
            </a:r>
            <a:r>
              <a:rPr lang="pt-BR" sz="2000" dirty="0"/>
              <a:t> </a:t>
            </a:r>
            <a:r>
              <a:rPr lang="pt-BR" dirty="0"/>
              <a:t>com o Zoneamento Minerário (SIMI, et. al. 2009);</a:t>
            </a:r>
          </a:p>
        </p:txBody>
      </p:sp>
      <p:sp>
        <p:nvSpPr>
          <p:cNvPr id="3" name="Retângulo 2">
            <a:extLst>
              <a:ext uri="{FF2B5EF4-FFF2-40B4-BE49-F238E27FC236}">
                <a16:creationId xmlns:a16="http://schemas.microsoft.com/office/drawing/2014/main" id="{38F3CD90-A0EA-41BE-937E-2649F8F3FE6C}"/>
              </a:ext>
            </a:extLst>
          </p:cNvPr>
          <p:cNvSpPr/>
          <p:nvPr/>
        </p:nvSpPr>
        <p:spPr>
          <a:xfrm>
            <a:off x="933450" y="2779481"/>
            <a:ext cx="7462406" cy="2369880"/>
          </a:xfrm>
          <a:prstGeom prst="rect">
            <a:avLst/>
          </a:prstGeom>
        </p:spPr>
        <p:txBody>
          <a:bodyPr wrap="square">
            <a:spAutoFit/>
          </a:bodyPr>
          <a:lstStyle/>
          <a:p>
            <a:pPr marL="457200" indent="-457200">
              <a:buFont typeface="Arial" panose="020B0604020202020204" pitchFamily="34" charset="0"/>
              <a:buChar char="•"/>
            </a:pPr>
            <a:r>
              <a:rPr lang="pt-BR" sz="2800" b="1" dirty="0"/>
              <a:t>99,6% </a:t>
            </a:r>
            <a:r>
              <a:rPr lang="pt-BR" dirty="0"/>
              <a:t>de cobertura da </a:t>
            </a:r>
            <a:r>
              <a:rPr lang="pt-BR" sz="2800" b="1" dirty="0"/>
              <a:t>rede de abastecimento de água </a:t>
            </a:r>
            <a:r>
              <a:rPr lang="pt-BR" dirty="0"/>
              <a:t>na zona urbana (PMSB, 2012);</a:t>
            </a:r>
          </a:p>
          <a:p>
            <a:endParaRPr lang="pt-BR" dirty="0"/>
          </a:p>
          <a:p>
            <a:pPr marL="457200" indent="-457200">
              <a:buFont typeface="Arial" panose="020B0604020202020204" pitchFamily="34" charset="0"/>
              <a:buChar char="•"/>
            </a:pPr>
            <a:r>
              <a:rPr lang="pt-BR" sz="2800" dirty="0"/>
              <a:t>Histórico</a:t>
            </a:r>
            <a:r>
              <a:rPr lang="pt-BR" sz="2000" dirty="0"/>
              <a:t> de paralisação do abastecimento de água por </a:t>
            </a:r>
            <a:r>
              <a:rPr lang="pt-BR" sz="2800" b="1" dirty="0"/>
              <a:t>acidente tecnológico de mineração </a:t>
            </a:r>
            <a:r>
              <a:rPr lang="pt-BR" sz="2000" dirty="0"/>
              <a:t>no Rio Paraíba;</a:t>
            </a:r>
            <a:br>
              <a:rPr lang="pt-BR" sz="2000" dirty="0"/>
            </a:br>
            <a:endParaRPr lang="pt-BR" dirty="0"/>
          </a:p>
        </p:txBody>
      </p:sp>
      <p:sp>
        <p:nvSpPr>
          <p:cNvPr id="4" name="Retângulo 3">
            <a:extLst>
              <a:ext uri="{FF2B5EF4-FFF2-40B4-BE49-F238E27FC236}">
                <a16:creationId xmlns:a16="http://schemas.microsoft.com/office/drawing/2014/main" id="{AC31505A-DDC7-4A6F-8285-77656FEABC7E}"/>
              </a:ext>
            </a:extLst>
          </p:cNvPr>
          <p:cNvSpPr/>
          <p:nvPr/>
        </p:nvSpPr>
        <p:spPr>
          <a:xfrm>
            <a:off x="933450" y="4807790"/>
            <a:ext cx="7079675" cy="1908215"/>
          </a:xfrm>
          <a:prstGeom prst="rect">
            <a:avLst/>
          </a:prstGeom>
        </p:spPr>
        <p:txBody>
          <a:bodyPr wrap="square">
            <a:spAutoFit/>
          </a:bodyPr>
          <a:lstStyle/>
          <a:p>
            <a:pPr marL="457200" indent="-457200">
              <a:buFont typeface="Arial" panose="020B0604020202020204" pitchFamily="34" charset="0"/>
              <a:buChar char="•"/>
            </a:pPr>
            <a:r>
              <a:rPr lang="pt-BR" sz="2800" b="1" dirty="0"/>
              <a:t>Vulnerabilidade</a:t>
            </a:r>
            <a:r>
              <a:rPr lang="pt-BR" dirty="0"/>
              <a:t>: processo que resulta de diversas dinâmicas inter-relacionadas das cidades (sistemas </a:t>
            </a:r>
            <a:r>
              <a:rPr lang="pt-BR" dirty="0" err="1"/>
              <a:t>socioecológicos</a:t>
            </a:r>
            <a:r>
              <a:rPr lang="pt-BR" dirty="0"/>
              <a:t>). São recursos comuns e indivisíveis, vinculados à localização residencial, que são relevantes para a manutenção da segurança e bem-estar das famílias (ANAZAWA,2012).</a:t>
            </a:r>
            <a:br>
              <a:rPr lang="pt-BR" dirty="0"/>
            </a:br>
            <a:endParaRPr lang="pt-BR" dirty="0"/>
          </a:p>
        </p:txBody>
      </p:sp>
    </p:spTree>
    <p:extLst>
      <p:ext uri="{BB962C8B-B14F-4D97-AF65-F5344CB8AC3E}">
        <p14:creationId xmlns:p14="http://schemas.microsoft.com/office/powerpoint/2010/main" val="1502747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838A3B-F55A-4545-A896-6EA26F46D91B}"/>
              </a:ext>
            </a:extLst>
          </p:cNvPr>
          <p:cNvSpPr>
            <a:spLocks noGrp="1"/>
          </p:cNvSpPr>
          <p:nvPr>
            <p:ph type="title"/>
          </p:nvPr>
        </p:nvSpPr>
        <p:spPr/>
        <p:txBody>
          <a:bodyPr/>
          <a:lstStyle/>
          <a:p>
            <a:r>
              <a:rPr lang="pt-BR" dirty="0"/>
              <a:t>Fontes das Imagens:</a:t>
            </a:r>
          </a:p>
        </p:txBody>
      </p:sp>
      <p:sp>
        <p:nvSpPr>
          <p:cNvPr id="3" name="Espaço Reservado para Conteúdo 2">
            <a:extLst>
              <a:ext uri="{FF2B5EF4-FFF2-40B4-BE49-F238E27FC236}">
                <a16:creationId xmlns:a16="http://schemas.microsoft.com/office/drawing/2014/main" id="{435AD96C-D0B9-4991-9194-3CA834155F21}"/>
              </a:ext>
            </a:extLst>
          </p:cNvPr>
          <p:cNvSpPr>
            <a:spLocks noGrp="1"/>
          </p:cNvSpPr>
          <p:nvPr>
            <p:ph idx="1"/>
          </p:nvPr>
        </p:nvSpPr>
        <p:spPr>
          <a:xfrm>
            <a:off x="1657551" y="1805806"/>
            <a:ext cx="7306340" cy="4931044"/>
          </a:xfrm>
        </p:spPr>
        <p:txBody>
          <a:bodyPr>
            <a:noAutofit/>
          </a:bodyPr>
          <a:lstStyle/>
          <a:p>
            <a:r>
              <a:rPr lang="pt-BR" sz="1400" dirty="0">
                <a:hlinkClick r:id="rId2"/>
              </a:rPr>
              <a:t>https://www.bing.com/images/search?view=detailV2&amp;ccid=TmLnaNjX&amp;id=E6B89F7BC7AF741ECA75FA9019EA54B9E47F1C0E&amp;thid=OIP.TmLnaNjX98-BCrUx0tvSnwD3Es&amp;q=heuristica&amp;simid=608003973143334101&amp;selectedIndex=94&amp;ajaxhist=0</a:t>
            </a:r>
            <a:endParaRPr lang="pt-BR" sz="1400" dirty="0"/>
          </a:p>
          <a:p>
            <a:endParaRPr lang="pt-BR" sz="1400" dirty="0"/>
          </a:p>
          <a:p>
            <a:r>
              <a:rPr lang="pt-BR" sz="1400" dirty="0">
                <a:hlinkClick r:id="rId3"/>
              </a:rPr>
              <a:t>https://veronicatrejohernandez.files.wordpress.com/2008/10/arquimedes.jpg</a:t>
            </a:r>
            <a:endParaRPr lang="pt-BR" sz="1400" dirty="0"/>
          </a:p>
          <a:p>
            <a:endParaRPr lang="pt-BR" sz="1400" dirty="0"/>
          </a:p>
          <a:p>
            <a:endParaRPr lang="pt-BR" sz="1400" dirty="0"/>
          </a:p>
          <a:p>
            <a:r>
              <a:rPr lang="pt-BR" sz="1400" dirty="0">
                <a:hlinkClick r:id="rId4"/>
              </a:rPr>
              <a:t>http://3.bp.blogspot.com/-qC-LhmCbOUk/TvJgoJ4tnPI/AAAAAAAAADo/VVFMlOTfBco/s1600/Memoria-sensorial.gif</a:t>
            </a:r>
            <a:endParaRPr lang="pt-BR" sz="1400" dirty="0"/>
          </a:p>
          <a:p>
            <a:endParaRPr lang="pt-BR" sz="1400" dirty="0"/>
          </a:p>
          <a:p>
            <a:endParaRPr lang="pt-BR" sz="1400" dirty="0"/>
          </a:p>
          <a:p>
            <a:endParaRPr lang="pt-BR" sz="1400" dirty="0"/>
          </a:p>
          <a:p>
            <a:r>
              <a:rPr lang="pt-BR" sz="1400" dirty="0">
                <a:hlinkClick r:id="rId5"/>
              </a:rPr>
              <a:t>Https://fernandonogueiracosta.files.wordpress.com/2013/08/ricos-x-pobres.jpg</a:t>
            </a:r>
            <a:r>
              <a:rPr lang="pt-BR" sz="1400" dirty="0"/>
              <a:t> </a:t>
            </a:r>
          </a:p>
          <a:p>
            <a:pPr marL="0" indent="0">
              <a:buNone/>
            </a:pPr>
            <a:endParaRPr lang="pt-BR" sz="1400" dirty="0"/>
          </a:p>
          <a:p>
            <a:pPr marL="0" indent="0">
              <a:buNone/>
            </a:pPr>
            <a:endParaRPr lang="pt-BR" sz="1400" dirty="0"/>
          </a:p>
          <a:p>
            <a:r>
              <a:rPr lang="pt-BR" sz="1400" dirty="0">
                <a:hlinkClick r:id="rId6"/>
              </a:rPr>
              <a:t>http://clsociologia.blogspot.com.br/2014/03/a-sociologia-como-ciencia-da-sociedade.html?view=mosaic</a:t>
            </a:r>
            <a:endParaRPr lang="pt-BR" sz="1400" dirty="0"/>
          </a:p>
        </p:txBody>
      </p:sp>
      <p:pic>
        <p:nvPicPr>
          <p:cNvPr id="4" name="Imagem 3">
            <a:extLst>
              <a:ext uri="{FF2B5EF4-FFF2-40B4-BE49-F238E27FC236}">
                <a16:creationId xmlns:a16="http://schemas.microsoft.com/office/drawing/2014/main" id="{E10F1D16-243E-494D-8C26-50A4EA158C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650" y="1567825"/>
            <a:ext cx="751810" cy="909690"/>
          </a:xfrm>
          <a:prstGeom prst="rect">
            <a:avLst/>
          </a:prstGeom>
        </p:spPr>
      </p:pic>
      <p:pic>
        <p:nvPicPr>
          <p:cNvPr id="6" name="Imagem 5" descr="Uma imagem contendo pessoa, ao ar livre&#10;&#10;Descrição gerada com alta confiança">
            <a:extLst>
              <a:ext uri="{FF2B5EF4-FFF2-40B4-BE49-F238E27FC236}">
                <a16:creationId xmlns:a16="http://schemas.microsoft.com/office/drawing/2014/main" id="{A5E0D112-2754-47E7-A7B3-CC183B3FAA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201" y="2721895"/>
            <a:ext cx="618259" cy="824346"/>
          </a:xfrm>
          <a:prstGeom prst="rect">
            <a:avLst/>
          </a:prstGeom>
        </p:spPr>
      </p:pic>
      <p:pic>
        <p:nvPicPr>
          <p:cNvPr id="8" name="Imagem 7">
            <a:extLst>
              <a:ext uri="{FF2B5EF4-FFF2-40B4-BE49-F238E27FC236}">
                <a16:creationId xmlns:a16="http://schemas.microsoft.com/office/drawing/2014/main" id="{A911B082-C9AE-4746-83E7-3ECCCA3FF1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202" y="3828571"/>
            <a:ext cx="700640" cy="937394"/>
          </a:xfrm>
          <a:prstGeom prst="rect">
            <a:avLst/>
          </a:prstGeom>
        </p:spPr>
      </p:pic>
      <p:pic>
        <p:nvPicPr>
          <p:cNvPr id="10" name="Imagem 9">
            <a:extLst>
              <a:ext uri="{FF2B5EF4-FFF2-40B4-BE49-F238E27FC236}">
                <a16:creationId xmlns:a16="http://schemas.microsoft.com/office/drawing/2014/main" id="{24F48D67-DF6E-413D-BB93-4AF14CBCB6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6268" y="4969841"/>
            <a:ext cx="834192" cy="893529"/>
          </a:xfrm>
          <a:prstGeom prst="rect">
            <a:avLst/>
          </a:prstGeom>
        </p:spPr>
      </p:pic>
      <p:pic>
        <p:nvPicPr>
          <p:cNvPr id="11" name="Espaço Reservado para Conteúdo 4" descr="Uma imagem contendo edifício, antigo&#10;&#10;Descrição gerada com muito alta confiança">
            <a:extLst>
              <a:ext uri="{FF2B5EF4-FFF2-40B4-BE49-F238E27FC236}">
                <a16:creationId xmlns:a16="http://schemas.microsoft.com/office/drawing/2014/main" id="{CC41C8FD-DCCC-4C58-9A28-D9A03AF7ED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9884" y="5974533"/>
            <a:ext cx="1046959" cy="762317"/>
          </a:xfrm>
          <a:prstGeom prst="rect">
            <a:avLst/>
          </a:prstGeom>
        </p:spPr>
      </p:pic>
    </p:spTree>
    <p:extLst>
      <p:ext uri="{BB962C8B-B14F-4D97-AF65-F5344CB8AC3E}">
        <p14:creationId xmlns:p14="http://schemas.microsoft.com/office/powerpoint/2010/main" val="2253048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CE708F-E672-4112-80B7-728EB2E7FD0E}"/>
              </a:ext>
            </a:extLst>
          </p:cNvPr>
          <p:cNvSpPr>
            <a:spLocks noGrp="1"/>
          </p:cNvSpPr>
          <p:nvPr>
            <p:ph type="title"/>
          </p:nvPr>
        </p:nvSpPr>
        <p:spPr>
          <a:xfrm>
            <a:off x="656360" y="171163"/>
            <a:ext cx="7886700" cy="1325563"/>
          </a:xfrm>
        </p:spPr>
        <p:txBody>
          <a:bodyPr/>
          <a:lstStyle/>
          <a:p>
            <a:pPr algn="ctr"/>
            <a:r>
              <a:rPr lang="pt-BR" b="1" dirty="0">
                <a:latin typeface="+mn-lt"/>
              </a:rPr>
              <a:t>OBRIGADA!</a:t>
            </a:r>
          </a:p>
        </p:txBody>
      </p:sp>
      <p:pic>
        <p:nvPicPr>
          <p:cNvPr id="5" name="Espaço Reservado para Conteúdo 4" descr="Uma imagem contendo edifício, antigo&#10;&#10;Descrição gerada com muito alta confiança">
            <a:extLst>
              <a:ext uri="{FF2B5EF4-FFF2-40B4-BE49-F238E27FC236}">
                <a16:creationId xmlns:a16="http://schemas.microsoft.com/office/drawing/2014/main" id="{DD92CAA9-0647-48B6-8196-5E060E13DD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1149925"/>
            <a:ext cx="7345129" cy="5348172"/>
          </a:xfrm>
        </p:spPr>
      </p:pic>
      <p:sp>
        <p:nvSpPr>
          <p:cNvPr id="39" name="CaixaDeTexto 38">
            <a:extLst>
              <a:ext uri="{FF2B5EF4-FFF2-40B4-BE49-F238E27FC236}">
                <a16:creationId xmlns:a16="http://schemas.microsoft.com/office/drawing/2014/main" id="{D9BD10DD-7602-45AA-8E06-69617B9D6596}"/>
              </a:ext>
            </a:extLst>
          </p:cNvPr>
          <p:cNvSpPr txBox="1"/>
          <p:nvPr/>
        </p:nvSpPr>
        <p:spPr>
          <a:xfrm>
            <a:off x="1788346" y="6481763"/>
            <a:ext cx="5902036" cy="338554"/>
          </a:xfrm>
          <a:prstGeom prst="rect">
            <a:avLst/>
          </a:prstGeom>
          <a:noFill/>
        </p:spPr>
        <p:txBody>
          <a:bodyPr wrap="square" rtlCol="0">
            <a:spAutoFit/>
          </a:bodyPr>
          <a:lstStyle/>
          <a:p>
            <a:r>
              <a:rPr lang="pt-BR" sz="1600" dirty="0" err="1"/>
              <a:t>Views</a:t>
            </a:r>
            <a:r>
              <a:rPr lang="pt-BR" sz="1600" dirty="0"/>
              <a:t> </a:t>
            </a:r>
            <a:r>
              <a:rPr lang="pt-BR" sz="1600" dirty="0" err="1"/>
              <a:t>of</a:t>
            </a:r>
            <a:r>
              <a:rPr lang="pt-BR" sz="1600" dirty="0"/>
              <a:t> </a:t>
            </a:r>
            <a:r>
              <a:rPr lang="pt-BR" sz="1600" dirty="0" err="1"/>
              <a:t>Roofs</a:t>
            </a:r>
            <a:r>
              <a:rPr lang="pt-BR" sz="1600" dirty="0"/>
              <a:t> </a:t>
            </a:r>
            <a:r>
              <a:rPr lang="pt-BR" sz="1600" dirty="0" err="1"/>
              <a:t>and</a:t>
            </a:r>
            <a:r>
              <a:rPr lang="pt-BR" sz="1600" dirty="0"/>
              <a:t> </a:t>
            </a:r>
            <a:r>
              <a:rPr lang="pt-BR" sz="1600" dirty="0" err="1"/>
              <a:t>Blacks</a:t>
            </a:r>
            <a:r>
              <a:rPr lang="pt-BR" sz="1600" dirty="0"/>
              <a:t> </a:t>
            </a:r>
            <a:r>
              <a:rPr lang="pt-BR" sz="1600" dirty="0" err="1"/>
              <a:t>of</a:t>
            </a:r>
            <a:r>
              <a:rPr lang="pt-BR" sz="1600" dirty="0"/>
              <a:t> </a:t>
            </a:r>
            <a:r>
              <a:rPr lang="pt-BR" sz="1600" dirty="0" err="1"/>
              <a:t>Houses</a:t>
            </a:r>
            <a:r>
              <a:rPr lang="pt-BR" sz="1600" dirty="0"/>
              <a:t> (1886, </a:t>
            </a:r>
            <a:r>
              <a:rPr lang="pt-BR" sz="1600" dirty="0" err="1"/>
              <a:t>Vicent</a:t>
            </a:r>
            <a:r>
              <a:rPr lang="pt-BR" sz="1600" dirty="0"/>
              <a:t> Van Gogh)</a:t>
            </a:r>
          </a:p>
        </p:txBody>
      </p:sp>
    </p:spTree>
    <p:extLst>
      <p:ext uri="{BB962C8B-B14F-4D97-AF65-F5344CB8AC3E}">
        <p14:creationId xmlns:p14="http://schemas.microsoft.com/office/powerpoint/2010/main" val="839511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62028" y="686454"/>
            <a:ext cx="8246246" cy="1025237"/>
          </a:xfrm>
        </p:spPr>
        <p:txBody>
          <a:bodyPr>
            <a:noAutofit/>
          </a:bodyPr>
          <a:lstStyle/>
          <a:p>
            <a:pPr algn="just"/>
            <a:r>
              <a:rPr lang="pt-BR" sz="2400" b="1" cap="all" dirty="0"/>
              <a:t> </a:t>
            </a:r>
            <a:br>
              <a:rPr lang="pt-BR" sz="1800" cap="all" dirty="0"/>
            </a:br>
            <a:br>
              <a:rPr lang="pt-BR" sz="1800" cap="all" dirty="0"/>
            </a:br>
            <a:r>
              <a:rPr lang="pt-BR" sz="1800" b="1" cap="all" dirty="0"/>
              <a:t>C</a:t>
            </a:r>
            <a:r>
              <a:rPr lang="pt-BR" sz="1800" b="1" dirty="0"/>
              <a:t>onstruir o IVUD: </a:t>
            </a:r>
            <a:r>
              <a:rPr lang="pt-BR" sz="1800" dirty="0"/>
              <a:t>Indicador para a avaliação da Vulnerabilidade Urbana ao Desabastecimento de água na zona urbana de São José Dos Campos, SP, com base no evento do rompimento de barragem de uma lagoa de mineração de areia em Jacareí.</a:t>
            </a:r>
          </a:p>
        </p:txBody>
      </p:sp>
      <p:sp>
        <p:nvSpPr>
          <p:cNvPr id="4" name="Rectangle 2"/>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pt-BR" sz="1350"/>
          </a:p>
        </p:txBody>
      </p:sp>
      <p:graphicFrame>
        <p:nvGraphicFramePr>
          <p:cNvPr id="5" name="Objeto 4"/>
          <p:cNvGraphicFramePr>
            <a:graphicFrameLocks noChangeAspect="1"/>
          </p:cNvGraphicFramePr>
          <p:nvPr>
            <p:extLst>
              <p:ext uri="{D42A27DB-BD31-4B8C-83A1-F6EECF244321}">
                <p14:modId xmlns:p14="http://schemas.microsoft.com/office/powerpoint/2010/main" val="1785360497"/>
              </p:ext>
            </p:extLst>
          </p:nvPr>
        </p:nvGraphicFramePr>
        <p:xfrm>
          <a:off x="1163078" y="1764947"/>
          <a:ext cx="6844146" cy="4885304"/>
        </p:xfrm>
        <a:graphic>
          <a:graphicData uri="http://schemas.openxmlformats.org/presentationml/2006/ole">
            <mc:AlternateContent xmlns:mc="http://schemas.openxmlformats.org/markup-compatibility/2006">
              <mc:Choice xmlns:v="urn:schemas-microsoft-com:vml" Requires="v">
                <p:oleObj spid="_x0000_s1088" name="Imagem de Bitmap" r:id="rId3" imgW="7628571" imgH="5742857" progId="Paint.Picture">
                  <p:embed/>
                </p:oleObj>
              </mc:Choice>
              <mc:Fallback>
                <p:oleObj name="Imagem de Bitmap" r:id="rId3" imgW="7628571" imgH="5742857"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078" y="1764947"/>
                        <a:ext cx="6844146" cy="4885304"/>
                      </a:xfrm>
                      <a:prstGeom prst="rect">
                        <a:avLst/>
                      </a:prstGeom>
                      <a:noFill/>
                    </p:spPr>
                  </p:pic>
                </p:oleObj>
              </mc:Fallback>
            </mc:AlternateContent>
          </a:graphicData>
        </a:graphic>
      </p:graphicFrame>
      <p:sp>
        <p:nvSpPr>
          <p:cNvPr id="6" name="Retângulo 5"/>
          <p:cNvSpPr/>
          <p:nvPr/>
        </p:nvSpPr>
        <p:spPr>
          <a:xfrm>
            <a:off x="3788459" y="178623"/>
            <a:ext cx="1593385" cy="507831"/>
          </a:xfrm>
          <a:prstGeom prst="rect">
            <a:avLst/>
          </a:prstGeom>
        </p:spPr>
        <p:txBody>
          <a:bodyPr wrap="none">
            <a:spAutoFit/>
          </a:bodyPr>
          <a:lstStyle/>
          <a:p>
            <a:r>
              <a:rPr lang="pt-BR" sz="2700" b="1" cap="all" dirty="0"/>
              <a:t>objetivo</a:t>
            </a:r>
            <a:endParaRPr lang="pt-BR" sz="2700" dirty="0"/>
          </a:p>
        </p:txBody>
      </p:sp>
      <p:sp>
        <p:nvSpPr>
          <p:cNvPr id="7" name="Retângulo 6"/>
          <p:cNvSpPr/>
          <p:nvPr/>
        </p:nvSpPr>
        <p:spPr>
          <a:xfrm>
            <a:off x="3111831" y="6650251"/>
            <a:ext cx="2946640" cy="207749"/>
          </a:xfrm>
          <a:prstGeom prst="rect">
            <a:avLst/>
          </a:prstGeom>
        </p:spPr>
        <p:txBody>
          <a:bodyPr wrap="none">
            <a:spAutoFit/>
          </a:bodyPr>
          <a:lstStyle/>
          <a:p>
            <a:r>
              <a:rPr lang="pt-BR" sz="750" dirty="0"/>
              <a:t>Fonte: fragmento de reportagem jornalística fev. 2016 (</a:t>
            </a:r>
            <a:r>
              <a:rPr lang="pt-BR" sz="750" dirty="0" err="1"/>
              <a:t>VanguardaTV</a:t>
            </a:r>
            <a:r>
              <a:rPr lang="pt-BR" sz="750" dirty="0"/>
              <a:t>) </a:t>
            </a:r>
          </a:p>
        </p:txBody>
      </p:sp>
    </p:spTree>
    <p:extLst>
      <p:ext uri="{BB962C8B-B14F-4D97-AF65-F5344CB8AC3E}">
        <p14:creationId xmlns:p14="http://schemas.microsoft.com/office/powerpoint/2010/main" val="376024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C:\Users\lumaf\AppData\Local\Microsoft\Windows\INetCache\Content.Word\MAPA_GERAL[2344].jpg">
            <a:extLst>
              <a:ext uri="{FF2B5EF4-FFF2-40B4-BE49-F238E27FC236}">
                <a16:creationId xmlns:a16="http://schemas.microsoft.com/office/drawing/2014/main" id="{BEFB2916-8C98-42E7-A435-ECB8FB26493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29891" y="-124690"/>
            <a:ext cx="5278582" cy="7162800"/>
          </a:xfrm>
          <a:prstGeom prst="rect">
            <a:avLst/>
          </a:prstGeom>
          <a:noFill/>
          <a:ln>
            <a:noFill/>
          </a:ln>
        </p:spPr>
      </p:pic>
      <p:sp>
        <p:nvSpPr>
          <p:cNvPr id="4" name="Retângulo 3">
            <a:extLst>
              <a:ext uri="{FF2B5EF4-FFF2-40B4-BE49-F238E27FC236}">
                <a16:creationId xmlns:a16="http://schemas.microsoft.com/office/drawing/2014/main" id="{94BD6B71-3FD5-4AB5-956E-B7F1BC3ED783}"/>
              </a:ext>
            </a:extLst>
          </p:cNvPr>
          <p:cNvSpPr/>
          <p:nvPr/>
        </p:nvSpPr>
        <p:spPr>
          <a:xfrm>
            <a:off x="950559" y="508085"/>
            <a:ext cx="2551019" cy="584775"/>
          </a:xfrm>
          <a:prstGeom prst="rect">
            <a:avLst/>
          </a:prstGeom>
        </p:spPr>
        <p:txBody>
          <a:bodyPr wrap="none">
            <a:spAutoFit/>
          </a:bodyPr>
          <a:lstStyle/>
          <a:p>
            <a:pPr algn="ctr"/>
            <a:r>
              <a:rPr lang="pt-BR" sz="3200" b="1" cap="all" dirty="0"/>
              <a:t>LOCALIZAÇÃO</a:t>
            </a:r>
            <a:endParaRPr lang="pt-BR" sz="3200" dirty="0"/>
          </a:p>
        </p:txBody>
      </p:sp>
      <p:sp>
        <p:nvSpPr>
          <p:cNvPr id="5" name="Título 1">
            <a:extLst>
              <a:ext uri="{FF2B5EF4-FFF2-40B4-BE49-F238E27FC236}">
                <a16:creationId xmlns:a16="http://schemas.microsoft.com/office/drawing/2014/main" id="{84D80696-084B-4CB5-83C4-8EE26C124D70}"/>
              </a:ext>
            </a:extLst>
          </p:cNvPr>
          <p:cNvSpPr txBox="1">
            <a:spLocks/>
          </p:cNvSpPr>
          <p:nvPr/>
        </p:nvSpPr>
        <p:spPr>
          <a:xfrm>
            <a:off x="171084" y="2119746"/>
            <a:ext cx="3722044" cy="25215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Arial" panose="020B0604020202020204" pitchFamily="34" charset="0"/>
              <a:buChar char="•"/>
            </a:pPr>
            <a:r>
              <a:rPr lang="pt-BR" sz="2400" cap="all" dirty="0"/>
              <a:t>Á</a:t>
            </a:r>
            <a:r>
              <a:rPr lang="pt-BR" sz="2400" dirty="0"/>
              <a:t>rea urbana de São José dos Campos;</a:t>
            </a:r>
          </a:p>
          <a:p>
            <a:pPr algn="l"/>
            <a:endParaRPr lang="pt-BR" sz="2400" dirty="0"/>
          </a:p>
          <a:p>
            <a:pPr marL="342900" indent="-342900" algn="l">
              <a:buFont typeface="Arial" panose="020B0604020202020204" pitchFamily="34" charset="0"/>
              <a:buChar char="•"/>
            </a:pPr>
            <a:r>
              <a:rPr lang="pt-BR" sz="2400" dirty="0"/>
              <a:t>Captação de água na Bacia do Rio Paraíba do Sul - Subsistema Paraíba ou SEDE;</a:t>
            </a:r>
          </a:p>
        </p:txBody>
      </p:sp>
    </p:spTree>
    <p:extLst>
      <p:ext uri="{BB962C8B-B14F-4D97-AF65-F5344CB8AC3E}">
        <p14:creationId xmlns:p14="http://schemas.microsoft.com/office/powerpoint/2010/main" val="299828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a:extLst>
              <a:ext uri="{FF2B5EF4-FFF2-40B4-BE49-F238E27FC236}">
                <a16:creationId xmlns:a16="http://schemas.microsoft.com/office/drawing/2014/main" id="{6DA79075-A22C-4E7E-81AA-1B549D7DCC4B}"/>
              </a:ext>
            </a:extLst>
          </p:cNvPr>
          <p:cNvGraphicFramePr>
            <a:graphicFrameLocks noGrp="1"/>
          </p:cNvGraphicFramePr>
          <p:nvPr>
            <p:extLst>
              <p:ext uri="{D42A27DB-BD31-4B8C-83A1-F6EECF244321}">
                <p14:modId xmlns:p14="http://schemas.microsoft.com/office/powerpoint/2010/main" val="3247585380"/>
              </p:ext>
            </p:extLst>
          </p:nvPr>
        </p:nvGraphicFramePr>
        <p:xfrm>
          <a:off x="782781" y="1342691"/>
          <a:ext cx="7578437" cy="1110460"/>
        </p:xfrm>
        <a:graphic>
          <a:graphicData uri="http://schemas.openxmlformats.org/drawingml/2006/table">
            <a:tbl>
              <a:tblPr firstRow="1" firstCol="1" bandRow="1">
                <a:tableStyleId>{5C22544A-7EE6-4342-B048-85BDC9FD1C3A}</a:tableStyleId>
              </a:tblPr>
              <a:tblGrid>
                <a:gridCol w="4911437">
                  <a:extLst>
                    <a:ext uri="{9D8B030D-6E8A-4147-A177-3AD203B41FA5}">
                      <a16:colId xmlns:a16="http://schemas.microsoft.com/office/drawing/2014/main" val="300737720"/>
                    </a:ext>
                  </a:extLst>
                </a:gridCol>
                <a:gridCol w="2667000">
                  <a:extLst>
                    <a:ext uri="{9D8B030D-6E8A-4147-A177-3AD203B41FA5}">
                      <a16:colId xmlns:a16="http://schemas.microsoft.com/office/drawing/2014/main" val="584091336"/>
                    </a:ext>
                  </a:extLst>
                </a:gridCol>
              </a:tblGrid>
              <a:tr h="402409">
                <a:tc>
                  <a:txBody>
                    <a:bodyPr/>
                    <a:lstStyle/>
                    <a:p>
                      <a:pPr>
                        <a:lnSpc>
                          <a:spcPct val="115000"/>
                        </a:lnSpc>
                        <a:spcAft>
                          <a:spcPts val="0"/>
                        </a:spcAft>
                      </a:pPr>
                      <a:r>
                        <a:rPr lang="pt-BR" sz="2400" b="0" dirty="0">
                          <a:solidFill>
                            <a:schemeClr val="tx1"/>
                          </a:solidFill>
                          <a:effectLst/>
                          <a:latin typeface="+mj-lt"/>
                        </a:rPr>
                        <a:t>População urbana</a:t>
                      </a:r>
                      <a:endParaRPr lang="pt-BR" sz="2400" b="0" dirty="0">
                        <a:solidFill>
                          <a:schemeClr val="tx1"/>
                        </a:solidFill>
                        <a:effectLst/>
                        <a:latin typeface="+mj-lt"/>
                        <a:ea typeface="Calibri" panose="020F0502020204030204" pitchFamily="34" charset="0"/>
                        <a:cs typeface="Times New Roman" panose="02020603050405020304" pitchFamily="18" charset="0"/>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nSpc>
                          <a:spcPct val="115000"/>
                        </a:lnSpc>
                        <a:spcAft>
                          <a:spcPts val="0"/>
                        </a:spcAft>
                      </a:pPr>
                      <a:r>
                        <a:rPr lang="pt-BR" sz="2400" b="0" dirty="0">
                          <a:solidFill>
                            <a:schemeClr val="tx1"/>
                          </a:solidFill>
                          <a:effectLst/>
                          <a:latin typeface="+mj-lt"/>
                        </a:rPr>
                        <a:t>615.175 ( 97,65%)</a:t>
                      </a:r>
                      <a:endParaRPr lang="pt-BR" sz="2400" b="0" dirty="0">
                        <a:solidFill>
                          <a:schemeClr val="tx1"/>
                        </a:solidFill>
                        <a:effectLst/>
                        <a:latin typeface="+mj-lt"/>
                        <a:ea typeface="Calibri" panose="020F0502020204030204" pitchFamily="34" charset="0"/>
                        <a:cs typeface="Times New Roman" panose="02020603050405020304" pitchFamily="18" charset="0"/>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567568584"/>
                  </a:ext>
                </a:extLst>
              </a:tr>
              <a:tr h="651736">
                <a:tc>
                  <a:txBody>
                    <a:bodyPr/>
                    <a:lstStyle/>
                    <a:p>
                      <a:pPr>
                        <a:lnSpc>
                          <a:spcPct val="115000"/>
                        </a:lnSpc>
                        <a:spcAft>
                          <a:spcPts val="0"/>
                        </a:spcAft>
                      </a:pPr>
                      <a:r>
                        <a:rPr lang="pt-BR" sz="2400" b="0" dirty="0">
                          <a:solidFill>
                            <a:schemeClr val="tx1"/>
                          </a:solidFill>
                          <a:effectLst/>
                          <a:latin typeface="+mj-lt"/>
                        </a:rPr>
                        <a:t>População urbana Subsistema Paraíba</a:t>
                      </a:r>
                      <a:endParaRPr lang="pt-BR" sz="2400" b="0" dirty="0">
                        <a:solidFill>
                          <a:schemeClr val="tx1"/>
                        </a:solidFill>
                        <a:effectLst/>
                        <a:latin typeface="+mj-lt"/>
                        <a:ea typeface="Calibri" panose="020F0502020204030204" pitchFamily="34" charset="0"/>
                        <a:cs typeface="Times New Roman" panose="02020603050405020304" pitchFamily="18" charset="0"/>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nSpc>
                          <a:spcPct val="115000"/>
                        </a:lnSpc>
                        <a:spcAft>
                          <a:spcPts val="0"/>
                        </a:spcAft>
                      </a:pPr>
                      <a:r>
                        <a:rPr lang="pt-BR" sz="2400" b="0" dirty="0">
                          <a:solidFill>
                            <a:schemeClr val="tx1"/>
                          </a:solidFill>
                          <a:effectLst/>
                          <a:latin typeface="+mj-lt"/>
                        </a:rPr>
                        <a:t>530.297 (84,18%)</a:t>
                      </a:r>
                      <a:endParaRPr lang="pt-BR" sz="2400" b="0" dirty="0">
                        <a:solidFill>
                          <a:schemeClr val="tx1"/>
                        </a:solidFill>
                        <a:effectLst/>
                        <a:latin typeface="+mj-lt"/>
                        <a:ea typeface="Calibri" panose="020F0502020204030204" pitchFamily="34" charset="0"/>
                        <a:cs typeface="Times New Roman" panose="02020603050405020304" pitchFamily="18" charset="0"/>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26277372"/>
                  </a:ext>
                </a:extLst>
              </a:tr>
            </a:tbl>
          </a:graphicData>
        </a:graphic>
      </p:graphicFrame>
      <p:graphicFrame>
        <p:nvGraphicFramePr>
          <p:cNvPr id="5" name="Gráfico 4">
            <a:extLst>
              <a:ext uri="{FF2B5EF4-FFF2-40B4-BE49-F238E27FC236}">
                <a16:creationId xmlns:a16="http://schemas.microsoft.com/office/drawing/2014/main" id="{591AC2C7-7EEC-499C-AC48-C95D1E21BC65}"/>
              </a:ext>
            </a:extLst>
          </p:cNvPr>
          <p:cNvGraphicFramePr/>
          <p:nvPr>
            <p:extLst>
              <p:ext uri="{D42A27DB-BD31-4B8C-83A1-F6EECF244321}">
                <p14:modId xmlns:p14="http://schemas.microsoft.com/office/powerpoint/2010/main" val="2315457768"/>
              </p:ext>
            </p:extLst>
          </p:nvPr>
        </p:nvGraphicFramePr>
        <p:xfrm>
          <a:off x="1856509" y="2590801"/>
          <a:ext cx="5437908" cy="4156364"/>
        </p:xfrm>
        <a:graphic>
          <a:graphicData uri="http://schemas.openxmlformats.org/drawingml/2006/chart">
            <c:chart xmlns:c="http://schemas.openxmlformats.org/drawingml/2006/chart" xmlns:r="http://schemas.openxmlformats.org/officeDocument/2006/relationships" r:id="rId2"/>
          </a:graphicData>
        </a:graphic>
      </p:graphicFrame>
      <p:sp>
        <p:nvSpPr>
          <p:cNvPr id="6" name="Retângulo 5">
            <a:extLst>
              <a:ext uri="{FF2B5EF4-FFF2-40B4-BE49-F238E27FC236}">
                <a16:creationId xmlns:a16="http://schemas.microsoft.com/office/drawing/2014/main" id="{46719418-07FE-4A18-819F-7B2BD84A65CB}"/>
              </a:ext>
            </a:extLst>
          </p:cNvPr>
          <p:cNvSpPr/>
          <p:nvPr/>
        </p:nvSpPr>
        <p:spPr>
          <a:xfrm>
            <a:off x="2458825" y="365328"/>
            <a:ext cx="4226350" cy="584775"/>
          </a:xfrm>
          <a:prstGeom prst="rect">
            <a:avLst/>
          </a:prstGeom>
        </p:spPr>
        <p:txBody>
          <a:bodyPr wrap="none">
            <a:spAutoFit/>
          </a:bodyPr>
          <a:lstStyle/>
          <a:p>
            <a:pPr algn="ctr"/>
            <a:r>
              <a:rPr lang="pt-BR" sz="3200" b="1" cap="all" dirty="0"/>
              <a:t>ABASTECIMENTO ÁGUA</a:t>
            </a:r>
            <a:endParaRPr lang="pt-BR" sz="3200" dirty="0"/>
          </a:p>
        </p:txBody>
      </p:sp>
    </p:spTree>
    <p:extLst>
      <p:ext uri="{BB962C8B-B14F-4D97-AF65-F5344CB8AC3E}">
        <p14:creationId xmlns:p14="http://schemas.microsoft.com/office/powerpoint/2010/main" val="3852358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D4016A24-A4F8-4317-B943-2FEF45EC65B0}"/>
              </a:ext>
            </a:extLst>
          </p:cNvPr>
          <p:cNvSpPr/>
          <p:nvPr/>
        </p:nvSpPr>
        <p:spPr>
          <a:xfrm>
            <a:off x="1071201" y="404153"/>
            <a:ext cx="7001597" cy="584775"/>
          </a:xfrm>
          <a:prstGeom prst="rect">
            <a:avLst/>
          </a:prstGeom>
        </p:spPr>
        <p:txBody>
          <a:bodyPr wrap="none">
            <a:spAutoFit/>
          </a:bodyPr>
          <a:lstStyle/>
          <a:p>
            <a:r>
              <a:rPr lang="pt-BR" sz="3200" b="1" cap="all" dirty="0"/>
              <a:t>Dados Cartográficos e Censitários</a:t>
            </a:r>
            <a:endParaRPr lang="pt-BR" sz="3200" dirty="0"/>
          </a:p>
        </p:txBody>
      </p:sp>
      <p:sp>
        <p:nvSpPr>
          <p:cNvPr id="5" name="Retângulo 4">
            <a:extLst>
              <a:ext uri="{FF2B5EF4-FFF2-40B4-BE49-F238E27FC236}">
                <a16:creationId xmlns:a16="http://schemas.microsoft.com/office/drawing/2014/main" id="{E09B945F-0EB8-4F46-A441-87D82B0B9887}"/>
              </a:ext>
            </a:extLst>
          </p:cNvPr>
          <p:cNvSpPr/>
          <p:nvPr/>
        </p:nvSpPr>
        <p:spPr>
          <a:xfrm>
            <a:off x="803564" y="1962643"/>
            <a:ext cx="7855527" cy="3046988"/>
          </a:xfrm>
          <a:prstGeom prst="rect">
            <a:avLst/>
          </a:prstGeom>
        </p:spPr>
        <p:txBody>
          <a:bodyPr wrap="square">
            <a:spAutoFit/>
          </a:bodyPr>
          <a:lstStyle/>
          <a:p>
            <a:pPr marL="342900" indent="-342900">
              <a:buFont typeface="Arial" panose="020B0604020202020204" pitchFamily="34" charset="0"/>
              <a:buChar char="•"/>
            </a:pPr>
            <a:r>
              <a:rPr lang="pt-BR" sz="2400" dirty="0">
                <a:latin typeface="+mj-lt"/>
              </a:rPr>
              <a:t>Bases cartográficas digitais: Prefeitura Municipal de São José dos Campos;</a:t>
            </a:r>
          </a:p>
          <a:p>
            <a:endParaRPr lang="pt-BR" sz="2400" dirty="0">
              <a:latin typeface="+mj-lt"/>
            </a:endParaRPr>
          </a:p>
          <a:p>
            <a:pPr marL="342900" indent="-342900">
              <a:buFont typeface="Arial" panose="020B0604020202020204" pitchFamily="34" charset="0"/>
              <a:buChar char="•"/>
            </a:pPr>
            <a:r>
              <a:rPr lang="pt-BR" sz="2400" dirty="0">
                <a:latin typeface="+mj-lt"/>
              </a:rPr>
              <a:t>Pontos de captação de água (localização): SIGA/CEIVAP e DAEE.</a:t>
            </a:r>
          </a:p>
          <a:p>
            <a:endParaRPr lang="pt-BR" sz="2400" dirty="0">
              <a:latin typeface="+mj-lt"/>
            </a:endParaRPr>
          </a:p>
          <a:p>
            <a:pPr marL="342900" indent="-342900">
              <a:buFont typeface="Arial" panose="020B0604020202020204" pitchFamily="34" charset="0"/>
              <a:buChar char="•"/>
            </a:pPr>
            <a:r>
              <a:rPr lang="pt-BR" sz="2400" dirty="0">
                <a:latin typeface="+mj-lt"/>
              </a:rPr>
              <a:t>Indicadores socioeconômicos: 871 setores dos dados censitários de 2010, do IBGE, base digital.</a:t>
            </a:r>
          </a:p>
        </p:txBody>
      </p:sp>
    </p:spTree>
    <p:extLst>
      <p:ext uri="{BB962C8B-B14F-4D97-AF65-F5344CB8AC3E}">
        <p14:creationId xmlns:p14="http://schemas.microsoft.com/office/powerpoint/2010/main" val="4008670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1B28BF1A-FB18-4AAE-A267-A73B5913A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5927" y="4835236"/>
            <a:ext cx="1880410" cy="2014165"/>
          </a:xfrm>
          <a:prstGeom prst="rect">
            <a:avLst/>
          </a:prstGeom>
        </p:spPr>
      </p:pic>
      <p:pic>
        <p:nvPicPr>
          <p:cNvPr id="8" name="Imagem 7">
            <a:extLst>
              <a:ext uri="{FF2B5EF4-FFF2-40B4-BE49-F238E27FC236}">
                <a16:creationId xmlns:a16="http://schemas.microsoft.com/office/drawing/2014/main" id="{B7A2F32B-A05C-480D-A8D9-8F1D5EA80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4046" y="834156"/>
            <a:ext cx="1499954" cy="1814945"/>
          </a:xfrm>
          <a:prstGeom prst="rect">
            <a:avLst/>
          </a:prstGeom>
        </p:spPr>
      </p:pic>
      <p:pic>
        <p:nvPicPr>
          <p:cNvPr id="12" name="Imagem 11">
            <a:extLst>
              <a:ext uri="{FF2B5EF4-FFF2-40B4-BE49-F238E27FC236}">
                <a16:creationId xmlns:a16="http://schemas.microsoft.com/office/drawing/2014/main" id="{6D28C6C6-43D2-4E10-AE6B-F149B0E0AF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65" y="4980336"/>
            <a:ext cx="1397001" cy="1869065"/>
          </a:xfrm>
          <a:prstGeom prst="rect">
            <a:avLst/>
          </a:prstGeom>
        </p:spPr>
      </p:pic>
      <p:sp>
        <p:nvSpPr>
          <p:cNvPr id="6" name="Balão de Pensamento: Nuvem 5">
            <a:extLst>
              <a:ext uri="{FF2B5EF4-FFF2-40B4-BE49-F238E27FC236}">
                <a16:creationId xmlns:a16="http://schemas.microsoft.com/office/drawing/2014/main" id="{2D82B78C-6B35-4ED5-B4BF-780F5AC65A5A}"/>
              </a:ext>
            </a:extLst>
          </p:cNvPr>
          <p:cNvSpPr/>
          <p:nvPr/>
        </p:nvSpPr>
        <p:spPr>
          <a:xfrm>
            <a:off x="858982" y="1413164"/>
            <a:ext cx="7287491" cy="4951328"/>
          </a:xfrm>
          <a:prstGeom prst="cloudCallout">
            <a:avLst>
              <a:gd name="adj1" fmla="val -35321"/>
              <a:gd name="adj2" fmla="val 55284"/>
            </a:avLst>
          </a:prstGeom>
          <a:gradFill flip="none" rotWithShape="1">
            <a:gsLst>
              <a:gs pos="0">
                <a:schemeClr val="accent4">
                  <a:lumMod val="5000"/>
                  <a:lumOff val="95000"/>
                </a:schemeClr>
              </a:gs>
              <a:gs pos="70000">
                <a:schemeClr val="accent4">
                  <a:lumMod val="45000"/>
                  <a:lumOff val="55000"/>
                </a:schemeClr>
              </a:gs>
              <a:gs pos="85000">
                <a:schemeClr val="accent4">
                  <a:lumMod val="45000"/>
                  <a:lumOff val="55000"/>
                </a:schemeClr>
              </a:gs>
              <a:gs pos="100000">
                <a:schemeClr val="accent4">
                  <a:lumMod val="30000"/>
                  <a:lumOff val="70000"/>
                </a:schemeClr>
              </a:gs>
            </a:gsLst>
            <a:lin ang="54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 name="Diagrama 3">
            <a:extLst>
              <a:ext uri="{FF2B5EF4-FFF2-40B4-BE49-F238E27FC236}">
                <a16:creationId xmlns:a16="http://schemas.microsoft.com/office/drawing/2014/main" id="{DBBE6D6E-12D1-4356-85AB-168AB149803A}"/>
              </a:ext>
            </a:extLst>
          </p:cNvPr>
          <p:cNvGraphicFramePr/>
          <p:nvPr>
            <p:extLst>
              <p:ext uri="{D42A27DB-BD31-4B8C-83A1-F6EECF244321}">
                <p14:modId xmlns:p14="http://schemas.microsoft.com/office/powerpoint/2010/main" val="3924867046"/>
              </p:ext>
            </p:extLst>
          </p:nvPr>
        </p:nvGraphicFramePr>
        <p:xfrm>
          <a:off x="1371600" y="1573703"/>
          <a:ext cx="6608618" cy="40512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Retângulo 4">
            <a:extLst>
              <a:ext uri="{FF2B5EF4-FFF2-40B4-BE49-F238E27FC236}">
                <a16:creationId xmlns:a16="http://schemas.microsoft.com/office/drawing/2014/main" id="{0EB37345-320A-4251-95F8-DE21F5C8AB6C}"/>
              </a:ext>
            </a:extLst>
          </p:cNvPr>
          <p:cNvSpPr/>
          <p:nvPr/>
        </p:nvSpPr>
        <p:spPr>
          <a:xfrm>
            <a:off x="858982" y="169111"/>
            <a:ext cx="7790210" cy="584775"/>
          </a:xfrm>
          <a:prstGeom prst="rect">
            <a:avLst/>
          </a:prstGeom>
        </p:spPr>
        <p:txBody>
          <a:bodyPr wrap="none">
            <a:spAutoFit/>
          </a:bodyPr>
          <a:lstStyle/>
          <a:p>
            <a:r>
              <a:rPr lang="pt-BR" sz="3200" b="1" cap="all" dirty="0"/>
              <a:t>Heurística &amp; Construção do Indicador</a:t>
            </a:r>
          </a:p>
        </p:txBody>
      </p:sp>
      <p:pic>
        <p:nvPicPr>
          <p:cNvPr id="10" name="Imagem 9" descr="Uma imagem contendo pessoa, ao ar livre&#10;&#10;Descrição gerada com alta confiança">
            <a:extLst>
              <a:ext uri="{FF2B5EF4-FFF2-40B4-BE49-F238E27FC236}">
                <a16:creationId xmlns:a16="http://schemas.microsoft.com/office/drawing/2014/main" id="{41D9CFDC-F266-4884-83EE-C93284C47A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165" y="995859"/>
            <a:ext cx="1372854" cy="1830472"/>
          </a:xfrm>
          <a:prstGeom prst="rect">
            <a:avLst/>
          </a:prstGeom>
        </p:spPr>
      </p:pic>
    </p:spTree>
    <p:extLst>
      <p:ext uri="{BB962C8B-B14F-4D97-AF65-F5344CB8AC3E}">
        <p14:creationId xmlns:p14="http://schemas.microsoft.com/office/powerpoint/2010/main" val="1473949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a:extLst>
              <a:ext uri="{FF2B5EF4-FFF2-40B4-BE49-F238E27FC236}">
                <a16:creationId xmlns:a16="http://schemas.microsoft.com/office/drawing/2014/main" id="{AC82AA8C-A7F8-4978-9F07-5A808ED52275}"/>
              </a:ext>
            </a:extLst>
          </p:cNvPr>
          <p:cNvGraphicFramePr>
            <a:graphicFrameLocks noGrp="1"/>
          </p:cNvGraphicFramePr>
          <p:nvPr>
            <p:extLst>
              <p:ext uri="{D42A27DB-BD31-4B8C-83A1-F6EECF244321}">
                <p14:modId xmlns:p14="http://schemas.microsoft.com/office/powerpoint/2010/main" val="4152657136"/>
              </p:ext>
            </p:extLst>
          </p:nvPr>
        </p:nvGraphicFramePr>
        <p:xfrm>
          <a:off x="401783" y="1454728"/>
          <a:ext cx="8091055" cy="3747236"/>
        </p:xfrm>
        <a:graphic>
          <a:graphicData uri="http://schemas.openxmlformats.org/drawingml/2006/table">
            <a:tbl>
              <a:tblPr firstRow="1" firstCol="1" bandRow="1">
                <a:tableStyleId>{5C22544A-7EE6-4342-B048-85BDC9FD1C3A}</a:tableStyleId>
              </a:tblPr>
              <a:tblGrid>
                <a:gridCol w="1510144">
                  <a:extLst>
                    <a:ext uri="{9D8B030D-6E8A-4147-A177-3AD203B41FA5}">
                      <a16:colId xmlns:a16="http://schemas.microsoft.com/office/drawing/2014/main" val="1331002758"/>
                    </a:ext>
                  </a:extLst>
                </a:gridCol>
                <a:gridCol w="2913743">
                  <a:extLst>
                    <a:ext uri="{9D8B030D-6E8A-4147-A177-3AD203B41FA5}">
                      <a16:colId xmlns:a16="http://schemas.microsoft.com/office/drawing/2014/main" val="752690520"/>
                    </a:ext>
                  </a:extLst>
                </a:gridCol>
                <a:gridCol w="3667168">
                  <a:extLst>
                    <a:ext uri="{9D8B030D-6E8A-4147-A177-3AD203B41FA5}">
                      <a16:colId xmlns:a16="http://schemas.microsoft.com/office/drawing/2014/main" val="2519971315"/>
                    </a:ext>
                  </a:extLst>
                </a:gridCol>
              </a:tblGrid>
              <a:tr h="647853">
                <a:tc>
                  <a:txBody>
                    <a:bodyPr/>
                    <a:lstStyle/>
                    <a:p>
                      <a:pPr algn="ctr">
                        <a:lnSpc>
                          <a:spcPct val="115000"/>
                        </a:lnSpc>
                        <a:spcAft>
                          <a:spcPts val="100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Lst>
                      </a:pPr>
                      <a:r>
                        <a:rPr lang="pt-BR" sz="2000" baseline="0" dirty="0">
                          <a:solidFill>
                            <a:schemeClr val="tx1"/>
                          </a:solidFill>
                          <a:effectLst/>
                        </a:rPr>
                        <a:t>DOMÍNIO</a:t>
                      </a:r>
                      <a:endParaRPr lang="pt-BR" sz="20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42000"/>
                      </a:schemeClr>
                    </a:solidFill>
                  </a:tcPr>
                </a:tc>
                <a:tc>
                  <a:txBody>
                    <a:bodyPr/>
                    <a:lstStyle/>
                    <a:p>
                      <a:pPr algn="ctr">
                        <a:lnSpc>
                          <a:spcPct val="115000"/>
                        </a:lnSpc>
                        <a:spcAft>
                          <a:spcPts val="100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Lst>
                      </a:pPr>
                      <a:r>
                        <a:rPr lang="pt-BR" sz="2000" baseline="0" dirty="0">
                          <a:solidFill>
                            <a:schemeClr val="tx1"/>
                          </a:solidFill>
                          <a:effectLst/>
                        </a:rPr>
                        <a:t>INDICADOR</a:t>
                      </a:r>
                      <a:endParaRPr lang="pt-BR" sz="20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42000"/>
                      </a:schemeClr>
                    </a:solidFill>
                  </a:tcPr>
                </a:tc>
                <a:tc>
                  <a:txBody>
                    <a:bodyPr/>
                    <a:lstStyle/>
                    <a:p>
                      <a:pPr algn="ctr">
                        <a:lnSpc>
                          <a:spcPct val="115000"/>
                        </a:lnSpc>
                        <a:spcAft>
                          <a:spcPts val="100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Lst>
                      </a:pPr>
                      <a:r>
                        <a:rPr lang="pt-BR" sz="2000" baseline="0" dirty="0">
                          <a:solidFill>
                            <a:schemeClr val="tx1"/>
                          </a:solidFill>
                          <a:effectLst/>
                        </a:rPr>
                        <a:t>VARIÁVEIS (DADOS IBGE 2010)</a:t>
                      </a:r>
                      <a:endParaRPr lang="pt-BR" sz="20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42000"/>
                      </a:schemeClr>
                    </a:solidFill>
                  </a:tcPr>
                </a:tc>
                <a:extLst>
                  <a:ext uri="{0D108BD9-81ED-4DB2-BD59-A6C34878D82A}">
                    <a16:rowId xmlns:a16="http://schemas.microsoft.com/office/drawing/2014/main" val="4191870068"/>
                  </a:ext>
                </a:extLst>
              </a:tr>
              <a:tr h="652472">
                <a:tc>
                  <a:txBody>
                    <a:bodyPr/>
                    <a:lstStyle/>
                    <a:p>
                      <a:pPr>
                        <a:lnSpc>
                          <a:spcPct val="115000"/>
                        </a:lnSpc>
                        <a:spcAft>
                          <a:spcPts val="100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Lst>
                      </a:pPr>
                      <a:r>
                        <a:rPr lang="pt-BR" sz="2000" baseline="0" dirty="0">
                          <a:solidFill>
                            <a:schemeClr val="tx1"/>
                          </a:solidFill>
                          <a:effectLst/>
                        </a:rPr>
                        <a:t>ECONÔMICO</a:t>
                      </a:r>
                      <a:endParaRPr lang="pt-BR" sz="20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42000"/>
                      </a:schemeClr>
                    </a:solidFill>
                  </a:tcPr>
                </a:tc>
                <a:tc>
                  <a:txBody>
                    <a:bodyPr/>
                    <a:lstStyle/>
                    <a:p>
                      <a:pPr>
                        <a:lnSpc>
                          <a:spcPct val="115000"/>
                        </a:lnSpc>
                        <a:spcAft>
                          <a:spcPts val="100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Lst>
                      </a:pPr>
                      <a:r>
                        <a:rPr lang="pt-BR" sz="2000" dirty="0">
                          <a:effectLst/>
                        </a:rPr>
                        <a:t>Renda do Responsável por Domicílio</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42000"/>
                      </a:schemeClr>
                    </a:solidFill>
                  </a:tcPr>
                </a:tc>
                <a:tc>
                  <a:txBody>
                    <a:bodyPr/>
                    <a:lstStyle/>
                    <a:p>
                      <a:pPr>
                        <a:lnSpc>
                          <a:spcPct val="115000"/>
                        </a:lnSpc>
                        <a:spcAft>
                          <a:spcPts val="100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Lst>
                      </a:pPr>
                      <a:r>
                        <a:rPr lang="pt-BR" sz="2000" dirty="0">
                          <a:effectLst/>
                        </a:rPr>
                        <a:t>6.1 Básico</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42000"/>
                      </a:schemeClr>
                    </a:solidFill>
                  </a:tcPr>
                </a:tc>
                <a:extLst>
                  <a:ext uri="{0D108BD9-81ED-4DB2-BD59-A6C34878D82A}">
                    <a16:rowId xmlns:a16="http://schemas.microsoft.com/office/drawing/2014/main" val="4236246601"/>
                  </a:ext>
                </a:extLst>
              </a:tr>
              <a:tr h="1446448">
                <a:tc rowSpan="2">
                  <a:txBody>
                    <a:bodyPr/>
                    <a:lstStyle/>
                    <a:p>
                      <a:pPr>
                        <a:lnSpc>
                          <a:spcPct val="115000"/>
                        </a:lnSpc>
                        <a:spcAft>
                          <a:spcPts val="100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Lst>
                      </a:pPr>
                      <a:r>
                        <a:rPr lang="pt-BR" sz="2000" baseline="0" dirty="0">
                          <a:solidFill>
                            <a:schemeClr val="tx1"/>
                          </a:solidFill>
                          <a:effectLst/>
                        </a:rPr>
                        <a:t>SOCIAL</a:t>
                      </a:r>
                      <a:endParaRPr lang="pt-BR" sz="20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42000"/>
                      </a:schemeClr>
                    </a:solidFill>
                  </a:tcPr>
                </a:tc>
                <a:tc>
                  <a:txBody>
                    <a:bodyPr/>
                    <a:lstStyle/>
                    <a:p>
                      <a:pPr>
                        <a:lnSpc>
                          <a:spcPct val="115000"/>
                        </a:lnSpc>
                        <a:spcAft>
                          <a:spcPts val="100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Lst>
                      </a:pPr>
                      <a:endParaRPr lang="pt-BR" sz="2000" dirty="0">
                        <a:effectLst/>
                      </a:endParaRPr>
                    </a:p>
                    <a:p>
                      <a:pPr>
                        <a:lnSpc>
                          <a:spcPct val="115000"/>
                        </a:lnSpc>
                        <a:spcAft>
                          <a:spcPts val="100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Lst>
                      </a:pPr>
                      <a:r>
                        <a:rPr lang="pt-BR" sz="2000" dirty="0">
                          <a:effectLst/>
                        </a:rPr>
                        <a:t>Mulheres chefes de família</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42000"/>
                      </a:schemeClr>
                    </a:solidFill>
                  </a:tcPr>
                </a:tc>
                <a:tc>
                  <a:txBody>
                    <a:bodyPr/>
                    <a:lstStyle/>
                    <a:p>
                      <a:pPr>
                        <a:lnSpc>
                          <a:spcPct val="115000"/>
                        </a:lnSpc>
                        <a:spcAft>
                          <a:spcPts val="100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Lst>
                      </a:pPr>
                      <a:r>
                        <a:rPr lang="pt-BR" sz="2000" dirty="0">
                          <a:effectLst/>
                        </a:rPr>
                        <a:t>6.4  Responsável pelo domicílio, mulheres</a:t>
                      </a:r>
                    </a:p>
                    <a:p>
                      <a:pPr>
                        <a:lnSpc>
                          <a:spcPct val="115000"/>
                        </a:lnSpc>
                        <a:spcAft>
                          <a:spcPts val="100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Lst>
                      </a:pPr>
                      <a:r>
                        <a:rPr lang="pt-BR" sz="2000" dirty="0">
                          <a:effectLst/>
                        </a:rPr>
                        <a:t>6.5 Responsável pelo domicílio, total e homens</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42000"/>
                      </a:schemeClr>
                    </a:solidFill>
                  </a:tcPr>
                </a:tc>
                <a:extLst>
                  <a:ext uri="{0D108BD9-81ED-4DB2-BD59-A6C34878D82A}">
                    <a16:rowId xmlns:a16="http://schemas.microsoft.com/office/drawing/2014/main" val="190539032"/>
                  </a:ext>
                </a:extLst>
              </a:tr>
              <a:tr h="869263">
                <a:tc vMerge="1">
                  <a:txBody>
                    <a:bodyPr/>
                    <a:lstStyle/>
                    <a:p>
                      <a:endParaRPr lang="pt-BR"/>
                    </a:p>
                  </a:txBody>
                  <a:tcPr/>
                </a:tc>
                <a:tc>
                  <a:txBody>
                    <a:bodyPr/>
                    <a:lstStyle/>
                    <a:p>
                      <a:pPr>
                        <a:lnSpc>
                          <a:spcPct val="115000"/>
                        </a:lnSpc>
                        <a:spcAft>
                          <a:spcPts val="100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Lst>
                      </a:pPr>
                      <a:r>
                        <a:rPr lang="pt-BR" sz="2000" dirty="0">
                          <a:effectLst/>
                        </a:rPr>
                        <a:t>Relação de dependência de crianças e idosos</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42000"/>
                      </a:schemeClr>
                    </a:solidFill>
                  </a:tcPr>
                </a:tc>
                <a:tc>
                  <a:txBody>
                    <a:bodyPr/>
                    <a:lstStyle/>
                    <a:p>
                      <a:pPr>
                        <a:lnSpc>
                          <a:spcPct val="115000"/>
                        </a:lnSpc>
                        <a:spcAft>
                          <a:spcPts val="100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Lst>
                      </a:pPr>
                      <a:r>
                        <a:rPr lang="pt-BR" sz="2000" dirty="0">
                          <a:effectLst/>
                        </a:rPr>
                        <a:t>6.16 Idade, total</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42000"/>
                      </a:schemeClr>
                    </a:solidFill>
                  </a:tcPr>
                </a:tc>
                <a:extLst>
                  <a:ext uri="{0D108BD9-81ED-4DB2-BD59-A6C34878D82A}">
                    <a16:rowId xmlns:a16="http://schemas.microsoft.com/office/drawing/2014/main" val="3437819886"/>
                  </a:ext>
                </a:extLst>
              </a:tr>
            </a:tbl>
          </a:graphicData>
        </a:graphic>
      </p:graphicFrame>
      <p:sp>
        <p:nvSpPr>
          <p:cNvPr id="6" name="Retângulo 5">
            <a:extLst>
              <a:ext uri="{FF2B5EF4-FFF2-40B4-BE49-F238E27FC236}">
                <a16:creationId xmlns:a16="http://schemas.microsoft.com/office/drawing/2014/main" id="{1E318FF1-7348-42CA-85FC-4449E58DD828}"/>
              </a:ext>
            </a:extLst>
          </p:cNvPr>
          <p:cNvSpPr/>
          <p:nvPr/>
        </p:nvSpPr>
        <p:spPr>
          <a:xfrm>
            <a:off x="2539282" y="625825"/>
            <a:ext cx="4176271" cy="584775"/>
          </a:xfrm>
          <a:prstGeom prst="rect">
            <a:avLst/>
          </a:prstGeom>
        </p:spPr>
        <p:txBody>
          <a:bodyPr wrap="none">
            <a:spAutoFit/>
          </a:bodyPr>
          <a:lstStyle/>
          <a:p>
            <a:pPr algn="ctr"/>
            <a:r>
              <a:rPr lang="pt-BR" sz="3200" b="1" dirty="0">
                <a:solidFill>
                  <a:srgbClr val="000000"/>
                </a:solidFill>
                <a:ea typeface="Calibri" panose="020F0502020204030204" pitchFamily="34" charset="0"/>
              </a:rPr>
              <a:t>CONSTRUÇÃO DO IVUD</a:t>
            </a:r>
            <a:endParaRPr lang="pt-BR" sz="3200" b="1" dirty="0"/>
          </a:p>
        </p:txBody>
      </p:sp>
      <p:sp>
        <p:nvSpPr>
          <p:cNvPr id="7" name="CaixaDeTexto 6">
            <a:extLst>
              <a:ext uri="{FF2B5EF4-FFF2-40B4-BE49-F238E27FC236}">
                <a16:creationId xmlns:a16="http://schemas.microsoft.com/office/drawing/2014/main" id="{5076530C-CC96-45B5-87C4-41522CC1DB4B}"/>
              </a:ext>
            </a:extLst>
          </p:cNvPr>
          <p:cNvSpPr txBox="1"/>
          <p:nvPr/>
        </p:nvSpPr>
        <p:spPr>
          <a:xfrm>
            <a:off x="748146" y="5446092"/>
            <a:ext cx="6761018" cy="1200329"/>
          </a:xfrm>
          <a:prstGeom prst="rect">
            <a:avLst/>
          </a:prstGeom>
          <a:noFill/>
        </p:spPr>
        <p:txBody>
          <a:bodyPr wrap="square" rtlCol="0">
            <a:spAutoFit/>
          </a:bodyPr>
          <a:lstStyle/>
          <a:p>
            <a:pPr marL="285750" indent="-285750">
              <a:buFont typeface="Arial" panose="020B0604020202020204" pitchFamily="34" charset="0"/>
              <a:buChar char="•"/>
            </a:pPr>
            <a:r>
              <a:rPr lang="pt-BR" dirty="0"/>
              <a:t>Infraestrutura de rede de abastecimento de água: ampla cobertura existente (99,6%);</a:t>
            </a:r>
          </a:p>
          <a:p>
            <a:endParaRPr lang="pt-BR" dirty="0"/>
          </a:p>
          <a:p>
            <a:pPr marL="285750" indent="-285750">
              <a:buFont typeface="Arial" panose="020B0604020202020204" pitchFamily="34" charset="0"/>
              <a:buChar char="•"/>
            </a:pPr>
            <a:r>
              <a:rPr lang="pt-BR" dirty="0"/>
              <a:t>Pesquisa qualitativa: não realizada.</a:t>
            </a:r>
          </a:p>
        </p:txBody>
      </p:sp>
    </p:spTree>
    <p:extLst>
      <p:ext uri="{BB962C8B-B14F-4D97-AF65-F5344CB8AC3E}">
        <p14:creationId xmlns:p14="http://schemas.microsoft.com/office/powerpoint/2010/main" val="1000548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1E318FF1-7348-42CA-85FC-4449E58DD828}"/>
              </a:ext>
            </a:extLst>
          </p:cNvPr>
          <p:cNvSpPr/>
          <p:nvPr/>
        </p:nvSpPr>
        <p:spPr>
          <a:xfrm>
            <a:off x="665019" y="625825"/>
            <a:ext cx="8146472" cy="584775"/>
          </a:xfrm>
          <a:prstGeom prst="rect">
            <a:avLst/>
          </a:prstGeom>
        </p:spPr>
        <p:txBody>
          <a:bodyPr wrap="square">
            <a:spAutoFit/>
          </a:bodyPr>
          <a:lstStyle/>
          <a:p>
            <a:pPr algn="ctr"/>
            <a:r>
              <a:rPr lang="pt-BR" sz="3200" b="1" dirty="0">
                <a:solidFill>
                  <a:srgbClr val="000000"/>
                </a:solidFill>
              </a:rPr>
              <a:t>ESCALAS DOS INDICADORES UNIFORMIZADAS</a:t>
            </a:r>
            <a:endParaRPr lang="pt-BR" sz="3200" b="1" dirty="0"/>
          </a:p>
        </p:txBody>
      </p:sp>
      <p:sp>
        <p:nvSpPr>
          <p:cNvPr id="2" name="Retângulo 1">
            <a:extLst>
              <a:ext uri="{FF2B5EF4-FFF2-40B4-BE49-F238E27FC236}">
                <a16:creationId xmlns:a16="http://schemas.microsoft.com/office/drawing/2014/main" id="{D17D6D33-A8BF-40B2-A86E-2C49D396C991}"/>
              </a:ext>
            </a:extLst>
          </p:cNvPr>
          <p:cNvSpPr/>
          <p:nvPr/>
        </p:nvSpPr>
        <p:spPr>
          <a:xfrm>
            <a:off x="1052946" y="1911927"/>
            <a:ext cx="7183582" cy="4339650"/>
          </a:xfrm>
          <a:prstGeom prst="rect">
            <a:avLst/>
          </a:prstGeom>
        </p:spPr>
        <p:txBody>
          <a:bodyPr wrap="square">
            <a:spAutoFit/>
          </a:bodyPr>
          <a:lstStyle/>
          <a:p>
            <a:pPr algn="just">
              <a:lnSpc>
                <a:spcPct val="115000"/>
              </a:lnSpc>
              <a:spcAft>
                <a:spcPts val="0"/>
              </a:spcAft>
            </a:pPr>
            <a:r>
              <a:rPr lang="pt-BR" sz="2400" dirty="0"/>
              <a:t>Transformações lineares para que as escalas variassem de 0 a 1 (Anazawa,2012). </a:t>
            </a:r>
          </a:p>
          <a:p>
            <a:pPr algn="just">
              <a:lnSpc>
                <a:spcPct val="115000"/>
              </a:lnSpc>
              <a:spcAft>
                <a:spcPts val="0"/>
              </a:spcAft>
            </a:pPr>
            <a:endParaRPr lang="pt-BR" sz="2400" dirty="0">
              <a:latin typeface="+mj-lt"/>
              <a:ea typeface="Calibri" panose="020F0502020204030204" pitchFamily="34" charset="0"/>
              <a:cs typeface="Times New Roman" panose="02020603050405020304" pitchFamily="18" charset="0"/>
            </a:endParaRPr>
          </a:p>
          <a:p>
            <a:pPr algn="just">
              <a:lnSpc>
                <a:spcPct val="115000"/>
              </a:lnSpc>
              <a:spcAft>
                <a:spcPts val="0"/>
              </a:spcAft>
            </a:pPr>
            <a:endParaRPr lang="pt-BR" sz="2400" dirty="0">
              <a:latin typeface="+mj-lt"/>
              <a:ea typeface="Calibri" panose="020F0502020204030204" pitchFamily="34" charset="0"/>
              <a:cs typeface="Times New Roman" panose="02020603050405020304" pitchFamily="18" charset="0"/>
            </a:endParaRPr>
          </a:p>
          <a:p>
            <a:pPr marL="448945" indent="450215" algn="just">
              <a:lnSpc>
                <a:spcPct val="115000"/>
              </a:lnSpc>
              <a:spcAft>
                <a:spcPts val="0"/>
              </a:spcAft>
            </a:pPr>
            <a:r>
              <a:rPr lang="pt-BR" sz="2400" dirty="0" err="1">
                <a:latin typeface="+mj-lt"/>
                <a:ea typeface="Calibri" panose="020F0502020204030204" pitchFamily="34" charset="0"/>
                <a:cs typeface="Times New Roman" panose="02020603050405020304" pitchFamily="18" charset="0"/>
              </a:rPr>
              <a:t>eV</a:t>
            </a:r>
            <a:r>
              <a:rPr lang="pt-BR" sz="2400" dirty="0">
                <a:latin typeface="+mj-lt"/>
                <a:ea typeface="Calibri" panose="020F0502020204030204" pitchFamily="34" charset="0"/>
                <a:cs typeface="Times New Roman" panose="02020603050405020304" pitchFamily="18" charset="0"/>
              </a:rPr>
              <a:t> </a:t>
            </a:r>
            <a:r>
              <a:rPr lang="pt-BR" sz="2400" dirty="0">
                <a:latin typeface="Arial" panose="020B0604020202020204" pitchFamily="34" charset="0"/>
                <a:ea typeface="Calibri" panose="020F0502020204030204" pitchFamily="34" charset="0"/>
                <a:cs typeface="Arial" panose="020B0604020202020204" pitchFamily="34" charset="0"/>
              </a:rPr>
              <a:t>=   </a:t>
            </a:r>
            <a:r>
              <a:rPr lang="pt-BR" sz="2400" u="sng" dirty="0">
                <a:latin typeface="Arial" panose="020B0604020202020204" pitchFamily="34" charset="0"/>
                <a:ea typeface="Calibri" panose="020F0502020204030204" pitchFamily="34" charset="0"/>
                <a:cs typeface="Arial" panose="020B0604020202020204" pitchFamily="34" charset="0"/>
              </a:rPr>
              <a:t>𝑉</a:t>
            </a:r>
            <a:r>
              <a:rPr lang="pt-BR" sz="2400" u="sng" baseline="-25000" dirty="0">
                <a:latin typeface="Arial" panose="020B0604020202020204" pitchFamily="34" charset="0"/>
                <a:ea typeface="Calibri" panose="020F0502020204030204" pitchFamily="34" charset="0"/>
                <a:cs typeface="Arial" panose="020B0604020202020204" pitchFamily="34" charset="0"/>
              </a:rPr>
              <a:t>𝑜b</a:t>
            </a:r>
            <a:r>
              <a:rPr lang="pt-BR" sz="2400" u="sng" dirty="0">
                <a:latin typeface="Arial" panose="020B0604020202020204" pitchFamily="34" charset="0"/>
                <a:ea typeface="Calibri" panose="020F0502020204030204" pitchFamily="34" charset="0"/>
                <a:cs typeface="Arial" panose="020B0604020202020204" pitchFamily="34" charset="0"/>
              </a:rPr>
              <a:t>−𝑉</a:t>
            </a:r>
            <a:r>
              <a:rPr lang="pt-BR" sz="2400" u="sng" baseline="-25000" dirty="0">
                <a:latin typeface="Arial" panose="020B0604020202020204" pitchFamily="34" charset="0"/>
                <a:ea typeface="Calibri" panose="020F0502020204030204" pitchFamily="34" charset="0"/>
                <a:cs typeface="Arial" panose="020B0604020202020204" pitchFamily="34" charset="0"/>
              </a:rPr>
              <a:t>𝑚𝑛</a:t>
            </a:r>
            <a:r>
              <a:rPr lang="pt-BR" sz="2400" baseline="-25000" dirty="0">
                <a:latin typeface="Arial" panose="020B0604020202020204" pitchFamily="34" charset="0"/>
                <a:ea typeface="Calibri" panose="020F0502020204030204" pitchFamily="34" charset="0"/>
                <a:cs typeface="Arial" panose="020B0604020202020204" pitchFamily="34" charset="0"/>
              </a:rPr>
              <a:t>				</a:t>
            </a:r>
            <a:endParaRPr lang="pt-BR" sz="2400" dirty="0">
              <a:latin typeface="Arial" panose="020B0604020202020204" pitchFamily="34" charset="0"/>
              <a:ea typeface="Calibri" panose="020F0502020204030204" pitchFamily="34" charset="0"/>
              <a:cs typeface="Arial" panose="020B0604020202020204" pitchFamily="34" charset="0"/>
            </a:endParaRPr>
          </a:p>
          <a:p>
            <a:pPr marL="448945" indent="450215" algn="just">
              <a:lnSpc>
                <a:spcPct val="115000"/>
              </a:lnSpc>
              <a:spcAft>
                <a:spcPts val="0"/>
              </a:spcAft>
            </a:pPr>
            <a:r>
              <a:rPr lang="pt-BR" sz="2400" dirty="0">
                <a:latin typeface="Arial" panose="020B0604020202020204" pitchFamily="34" charset="0"/>
                <a:ea typeface="Calibri" panose="020F0502020204030204" pitchFamily="34" charset="0"/>
                <a:cs typeface="Arial" panose="020B0604020202020204" pitchFamily="34" charset="0"/>
              </a:rPr>
              <a:t>          𝑉</a:t>
            </a:r>
            <a:r>
              <a:rPr lang="pt-BR" sz="2400" baseline="-25000" dirty="0">
                <a:latin typeface="Arial" panose="020B0604020202020204" pitchFamily="34" charset="0"/>
                <a:ea typeface="Calibri" panose="020F0502020204030204" pitchFamily="34" charset="0"/>
                <a:cs typeface="Arial" panose="020B0604020202020204" pitchFamily="34" charset="0"/>
              </a:rPr>
              <a:t>𝑚𝑥</a:t>
            </a:r>
            <a:r>
              <a:rPr lang="pt-BR" sz="2400" dirty="0">
                <a:latin typeface="Arial" panose="020B0604020202020204" pitchFamily="34" charset="0"/>
                <a:ea typeface="Calibri" panose="020F0502020204030204" pitchFamily="34" charset="0"/>
                <a:cs typeface="Arial" panose="020B0604020202020204" pitchFamily="34" charset="0"/>
              </a:rPr>
              <a:t>−𝑉</a:t>
            </a:r>
            <a:r>
              <a:rPr lang="pt-BR" sz="2400" baseline="-25000" dirty="0">
                <a:latin typeface="Arial" panose="020B0604020202020204" pitchFamily="34" charset="0"/>
                <a:ea typeface="Calibri" panose="020F0502020204030204" pitchFamily="34" charset="0"/>
                <a:cs typeface="Arial" panose="020B0604020202020204" pitchFamily="34" charset="0"/>
              </a:rPr>
              <a:t>𝑚𝑛</a:t>
            </a:r>
            <a:r>
              <a:rPr lang="pt-BR" sz="2400" dirty="0">
                <a:latin typeface="+mj-lt"/>
                <a:ea typeface="Calibri" panose="020F0502020204030204" pitchFamily="34" charset="0"/>
                <a:cs typeface="Times New Roman" panose="02020603050405020304" pitchFamily="18" charset="0"/>
              </a:rPr>
              <a:t>				 </a:t>
            </a:r>
          </a:p>
          <a:p>
            <a:pPr indent="449580" algn="just">
              <a:lnSpc>
                <a:spcPct val="115000"/>
              </a:lnSpc>
              <a:spcAft>
                <a:spcPts val="0"/>
              </a:spcAft>
            </a:pPr>
            <a:r>
              <a:rPr lang="pt-BR" sz="2400" dirty="0">
                <a:latin typeface="+mj-lt"/>
                <a:ea typeface="Calibri" panose="020F0502020204030204" pitchFamily="34" charset="0"/>
                <a:cs typeface="Times New Roman" panose="02020603050405020304" pitchFamily="18" charset="0"/>
              </a:rPr>
              <a:t> </a:t>
            </a:r>
          </a:p>
          <a:p>
            <a:pPr marL="448945" indent="450215" algn="just">
              <a:lnSpc>
                <a:spcPct val="115000"/>
              </a:lnSpc>
              <a:spcAft>
                <a:spcPts val="0"/>
              </a:spcAft>
            </a:pPr>
            <a:r>
              <a:rPr lang="pt-BR" sz="2400" dirty="0" err="1">
                <a:latin typeface="+mj-lt"/>
                <a:ea typeface="Calibri" panose="020F0502020204030204" pitchFamily="34" charset="0"/>
                <a:cs typeface="Times New Roman" panose="02020603050405020304" pitchFamily="18" charset="0"/>
              </a:rPr>
              <a:t>eV</a:t>
            </a:r>
            <a:r>
              <a:rPr lang="pt-BR" sz="2400" dirty="0">
                <a:latin typeface="+mj-lt"/>
                <a:ea typeface="Calibri" panose="020F0502020204030204" pitchFamily="34" charset="0"/>
                <a:cs typeface="Times New Roman" panose="02020603050405020304" pitchFamily="18" charset="0"/>
              </a:rPr>
              <a:t> =  </a:t>
            </a:r>
            <a:r>
              <a:rPr lang="pt-BR" sz="2400" dirty="0">
                <a:latin typeface="Arial" panose="020B0604020202020204" pitchFamily="34" charset="0"/>
                <a:ea typeface="Calibri" panose="020F0502020204030204" pitchFamily="34" charset="0"/>
                <a:cs typeface="Arial" panose="020B0604020202020204" pitchFamily="34" charset="0"/>
              </a:rPr>
              <a:t>1 -  </a:t>
            </a:r>
            <a:r>
              <a:rPr lang="pt-BR" sz="2400" u="sng" dirty="0">
                <a:latin typeface="Arial" panose="020B0604020202020204" pitchFamily="34" charset="0"/>
                <a:ea typeface="Calibri" panose="020F0502020204030204" pitchFamily="34" charset="0"/>
                <a:cs typeface="Arial" panose="020B0604020202020204" pitchFamily="34" charset="0"/>
              </a:rPr>
              <a:t>𝑉</a:t>
            </a:r>
            <a:r>
              <a:rPr lang="pt-BR" sz="2400" u="sng" baseline="-25000" dirty="0">
                <a:latin typeface="Arial" panose="020B0604020202020204" pitchFamily="34" charset="0"/>
                <a:ea typeface="Calibri" panose="020F0502020204030204" pitchFamily="34" charset="0"/>
                <a:cs typeface="Arial" panose="020B0604020202020204" pitchFamily="34" charset="0"/>
              </a:rPr>
              <a:t>𝑜b</a:t>
            </a:r>
            <a:r>
              <a:rPr lang="pt-BR" sz="2400" u="sng" dirty="0">
                <a:latin typeface="Arial" panose="020B0604020202020204" pitchFamily="34" charset="0"/>
                <a:ea typeface="Calibri" panose="020F0502020204030204" pitchFamily="34" charset="0"/>
                <a:cs typeface="Arial" panose="020B0604020202020204" pitchFamily="34" charset="0"/>
              </a:rPr>
              <a:t>−𝑉</a:t>
            </a:r>
            <a:r>
              <a:rPr lang="pt-BR" sz="2400" u="sng" baseline="-25000" dirty="0">
                <a:latin typeface="Arial" panose="020B0604020202020204" pitchFamily="34" charset="0"/>
                <a:ea typeface="Calibri" panose="020F0502020204030204" pitchFamily="34" charset="0"/>
                <a:cs typeface="Arial" panose="020B0604020202020204" pitchFamily="34" charset="0"/>
              </a:rPr>
              <a:t>𝑚𝑛</a:t>
            </a:r>
            <a:r>
              <a:rPr lang="pt-BR" sz="2400" baseline="-25000" dirty="0">
                <a:latin typeface="Arial" panose="020B0604020202020204" pitchFamily="34" charset="0"/>
                <a:ea typeface="Calibri" panose="020F0502020204030204" pitchFamily="34" charset="0"/>
                <a:cs typeface="Arial" panose="020B0604020202020204" pitchFamily="34" charset="0"/>
              </a:rPr>
              <a:t>		(Renda)</a:t>
            </a:r>
          </a:p>
          <a:p>
            <a:pPr marL="448945" indent="450215" algn="just">
              <a:lnSpc>
                <a:spcPct val="115000"/>
              </a:lnSpc>
              <a:spcAft>
                <a:spcPts val="0"/>
              </a:spcAft>
              <a:tabLst>
                <a:tab pos="1163638" algn="l"/>
              </a:tabLst>
            </a:pPr>
            <a:r>
              <a:rPr lang="pt-BR" sz="2400" dirty="0">
                <a:latin typeface="Arial" panose="020B0604020202020204" pitchFamily="34" charset="0"/>
                <a:ea typeface="Calibri" panose="020F0502020204030204" pitchFamily="34" charset="0"/>
                <a:cs typeface="Arial" panose="020B0604020202020204" pitchFamily="34" charset="0"/>
              </a:rPr>
              <a:t>   	          𝑉</a:t>
            </a:r>
            <a:r>
              <a:rPr lang="pt-BR" sz="2400" baseline="-25000" dirty="0">
                <a:latin typeface="Arial" panose="020B0604020202020204" pitchFamily="34" charset="0"/>
                <a:ea typeface="Calibri" panose="020F0502020204030204" pitchFamily="34" charset="0"/>
                <a:cs typeface="Arial" panose="020B0604020202020204" pitchFamily="34" charset="0"/>
              </a:rPr>
              <a:t>𝑚𝑥</a:t>
            </a:r>
            <a:r>
              <a:rPr lang="pt-BR" sz="2400" dirty="0">
                <a:latin typeface="Arial" panose="020B0604020202020204" pitchFamily="34" charset="0"/>
                <a:ea typeface="Calibri" panose="020F0502020204030204" pitchFamily="34" charset="0"/>
                <a:cs typeface="Arial" panose="020B0604020202020204" pitchFamily="34" charset="0"/>
              </a:rPr>
              <a:t>−𝑉</a:t>
            </a:r>
            <a:r>
              <a:rPr lang="pt-BR" sz="2400" baseline="-25000" dirty="0">
                <a:latin typeface="Arial" panose="020B0604020202020204" pitchFamily="34" charset="0"/>
                <a:ea typeface="Calibri" panose="020F0502020204030204" pitchFamily="34" charset="0"/>
                <a:cs typeface="Arial" panose="020B0604020202020204" pitchFamily="34" charset="0"/>
              </a:rPr>
              <a:t>𝑚𝑛</a:t>
            </a:r>
            <a:endParaRPr lang="pt-BR" sz="2400" dirty="0">
              <a:latin typeface="Arial" panose="020B0604020202020204" pitchFamily="34" charset="0"/>
              <a:ea typeface="Calibri" panose="020F0502020204030204" pitchFamily="34" charset="0"/>
              <a:cs typeface="Arial" panose="020B0604020202020204" pitchFamily="34" charset="0"/>
            </a:endParaRPr>
          </a:p>
          <a:p>
            <a:pPr indent="449580" algn="just">
              <a:lnSpc>
                <a:spcPct val="115000"/>
              </a:lnSpc>
              <a:spcAft>
                <a:spcPts val="0"/>
              </a:spcAft>
            </a:pPr>
            <a:r>
              <a:rPr lang="pt-BR" sz="2400" dirty="0">
                <a:latin typeface="+mj-l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541542303"/>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1430</TotalTime>
  <Words>892</Words>
  <Application>Microsoft Office PowerPoint</Application>
  <PresentationFormat>Apresentação na tela (4:3)</PresentationFormat>
  <Paragraphs>126</Paragraphs>
  <Slides>21</Slides>
  <Notes>0</Notes>
  <HiddenSlides>0</HiddenSlides>
  <MMClips>0</MMClips>
  <ScaleCrop>false</ScaleCrop>
  <HeadingPairs>
    <vt:vector size="8" baseType="variant">
      <vt:variant>
        <vt:lpstr>Fontes usadas</vt:lpstr>
      </vt:variant>
      <vt:variant>
        <vt:i4>4</vt:i4>
      </vt:variant>
      <vt:variant>
        <vt:lpstr>Tema</vt:lpstr>
      </vt:variant>
      <vt:variant>
        <vt:i4>1</vt:i4>
      </vt:variant>
      <vt:variant>
        <vt:lpstr>Servidores OLE inseridos</vt:lpstr>
      </vt:variant>
      <vt:variant>
        <vt:i4>1</vt:i4>
      </vt:variant>
      <vt:variant>
        <vt:lpstr>Títulos de slides</vt:lpstr>
      </vt:variant>
      <vt:variant>
        <vt:i4>21</vt:i4>
      </vt:variant>
    </vt:vector>
  </HeadingPairs>
  <TitlesOfParts>
    <vt:vector size="27" baseType="lpstr">
      <vt:lpstr>Arial</vt:lpstr>
      <vt:lpstr>Calibri</vt:lpstr>
      <vt:lpstr>Calibri Light</vt:lpstr>
      <vt:lpstr>Times New Roman</vt:lpstr>
      <vt:lpstr>Tema do Office</vt:lpstr>
      <vt:lpstr>Imagem de Bitmap</vt:lpstr>
      <vt:lpstr>Indicador de Vulnerabilidade Urbana ao Desabastecimento de água - IVUD para São José dos Campos (SP) </vt:lpstr>
      <vt:lpstr>1949: início da extração de areia no Vale do Paraíba para abastecer RMSP (IG 2009, apud ACHÉ, 1991). Cenário perene, velado nos meandros do rio avançando furtivo à jusante; </vt:lpstr>
      <vt:lpstr>   Construir o IVUD: Indicador para a avaliação da Vulnerabilidade Urbana ao Desabastecimento de água na zona urbana de São José Dos Campos, SP, com base no evento do rompimento de barragem de uma lagoa de mineração de areia em Jacareí.</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IVUD     Índice de Vulnerabilidade URBANA ao Desabastecimento, devido à interrupção na captação no Subsistema Sede, do Rio Paraíba do Sul por acidente na mineração de areia</vt:lpstr>
      <vt:lpstr>ANÁLISE DA QUANTIDADE DE PESSOAS POR REGIÕES DA CIDADE PELO IVUD</vt:lpstr>
      <vt:lpstr>VISUALIZAÇÃO POR REGIÕES (BAIRROS + REPRESENTATIVOS)</vt:lpstr>
      <vt:lpstr>SUPERPOSIÇÃO DO MAPA DO IVUD PARA A REGIÃO SUL </vt:lpstr>
      <vt:lpstr>Apresentação do PowerPoint</vt:lpstr>
      <vt:lpstr>Apresentação do PowerPoint</vt:lpstr>
      <vt:lpstr>Apresentação do PowerPoint</vt:lpstr>
      <vt:lpstr>DEMAIS REGIÕES...</vt:lpstr>
      <vt:lpstr>CONSIDERAÇÕES FINAIS</vt:lpstr>
      <vt:lpstr>Fontes das Imagens:</vt:lpstr>
      <vt:lpstr>OBRIGADA!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Interrupção na captação do Rio Paraíba do Sul por acidentes na mineração de areia: indicador de vulnerabilidade ao desabastecimento de água - IVUD em São José dos Campos (SP)   Luciana Maria Ferrer </dc:title>
  <dc:creator>Luciana Maria Ferrer</dc:creator>
  <cp:lastModifiedBy>Luciana Maria Ferrer</cp:lastModifiedBy>
  <cp:revision>71</cp:revision>
  <dcterms:created xsi:type="dcterms:W3CDTF">2017-09-15T03:34:14Z</dcterms:created>
  <dcterms:modified xsi:type="dcterms:W3CDTF">2017-09-19T04:33:45Z</dcterms:modified>
</cp:coreProperties>
</file>