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6" r:id="rId3"/>
    <p:sldId id="257" r:id="rId4"/>
    <p:sldId id="258" r:id="rId5"/>
    <p:sldId id="309" r:id="rId6"/>
    <p:sldId id="299" r:id="rId7"/>
    <p:sldId id="291" r:id="rId8"/>
    <p:sldId id="294" r:id="rId9"/>
    <p:sldId id="296" r:id="rId10"/>
    <p:sldId id="297" r:id="rId11"/>
    <p:sldId id="298" r:id="rId12"/>
    <p:sldId id="293" r:id="rId13"/>
    <p:sldId id="292" r:id="rId14"/>
    <p:sldId id="306" r:id="rId15"/>
    <p:sldId id="307" r:id="rId16"/>
    <p:sldId id="308" r:id="rId17"/>
    <p:sldId id="268" r:id="rId18"/>
    <p:sldId id="269" r:id="rId19"/>
    <p:sldId id="300" r:id="rId20"/>
    <p:sldId id="301" r:id="rId21"/>
    <p:sldId id="302" r:id="rId22"/>
    <p:sldId id="303" r:id="rId23"/>
    <p:sldId id="304" r:id="rId24"/>
    <p:sldId id="285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76400" autoAdjust="0"/>
  </p:normalViewPr>
  <p:slideViewPr>
    <p:cSldViewPr snapToGrid="0">
      <p:cViewPr varScale="1">
        <p:scale>
          <a:sx n="51" d="100"/>
          <a:sy n="51" d="100"/>
        </p:scale>
        <p:origin x="18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a Kasahara" userId="7ee55f3cec35e917" providerId="LiveId" clId="{FC841F8A-A26B-4B00-A3CD-0688027D81FA}"/>
    <pc:docChg chg="undo custSel addSld delSld modSld">
      <pc:chgData name="Alana Kasahara" userId="7ee55f3cec35e917" providerId="LiveId" clId="{FC841F8A-A26B-4B00-A3CD-0688027D81FA}" dt="2017-12-18T21:04:33.571" v="784" actId="20577"/>
      <pc:docMkLst>
        <pc:docMk/>
      </pc:docMkLst>
      <pc:sldChg chg="modSp">
        <pc:chgData name="Alana Kasahara" userId="7ee55f3cec35e917" providerId="LiveId" clId="{FC841F8A-A26B-4B00-A3CD-0688027D81FA}" dt="2017-12-18T19:01:12.691" v="69" actId="20577"/>
        <pc:sldMkLst>
          <pc:docMk/>
          <pc:sldMk cId="3424721807" sldId="256"/>
        </pc:sldMkLst>
        <pc:spChg chg="mod">
          <ac:chgData name="Alana Kasahara" userId="7ee55f3cec35e917" providerId="LiveId" clId="{FC841F8A-A26B-4B00-A3CD-0688027D81FA}" dt="2017-12-18T19:01:12.691" v="69" actId="20577"/>
          <ac:spMkLst>
            <pc:docMk/>
            <pc:sldMk cId="3424721807" sldId="256"/>
            <ac:spMk id="2" creationId="{D2CA88EB-AA43-4667-BA37-A112BCD0FE43}"/>
          </ac:spMkLst>
        </pc:spChg>
      </pc:sldChg>
      <pc:sldChg chg="modSp">
        <pc:chgData name="Alana Kasahara" userId="7ee55f3cec35e917" providerId="LiveId" clId="{FC841F8A-A26B-4B00-A3CD-0688027D81FA}" dt="2017-12-18T19:05:31.695" v="271" actId="255"/>
        <pc:sldMkLst>
          <pc:docMk/>
          <pc:sldMk cId="2019809098" sldId="257"/>
        </pc:sldMkLst>
        <pc:spChg chg="mod">
          <ac:chgData name="Alana Kasahara" userId="7ee55f3cec35e917" providerId="LiveId" clId="{FC841F8A-A26B-4B00-A3CD-0688027D81FA}" dt="2017-12-18T19:05:31.695" v="271" actId="255"/>
          <ac:spMkLst>
            <pc:docMk/>
            <pc:sldMk cId="2019809098" sldId="257"/>
            <ac:spMk id="13" creationId="{5E9BB56E-B39E-40DD-A277-AD2FE2ABDBBF}"/>
          </ac:spMkLst>
        </pc:spChg>
      </pc:sldChg>
      <pc:sldChg chg="modSp">
        <pc:chgData name="Alana Kasahara" userId="7ee55f3cec35e917" providerId="LiveId" clId="{FC841F8A-A26B-4B00-A3CD-0688027D81FA}" dt="2017-12-18T18:43:36.385" v="45" actId="1076"/>
        <pc:sldMkLst>
          <pc:docMk/>
          <pc:sldMk cId="2404854960" sldId="266"/>
        </pc:sldMkLst>
        <pc:spChg chg="mod">
          <ac:chgData name="Alana Kasahara" userId="7ee55f3cec35e917" providerId="LiveId" clId="{FC841F8A-A26B-4B00-A3CD-0688027D81FA}" dt="2017-12-18T18:43:34.344" v="44" actId="1076"/>
          <ac:spMkLst>
            <pc:docMk/>
            <pc:sldMk cId="2404854960" sldId="266"/>
            <ac:spMk id="3" creationId="{998EF648-E63C-40BB-A698-73C64A43F1EE}"/>
          </ac:spMkLst>
        </pc:spChg>
        <pc:spChg chg="mod">
          <ac:chgData name="Alana Kasahara" userId="7ee55f3cec35e917" providerId="LiveId" clId="{FC841F8A-A26B-4B00-A3CD-0688027D81FA}" dt="2017-12-18T18:43:22.412" v="42" actId="27636"/>
          <ac:spMkLst>
            <pc:docMk/>
            <pc:sldMk cId="2404854960" sldId="266"/>
            <ac:spMk id="12" creationId="{CFDF8575-CCE0-45C0-95D7-0CE84BB47265}"/>
          </ac:spMkLst>
        </pc:spChg>
        <pc:picChg chg="mod">
          <ac:chgData name="Alana Kasahara" userId="7ee55f3cec35e917" providerId="LiveId" clId="{FC841F8A-A26B-4B00-A3CD-0688027D81FA}" dt="2017-12-18T18:43:36.385" v="45" actId="1076"/>
          <ac:picMkLst>
            <pc:docMk/>
            <pc:sldMk cId="2404854960" sldId="266"/>
            <ac:picMk id="2" creationId="{B088318E-82A0-4390-B174-157616B90997}"/>
          </ac:picMkLst>
        </pc:picChg>
      </pc:sldChg>
      <pc:sldChg chg="modNotesTx">
        <pc:chgData name="Alana Kasahara" userId="7ee55f3cec35e917" providerId="LiveId" clId="{FC841F8A-A26B-4B00-A3CD-0688027D81FA}" dt="2017-12-18T20:48:28.578" v="420" actId="20577"/>
        <pc:sldMkLst>
          <pc:docMk/>
          <pc:sldMk cId="4100491468" sldId="268"/>
        </pc:sldMkLst>
      </pc:sldChg>
      <pc:sldChg chg="modNotesTx">
        <pc:chgData name="Alana Kasahara" userId="7ee55f3cec35e917" providerId="LiveId" clId="{FC841F8A-A26B-4B00-A3CD-0688027D81FA}" dt="2017-12-18T20:39:48.741" v="411" actId="20577"/>
        <pc:sldMkLst>
          <pc:docMk/>
          <pc:sldMk cId="811900912" sldId="292"/>
        </pc:sldMkLst>
      </pc:sldChg>
      <pc:sldChg chg="addSp modSp modAnim">
        <pc:chgData name="Alana Kasahara" userId="7ee55f3cec35e917" providerId="LiveId" clId="{FC841F8A-A26B-4B00-A3CD-0688027D81FA}" dt="2017-12-18T20:26:32.602" v="383" actId="20577"/>
        <pc:sldMkLst>
          <pc:docMk/>
          <pc:sldMk cId="2697645579" sldId="293"/>
        </pc:sldMkLst>
        <pc:spChg chg="add mod">
          <ac:chgData name="Alana Kasahara" userId="7ee55f3cec35e917" providerId="LiveId" clId="{FC841F8A-A26B-4B00-A3CD-0688027D81FA}" dt="2017-12-18T20:23:01.013" v="359" actId="1582"/>
          <ac:spMkLst>
            <pc:docMk/>
            <pc:sldMk cId="2697645579" sldId="293"/>
            <ac:spMk id="2" creationId="{791A6B41-B24D-4AB5-9606-33CB6DC3FB1E}"/>
          </ac:spMkLst>
        </pc:spChg>
        <pc:spChg chg="add mod">
          <ac:chgData name="Alana Kasahara" userId="7ee55f3cec35e917" providerId="LiveId" clId="{FC841F8A-A26B-4B00-A3CD-0688027D81FA}" dt="2017-12-18T20:25:08.984" v="365" actId="20577"/>
          <ac:spMkLst>
            <pc:docMk/>
            <pc:sldMk cId="2697645579" sldId="293"/>
            <ac:spMk id="3" creationId="{01F28A3E-881F-4FE1-86A0-1C54640CA800}"/>
          </ac:spMkLst>
        </pc:spChg>
        <pc:spChg chg="add mod">
          <ac:chgData name="Alana Kasahara" userId="7ee55f3cec35e917" providerId="LiveId" clId="{FC841F8A-A26B-4B00-A3CD-0688027D81FA}" dt="2017-12-18T20:25:59.474" v="380" actId="1582"/>
          <ac:spMkLst>
            <pc:docMk/>
            <pc:sldMk cId="2697645579" sldId="293"/>
            <ac:spMk id="13" creationId="{137912E8-7A4C-4EF4-B681-21F3CBF057E9}"/>
          </ac:spMkLst>
        </pc:spChg>
        <pc:spChg chg="add mod">
          <ac:chgData name="Alana Kasahara" userId="7ee55f3cec35e917" providerId="LiveId" clId="{FC841F8A-A26B-4B00-A3CD-0688027D81FA}" dt="2017-12-18T20:23:08.789" v="361" actId="1076"/>
          <ac:spMkLst>
            <pc:docMk/>
            <pc:sldMk cId="2697645579" sldId="293"/>
            <ac:spMk id="18" creationId="{FD8F829A-BB57-45EE-9BAB-E1034D3664D5}"/>
          </ac:spMkLst>
        </pc:spChg>
        <pc:spChg chg="add mod">
          <ac:chgData name="Alana Kasahara" userId="7ee55f3cec35e917" providerId="LiveId" clId="{FC841F8A-A26B-4B00-A3CD-0688027D81FA}" dt="2017-12-18T20:25:29.965" v="367" actId="1076"/>
          <ac:spMkLst>
            <pc:docMk/>
            <pc:sldMk cId="2697645579" sldId="293"/>
            <ac:spMk id="19" creationId="{07F7E6E6-5043-42AB-8C5B-C52EAFD77966}"/>
          </ac:spMkLst>
        </pc:spChg>
        <pc:spChg chg="add mod">
          <ac:chgData name="Alana Kasahara" userId="7ee55f3cec35e917" providerId="LiveId" clId="{FC841F8A-A26B-4B00-A3CD-0688027D81FA}" dt="2017-12-18T20:26:05.929" v="382" actId="1076"/>
          <ac:spMkLst>
            <pc:docMk/>
            <pc:sldMk cId="2697645579" sldId="293"/>
            <ac:spMk id="20" creationId="{D413882B-EC5D-4465-8878-D44FF5E6BB9C}"/>
          </ac:spMkLst>
        </pc:spChg>
        <pc:picChg chg="mod">
          <ac:chgData name="Alana Kasahara" userId="7ee55f3cec35e917" providerId="LiveId" clId="{FC841F8A-A26B-4B00-A3CD-0688027D81FA}" dt="2017-12-18T20:20:22.360" v="355" actId="1035"/>
          <ac:picMkLst>
            <pc:docMk/>
            <pc:sldMk cId="2697645579" sldId="293"/>
            <ac:picMk id="16" creationId="{3C4DAD8E-1442-4AA8-8998-E439611D19E9}"/>
          </ac:picMkLst>
        </pc:picChg>
      </pc:sldChg>
      <pc:sldChg chg="addSp modSp">
        <pc:chgData name="Alana Kasahara" userId="7ee55f3cec35e917" providerId="LiveId" clId="{FC841F8A-A26B-4B00-A3CD-0688027D81FA}" dt="2017-12-18T20:01:29.047" v="313" actId="20577"/>
        <pc:sldMkLst>
          <pc:docMk/>
          <pc:sldMk cId="3296588197" sldId="294"/>
        </pc:sldMkLst>
        <pc:spChg chg="add mod">
          <ac:chgData name="Alana Kasahara" userId="7ee55f3cec35e917" providerId="LiveId" clId="{FC841F8A-A26B-4B00-A3CD-0688027D81FA}" dt="2017-12-18T20:01:12.048" v="290" actId="1076"/>
          <ac:spMkLst>
            <pc:docMk/>
            <pc:sldMk cId="3296588197" sldId="294"/>
            <ac:spMk id="3" creationId="{F78FADC2-6A7D-442C-A66D-F99B57CA9ACC}"/>
          </ac:spMkLst>
        </pc:spChg>
        <pc:spChg chg="add mod">
          <ac:chgData name="Alana Kasahara" userId="7ee55f3cec35e917" providerId="LiveId" clId="{FC841F8A-A26B-4B00-A3CD-0688027D81FA}" dt="2017-12-18T20:01:29.047" v="313" actId="20577"/>
          <ac:spMkLst>
            <pc:docMk/>
            <pc:sldMk cId="3296588197" sldId="294"/>
            <ac:spMk id="17" creationId="{C904C940-8066-403F-8B10-FABFF1C710F7}"/>
          </ac:spMkLst>
        </pc:spChg>
      </pc:sldChg>
      <pc:sldChg chg="addSp modSp">
        <pc:chgData name="Alana Kasahara" userId="7ee55f3cec35e917" providerId="LiveId" clId="{FC841F8A-A26B-4B00-A3CD-0688027D81FA}" dt="2017-12-18T20:13:03.356" v="347" actId="1076"/>
        <pc:sldMkLst>
          <pc:docMk/>
          <pc:sldMk cId="2019437527" sldId="298"/>
        </pc:sldMkLst>
        <pc:spChg chg="add mod">
          <ac:chgData name="Alana Kasahara" userId="7ee55f3cec35e917" providerId="LiveId" clId="{FC841F8A-A26B-4B00-A3CD-0688027D81FA}" dt="2017-12-18T20:12:32.408" v="325" actId="1076"/>
          <ac:spMkLst>
            <pc:docMk/>
            <pc:sldMk cId="2019437527" sldId="298"/>
            <ac:spMk id="2" creationId="{43A75F9E-089F-488B-9BBE-A34012F7C5DA}"/>
          </ac:spMkLst>
        </pc:spChg>
        <pc:spChg chg="add mod">
          <ac:chgData name="Alana Kasahara" userId="7ee55f3cec35e917" providerId="LiveId" clId="{FC841F8A-A26B-4B00-A3CD-0688027D81FA}" dt="2017-12-18T20:13:02.396" v="346" actId="1076"/>
          <ac:spMkLst>
            <pc:docMk/>
            <pc:sldMk cId="2019437527" sldId="298"/>
            <ac:spMk id="16" creationId="{156C13AA-2DD6-4D3C-ACD6-2FE443F0C2B2}"/>
          </ac:spMkLst>
        </pc:spChg>
        <pc:picChg chg="mod">
          <ac:chgData name="Alana Kasahara" userId="7ee55f3cec35e917" providerId="LiveId" clId="{FC841F8A-A26B-4B00-A3CD-0688027D81FA}" dt="2017-12-18T20:13:03.356" v="347" actId="1076"/>
          <ac:picMkLst>
            <pc:docMk/>
            <pc:sldMk cId="2019437527" sldId="298"/>
            <ac:picMk id="17" creationId="{377293E1-2488-45A9-B3C3-03F049890811}"/>
          </ac:picMkLst>
        </pc:picChg>
      </pc:sldChg>
      <pc:sldChg chg="add del modTransition">
        <pc:chgData name="Alana Kasahara" userId="7ee55f3cec35e917" providerId="LiveId" clId="{FC841F8A-A26B-4B00-A3CD-0688027D81FA}" dt="2017-12-18T19:58:38.149" v="274" actId="20577"/>
        <pc:sldMkLst>
          <pc:docMk/>
          <pc:sldMk cId="4038131975" sldId="299"/>
        </pc:sldMkLst>
      </pc:sldChg>
      <pc:sldChg chg="modSp modNotesTx">
        <pc:chgData name="Alana Kasahara" userId="7ee55f3cec35e917" providerId="LiveId" clId="{FC841F8A-A26B-4B00-A3CD-0688027D81FA}" dt="2017-12-18T20:59:33.522" v="740" actId="20577"/>
        <pc:sldMkLst>
          <pc:docMk/>
          <pc:sldMk cId="215155989" sldId="300"/>
        </pc:sldMkLst>
        <pc:spChg chg="mod">
          <ac:chgData name="Alana Kasahara" userId="7ee55f3cec35e917" providerId="LiveId" clId="{FC841F8A-A26B-4B00-A3CD-0688027D81FA}" dt="2017-12-18T20:59:33.522" v="740" actId="20577"/>
          <ac:spMkLst>
            <pc:docMk/>
            <pc:sldMk cId="215155989" sldId="300"/>
            <ac:spMk id="12" creationId="{7AB7F386-4FE0-45FD-A3F8-F3E3FF0B435B}"/>
          </ac:spMkLst>
        </pc:spChg>
      </pc:sldChg>
      <pc:sldChg chg="addSp modSp modAnim">
        <pc:chgData name="Alana Kasahara" userId="7ee55f3cec35e917" providerId="LiveId" clId="{FC841F8A-A26B-4B00-A3CD-0688027D81FA}" dt="2017-12-18T21:02:00.705" v="758" actId="20577"/>
        <pc:sldMkLst>
          <pc:docMk/>
          <pc:sldMk cId="4075512735" sldId="301"/>
        </pc:sldMkLst>
        <pc:spChg chg="add mod">
          <ac:chgData name="Alana Kasahara" userId="7ee55f3cec35e917" providerId="LiveId" clId="{FC841F8A-A26B-4B00-A3CD-0688027D81FA}" dt="2017-12-18T21:00:53.710" v="747" actId="1035"/>
          <ac:spMkLst>
            <pc:docMk/>
            <pc:sldMk cId="4075512735" sldId="301"/>
            <ac:spMk id="2" creationId="{3B5EF0E2-0833-4A8C-92E2-64A3923B4D2F}"/>
          </ac:spMkLst>
        </pc:spChg>
        <pc:spChg chg="add mod">
          <ac:chgData name="Alana Kasahara" userId="7ee55f3cec35e917" providerId="LiveId" clId="{FC841F8A-A26B-4B00-A3CD-0688027D81FA}" dt="2017-12-18T21:01:53.236" v="757" actId="14100"/>
          <ac:spMkLst>
            <pc:docMk/>
            <pc:sldMk cId="4075512735" sldId="301"/>
            <ac:spMk id="15" creationId="{38BC13EA-5AF3-4EFA-A766-A8DB18222EE4}"/>
          </ac:spMkLst>
        </pc:spChg>
      </pc:sldChg>
      <pc:sldChg chg="modNotesTx">
        <pc:chgData name="Alana Kasahara" userId="7ee55f3cec35e917" providerId="LiveId" clId="{FC841F8A-A26B-4B00-A3CD-0688027D81FA}" dt="2017-12-18T21:04:33.571" v="784" actId="20577"/>
        <pc:sldMkLst>
          <pc:docMk/>
          <pc:sldMk cId="2070298021" sldId="302"/>
        </pc:sldMkLst>
      </pc:sldChg>
      <pc:sldChg chg="addSp delSp modSp">
        <pc:chgData name="Alana Kasahara" userId="7ee55f3cec35e917" providerId="LiveId" clId="{FC841F8A-A26B-4B00-A3CD-0688027D81FA}" dt="2017-12-18T20:58:46.498" v="723" actId="13822"/>
        <pc:sldMkLst>
          <pc:docMk/>
          <pc:sldMk cId="331727492" sldId="309"/>
        </pc:sldMkLst>
        <pc:spChg chg="mod">
          <ac:chgData name="Alana Kasahara" userId="7ee55f3cec35e917" providerId="LiveId" clId="{FC841F8A-A26B-4B00-A3CD-0688027D81FA}" dt="2017-12-18T20:56:25.653" v="703" actId="20577"/>
          <ac:spMkLst>
            <pc:docMk/>
            <pc:sldMk cId="331727492" sldId="309"/>
            <ac:spMk id="68" creationId="{55200B1A-AB52-4F97-AF33-68F403C7EAC3}"/>
          </ac:spMkLst>
        </pc:spChg>
        <pc:grpChg chg="mod">
          <ac:chgData name="Alana Kasahara" userId="7ee55f3cec35e917" providerId="LiveId" clId="{FC841F8A-A26B-4B00-A3CD-0688027D81FA}" dt="2017-12-18T20:58:23.057" v="718" actId="1076"/>
          <ac:grpSpMkLst>
            <pc:docMk/>
            <pc:sldMk cId="331727492" sldId="309"/>
            <ac:grpSpMk id="52" creationId="{7A6823E6-10DE-4809-81A5-4C273EEAB24D}"/>
          </ac:grpSpMkLst>
        </pc:grpChg>
        <pc:grpChg chg="mod">
          <ac:chgData name="Alana Kasahara" userId="7ee55f3cec35e917" providerId="LiveId" clId="{FC841F8A-A26B-4B00-A3CD-0688027D81FA}" dt="2017-12-18T20:57:51.322" v="715" actId="1076"/>
          <ac:grpSpMkLst>
            <pc:docMk/>
            <pc:sldMk cId="331727492" sldId="309"/>
            <ac:grpSpMk id="53" creationId="{473E0C62-0466-47E6-B6C4-ABC1077D2A9A}"/>
          </ac:grpSpMkLst>
        </pc:grpChg>
        <pc:grpChg chg="add mod">
          <ac:chgData name="Alana Kasahara" userId="7ee55f3cec35e917" providerId="LiveId" clId="{FC841F8A-A26B-4B00-A3CD-0688027D81FA}" dt="2017-12-18T20:57:28.585" v="712" actId="1076"/>
          <ac:grpSpMkLst>
            <pc:docMk/>
            <pc:sldMk cId="331727492" sldId="309"/>
            <ac:grpSpMk id="64" creationId="{DB810D82-3ABC-4723-AEA5-CABCA8974088}"/>
          </ac:grpSpMkLst>
        </pc:grpChg>
        <pc:cxnChg chg="add del mod">
          <ac:chgData name="Alana Kasahara" userId="7ee55f3cec35e917" providerId="LiveId" clId="{FC841F8A-A26B-4B00-A3CD-0688027D81FA}" dt="2017-12-18T20:55:01.132" v="679" actId="478"/>
          <ac:cxnSpMkLst>
            <pc:docMk/>
            <pc:sldMk cId="331727492" sldId="309"/>
            <ac:cxnSpMk id="14" creationId="{41F92D92-8501-4B51-9922-66D04E54874F}"/>
          </ac:cxnSpMkLst>
        </pc:cxnChg>
        <pc:cxnChg chg="add del mod">
          <ac:chgData name="Alana Kasahara" userId="7ee55f3cec35e917" providerId="LiveId" clId="{FC841F8A-A26B-4B00-A3CD-0688027D81FA}" dt="2017-12-18T20:56:57.843" v="708" actId="478"/>
          <ac:cxnSpMkLst>
            <pc:docMk/>
            <pc:sldMk cId="331727492" sldId="309"/>
            <ac:cxnSpMk id="35" creationId="{25D10F00-AD2F-4097-9F4F-A934B2629C16}"/>
          </ac:cxnSpMkLst>
        </pc:cxnChg>
        <pc:cxnChg chg="add mod">
          <ac:chgData name="Alana Kasahara" userId="7ee55f3cec35e917" providerId="LiveId" clId="{FC841F8A-A26B-4B00-A3CD-0688027D81FA}" dt="2017-12-18T20:57:38.017" v="713" actId="13822"/>
          <ac:cxnSpMkLst>
            <pc:docMk/>
            <pc:sldMk cId="331727492" sldId="309"/>
            <ac:cxnSpMk id="37" creationId="{7B7D8959-C5C0-4B8A-9B07-9F5CC91D4CB3}"/>
          </ac:cxnSpMkLst>
        </pc:cxnChg>
        <pc:cxnChg chg="add del mod">
          <ac:chgData name="Alana Kasahara" userId="7ee55f3cec35e917" providerId="LiveId" clId="{FC841F8A-A26B-4B00-A3CD-0688027D81FA}" dt="2017-12-18T20:58:25.595" v="719" actId="478"/>
          <ac:cxnSpMkLst>
            <pc:docMk/>
            <pc:sldMk cId="331727492" sldId="309"/>
            <ac:cxnSpMk id="42" creationId="{52C10317-ADEF-4A86-BCA6-ABD015F076DF}"/>
          </ac:cxnSpMkLst>
        </pc:cxnChg>
        <pc:cxnChg chg="del">
          <ac:chgData name="Alana Kasahara" userId="7ee55f3cec35e917" providerId="LiveId" clId="{FC841F8A-A26B-4B00-A3CD-0688027D81FA}" dt="2017-12-18T20:54:19.618" v="675" actId="478"/>
          <ac:cxnSpMkLst>
            <pc:docMk/>
            <pc:sldMk cId="331727492" sldId="309"/>
            <ac:cxnSpMk id="67" creationId="{00EB10A3-18CF-4A3A-B506-56558215F8CE}"/>
          </ac:cxnSpMkLst>
        </pc:cxnChg>
        <pc:cxnChg chg="del">
          <ac:chgData name="Alana Kasahara" userId="7ee55f3cec35e917" providerId="LiveId" clId="{FC841F8A-A26B-4B00-A3CD-0688027D81FA}" dt="2017-12-18T20:54:22.226" v="676" actId="478"/>
          <ac:cxnSpMkLst>
            <pc:docMk/>
            <pc:sldMk cId="331727492" sldId="309"/>
            <ac:cxnSpMk id="69" creationId="{659050F1-7822-47AD-A1B3-B04ACC361C35}"/>
          </ac:cxnSpMkLst>
        </pc:cxnChg>
        <pc:cxnChg chg="add mod">
          <ac:chgData name="Alana Kasahara" userId="7ee55f3cec35e917" providerId="LiveId" clId="{FC841F8A-A26B-4B00-A3CD-0688027D81FA}" dt="2017-12-18T20:58:38.308" v="721" actId="13822"/>
          <ac:cxnSpMkLst>
            <pc:docMk/>
            <pc:sldMk cId="331727492" sldId="309"/>
            <ac:cxnSpMk id="70" creationId="{C36FE470-5350-4BB9-ABFC-77415D23278F}"/>
          </ac:cxnSpMkLst>
        </pc:cxnChg>
        <pc:cxnChg chg="add mod">
          <ac:chgData name="Alana Kasahara" userId="7ee55f3cec35e917" providerId="LiveId" clId="{FC841F8A-A26B-4B00-A3CD-0688027D81FA}" dt="2017-12-18T20:58:46.498" v="723" actId="13822"/>
          <ac:cxnSpMkLst>
            <pc:docMk/>
            <pc:sldMk cId="331727492" sldId="309"/>
            <ac:cxnSpMk id="72" creationId="{E2B0DF89-33BE-473C-8D94-88C1F04D5FDC}"/>
          </ac:cxnSpMkLst>
        </pc:cxnChg>
      </pc:sldChg>
    </pc:docChg>
  </pc:docChgLst>
  <pc:docChgLst>
    <pc:chgData name="Alana Kasahara" userId="7ee55f3cec35e917" providerId="LiveId" clId="{3DDAE72E-68D3-412B-B7C6-AAFBCD253503}"/>
    <pc:docChg chg="undo custSel addSld modSld">
      <pc:chgData name="Alana Kasahara" userId="7ee55f3cec35e917" providerId="LiveId" clId="{3DDAE72E-68D3-412B-B7C6-AAFBCD253503}" dt="2017-12-18T13:42:27.263" v="847" actId="20577"/>
      <pc:docMkLst>
        <pc:docMk/>
      </pc:docMkLst>
      <pc:sldChg chg="modSp">
        <pc:chgData name="Alana Kasahara" userId="7ee55f3cec35e917" providerId="LiveId" clId="{3DDAE72E-68D3-412B-B7C6-AAFBCD253503}" dt="2017-12-18T12:28:37.773" v="388" actId="123"/>
        <pc:sldMkLst>
          <pc:docMk/>
          <pc:sldMk cId="2019809098" sldId="257"/>
        </pc:sldMkLst>
        <pc:spChg chg="mod">
          <ac:chgData name="Alana Kasahara" userId="7ee55f3cec35e917" providerId="LiveId" clId="{3DDAE72E-68D3-412B-B7C6-AAFBCD253503}" dt="2017-12-18T12:28:37.773" v="388" actId="123"/>
          <ac:spMkLst>
            <pc:docMk/>
            <pc:sldMk cId="2019809098" sldId="257"/>
            <ac:spMk id="13" creationId="{5E9BB56E-B39E-40DD-A277-AD2FE2ABDBBF}"/>
          </ac:spMkLst>
        </pc:spChg>
      </pc:sldChg>
      <pc:sldChg chg="modSp">
        <pc:chgData name="Alana Kasahara" userId="7ee55f3cec35e917" providerId="LiveId" clId="{3DDAE72E-68D3-412B-B7C6-AAFBCD253503}" dt="2017-12-18T13:42:27.263" v="847" actId="20577"/>
        <pc:sldMkLst>
          <pc:docMk/>
          <pc:sldMk cId="2404854960" sldId="266"/>
        </pc:sldMkLst>
        <pc:spChg chg="mod">
          <ac:chgData name="Alana Kasahara" userId="7ee55f3cec35e917" providerId="LiveId" clId="{3DDAE72E-68D3-412B-B7C6-AAFBCD253503}" dt="2017-12-18T13:42:27.263" v="847" actId="20577"/>
          <ac:spMkLst>
            <pc:docMk/>
            <pc:sldMk cId="2404854960" sldId="266"/>
            <ac:spMk id="12" creationId="{CFDF8575-CCE0-45C0-95D7-0CE84BB47265}"/>
          </ac:spMkLst>
        </pc:spChg>
      </pc:sldChg>
      <pc:sldChg chg="addSp delSp modSp modNotesTx">
        <pc:chgData name="Alana Kasahara" userId="7ee55f3cec35e917" providerId="LiveId" clId="{3DDAE72E-68D3-412B-B7C6-AAFBCD253503}" dt="2017-12-18T13:35:43.516" v="682" actId="1076"/>
        <pc:sldMkLst>
          <pc:docMk/>
          <pc:sldMk cId="811900912" sldId="292"/>
        </pc:sldMkLst>
        <pc:spChg chg="add mod">
          <ac:chgData name="Alana Kasahara" userId="7ee55f3cec35e917" providerId="LiveId" clId="{3DDAE72E-68D3-412B-B7C6-AAFBCD253503}" dt="2017-12-18T13:01:11.830" v="655" actId="1076"/>
          <ac:spMkLst>
            <pc:docMk/>
            <pc:sldMk cId="811900912" sldId="292"/>
            <ac:spMk id="3" creationId="{526535A3-E3DA-4D23-A90C-009EAD4EE9E0}"/>
          </ac:spMkLst>
        </pc:spChg>
        <pc:spChg chg="mod">
          <ac:chgData name="Alana Kasahara" userId="7ee55f3cec35e917" providerId="LiveId" clId="{3DDAE72E-68D3-412B-B7C6-AAFBCD253503}" dt="2017-12-18T12:42:31.309" v="491" actId="6549"/>
          <ac:spMkLst>
            <pc:docMk/>
            <pc:sldMk cId="811900912" sldId="292"/>
            <ac:spMk id="12" creationId="{DB41E8AA-6691-4F78-A771-E44D4F147CF9}"/>
          </ac:spMkLst>
        </pc:spChg>
        <pc:spChg chg="add mod">
          <ac:chgData name="Alana Kasahara" userId="7ee55f3cec35e917" providerId="LiveId" clId="{3DDAE72E-68D3-412B-B7C6-AAFBCD253503}" dt="2017-12-18T12:39:05.845" v="443" actId="20577"/>
          <ac:spMkLst>
            <pc:docMk/>
            <pc:sldMk cId="811900912" sldId="292"/>
            <ac:spMk id="13" creationId="{7D5FDA8B-B37E-4AA2-BC17-CCEDAEE7DDAC}"/>
          </ac:spMkLst>
        </pc:spChg>
        <pc:picChg chg="del mod">
          <ac:chgData name="Alana Kasahara" userId="7ee55f3cec35e917" providerId="LiveId" clId="{3DDAE72E-68D3-412B-B7C6-AAFBCD253503}" dt="2017-12-18T12:42:22.421" v="486" actId="478"/>
          <ac:picMkLst>
            <pc:docMk/>
            <pc:sldMk cId="811900912" sldId="292"/>
            <ac:picMk id="2" creationId="{4800C62D-9912-4628-BED1-ED51BBA93011}"/>
          </ac:picMkLst>
        </pc:picChg>
        <pc:picChg chg="add mod">
          <ac:chgData name="Alana Kasahara" userId="7ee55f3cec35e917" providerId="LiveId" clId="{3DDAE72E-68D3-412B-B7C6-AAFBCD253503}" dt="2017-12-18T13:35:43.516" v="682" actId="1076"/>
          <ac:picMkLst>
            <pc:docMk/>
            <pc:sldMk cId="811900912" sldId="292"/>
            <ac:picMk id="14" creationId="{DC437347-1301-4691-BA41-BA7A14C1557D}"/>
          </ac:picMkLst>
        </pc:picChg>
      </pc:sldChg>
      <pc:sldChg chg="modSp">
        <pc:chgData name="Alana Kasahara" userId="7ee55f3cec35e917" providerId="LiveId" clId="{3DDAE72E-68D3-412B-B7C6-AAFBCD253503}" dt="2017-12-18T13:01:43.115" v="667" actId="20577"/>
        <pc:sldMkLst>
          <pc:docMk/>
          <pc:sldMk cId="2697645579" sldId="293"/>
        </pc:sldMkLst>
        <pc:spChg chg="mod">
          <ac:chgData name="Alana Kasahara" userId="7ee55f3cec35e917" providerId="LiveId" clId="{3DDAE72E-68D3-412B-B7C6-AAFBCD253503}" dt="2017-12-18T13:01:43.115" v="667" actId="20577"/>
          <ac:spMkLst>
            <pc:docMk/>
            <pc:sldMk cId="2697645579" sldId="293"/>
            <ac:spMk id="12" creationId="{3EEA2E35-77A3-4996-A4AE-33A965B45FCB}"/>
          </ac:spMkLst>
        </pc:spChg>
      </pc:sldChg>
      <pc:sldChg chg="addSp modSp">
        <pc:chgData name="Alana Kasahara" userId="7ee55f3cec35e917" providerId="LiveId" clId="{3DDAE72E-68D3-412B-B7C6-AAFBCD253503}" dt="2017-12-18T12:02:54.772" v="166" actId="1076"/>
        <pc:sldMkLst>
          <pc:docMk/>
          <pc:sldMk cId="3296588197" sldId="294"/>
        </pc:sldMkLst>
        <pc:graphicFrameChg chg="add mod modGraphic">
          <ac:chgData name="Alana Kasahara" userId="7ee55f3cec35e917" providerId="LiveId" clId="{3DDAE72E-68D3-412B-B7C6-AAFBCD253503}" dt="2017-12-18T12:02:54.772" v="166" actId="1076"/>
          <ac:graphicFrameMkLst>
            <pc:docMk/>
            <pc:sldMk cId="3296588197" sldId="294"/>
            <ac:graphicFrameMk id="2" creationId="{E0C1B7E2-580A-407F-A708-2CE3F2728E10}"/>
          </ac:graphicFrameMkLst>
        </pc:graphicFrameChg>
      </pc:sldChg>
      <pc:sldChg chg="addSp delSp modSp">
        <pc:chgData name="Alana Kasahara" userId="7ee55f3cec35e917" providerId="LiveId" clId="{3DDAE72E-68D3-412B-B7C6-AAFBCD253503}" dt="2017-12-18T12:17:34.690" v="199" actId="2062"/>
        <pc:sldMkLst>
          <pc:docMk/>
          <pc:sldMk cId="4038131975" sldId="299"/>
        </pc:sldMkLst>
        <pc:graphicFrameChg chg="add mod modGraphic">
          <ac:chgData name="Alana Kasahara" userId="7ee55f3cec35e917" providerId="LiveId" clId="{3DDAE72E-68D3-412B-B7C6-AAFBCD253503}" dt="2017-12-18T12:17:34.690" v="199" actId="2062"/>
          <ac:graphicFrameMkLst>
            <pc:docMk/>
            <pc:sldMk cId="4038131975" sldId="299"/>
            <ac:graphicFrameMk id="2" creationId="{B6243AC9-79C9-455C-A28B-703B6B370B6B}"/>
          </ac:graphicFrameMkLst>
        </pc:graphicFrameChg>
        <pc:graphicFrameChg chg="add del mod">
          <ac:chgData name="Alana Kasahara" userId="7ee55f3cec35e917" providerId="LiveId" clId="{3DDAE72E-68D3-412B-B7C6-AAFBCD253503}" dt="2017-12-18T12:16:04.896" v="180" actId="478"/>
          <ac:graphicFrameMkLst>
            <pc:docMk/>
            <pc:sldMk cId="4038131975" sldId="299"/>
            <ac:graphicFrameMk id="3" creationId="{DC2BFA21-308E-473F-8BCF-9DB8C4FE7293}"/>
          </ac:graphicFrameMkLst>
        </pc:graphicFrameChg>
      </pc:sldChg>
      <pc:sldChg chg="addSp delSp modSp add modNotesTx">
        <pc:chgData name="Alana Kasahara" userId="7ee55f3cec35e917" providerId="LiveId" clId="{3DDAE72E-68D3-412B-B7C6-AAFBCD253503}" dt="2017-12-18T13:31:12.965" v="677" actId="1076"/>
        <pc:sldMkLst>
          <pc:docMk/>
          <pc:sldMk cId="2170104468" sldId="307"/>
        </pc:sldMkLst>
        <pc:spChg chg="mod">
          <ac:chgData name="Alana Kasahara" userId="7ee55f3cec35e917" providerId="LiveId" clId="{3DDAE72E-68D3-412B-B7C6-AAFBCD253503}" dt="2017-12-18T12:51:28.636" v="537" actId="20577"/>
          <ac:spMkLst>
            <pc:docMk/>
            <pc:sldMk cId="2170104468" sldId="307"/>
            <ac:spMk id="12" creationId="{DB41E8AA-6691-4F78-A771-E44D4F147CF9}"/>
          </ac:spMkLst>
        </pc:spChg>
        <pc:spChg chg="del">
          <ac:chgData name="Alana Kasahara" userId="7ee55f3cec35e917" providerId="LiveId" clId="{3DDAE72E-68D3-412B-B7C6-AAFBCD253503}" dt="2017-12-18T12:41:22.910" v="450" actId="478"/>
          <ac:spMkLst>
            <pc:docMk/>
            <pc:sldMk cId="2170104468" sldId="307"/>
            <ac:spMk id="13" creationId="{7D5FDA8B-B37E-4AA2-BC17-CCEDAEE7DDAC}"/>
          </ac:spMkLst>
        </pc:spChg>
        <pc:spChg chg="add mod">
          <ac:chgData name="Alana Kasahara" userId="7ee55f3cec35e917" providerId="LiveId" clId="{3DDAE72E-68D3-412B-B7C6-AAFBCD253503}" dt="2017-12-18T12:56:19.462" v="601" actId="255"/>
          <ac:spMkLst>
            <pc:docMk/>
            <pc:sldMk cId="2170104468" sldId="307"/>
            <ac:spMk id="14" creationId="{7B12F00B-E62F-4D54-9889-BB089281B85E}"/>
          </ac:spMkLst>
        </pc:spChg>
        <pc:spChg chg="add mod">
          <ac:chgData name="Alana Kasahara" userId="7ee55f3cec35e917" providerId="LiveId" clId="{3DDAE72E-68D3-412B-B7C6-AAFBCD253503}" dt="2017-12-18T13:31:12.965" v="677" actId="1076"/>
          <ac:spMkLst>
            <pc:docMk/>
            <pc:sldMk cId="2170104468" sldId="307"/>
            <ac:spMk id="15" creationId="{4BEF2EA3-F01D-4523-B9ED-4C1E8FE415BA}"/>
          </ac:spMkLst>
        </pc:spChg>
        <pc:picChg chg="mod">
          <ac:chgData name="Alana Kasahara" userId="7ee55f3cec35e917" providerId="LiveId" clId="{3DDAE72E-68D3-412B-B7C6-AAFBCD253503}" dt="2017-12-18T12:45:01.127" v="500" actId="1076"/>
          <ac:picMkLst>
            <pc:docMk/>
            <pc:sldMk cId="2170104468" sldId="307"/>
            <ac:picMk id="2" creationId="{4800C62D-9912-4628-BED1-ED51BBA93011}"/>
          </ac:picMkLst>
        </pc:picChg>
        <pc:picChg chg="add del">
          <ac:chgData name="Alana Kasahara" userId="7ee55f3cec35e917" providerId="LiveId" clId="{3DDAE72E-68D3-412B-B7C6-AAFBCD253503}" dt="2017-12-18T13:29:57.135" v="669" actId="478"/>
          <ac:picMkLst>
            <pc:docMk/>
            <pc:sldMk cId="2170104468" sldId="307"/>
            <ac:picMk id="3" creationId="{F20A8A5A-75DC-4D32-AD8D-E1907A82EF86}"/>
          </ac:picMkLst>
        </pc:picChg>
        <pc:picChg chg="add mod">
          <ac:chgData name="Alana Kasahara" userId="7ee55f3cec35e917" providerId="LiveId" clId="{3DDAE72E-68D3-412B-B7C6-AAFBCD253503}" dt="2017-12-18T13:30:37.099" v="672" actId="1076"/>
          <ac:picMkLst>
            <pc:docMk/>
            <pc:sldMk cId="2170104468" sldId="307"/>
            <ac:picMk id="16" creationId="{78A44B11-5AB5-40CA-A091-8050033E7063}"/>
          </ac:picMkLst>
        </pc:picChg>
        <pc:picChg chg="add mod">
          <ac:chgData name="Alana Kasahara" userId="7ee55f3cec35e917" providerId="LiveId" clId="{3DDAE72E-68D3-412B-B7C6-AAFBCD253503}" dt="2017-12-18T13:31:06.976" v="676" actId="1076"/>
          <ac:picMkLst>
            <pc:docMk/>
            <pc:sldMk cId="2170104468" sldId="307"/>
            <ac:picMk id="17" creationId="{6C9F070C-A29F-4A89-90C9-5429D42BC238}"/>
          </ac:picMkLst>
        </pc:picChg>
      </pc:sldChg>
      <pc:sldChg chg="addSp delSp modSp add modNotesTx">
        <pc:chgData name="Alana Kasahara" userId="7ee55f3cec35e917" providerId="LiveId" clId="{3DDAE72E-68D3-412B-B7C6-AAFBCD253503}" dt="2017-12-18T13:01:16.758" v="657" actId="20577"/>
        <pc:sldMkLst>
          <pc:docMk/>
          <pc:sldMk cId="4258857652" sldId="308"/>
        </pc:sldMkLst>
        <pc:spChg chg="mod">
          <ac:chgData name="Alana Kasahara" userId="7ee55f3cec35e917" providerId="LiveId" clId="{3DDAE72E-68D3-412B-B7C6-AAFBCD253503}" dt="2017-12-18T12:54:13.524" v="585" actId="20577"/>
          <ac:spMkLst>
            <pc:docMk/>
            <pc:sldMk cId="4258857652" sldId="308"/>
            <ac:spMk id="12" creationId="{DB41E8AA-6691-4F78-A771-E44D4F147CF9}"/>
          </ac:spMkLst>
        </pc:spChg>
        <pc:spChg chg="add mod">
          <ac:chgData name="Alana Kasahara" userId="7ee55f3cec35e917" providerId="LiveId" clId="{3DDAE72E-68D3-412B-B7C6-AAFBCD253503}" dt="2017-12-18T12:56:39.262" v="606" actId="255"/>
          <ac:spMkLst>
            <pc:docMk/>
            <pc:sldMk cId="4258857652" sldId="308"/>
            <ac:spMk id="13" creationId="{D188881F-6CD4-42C2-9293-60B9D9001109}"/>
          </ac:spMkLst>
        </pc:spChg>
        <pc:spChg chg="del">
          <ac:chgData name="Alana Kasahara" userId="7ee55f3cec35e917" providerId="LiveId" clId="{3DDAE72E-68D3-412B-B7C6-AAFBCD253503}" dt="2017-12-18T12:53:50.485" v="577" actId="478"/>
          <ac:spMkLst>
            <pc:docMk/>
            <pc:sldMk cId="4258857652" sldId="308"/>
            <ac:spMk id="14" creationId="{7B12F00B-E62F-4D54-9889-BB089281B85E}"/>
          </ac:spMkLst>
        </pc:spChg>
        <pc:spChg chg="add">
          <ac:chgData name="Alana Kasahara" userId="7ee55f3cec35e917" providerId="LiveId" clId="{3DDAE72E-68D3-412B-B7C6-AAFBCD253503}" dt="2017-12-18T13:01:16.758" v="657" actId="20577"/>
          <ac:spMkLst>
            <pc:docMk/>
            <pc:sldMk cId="4258857652" sldId="308"/>
            <ac:spMk id="15" creationId="{B80D1AB5-8E0B-44CF-A72F-06CF4B7CEA4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na\Documents\Doutorado_Disciplinas\Modelagem_CST\TrabFinal\Regressoes_AnaliseEs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Spatial!$I$15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Spatial!$H$16:$H$24</c:f>
              <c:strCache>
                <c:ptCount val="9"/>
                <c:pt idx="0">
                  <c:v>UC Uso Sustentável</c:v>
                </c:pt>
                <c:pt idx="1">
                  <c:v>Degradação (log)</c:v>
                </c:pt>
                <c:pt idx="2">
                  <c:v>UC Proteção Integral</c:v>
                </c:pt>
                <c:pt idx="3">
                  <c:v>Terras Indígenas</c:v>
                </c:pt>
                <c:pt idx="4">
                  <c:v>Dist. Rodovias (log)</c:v>
                </c:pt>
                <c:pt idx="5">
                  <c:v>Dist. Sedes (log)</c:v>
                </c:pt>
                <c:pt idx="6">
                  <c:v>Declividade (log)</c:v>
                </c:pt>
                <c:pt idx="7">
                  <c:v>Vegetação Secundária (log)</c:v>
                </c:pt>
                <c:pt idx="8">
                  <c:v>Dist. Hidrovias (log)</c:v>
                </c:pt>
              </c:strCache>
            </c:strRef>
          </c:cat>
          <c:val>
            <c:numRef>
              <c:f>Spatial!$I$16:$I$24</c:f>
              <c:numCache>
                <c:formatCode>General</c:formatCode>
                <c:ptCount val="9"/>
                <c:pt idx="0">
                  <c:v>-0.26953199999999999</c:v>
                </c:pt>
                <c:pt idx="1">
                  <c:v>6.8045700000000001E-2</c:v>
                </c:pt>
                <c:pt idx="2">
                  <c:v>-0.18042800000000001</c:v>
                </c:pt>
                <c:pt idx="3">
                  <c:v>-0.134492</c:v>
                </c:pt>
                <c:pt idx="4">
                  <c:v>-0.26775500000000002</c:v>
                </c:pt>
                <c:pt idx="5">
                  <c:v>-0.438411</c:v>
                </c:pt>
                <c:pt idx="6">
                  <c:v>0.105933</c:v>
                </c:pt>
                <c:pt idx="7">
                  <c:v>0.62610699999999997</c:v>
                </c:pt>
                <c:pt idx="8">
                  <c:v>2.9483100000000002E-2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7-4C0E-AAA1-402308ECB0D5}"/>
            </c:ext>
          </c:extLst>
        </c:ser>
        <c:ser>
          <c:idx val="1"/>
          <c:order val="1"/>
          <c:tx>
            <c:strRef>
              <c:f>Spatial!$J$15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99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invertIfNegative val="0"/>
          <c:cat>
            <c:strRef>
              <c:f>Spatial!$H$16:$H$24</c:f>
              <c:strCache>
                <c:ptCount val="9"/>
                <c:pt idx="0">
                  <c:v>UC Uso Sustentável</c:v>
                </c:pt>
                <c:pt idx="1">
                  <c:v>Degradação (log)</c:v>
                </c:pt>
                <c:pt idx="2">
                  <c:v>UC Proteção Integral</c:v>
                </c:pt>
                <c:pt idx="3">
                  <c:v>Terras Indígenas</c:v>
                </c:pt>
                <c:pt idx="4">
                  <c:v>Dist. Rodovias (log)</c:v>
                </c:pt>
                <c:pt idx="5">
                  <c:v>Dist. Sedes (log)</c:v>
                </c:pt>
                <c:pt idx="6">
                  <c:v>Declividade (log)</c:v>
                </c:pt>
                <c:pt idx="7">
                  <c:v>Vegetação Secundária (log)</c:v>
                </c:pt>
                <c:pt idx="8">
                  <c:v>Dist. Hidrovias (log)</c:v>
                </c:pt>
              </c:strCache>
            </c:strRef>
          </c:cat>
          <c:val>
            <c:numRef>
              <c:f>Spatial!$J$16:$J$24</c:f>
              <c:numCache>
                <c:formatCode>General</c:formatCode>
                <c:ptCount val="9"/>
                <c:pt idx="0">
                  <c:v>-0.32731700000000002</c:v>
                </c:pt>
                <c:pt idx="1">
                  <c:v>8.3178299999999997E-2</c:v>
                </c:pt>
                <c:pt idx="2">
                  <c:v>-0.30155500000000002</c:v>
                </c:pt>
                <c:pt idx="3">
                  <c:v>-0.19676099999999999</c:v>
                </c:pt>
                <c:pt idx="4">
                  <c:v>-0.40199499999999999</c:v>
                </c:pt>
                <c:pt idx="5">
                  <c:v>-0.51553599999999999</c:v>
                </c:pt>
                <c:pt idx="6">
                  <c:v>0.17535600000000001</c:v>
                </c:pt>
                <c:pt idx="7">
                  <c:v>0.40026600000000001</c:v>
                </c:pt>
                <c:pt idx="8">
                  <c:v>5.0025800000000002E-2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7-4C0E-AAA1-402308ECB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0927456"/>
        <c:axId val="300924176"/>
      </c:barChart>
      <c:catAx>
        <c:axId val="300927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924176"/>
        <c:crosses val="autoZero"/>
        <c:auto val="1"/>
        <c:lblAlgn val="ctr"/>
        <c:lblOffset val="100"/>
        <c:noMultiLvlLbl val="0"/>
      </c:catAx>
      <c:valAx>
        <c:axId val="30092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30092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325FE-E266-452D-A301-C980246B15C5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9D85-3AF2-4E7F-AB9B-81388D0A29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80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47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TPUB NÃO FOI SIGNIFICATIVAS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90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Moran’s I score of 0.196 is highly significant, indicating strong spatial autocorrelation of the residuals.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Moran -1 a 1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+1 : significa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autocorrelação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espacial positiva ou direta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  <a:p>
            <a:r>
              <a:rPr lang="pt-BR" dirty="0"/>
              <a:t>Teste de </a:t>
            </a:r>
            <a:r>
              <a:rPr lang="pt-BR" dirty="0" err="1"/>
              <a:t>pseudosignificância</a:t>
            </a:r>
            <a:r>
              <a:rPr lang="pt-BR" dirty="0"/>
              <a:t> – objetiva testar a significância do valor do índice obtido, a fim de descartar a possibilidade do acaso.</a:t>
            </a:r>
          </a:p>
          <a:p>
            <a:r>
              <a:rPr lang="pt-BR" dirty="0"/>
              <a:t>H0 – não há </a:t>
            </a:r>
            <a:r>
              <a:rPr lang="pt-BR" dirty="0" err="1"/>
              <a:t>autocorrelação</a:t>
            </a:r>
            <a:r>
              <a:rPr lang="pt-BR" dirty="0"/>
              <a:t> espacial</a:t>
            </a:r>
          </a:p>
          <a:p>
            <a:r>
              <a:rPr lang="pt-BR" dirty="0"/>
              <a:t>H1 – há </a:t>
            </a:r>
            <a:r>
              <a:rPr lang="pt-BR" dirty="0" err="1"/>
              <a:t>autocorrelação</a:t>
            </a:r>
            <a:r>
              <a:rPr lang="pt-BR" dirty="0"/>
              <a:t> espacial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23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R-quadrado superestimado</a:t>
            </a:r>
            <a:endParaRPr lang="pt-BR" dirty="0"/>
          </a:p>
          <a:p>
            <a:r>
              <a:rPr lang="pt-BR" dirty="0"/>
              <a:t>AGRI n foi significativa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80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36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71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dirty="0">
                <a:cs typeface="Arial" pitchFamily="34" charset="0"/>
              </a:rPr>
              <a:t>DADOS ESPACIAIS</a:t>
            </a:r>
            <a:endParaRPr lang="en-US" sz="2400" dirty="0"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 err="1">
                <a:cs typeface="Arial" pitchFamily="34" charset="0"/>
              </a:rPr>
              <a:t>Caso</a:t>
            </a:r>
            <a:r>
              <a:rPr lang="en-US" sz="2400" dirty="0">
                <a:cs typeface="Arial" pitchFamily="34" charset="0"/>
              </a:rPr>
              <a:t> a </a:t>
            </a:r>
            <a:r>
              <a:rPr lang="en-US" sz="2400" dirty="0" err="1">
                <a:cs typeface="Arial" pitchFamily="34" charset="0"/>
              </a:rPr>
              <a:t>hipótese</a:t>
            </a:r>
            <a:r>
              <a:rPr lang="en-US" sz="2400" dirty="0">
                <a:cs typeface="Arial" pitchFamily="34" charset="0"/>
              </a:rPr>
              <a:t> de </a:t>
            </a:r>
            <a:r>
              <a:rPr lang="en-US" sz="2400" dirty="0" err="1">
                <a:cs typeface="Arial" pitchFamily="34" charset="0"/>
              </a:rPr>
              <a:t>independência</a:t>
            </a:r>
            <a:r>
              <a:rPr lang="en-US" sz="2400" dirty="0">
                <a:cs typeface="Arial" pitchFamily="34" charset="0"/>
              </a:rPr>
              <a:t> das </a:t>
            </a:r>
            <a:r>
              <a:rPr lang="en-US" sz="2400" dirty="0" err="1">
                <a:cs typeface="Arial" pitchFamily="34" charset="0"/>
              </a:rPr>
              <a:t>observações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seja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u="sng" dirty="0">
                <a:cs typeface="Arial" pitchFamily="34" charset="0"/>
              </a:rPr>
              <a:t>Falsa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cs typeface="Arial" pitchFamily="34" charset="0"/>
                <a:sym typeface="Wingdings" pitchFamily="2" charset="2"/>
              </a:rPr>
              <a:t>Dependência</a:t>
            </a:r>
            <a:r>
              <a:rPr lang="en-US" sz="2400" b="1" dirty="0"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cs typeface="Arial" pitchFamily="34" charset="0"/>
                <a:sym typeface="Wingdings" pitchFamily="2" charset="2"/>
              </a:rPr>
              <a:t>Espacial</a:t>
            </a:r>
            <a:endParaRPr lang="en-US" sz="2400" b="1" u="none" dirty="0">
              <a:effectLst/>
              <a:cs typeface="Arial" pitchFamily="34" charset="0"/>
              <a:sym typeface="Wingdings" pitchFamily="2" charset="2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400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Efeitos</a:t>
            </a:r>
            <a:r>
              <a:rPr lang="en-US" sz="2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2400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Espaciais</a:t>
            </a:r>
            <a:endParaRPr lang="en-US" sz="2400" u="sng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1143000" lvl="2" indent="-228600" algn="just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400" dirty="0">
                <a:cs typeface="Arial" pitchFamily="34" charset="0"/>
              </a:rPr>
              <a:t>Se </a:t>
            </a:r>
            <a:r>
              <a:rPr lang="en-US" sz="2400" dirty="0" err="1">
                <a:cs typeface="Arial" pitchFamily="34" charset="0"/>
              </a:rPr>
              <a:t>existir</a:t>
            </a:r>
            <a:r>
              <a:rPr lang="en-US" sz="2400" dirty="0">
                <a:cs typeface="Arial" pitchFamily="34" charset="0"/>
              </a:rPr>
              <a:t> forte </a:t>
            </a:r>
            <a:r>
              <a:rPr lang="en-US" sz="2400" dirty="0" err="1">
                <a:cs typeface="Arial" pitchFamily="34" charset="0"/>
              </a:rPr>
              <a:t>tendência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ou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correlação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espacial</a:t>
            </a:r>
            <a:r>
              <a:rPr lang="en-US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os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resultados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serão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influenciados</a:t>
            </a:r>
            <a:r>
              <a:rPr lang="en-US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apresentando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associação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estatística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onde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não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existe</a:t>
            </a:r>
            <a:r>
              <a:rPr lang="en-US" sz="2400" dirty="0">
                <a:cs typeface="Arial" pitchFamily="34" charset="0"/>
              </a:rPr>
              <a:t> (e vice-versa).</a:t>
            </a:r>
          </a:p>
          <a:p>
            <a:pPr marL="742950" lvl="1" indent="-285750" algn="just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Como </a:t>
            </a:r>
            <a:r>
              <a:rPr lang="en-US" sz="2800" u="sng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verificar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?</a:t>
            </a:r>
            <a:r>
              <a:rPr lang="en-US" sz="2800" dirty="0">
                <a:cs typeface="Arial" pitchFamily="34" charset="0"/>
              </a:rPr>
              <a:t> </a:t>
            </a:r>
          </a:p>
          <a:p>
            <a:pPr marL="1143000" lvl="2" indent="-228600" algn="just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err="1">
                <a:cs typeface="Arial" pitchFamily="34" charset="0"/>
              </a:rPr>
              <a:t>Medir</a:t>
            </a:r>
            <a:r>
              <a:rPr lang="en-US" sz="2800" dirty="0">
                <a:cs typeface="Arial" pitchFamily="34" charset="0"/>
              </a:rPr>
              <a:t> a </a:t>
            </a:r>
            <a:r>
              <a:rPr lang="en-US" sz="2800" i="1" dirty="0" err="1">
                <a:cs typeface="Arial" pitchFamily="34" charset="0"/>
              </a:rPr>
              <a:t>autocorrelação</a:t>
            </a:r>
            <a:r>
              <a:rPr lang="en-US" sz="2800" i="1" dirty="0">
                <a:cs typeface="Arial" pitchFamily="34" charset="0"/>
              </a:rPr>
              <a:t> </a:t>
            </a:r>
            <a:r>
              <a:rPr lang="en-US" sz="2800" i="1" dirty="0" err="1">
                <a:cs typeface="Arial" pitchFamily="34" charset="0"/>
              </a:rPr>
              <a:t>espacial</a:t>
            </a:r>
            <a:r>
              <a:rPr lang="en-US" sz="2800" dirty="0">
                <a:cs typeface="Arial" pitchFamily="34" charset="0"/>
              </a:rPr>
              <a:t> dos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resíduos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da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regressão</a:t>
            </a:r>
            <a:r>
              <a:rPr lang="en-US" sz="2800" dirty="0">
                <a:cs typeface="Arial" pitchFamily="34" charset="0"/>
              </a:rPr>
              <a:t> (ex. </a:t>
            </a:r>
            <a:r>
              <a:rPr lang="en-US" sz="2800" dirty="0" err="1">
                <a:cs typeface="Arial" pitchFamily="34" charset="0"/>
              </a:rPr>
              <a:t>Índice</a:t>
            </a:r>
            <a:r>
              <a:rPr lang="en-US" sz="2800" dirty="0">
                <a:cs typeface="Arial" pitchFamily="34" charset="0"/>
              </a:rPr>
              <a:t> de Moran dos </a:t>
            </a:r>
            <a:r>
              <a:rPr lang="en-US" sz="2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resíduos</a:t>
            </a:r>
            <a:r>
              <a:rPr lang="en-US" sz="2800" dirty="0">
                <a:cs typeface="Arial" pitchFamily="34" charset="0"/>
              </a:rPr>
              <a:t>)</a:t>
            </a:r>
          </a:p>
          <a:p>
            <a:pPr marL="1143000" lvl="2" indent="-228600" algn="just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endParaRPr lang="en-US" sz="2800" dirty="0">
              <a:cs typeface="Arial" pitchFamily="34" charset="0"/>
            </a:endParaRPr>
          </a:p>
          <a:p>
            <a:pPr marL="1143000" lvl="2" indent="-228600" algn="just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 err="1">
                <a:cs typeface="Arial" pitchFamily="34" charset="0"/>
              </a:rPr>
              <a:t>Diagrama</a:t>
            </a:r>
            <a:r>
              <a:rPr lang="en-US" sz="2800" dirty="0">
                <a:cs typeface="Arial" pitchFamily="34" charset="0"/>
              </a:rPr>
              <a:t> de </a:t>
            </a:r>
            <a:r>
              <a:rPr lang="en-US" sz="2800" dirty="0" err="1">
                <a:cs typeface="Arial" pitchFamily="34" charset="0"/>
              </a:rPr>
              <a:t>espalhação</a:t>
            </a:r>
            <a:endParaRPr lang="en-US" sz="2800" dirty="0"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9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pt-BR" dirty="0"/>
              <a:t>Diagnóstico: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dirty="0"/>
              <a:t>Testes Multiplicadores de </a:t>
            </a:r>
            <a:r>
              <a:rPr lang="pt-BR" dirty="0" err="1"/>
              <a:t>Langrange</a:t>
            </a:r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2000" dirty="0"/>
              <a:t>(</a:t>
            </a:r>
            <a:r>
              <a:rPr lang="pt-BR" sz="2000" i="1" dirty="0" err="1"/>
              <a:t>Langrange</a:t>
            </a:r>
            <a:r>
              <a:rPr lang="pt-BR" sz="2000" i="1" dirty="0"/>
              <a:t> </a:t>
            </a:r>
            <a:r>
              <a:rPr lang="pt-BR" sz="2000" i="1" dirty="0" err="1"/>
              <a:t>Multiplier</a:t>
            </a:r>
            <a:r>
              <a:rPr lang="pt-BR" sz="2000" i="1" dirty="0"/>
              <a:t> </a:t>
            </a:r>
            <a:r>
              <a:rPr lang="pt-BR" sz="2000" i="1" dirty="0" err="1"/>
              <a:t>Tests</a:t>
            </a:r>
            <a:r>
              <a:rPr lang="pt-BR" sz="2000" dirty="0"/>
              <a:t>, </a:t>
            </a:r>
            <a:r>
              <a:rPr lang="pt-BR" sz="2000" dirty="0" err="1"/>
              <a:t>Anselin</a:t>
            </a:r>
            <a:r>
              <a:rPr lang="pt-BR" sz="2000" dirty="0"/>
              <a:t> et al. 1996)</a:t>
            </a:r>
            <a:endParaRPr lang="en-US" sz="3200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endParaRPr lang="pt-BR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dirty="0"/>
              <a:t>Executa regressão dos resíduos em relação às variáveis originais e aos resíduos das áreas vizinhas</a:t>
            </a:r>
            <a:endParaRPr lang="en-US" sz="3200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LM-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testes para dependência em relação às variáveis originais nas áreas vizinhas –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/missing error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en-US" dirty="0"/>
              <a:t>LM-Error: </a:t>
            </a:r>
            <a:r>
              <a:rPr lang="pt-BR" dirty="0"/>
              <a:t>testes para dependência em relação aos resíduos nas áreas vizinhas - </a:t>
            </a:r>
            <a:r>
              <a:rPr lang="en-US" dirty="0"/>
              <a:t>error dependence / missing lag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90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cs typeface="Times New Roman" pitchFamily="18" charset="0"/>
              </a:rPr>
              <a:t>Modelos de </a:t>
            </a:r>
            <a:r>
              <a:rPr lang="pt-BR" sz="12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regressão que incorporam efeitos espaciais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Premissa</a:t>
            </a:r>
            <a:r>
              <a:rPr lang="en-US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 </a:t>
            </a:r>
            <a:r>
              <a:rPr lang="en-US" sz="2400" dirty="0">
                <a:latin typeface="Trebuchet MS" pitchFamily="34" charset="0"/>
              </a:rPr>
              <a:t>É </a:t>
            </a:r>
            <a:r>
              <a:rPr lang="en-US" sz="2400" dirty="0" err="1">
                <a:latin typeface="Trebuchet MS" pitchFamily="34" charset="0"/>
              </a:rPr>
              <a:t>possível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capturar</a:t>
            </a:r>
            <a:r>
              <a:rPr lang="en-US" sz="2400" dirty="0">
                <a:latin typeface="Trebuchet MS" pitchFamily="34" charset="0"/>
              </a:rPr>
              <a:t> a </a:t>
            </a:r>
            <a:r>
              <a:rPr lang="en-US" sz="2400" dirty="0" err="1">
                <a:latin typeface="Trebuchet MS" pitchFamily="34" charset="0"/>
              </a:rPr>
              <a:t>estrutura</a:t>
            </a:r>
            <a:r>
              <a:rPr lang="en-US" sz="2400" dirty="0">
                <a:latin typeface="Trebuchet MS" pitchFamily="34" charset="0"/>
              </a:rPr>
              <a:t> de </a:t>
            </a:r>
            <a:r>
              <a:rPr lang="en-US" sz="2400" dirty="0" err="1">
                <a:latin typeface="Trebuchet MS" pitchFamily="34" charset="0"/>
              </a:rPr>
              <a:t>correlação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espacial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num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único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parâmetro</a:t>
            </a:r>
            <a:r>
              <a:rPr lang="en-US" sz="2400" dirty="0">
                <a:latin typeface="Trebuchet MS" pitchFamily="34" charset="0"/>
              </a:rPr>
              <a:t> (</a:t>
            </a:r>
            <a:r>
              <a:rPr lang="en-US" sz="2400" dirty="0" err="1">
                <a:latin typeface="Trebuchet MS" pitchFamily="34" charset="0"/>
              </a:rPr>
              <a:t>adicionado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ao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 err="1">
                <a:latin typeface="Trebuchet MS" pitchFamily="34" charset="0"/>
              </a:rPr>
              <a:t>modelo</a:t>
            </a:r>
            <a:r>
              <a:rPr lang="en-US" sz="2400" dirty="0">
                <a:latin typeface="Trebuchet MS" pitchFamily="34" charset="0"/>
              </a:rPr>
              <a:t> de </a:t>
            </a:r>
            <a:r>
              <a:rPr lang="en-US" sz="2400" dirty="0" err="1">
                <a:latin typeface="Trebuchet MS" pitchFamily="34" charset="0"/>
              </a:rPr>
              <a:t>regressão</a:t>
            </a:r>
            <a:r>
              <a:rPr lang="en-US" sz="2400" dirty="0">
                <a:latin typeface="Trebuchet MS" pitchFamily="34" charset="0"/>
              </a:rPr>
              <a:t>).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Trebuchet MS" pitchFamily="34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Alternativas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: </a:t>
            </a:r>
          </a:p>
          <a:p>
            <a:pPr lvl="1" algn="just" eaLnBrk="1" hangingPunct="1">
              <a:buFont typeface="Wingdings" panose="05000000000000000000" pitchFamily="2" charset="2"/>
              <a:buNone/>
              <a:defRPr/>
            </a:pPr>
            <a:r>
              <a:rPr lang="pt-BR" sz="2400" b="1" i="1" dirty="0">
                <a:cs typeface="Times New Roman" pitchFamily="18" charset="0"/>
              </a:rPr>
              <a:t> </a:t>
            </a:r>
            <a:r>
              <a:rPr lang="pt-BR" sz="2400" b="1" i="1" dirty="0" err="1">
                <a:cs typeface="Times New Roman" pitchFamily="18" charset="0"/>
              </a:rPr>
              <a:t>Spatial</a:t>
            </a:r>
            <a:r>
              <a:rPr lang="pt-BR" sz="2400" b="1" i="1" dirty="0">
                <a:cs typeface="Times New Roman" pitchFamily="18" charset="0"/>
              </a:rPr>
              <a:t> </a:t>
            </a:r>
            <a:r>
              <a:rPr lang="pt-BR" sz="2400" b="1" i="1" dirty="0" err="1">
                <a:cs typeface="Times New Roman" pitchFamily="18" charset="0"/>
              </a:rPr>
              <a:t>Lag</a:t>
            </a:r>
            <a:r>
              <a:rPr lang="pt-BR" sz="2400" b="1" i="1" dirty="0">
                <a:cs typeface="Times New Roman" pitchFamily="18" charset="0"/>
              </a:rPr>
              <a:t> </a:t>
            </a:r>
            <a:r>
              <a:rPr lang="pt-BR" sz="2400" b="1" i="1" dirty="0" err="1">
                <a:cs typeface="Times New Roman" pitchFamily="18" charset="0"/>
              </a:rPr>
              <a:t>Models</a:t>
            </a:r>
            <a:r>
              <a:rPr lang="pt-BR" sz="2400" b="1" i="1" dirty="0">
                <a:cs typeface="Times New Roman" pitchFamily="18" charset="0"/>
              </a:rPr>
              <a:t> (SAR)</a:t>
            </a:r>
            <a:r>
              <a:rPr lang="pt-BR" sz="2400" b="1" dirty="0">
                <a:cs typeface="Times New Roman" pitchFamily="18" charset="0"/>
              </a:rPr>
              <a:t>:</a:t>
            </a:r>
            <a:r>
              <a:rPr lang="pt-BR" sz="2400" dirty="0">
                <a:cs typeface="Times New Roman" pitchFamily="18" charset="0"/>
              </a:rPr>
              <a:t> atribuem a </a:t>
            </a:r>
            <a:r>
              <a:rPr lang="pt-BR" sz="2400" i="1" u="sng" dirty="0" err="1">
                <a:cs typeface="Times New Roman" pitchFamily="18" charset="0"/>
              </a:rPr>
              <a:t>autocorrelação</a:t>
            </a:r>
            <a:r>
              <a:rPr lang="pt-BR" sz="2400" dirty="0">
                <a:cs typeface="Times New Roman" pitchFamily="18" charset="0"/>
              </a:rPr>
              <a:t> espacial à variável resposta Y. (</a:t>
            </a:r>
            <a:r>
              <a:rPr lang="pt-BR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Spatial</a:t>
            </a:r>
            <a:r>
              <a:rPr lang="pt-BR" sz="1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pt-BR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Autoregressive</a:t>
            </a:r>
            <a:r>
              <a:rPr lang="pt-BR" sz="1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pt-BR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Modeling</a:t>
            </a:r>
            <a:r>
              <a:rPr lang="pt-BR" sz="2400" dirty="0">
                <a:cs typeface="Times New Roman" pitchFamily="18" charset="0"/>
              </a:rPr>
              <a:t>)</a:t>
            </a:r>
          </a:p>
          <a:p>
            <a:pPr lvl="1" algn="just" eaLnBrk="1" hangingPunct="1">
              <a:buFont typeface="Wingdings" panose="05000000000000000000" pitchFamily="2" charset="2"/>
              <a:buNone/>
              <a:defRPr/>
            </a:pPr>
            <a:r>
              <a:rPr lang="pt-BR" sz="2400" b="1" i="1" dirty="0" err="1">
                <a:cs typeface="Times New Roman" pitchFamily="18" charset="0"/>
              </a:rPr>
              <a:t>Spatial</a:t>
            </a:r>
            <a:r>
              <a:rPr lang="pt-BR" sz="2400" b="1" i="1" dirty="0">
                <a:cs typeface="Times New Roman" pitchFamily="18" charset="0"/>
              </a:rPr>
              <a:t> </a:t>
            </a:r>
            <a:r>
              <a:rPr lang="pt-BR" sz="2400" b="1" i="1" dirty="0" err="1">
                <a:cs typeface="Times New Roman" pitchFamily="18" charset="0"/>
              </a:rPr>
              <a:t>Error</a:t>
            </a:r>
            <a:r>
              <a:rPr lang="pt-BR" sz="2400" b="1" i="1" dirty="0">
                <a:cs typeface="Times New Roman" pitchFamily="18" charset="0"/>
              </a:rPr>
              <a:t> </a:t>
            </a:r>
            <a:r>
              <a:rPr lang="pt-BR" sz="2400" b="1" i="1" dirty="0" err="1">
                <a:cs typeface="Times New Roman" pitchFamily="18" charset="0"/>
              </a:rPr>
              <a:t>Models</a:t>
            </a:r>
            <a:r>
              <a:rPr lang="pt-BR" sz="2400" b="1" i="1" dirty="0">
                <a:cs typeface="Times New Roman" pitchFamily="18" charset="0"/>
              </a:rPr>
              <a:t> (CAR)</a:t>
            </a:r>
            <a:r>
              <a:rPr lang="pt-BR" sz="2400" b="1" dirty="0">
                <a:cs typeface="Times New Roman" pitchFamily="18" charset="0"/>
              </a:rPr>
              <a:t>:</a:t>
            </a:r>
            <a:r>
              <a:rPr lang="pt-BR" sz="2400" i="1" dirty="0">
                <a:cs typeface="Times New Roman" pitchFamily="18" charset="0"/>
              </a:rPr>
              <a:t> </a:t>
            </a:r>
            <a:r>
              <a:rPr lang="pt-BR" sz="2400" dirty="0">
                <a:cs typeface="Times New Roman" pitchFamily="18" charset="0"/>
              </a:rPr>
              <a:t>atribuem a </a:t>
            </a:r>
            <a:r>
              <a:rPr lang="pt-BR" sz="2400" i="1" u="sng" dirty="0" err="1">
                <a:cs typeface="Times New Roman" pitchFamily="18" charset="0"/>
              </a:rPr>
              <a:t>autocorrelação</a:t>
            </a:r>
            <a:r>
              <a:rPr lang="pt-BR" sz="2400" dirty="0">
                <a:cs typeface="Times New Roman" pitchFamily="18" charset="0"/>
              </a:rPr>
              <a:t> ao erro. (</a:t>
            </a:r>
            <a:r>
              <a:rPr lang="pt-BR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Conditional</a:t>
            </a:r>
            <a:r>
              <a:rPr lang="pt-BR" sz="1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pt-BR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Autoregressive</a:t>
            </a:r>
            <a:r>
              <a:rPr lang="pt-BR" sz="1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pt-BR" sz="18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Modeling</a:t>
            </a:r>
            <a:r>
              <a:rPr lang="pt-BR" sz="1800" i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endParaRPr lang="en-US" sz="2400" i="1" dirty="0">
              <a:sym typeface="Symbol" pitchFamily="18" charset="2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ym typeface="Symbol" pitchFamily="18" charset="2"/>
              </a:rPr>
              <a:t> = 0, se </a:t>
            </a:r>
            <a:r>
              <a:rPr lang="en-US" sz="1100" dirty="0" err="1">
                <a:sym typeface="Symbol" pitchFamily="18" charset="2"/>
              </a:rPr>
              <a:t>autocorrelação</a:t>
            </a:r>
            <a:r>
              <a:rPr lang="en-US" sz="1100" dirty="0">
                <a:sym typeface="Symbol" pitchFamily="18" charset="2"/>
              </a:rPr>
              <a:t> é </a:t>
            </a:r>
            <a:r>
              <a:rPr lang="en-US" sz="1100" dirty="0" err="1">
                <a:sym typeface="Symbol" pitchFamily="18" charset="2"/>
              </a:rPr>
              <a:t>nula</a:t>
            </a:r>
            <a:r>
              <a:rPr lang="en-US" sz="1100" dirty="0">
                <a:sym typeface="Symbol" pitchFamily="18" charset="2"/>
              </a:rPr>
              <a:t> (</a:t>
            </a:r>
            <a:r>
              <a:rPr lang="en-US" sz="1100" dirty="0" err="1">
                <a:sym typeface="Symbol" pitchFamily="18" charset="2"/>
              </a:rPr>
              <a:t>hipótese</a:t>
            </a:r>
            <a:r>
              <a:rPr lang="en-US" sz="1100" dirty="0">
                <a:sym typeface="Symbol" pitchFamily="18" charset="2"/>
              </a:rPr>
              <a:t> </a:t>
            </a:r>
            <a:r>
              <a:rPr lang="en-US" sz="1100" dirty="0" err="1">
                <a:sym typeface="Symbol" pitchFamily="18" charset="2"/>
              </a:rPr>
              <a:t>nula</a:t>
            </a:r>
            <a:r>
              <a:rPr lang="en-US" sz="1100" dirty="0">
                <a:sym typeface="Symbol" pitchFamily="18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dirty="0"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81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Hipótese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2600" dirty="0"/>
              <a:t>As observações são </a:t>
            </a:r>
            <a:r>
              <a:rPr lang="pt-BR" sz="2600" u="sng" dirty="0"/>
              <a:t>interdependentes</a:t>
            </a:r>
            <a:r>
              <a:rPr lang="pt-BR" sz="2600" dirty="0"/>
              <a:t> graças a variáveis não mensuradas, e que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espacialmente correlacionadas</a:t>
            </a:r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2600" dirty="0"/>
              <a:t>Ou seja: </a:t>
            </a:r>
            <a:r>
              <a:rPr lang="pt-BR" sz="2600" b="1" dirty="0"/>
              <a:t>efeitos espaciais são um ruído</a:t>
            </a:r>
            <a:endParaRPr lang="en-US" sz="2600" b="1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2600" i="1" dirty="0"/>
              <a:t>Por que ele ocorre? Porque não conseguimos modelar todas as características de uma unidade geográfica que podem influenciar as regiões vizinhas. </a:t>
            </a:r>
            <a:endParaRPr lang="en-US" sz="2600" i="1" dirty="0"/>
          </a:p>
          <a:p>
            <a:pPr lvl="1" algn="just">
              <a:buFont typeface="Wingdings" panose="05000000000000000000" pitchFamily="2" charset="2"/>
              <a:buNone/>
              <a:defRPr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 que, se pudéssemos adicionar as variáveis certas para remover o erro do modelo, o espaço não importaria mais.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i="1" dirty="0">
              <a:sym typeface="Symbol" pitchFamily="18" charset="2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Trebuchet M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dirty="0"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28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AGRICULTURA E TPUB NÃO FORAM SIGNIFICATIVAS</a:t>
            </a:r>
          </a:p>
          <a:p>
            <a:r>
              <a:rPr lang="pt-BR" dirty="0" err="1"/>
              <a:t>stepwise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59D85-3AF2-4E7F-AB9B-81388D0A290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4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89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8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2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53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5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7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53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88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36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4CFA-DE0D-4FEC-A9DB-91834E8181BB}" type="datetimeFigureOut">
              <a:rPr lang="pt-BR" smtClean="0"/>
              <a:pPr/>
              <a:t>18/12/2017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F91C-F8EA-4359-A31C-EC368CFE57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58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A88EB-AA43-4667-BA37-A112BCD0F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397" y="2162018"/>
            <a:ext cx="8169157" cy="1418516"/>
          </a:xfrm>
        </p:spPr>
        <p:txBody>
          <a:bodyPr>
            <a:normAutofit/>
          </a:bodyPr>
          <a:lstStyle/>
          <a:p>
            <a:r>
              <a:rPr lang="pt-BR" sz="3200" dirty="0"/>
              <a:t>Uso de técnicas de regressão para a análise das pastagens no Pará ocidental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11FF6D-6DDA-4F9F-8124-CD5D67FD3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397" y="4289793"/>
            <a:ext cx="6497397" cy="82446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SER 301 – Análise Espacial de Dados Geográficos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sz="1800" dirty="0" err="1">
                <a:solidFill>
                  <a:schemeClr val="bg1">
                    <a:lumMod val="50000"/>
                  </a:schemeClr>
                </a:solidFill>
              </a:rPr>
              <a:t>Profs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 responsáveis: Dr. Miguel Monteiro e Dr. Eduardo Camargo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6EEA7D-C802-4ADA-93D2-11431430CC20}"/>
              </a:ext>
            </a:extLst>
          </p:cNvPr>
          <p:cNvSpPr txBox="1"/>
          <p:nvPr/>
        </p:nvSpPr>
        <p:spPr>
          <a:xfrm>
            <a:off x="6145619" y="6033216"/>
            <a:ext cx="2998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Alana Kasahara Neves</a:t>
            </a:r>
          </a:p>
          <a:p>
            <a:endParaRPr lang="pt-B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02E07-DE75-4F48-B2B5-6D3D053D99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931" y="12904"/>
            <a:ext cx="2382564" cy="1469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1E60A-DAB3-4278-9B99-249B5ED1B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061"/>
            <a:ext cx="2212095" cy="1474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0A81E-2F3E-4E8D-8522-60DF87CF6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49" y="8060"/>
            <a:ext cx="2621745" cy="147473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4FE4812-3156-471F-812B-DE4588DBC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0" y="-32754"/>
            <a:ext cx="2127035" cy="1515383"/>
          </a:xfrm>
          <a:prstGeom prst="rect">
            <a:avLst/>
          </a:prstGeom>
        </p:spPr>
      </p:pic>
      <p:pic>
        <p:nvPicPr>
          <p:cNvPr id="10" name="Imagem 9" descr="logo">
            <a:extLst>
              <a:ext uri="{FF2B5EF4-FFF2-40B4-BE49-F238E27FC236}">
                <a16:creationId xmlns:a16="http://schemas.microsoft.com/office/drawing/2014/main" id="{649080CA-6C51-4A4F-B5D8-4885C562648A}"/>
              </a:ext>
            </a:extLst>
          </p:cNvPr>
          <p:cNvPicPr/>
          <p:nvPr/>
        </p:nvPicPr>
        <p:blipFill rotWithShape="1">
          <a:blip r:embed="rId6" cstate="print"/>
          <a:srcRect t="1" r="77829" b="-14497"/>
          <a:stretch/>
        </p:blipFill>
        <p:spPr bwMode="auto">
          <a:xfrm>
            <a:off x="6921794" y="4289792"/>
            <a:ext cx="901172" cy="8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72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2BD63E5-6BAC-4DCA-9E88-099FDF79300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24FDF6-D137-4EAD-9E30-D03BBD1EAF02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C51556C-CC69-45A6-8D70-EE9BDD84C04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FC456F-E081-4352-AE73-0E32CC8EE14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D4B8603-54A9-4EA2-B4A6-55E822B047AC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AB9026-97EE-4614-AF93-85C571BC750A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9564E7-4479-4479-AE3D-0FE8B80CF8C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AB1D4C-7457-4F77-B069-38109C278A63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E610340-C71B-4C53-A9E7-883693C9AB3E}"/>
              </a:ext>
            </a:extLst>
          </p:cNvPr>
          <p:cNvSpPr txBox="1">
            <a:spLocks/>
          </p:cNvSpPr>
          <p:nvPr/>
        </p:nvSpPr>
        <p:spPr>
          <a:xfrm>
            <a:off x="131362" y="9170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Variáveis independentes ou explicativas (</a:t>
            </a:r>
            <a:r>
              <a:rPr lang="pt-BR" sz="2400" dirty="0" err="1"/>
              <a:t>Xs</a:t>
            </a:r>
            <a:r>
              <a:rPr lang="pt-BR" sz="2400" dirty="0"/>
              <a:t>):</a:t>
            </a:r>
          </a:p>
          <a:p>
            <a:pPr lvl="1"/>
            <a:r>
              <a:rPr lang="pt-BR" sz="2000" dirty="0"/>
              <a:t>Políticas </a:t>
            </a:r>
            <a:r>
              <a:rPr lang="pt-BR" sz="2000" dirty="0" err="1"/>
              <a:t>sócio-ambientais</a:t>
            </a:r>
            <a:r>
              <a:rPr lang="pt-BR" sz="2000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6EB87F-F770-4978-944D-C8616484D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83" y="1751816"/>
            <a:ext cx="3005651" cy="26004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19ACA4-4061-46BF-880B-02A32D675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1816"/>
            <a:ext cx="2914205" cy="260046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FA57061-D5BB-4B84-9582-098B01EB9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35" y="4361978"/>
            <a:ext cx="3156771" cy="248115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DC121D9-A0E3-4A15-81D2-98B980FBCB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83" y="4367147"/>
            <a:ext cx="3134031" cy="24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E6C3A3-77DF-49BB-8690-3E13D19E6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8"/>
          <a:stretch/>
        </p:blipFill>
        <p:spPr>
          <a:xfrm>
            <a:off x="1" y="1679897"/>
            <a:ext cx="4584706" cy="326429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2BD63E5-6BAC-4DCA-9E88-099FDF79300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24FDF6-D137-4EAD-9E30-D03BBD1EAF02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C51556C-CC69-45A6-8D70-EE9BDD84C04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FC456F-E081-4352-AE73-0E32CC8EE14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D4B8603-54A9-4EA2-B4A6-55E822B047AC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AB9026-97EE-4614-AF93-85C571BC750A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9564E7-4479-4479-AE3D-0FE8B80CF8C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AB1D4C-7457-4F77-B069-38109C278A63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E610340-C71B-4C53-A9E7-883693C9AB3E}"/>
              </a:ext>
            </a:extLst>
          </p:cNvPr>
          <p:cNvSpPr txBox="1">
            <a:spLocks/>
          </p:cNvSpPr>
          <p:nvPr/>
        </p:nvSpPr>
        <p:spPr>
          <a:xfrm>
            <a:off x="131362" y="9170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Variáveis independentes ou explicativas (</a:t>
            </a:r>
            <a:r>
              <a:rPr lang="pt-BR" sz="2400" dirty="0" err="1"/>
              <a:t>Xs</a:t>
            </a:r>
            <a:r>
              <a:rPr lang="pt-BR" sz="2400" dirty="0"/>
              <a:t>):</a:t>
            </a:r>
          </a:p>
          <a:p>
            <a:pPr lvl="1"/>
            <a:r>
              <a:rPr lang="pt-BR" sz="2000" dirty="0"/>
              <a:t>Usos da terra relacionados: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D95D58-C2E9-412F-88C4-58F57C2B0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6" y="1300380"/>
            <a:ext cx="4746721" cy="26293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77293E1-2488-45A9-B3C3-03F049890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6" y="4446715"/>
            <a:ext cx="4473273" cy="238961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7E83139-8996-4DAA-8852-D83EB13AF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7" y="4633988"/>
            <a:ext cx="966301" cy="130691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3A75F9E-089F-488B-9BBE-A34012F7C5DA}"/>
              </a:ext>
            </a:extLst>
          </p:cNvPr>
          <p:cNvSpPr txBox="1"/>
          <p:nvPr/>
        </p:nvSpPr>
        <p:spPr>
          <a:xfrm flipH="1">
            <a:off x="1631982" y="5940902"/>
            <a:ext cx="132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</a:t>
            </a:r>
            <a:r>
              <a:rPr lang="pt-BR" sz="1400" dirty="0" err="1"/>
              <a:t>Degrad</a:t>
            </a:r>
            <a:r>
              <a:rPr lang="pt-BR" sz="1400" dirty="0"/>
              <a:t>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56C13AA-2DD6-4D3C-ACD6-2FE443F0C2B2}"/>
              </a:ext>
            </a:extLst>
          </p:cNvPr>
          <p:cNvSpPr txBox="1"/>
          <p:nvPr/>
        </p:nvSpPr>
        <p:spPr>
          <a:xfrm flipH="1">
            <a:off x="8018062" y="3799866"/>
            <a:ext cx="132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(TerraClass)</a:t>
            </a:r>
          </a:p>
        </p:txBody>
      </p:sp>
    </p:spTree>
    <p:extLst>
      <p:ext uri="{BB962C8B-B14F-4D97-AF65-F5344CB8AC3E}">
        <p14:creationId xmlns:p14="http://schemas.microsoft.com/office/powerpoint/2010/main" val="201943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65EAC65-EA56-4F5D-A2D5-8E84026CAF1C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8CA116-74A1-4FA6-B6F9-73A30A1EFB07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1C9F3D7-1293-4593-90BE-C22696FB242C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767F99-B7D5-448A-AB93-78572F634FBA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BE02AB6-13D9-4EFA-A279-D3D19A964F50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25D2A5-1854-4D7E-B48F-BCE3E3BCC6E5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B765899-459B-4A0C-8257-0FD4FE825C74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1E4433-3D3C-4397-8BEE-259FDFE0B377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3EEA2E35-77A3-4996-A4AE-33A965B45FCB}"/>
              </a:ext>
            </a:extLst>
          </p:cNvPr>
          <p:cNvSpPr txBox="1">
            <a:spLocks/>
          </p:cNvSpPr>
          <p:nvPr/>
        </p:nvSpPr>
        <p:spPr>
          <a:xfrm>
            <a:off x="305170" y="107659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Análise exploratória e seleção das variáveis: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3F3F43B-C9AD-473B-B9EB-4C8FBA28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91" y="1658679"/>
            <a:ext cx="4544394" cy="5199321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546E8F-A43E-4DCC-A716-9E6CBA090CDC}"/>
              </a:ext>
            </a:extLst>
          </p:cNvPr>
          <p:cNvSpPr txBox="1"/>
          <p:nvPr/>
        </p:nvSpPr>
        <p:spPr>
          <a:xfrm>
            <a:off x="8281197" y="1658678"/>
            <a:ext cx="754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2014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C4DAD8E-1442-4AA8-8998-E439611D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5" y="1668953"/>
            <a:ext cx="4544395" cy="519932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8ACD07-ABC8-4367-8C5E-D1CA4552E511}"/>
              </a:ext>
            </a:extLst>
          </p:cNvPr>
          <p:cNvSpPr txBox="1"/>
          <p:nvPr/>
        </p:nvSpPr>
        <p:spPr>
          <a:xfrm>
            <a:off x="108473" y="1658677"/>
            <a:ext cx="754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2008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91A6B41-B24D-4AB5-9606-33CB6DC3FB1E}"/>
              </a:ext>
            </a:extLst>
          </p:cNvPr>
          <p:cNvSpPr/>
          <p:nvPr/>
        </p:nvSpPr>
        <p:spPr>
          <a:xfrm>
            <a:off x="0" y="3595955"/>
            <a:ext cx="4181582" cy="2568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D8F829A-BB57-45EE-9BAB-E1034D3664D5}"/>
              </a:ext>
            </a:extLst>
          </p:cNvPr>
          <p:cNvSpPr/>
          <p:nvPr/>
        </p:nvSpPr>
        <p:spPr>
          <a:xfrm>
            <a:off x="4528458" y="3595955"/>
            <a:ext cx="4181582" cy="2568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inal de Multiplicação 2">
            <a:extLst>
              <a:ext uri="{FF2B5EF4-FFF2-40B4-BE49-F238E27FC236}">
                <a16:creationId xmlns:a16="http://schemas.microsoft.com/office/drawing/2014/main" id="{01F28A3E-881F-4FE1-86A0-1C54640CA800}"/>
              </a:ext>
            </a:extLst>
          </p:cNvPr>
          <p:cNvSpPr/>
          <p:nvPr/>
        </p:nvSpPr>
        <p:spPr>
          <a:xfrm>
            <a:off x="3431719" y="2306548"/>
            <a:ext cx="431514" cy="14589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inal de Multiplicação 18">
            <a:extLst>
              <a:ext uri="{FF2B5EF4-FFF2-40B4-BE49-F238E27FC236}">
                <a16:creationId xmlns:a16="http://schemas.microsoft.com/office/drawing/2014/main" id="{07F7E6E6-5043-42AB-8C5B-C52EAFD77966}"/>
              </a:ext>
            </a:extLst>
          </p:cNvPr>
          <p:cNvSpPr/>
          <p:nvPr/>
        </p:nvSpPr>
        <p:spPr>
          <a:xfrm>
            <a:off x="7950575" y="2273358"/>
            <a:ext cx="431514" cy="145893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37912E8-7A4C-4EF4-B681-21F3CBF057E9}"/>
              </a:ext>
            </a:extLst>
          </p:cNvPr>
          <p:cNvSpPr/>
          <p:nvPr/>
        </p:nvSpPr>
        <p:spPr>
          <a:xfrm>
            <a:off x="3370075" y="5999743"/>
            <a:ext cx="575202" cy="5757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413882B-EC5D-4465-8878-D44FF5E6BB9C}"/>
              </a:ext>
            </a:extLst>
          </p:cNvPr>
          <p:cNvSpPr/>
          <p:nvPr/>
        </p:nvSpPr>
        <p:spPr>
          <a:xfrm>
            <a:off x="7878731" y="5979622"/>
            <a:ext cx="575202" cy="5757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6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3" grpId="0" animBg="1"/>
      <p:bldP spid="19" grpId="0" animBg="1"/>
      <p:bldP spid="13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BF92BAF-544E-4376-8DBF-4FF2B0545E82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3E56D8-01BE-431E-B5A8-06BDBD4C4ACD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4ABCCE6-192E-4E1E-81DC-E5F5DCB89264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ABF30-CD5F-4225-9A93-CB4974D44E90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9D2CF7-C367-4F64-A552-6951BB95B567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23AAE2-6D01-43E5-9C99-1DDA63BBFAC1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6117741-B36E-43BF-A0A9-8FCF70644644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C89214-7084-4BA6-ACCF-2A6968211922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B41E8AA-6691-4F78-A771-E44D4F147CF9}"/>
              </a:ext>
            </a:extLst>
          </p:cNvPr>
          <p:cNvSpPr txBox="1">
            <a:spLocks/>
          </p:cNvSpPr>
          <p:nvPr/>
        </p:nvSpPr>
        <p:spPr>
          <a:xfrm>
            <a:off x="305169" y="1076595"/>
            <a:ext cx="86278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Linear Múltipla: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Índice de Moran (I) e LISA (índice local de associação espacial):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D5FDA8B-B37E-4AA2-BC17-CCEDAEE7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5" y="1607735"/>
            <a:ext cx="8753598" cy="30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pt-BR" b="1" i="1" dirty="0"/>
              <a:t>Y</a:t>
            </a:r>
            <a:r>
              <a:rPr lang="en-US" altLang="pt-BR" b="1" i="1" baseline="-25000" dirty="0"/>
              <a:t>i </a:t>
            </a:r>
            <a:r>
              <a:rPr lang="en-US" altLang="pt-BR" b="1" i="1" dirty="0"/>
              <a:t>= </a:t>
            </a:r>
            <a:r>
              <a:rPr lang="en-US" altLang="pt-BR" i="1" dirty="0">
                <a:sym typeface="Symbol" panose="05050102010706020507" pitchFamily="18" charset="2"/>
              </a:rPr>
              <a:t></a:t>
            </a:r>
            <a:r>
              <a:rPr lang="en-US" altLang="pt-BR" i="1" baseline="-25000" dirty="0">
                <a:sym typeface="Symbol" panose="05050102010706020507" pitchFamily="18" charset="2"/>
              </a:rPr>
              <a:t>0</a:t>
            </a:r>
            <a:r>
              <a:rPr lang="en-US" altLang="pt-BR" b="1" i="1" baseline="-25000" dirty="0">
                <a:sym typeface="Symbol" panose="05050102010706020507" pitchFamily="18" charset="2"/>
              </a:rPr>
              <a:t> </a:t>
            </a:r>
            <a:r>
              <a:rPr lang="en-US" altLang="pt-BR" b="1" i="1" dirty="0">
                <a:sym typeface="Symbol" panose="05050102010706020507" pitchFamily="18" charset="2"/>
              </a:rPr>
              <a:t>+ </a:t>
            </a:r>
            <a:r>
              <a:rPr lang="en-US" altLang="pt-BR" i="1" dirty="0">
                <a:sym typeface="Symbol" panose="05050102010706020507" pitchFamily="18" charset="2"/>
              </a:rPr>
              <a:t></a:t>
            </a:r>
            <a:r>
              <a:rPr lang="en-US" altLang="pt-BR" i="1" baseline="-25000" dirty="0">
                <a:sym typeface="Symbol" panose="05050102010706020507" pitchFamily="18" charset="2"/>
              </a:rPr>
              <a:t>1</a:t>
            </a:r>
            <a:r>
              <a:rPr lang="en-US" altLang="pt-BR" b="1" i="1" dirty="0">
                <a:sym typeface="Symbol" panose="05050102010706020507" pitchFamily="18" charset="2"/>
              </a:rPr>
              <a:t>X</a:t>
            </a:r>
            <a:r>
              <a:rPr lang="en-US" altLang="pt-BR" b="1" i="1" baseline="-25000" dirty="0">
                <a:sym typeface="Symbol" panose="05050102010706020507" pitchFamily="18" charset="2"/>
              </a:rPr>
              <a:t>i1</a:t>
            </a:r>
            <a:r>
              <a:rPr lang="en-US" altLang="pt-BR" b="1" i="1" dirty="0">
                <a:sym typeface="Symbol" panose="05050102010706020507" pitchFamily="18" charset="2"/>
              </a:rPr>
              <a:t> + </a:t>
            </a:r>
            <a:r>
              <a:rPr lang="en-US" altLang="pt-BR" i="1" dirty="0">
                <a:sym typeface="Symbol" panose="05050102010706020507" pitchFamily="18" charset="2"/>
              </a:rPr>
              <a:t></a:t>
            </a:r>
            <a:r>
              <a:rPr lang="en-US" altLang="pt-BR" i="1" baseline="-25000" dirty="0">
                <a:sym typeface="Symbol" panose="05050102010706020507" pitchFamily="18" charset="2"/>
              </a:rPr>
              <a:t>2</a:t>
            </a:r>
            <a:r>
              <a:rPr lang="en-US" altLang="pt-BR" b="1" i="1" dirty="0">
                <a:sym typeface="Symbol" panose="05050102010706020507" pitchFamily="18" charset="2"/>
              </a:rPr>
              <a:t>X</a:t>
            </a:r>
            <a:r>
              <a:rPr lang="en-US" altLang="pt-BR" b="1" i="1" baseline="-25000" dirty="0">
                <a:sym typeface="Symbol" panose="05050102010706020507" pitchFamily="18" charset="2"/>
              </a:rPr>
              <a:t>i2</a:t>
            </a:r>
            <a:r>
              <a:rPr lang="en-US" altLang="pt-BR" b="1" i="1" dirty="0">
                <a:sym typeface="Symbol" panose="05050102010706020507" pitchFamily="18" charset="2"/>
              </a:rPr>
              <a:t> +…+ </a:t>
            </a:r>
            <a:r>
              <a:rPr lang="en-US" altLang="pt-BR" i="1" dirty="0">
                <a:sym typeface="Symbol" panose="05050102010706020507" pitchFamily="18" charset="2"/>
              </a:rPr>
              <a:t></a:t>
            </a:r>
            <a:r>
              <a:rPr lang="en-US" altLang="pt-BR" i="1" baseline="-25000" dirty="0" err="1">
                <a:sym typeface="Symbol" panose="05050102010706020507" pitchFamily="18" charset="2"/>
              </a:rPr>
              <a:t>p</a:t>
            </a:r>
            <a:r>
              <a:rPr lang="en-US" altLang="pt-BR" b="1" i="1" dirty="0" err="1">
                <a:sym typeface="Symbol" panose="05050102010706020507" pitchFamily="18" charset="2"/>
              </a:rPr>
              <a:t>X</a:t>
            </a:r>
            <a:r>
              <a:rPr lang="en-US" altLang="pt-BR" b="1" i="1" baseline="-25000" dirty="0" err="1">
                <a:sym typeface="Symbol" panose="05050102010706020507" pitchFamily="18" charset="2"/>
              </a:rPr>
              <a:t>ip</a:t>
            </a:r>
            <a:r>
              <a:rPr lang="en-US" altLang="pt-BR" b="1" i="1" dirty="0">
                <a:sym typeface="Symbol" panose="05050102010706020507" pitchFamily="18" charset="2"/>
              </a:rPr>
              <a:t> + </a:t>
            </a:r>
            <a:r>
              <a:rPr lang="en-US" altLang="pt-BR" b="1" i="1" baseline="-25000" dirty="0" err="1">
                <a:sym typeface="Symbol" panose="05050102010706020507" pitchFamily="18" charset="2"/>
              </a:rPr>
              <a:t>i</a:t>
            </a:r>
            <a:endParaRPr lang="en-US" altLang="pt-BR" b="1" i="1" baseline="-250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pt-BR" altLang="pt-BR" b="1" i="1" baseline="-250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2000" b="1" i="1" dirty="0"/>
              <a:t>Y</a:t>
            </a:r>
            <a:r>
              <a:rPr lang="en-US" altLang="pt-BR" sz="2000" b="1" i="1" baseline="-25000" dirty="0"/>
              <a:t>i </a:t>
            </a:r>
            <a:r>
              <a:rPr lang="pt-BR" altLang="pt-BR" sz="2000" dirty="0"/>
              <a:t> = valor da variável resposta na </a:t>
            </a:r>
            <a:r>
              <a:rPr lang="pt-BR" altLang="pt-BR" sz="2000" i="1" dirty="0"/>
              <a:t>i</a:t>
            </a:r>
            <a:r>
              <a:rPr lang="pt-BR" altLang="pt-BR" sz="2000" dirty="0"/>
              <a:t>-</a:t>
            </a:r>
            <a:r>
              <a:rPr lang="pt-BR" altLang="pt-BR" sz="2000" dirty="0" err="1"/>
              <a:t>ésima</a:t>
            </a:r>
            <a:r>
              <a:rPr lang="pt-BR" altLang="pt-BR" sz="2000" dirty="0"/>
              <a:t> observação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2000" i="1" dirty="0">
                <a:sym typeface="Symbol" panose="05050102010706020507" pitchFamily="18" charset="2"/>
              </a:rPr>
              <a:t></a:t>
            </a:r>
            <a:r>
              <a:rPr lang="en-US" altLang="pt-BR" sz="2000" i="1" baseline="-25000" dirty="0">
                <a:sym typeface="Symbol" panose="05050102010706020507" pitchFamily="18" charset="2"/>
              </a:rPr>
              <a:t>0, …, </a:t>
            </a:r>
            <a:r>
              <a:rPr lang="en-US" altLang="pt-BR" sz="2000" i="1" dirty="0">
                <a:sym typeface="Symbol" panose="05050102010706020507" pitchFamily="18" charset="2"/>
              </a:rPr>
              <a:t></a:t>
            </a:r>
            <a:r>
              <a:rPr lang="en-US" altLang="pt-BR" sz="2000" i="1" baseline="-25000" dirty="0">
                <a:sym typeface="Symbol" panose="05050102010706020507" pitchFamily="18" charset="2"/>
              </a:rPr>
              <a:t>p</a:t>
            </a:r>
            <a:r>
              <a:rPr lang="en-US" altLang="pt-BR" sz="2000" b="1" i="1" dirty="0">
                <a:sym typeface="Symbol" panose="05050102010706020507" pitchFamily="18" charset="2"/>
              </a:rPr>
              <a:t> =</a:t>
            </a:r>
            <a:r>
              <a:rPr lang="pt-BR" altLang="pt-BR" sz="2000" dirty="0"/>
              <a:t> parâmetros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2000" b="1" i="1" dirty="0">
                <a:sym typeface="Symbol" panose="05050102010706020507" pitchFamily="18" charset="2"/>
              </a:rPr>
              <a:t>X</a:t>
            </a:r>
            <a:r>
              <a:rPr lang="en-US" altLang="pt-BR" sz="2000" b="1" i="1" baseline="-25000" dirty="0">
                <a:sym typeface="Symbol" panose="05050102010706020507" pitchFamily="18" charset="2"/>
              </a:rPr>
              <a:t>i1</a:t>
            </a:r>
            <a:r>
              <a:rPr lang="en-US" altLang="pt-BR" sz="2000" i="1" dirty="0">
                <a:sym typeface="Symbol" panose="05050102010706020507" pitchFamily="18" charset="2"/>
              </a:rPr>
              <a:t> ,…,</a:t>
            </a:r>
            <a:r>
              <a:rPr lang="en-US" altLang="pt-BR" sz="2000" b="1" i="1" dirty="0" err="1">
                <a:sym typeface="Symbol" panose="05050102010706020507" pitchFamily="18" charset="2"/>
              </a:rPr>
              <a:t>X</a:t>
            </a:r>
            <a:r>
              <a:rPr lang="en-US" altLang="pt-BR" sz="2000" b="1" i="1" baseline="-25000" dirty="0" err="1">
                <a:sym typeface="Symbol" panose="05050102010706020507" pitchFamily="18" charset="2"/>
              </a:rPr>
              <a:t>ip</a:t>
            </a:r>
            <a:r>
              <a:rPr lang="en-US" altLang="pt-BR" sz="2000" b="1" i="1" dirty="0">
                <a:sym typeface="Symbol" panose="05050102010706020507" pitchFamily="18" charset="2"/>
              </a:rPr>
              <a:t> </a:t>
            </a:r>
            <a:r>
              <a:rPr lang="en-US" altLang="pt-BR" sz="2000" dirty="0">
                <a:sym typeface="Symbol" panose="05050102010706020507" pitchFamily="18" charset="2"/>
              </a:rPr>
              <a:t>= </a:t>
            </a:r>
            <a:r>
              <a:rPr lang="pt-BR" altLang="pt-BR" sz="2000" dirty="0"/>
              <a:t>valores das variáveis </a:t>
            </a:r>
            <a:r>
              <a:rPr lang="pt-BR" altLang="pt-BR" sz="2000" dirty="0" err="1"/>
              <a:t>preditoras</a:t>
            </a:r>
            <a:r>
              <a:rPr lang="pt-BR" altLang="pt-BR" sz="2000" dirty="0"/>
              <a:t> na </a:t>
            </a:r>
            <a:r>
              <a:rPr lang="pt-BR" altLang="pt-BR" sz="2000" i="1" dirty="0"/>
              <a:t>i</a:t>
            </a:r>
            <a:r>
              <a:rPr lang="pt-BR" altLang="pt-BR" sz="2000" dirty="0"/>
              <a:t>-</a:t>
            </a:r>
            <a:r>
              <a:rPr lang="pt-BR" altLang="pt-BR" sz="2000" dirty="0" err="1"/>
              <a:t>ésima</a:t>
            </a:r>
            <a:r>
              <a:rPr lang="pt-BR" altLang="pt-BR" sz="2000" dirty="0"/>
              <a:t> observação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2000" b="1" i="1" dirty="0">
                <a:sym typeface="Symbol" panose="05050102010706020507" pitchFamily="18" charset="2"/>
              </a:rPr>
              <a:t></a:t>
            </a:r>
            <a:r>
              <a:rPr lang="pt-BR" altLang="pt-BR" sz="2000" b="1" i="1" baseline="-25000" dirty="0">
                <a:sym typeface="Mathematica1" pitchFamily="2" charset="2"/>
              </a:rPr>
              <a:t>i</a:t>
            </a:r>
            <a:r>
              <a:rPr lang="pt-BR" altLang="pt-BR" sz="2000" b="1" baseline="-25000" dirty="0"/>
              <a:t>  </a:t>
            </a:r>
            <a:r>
              <a:rPr lang="pt-BR" altLang="pt-BR" sz="2000" dirty="0"/>
              <a:t>= termo de erro aleatório</a:t>
            </a:r>
            <a:endParaRPr lang="pt-BR" altLang="pt-BR" sz="2000" dirty="0">
              <a:sym typeface="Mathematica1" pitchFamily="2" charset="2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6535A3-E3DA-4D23-A90C-009EAD4EE9E0}"/>
              </a:ext>
            </a:extLst>
          </p:cNvPr>
          <p:cNvSpPr txBox="1"/>
          <p:nvPr/>
        </p:nvSpPr>
        <p:spPr>
          <a:xfrm>
            <a:off x="5819283" y="6550223"/>
            <a:ext cx="331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(Feitosa &amp; Monteiro, 2017 – Notas de aula)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C437347-1301-4691-BA41-BA7A14C1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08" y="4652386"/>
            <a:ext cx="3701498" cy="21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97BAFD10-8C99-4C97-A38B-F9960CC3A09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24167" y="5275405"/>
            <a:ext cx="2849819" cy="3693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(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Adaptado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Anselin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, 2005)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F62E6B3-942B-45BF-8607-3ADB7EA7DB24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CDA49C-B8C3-44BD-9F3B-1E6810BDF28A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F5B8B00-7EBF-42DB-9761-8582554A7FE5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4679F7-6DF6-497B-9FC6-9E6705614A0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7BF8AA5-EADB-4D64-B790-7BEF40F4C091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762391-5CF4-41F5-80F2-4C8CB91D0FBF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C347352-AA3D-49F5-9C41-42A0EC99A9B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3B887F-DC76-40C6-8D47-464883607D22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46B5619-C9E5-41DB-9AC3-9C12FEFEA311}"/>
              </a:ext>
            </a:extLst>
          </p:cNvPr>
          <p:cNvSpPr txBox="1">
            <a:spLocks/>
          </p:cNvSpPr>
          <p:nvPr/>
        </p:nvSpPr>
        <p:spPr>
          <a:xfrm>
            <a:off x="243041" y="91120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Teste do multiplicador de </a:t>
            </a:r>
            <a:r>
              <a:rPr lang="pt-BR" sz="2400" dirty="0" err="1"/>
              <a:t>Lagrange</a:t>
            </a:r>
            <a:r>
              <a:rPr lang="pt-BR" sz="2400" dirty="0"/>
              <a:t>:</a:t>
            </a:r>
          </a:p>
          <a:p>
            <a:pPr lvl="1"/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E9A33A3-75A8-44A9-B57A-8054EB63EBA2}"/>
              </a:ext>
            </a:extLst>
          </p:cNvPr>
          <p:cNvSpPr/>
          <p:nvPr/>
        </p:nvSpPr>
        <p:spPr>
          <a:xfrm>
            <a:off x="2434976" y="1500029"/>
            <a:ext cx="3051424" cy="48395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507934-8315-4C85-AE20-C450A2B120B6}"/>
              </a:ext>
            </a:extLst>
          </p:cNvPr>
          <p:cNvSpPr txBox="1"/>
          <p:nvPr/>
        </p:nvSpPr>
        <p:spPr>
          <a:xfrm>
            <a:off x="2619910" y="1551398"/>
            <a:ext cx="260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Regressão Linear Múltipla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BA9EC0E-0F71-4C40-A70C-460F3B969DCA}"/>
              </a:ext>
            </a:extLst>
          </p:cNvPr>
          <p:cNvGrpSpPr/>
          <p:nvPr/>
        </p:nvGrpSpPr>
        <p:grpSpPr>
          <a:xfrm>
            <a:off x="2400519" y="2226033"/>
            <a:ext cx="3079241" cy="376391"/>
            <a:chOff x="2492329" y="2355071"/>
            <a:chExt cx="3079241" cy="376391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3C3735B-AE40-4E99-A5FA-E2299F5CF7CA}"/>
                </a:ext>
              </a:extLst>
            </p:cNvPr>
            <p:cNvSpPr txBox="1"/>
            <p:nvPr/>
          </p:nvSpPr>
          <p:spPr>
            <a:xfrm>
              <a:off x="2492329" y="2355071"/>
              <a:ext cx="2951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Teste LM (LM-</a:t>
              </a:r>
              <a:r>
                <a:rPr lang="pt-BR" dirty="0" err="1"/>
                <a:t>Error</a:t>
              </a:r>
              <a:r>
                <a:rPr lang="pt-BR" dirty="0"/>
                <a:t> e LM-</a:t>
              </a:r>
              <a:r>
                <a:rPr lang="pt-BR" dirty="0" err="1"/>
                <a:t>Lag</a:t>
              </a:r>
              <a:r>
                <a:rPr lang="pt-BR" dirty="0"/>
                <a:t>)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5FCB9C5-443C-40F0-981F-74B7B44ECBCF}"/>
                </a:ext>
              </a:extLst>
            </p:cNvPr>
            <p:cNvSpPr/>
            <p:nvPr/>
          </p:nvSpPr>
          <p:spPr>
            <a:xfrm>
              <a:off x="2521331" y="2362130"/>
              <a:ext cx="3050239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F06B308-75FA-4553-966B-C742E1E2B7C0}"/>
              </a:ext>
            </a:extLst>
          </p:cNvPr>
          <p:cNvGrpSpPr/>
          <p:nvPr/>
        </p:nvGrpSpPr>
        <p:grpSpPr>
          <a:xfrm>
            <a:off x="3018674" y="2927782"/>
            <a:ext cx="1842068" cy="729465"/>
            <a:chOff x="3140898" y="3308279"/>
            <a:chExt cx="1842068" cy="729465"/>
          </a:xfrm>
        </p:grpSpPr>
        <p:sp>
          <p:nvSpPr>
            <p:cNvPr id="17" name="Losango 16">
              <a:extLst>
                <a:ext uri="{FF2B5EF4-FFF2-40B4-BE49-F238E27FC236}">
                  <a16:creationId xmlns:a16="http://schemas.microsoft.com/office/drawing/2014/main" id="{B85FA962-FE26-4F0C-AB1B-3C515D970EDB}"/>
                </a:ext>
              </a:extLst>
            </p:cNvPr>
            <p:cNvSpPr/>
            <p:nvPr/>
          </p:nvSpPr>
          <p:spPr>
            <a:xfrm>
              <a:off x="3140898" y="3308279"/>
              <a:ext cx="1842068" cy="729465"/>
            </a:xfrm>
            <a:prstGeom prst="diamond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636622B-9ED6-4EF5-9165-A5C6F68E9C09}"/>
                </a:ext>
              </a:extLst>
            </p:cNvPr>
            <p:cNvSpPr txBox="1"/>
            <p:nvPr/>
          </p:nvSpPr>
          <p:spPr>
            <a:xfrm>
              <a:off x="3353917" y="3488345"/>
              <a:ext cx="1416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Significativo?</a:t>
              </a:r>
            </a:p>
          </p:txBody>
        </p:sp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6E72E136-1D3B-4884-A1F0-2BE902B2E40E}"/>
              </a:ext>
            </a:extLst>
          </p:cNvPr>
          <p:cNvSpPr/>
          <p:nvPr/>
        </p:nvSpPr>
        <p:spPr>
          <a:xfrm>
            <a:off x="263623" y="3543869"/>
            <a:ext cx="2407657" cy="3663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B6CFECF-DBF2-40C5-AAF2-AADBDB39BCBD}"/>
              </a:ext>
            </a:extLst>
          </p:cNvPr>
          <p:cNvSpPr txBox="1"/>
          <p:nvPr/>
        </p:nvSpPr>
        <p:spPr>
          <a:xfrm>
            <a:off x="222527" y="3543869"/>
            <a:ext cx="25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Ambos não-significativos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A97D4996-2A05-47C9-B86D-20BF5C97CFF7}"/>
              </a:ext>
            </a:extLst>
          </p:cNvPr>
          <p:cNvGrpSpPr/>
          <p:nvPr/>
        </p:nvGrpSpPr>
        <p:grpSpPr>
          <a:xfrm>
            <a:off x="490840" y="4154013"/>
            <a:ext cx="1935047" cy="738493"/>
            <a:chOff x="490840" y="4154013"/>
            <a:chExt cx="1935047" cy="738493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F291D5BD-845E-4570-96F3-CE10B04FC0A1}"/>
                </a:ext>
              </a:extLst>
            </p:cNvPr>
            <p:cNvSpPr/>
            <p:nvPr/>
          </p:nvSpPr>
          <p:spPr>
            <a:xfrm>
              <a:off x="521696" y="4154013"/>
              <a:ext cx="1811757" cy="7384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CE93378-BC35-41EB-AFAE-58A08B9937D7}"/>
                </a:ext>
              </a:extLst>
            </p:cNvPr>
            <p:cNvSpPr txBox="1"/>
            <p:nvPr/>
          </p:nvSpPr>
          <p:spPr>
            <a:xfrm>
              <a:off x="490840" y="4169271"/>
              <a:ext cx="1935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Manter Reg. Linear Múltipla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E69F173-14E1-4EEB-9107-229998E7E0F2}"/>
              </a:ext>
            </a:extLst>
          </p:cNvPr>
          <p:cNvGrpSpPr/>
          <p:nvPr/>
        </p:nvGrpSpPr>
        <p:grpSpPr>
          <a:xfrm>
            <a:off x="2905263" y="3980620"/>
            <a:ext cx="2101723" cy="379643"/>
            <a:chOff x="2586195" y="4138665"/>
            <a:chExt cx="2101723" cy="379643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36BC20A4-7DCE-4C38-9528-B1DDDE52D424}"/>
                </a:ext>
              </a:extLst>
            </p:cNvPr>
            <p:cNvSpPr/>
            <p:nvPr/>
          </p:nvSpPr>
          <p:spPr>
            <a:xfrm>
              <a:off x="2586195" y="4138665"/>
              <a:ext cx="2061528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D5691A52-7C5B-4E8D-82D3-839246153AE6}"/>
                </a:ext>
              </a:extLst>
            </p:cNvPr>
            <p:cNvSpPr txBox="1"/>
            <p:nvPr/>
          </p:nvSpPr>
          <p:spPr>
            <a:xfrm>
              <a:off x="2601834" y="4148976"/>
              <a:ext cx="2086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Ambos significativos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1848A30-DDD5-4F14-80D1-19B9A3F1F3B6}"/>
              </a:ext>
            </a:extLst>
          </p:cNvPr>
          <p:cNvGrpSpPr/>
          <p:nvPr/>
        </p:nvGrpSpPr>
        <p:grpSpPr>
          <a:xfrm>
            <a:off x="5260427" y="3543869"/>
            <a:ext cx="2207912" cy="379643"/>
            <a:chOff x="2529916" y="4138665"/>
            <a:chExt cx="2207912" cy="379643"/>
          </a:xfrm>
        </p:grpSpPr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3E12F78-4D6F-41CB-9BC9-4FF76CA2821F}"/>
                </a:ext>
              </a:extLst>
            </p:cNvPr>
            <p:cNvSpPr/>
            <p:nvPr/>
          </p:nvSpPr>
          <p:spPr>
            <a:xfrm>
              <a:off x="2586195" y="4138665"/>
              <a:ext cx="2061528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A281432B-1F55-444A-87FF-563D79981CB0}"/>
                </a:ext>
              </a:extLst>
            </p:cNvPr>
            <p:cNvSpPr txBox="1"/>
            <p:nvPr/>
          </p:nvSpPr>
          <p:spPr>
            <a:xfrm>
              <a:off x="2529916" y="4148976"/>
              <a:ext cx="2207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Apenas 1 significativo</a:t>
              </a:r>
            </a:p>
          </p:txBody>
        </p:sp>
      </p:grpSp>
      <p:sp>
        <p:nvSpPr>
          <p:cNvPr id="35" name="Retângulo 34">
            <a:extLst>
              <a:ext uri="{FF2B5EF4-FFF2-40B4-BE49-F238E27FC236}">
                <a16:creationId xmlns:a16="http://schemas.microsoft.com/office/drawing/2014/main" id="{60EC35F7-F087-4168-86E9-55CB87F3A259}"/>
              </a:ext>
            </a:extLst>
          </p:cNvPr>
          <p:cNvSpPr/>
          <p:nvPr/>
        </p:nvSpPr>
        <p:spPr>
          <a:xfrm>
            <a:off x="2489777" y="4783075"/>
            <a:ext cx="2746570" cy="57074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D8FAC53-6D40-4668-80BC-C9C2A22982C3}"/>
              </a:ext>
            </a:extLst>
          </p:cNvPr>
          <p:cNvSpPr txBox="1"/>
          <p:nvPr/>
        </p:nvSpPr>
        <p:spPr>
          <a:xfrm>
            <a:off x="2506485" y="4750493"/>
            <a:ext cx="289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Teste LM robusto (LM-</a:t>
            </a:r>
            <a:r>
              <a:rPr lang="pt-BR" dirty="0" err="1"/>
              <a:t>Error</a:t>
            </a:r>
            <a:r>
              <a:rPr lang="pt-BR" dirty="0"/>
              <a:t> robusto e LM-</a:t>
            </a:r>
            <a:r>
              <a:rPr lang="pt-BR" dirty="0" err="1"/>
              <a:t>Lag</a:t>
            </a:r>
            <a:r>
              <a:rPr lang="pt-BR" dirty="0"/>
              <a:t> robusto)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D1A0BEE-98E7-4127-B3BF-6FE7D9533BFF}"/>
              </a:ext>
            </a:extLst>
          </p:cNvPr>
          <p:cNvGrpSpPr/>
          <p:nvPr/>
        </p:nvGrpSpPr>
        <p:grpSpPr>
          <a:xfrm>
            <a:off x="3006355" y="5651814"/>
            <a:ext cx="1842068" cy="729465"/>
            <a:chOff x="3140898" y="3308279"/>
            <a:chExt cx="1842068" cy="729465"/>
          </a:xfrm>
        </p:grpSpPr>
        <p:sp>
          <p:nvSpPr>
            <p:cNvPr id="38" name="Losango 37">
              <a:extLst>
                <a:ext uri="{FF2B5EF4-FFF2-40B4-BE49-F238E27FC236}">
                  <a16:creationId xmlns:a16="http://schemas.microsoft.com/office/drawing/2014/main" id="{5747E476-6F8F-4304-895F-7066FD5FB121}"/>
                </a:ext>
              </a:extLst>
            </p:cNvPr>
            <p:cNvSpPr/>
            <p:nvPr/>
          </p:nvSpPr>
          <p:spPr>
            <a:xfrm>
              <a:off x="3140898" y="3308279"/>
              <a:ext cx="1842068" cy="729465"/>
            </a:xfrm>
            <a:prstGeom prst="diamond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CB11FB17-0996-4AC0-8D73-0C4F07EA7D02}"/>
                </a:ext>
              </a:extLst>
            </p:cNvPr>
            <p:cNvSpPr txBox="1"/>
            <p:nvPr/>
          </p:nvSpPr>
          <p:spPr>
            <a:xfrm>
              <a:off x="3353917" y="3488345"/>
              <a:ext cx="1416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Significativo?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0ABDBA1-9FB7-4312-89DB-41DD46C7455C}"/>
              </a:ext>
            </a:extLst>
          </p:cNvPr>
          <p:cNvGrpSpPr/>
          <p:nvPr/>
        </p:nvGrpSpPr>
        <p:grpSpPr>
          <a:xfrm>
            <a:off x="558192" y="5831880"/>
            <a:ext cx="1738764" cy="369332"/>
            <a:chOff x="2581286" y="4138665"/>
            <a:chExt cx="2066437" cy="379643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918B5481-2401-40E1-AC53-AE03E67DCAA0}"/>
                </a:ext>
              </a:extLst>
            </p:cNvPr>
            <p:cNvSpPr/>
            <p:nvPr/>
          </p:nvSpPr>
          <p:spPr>
            <a:xfrm>
              <a:off x="2586195" y="4138665"/>
              <a:ext cx="2061528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463B23AA-E3F5-4C79-81E1-290364744757}"/>
                </a:ext>
              </a:extLst>
            </p:cNvPr>
            <p:cNvSpPr txBox="1"/>
            <p:nvPr/>
          </p:nvSpPr>
          <p:spPr>
            <a:xfrm>
              <a:off x="2581286" y="4148976"/>
              <a:ext cx="1799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LM-</a:t>
              </a:r>
              <a:r>
                <a:rPr lang="pt-BR" dirty="0" err="1"/>
                <a:t>Error</a:t>
              </a:r>
              <a:r>
                <a:rPr lang="pt-BR" dirty="0"/>
                <a:t> robusto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F852564C-196B-451C-92D7-1FBC8C3C8E7B}"/>
              </a:ext>
            </a:extLst>
          </p:cNvPr>
          <p:cNvGrpSpPr/>
          <p:nvPr/>
        </p:nvGrpSpPr>
        <p:grpSpPr>
          <a:xfrm>
            <a:off x="5350218" y="5831880"/>
            <a:ext cx="1738764" cy="379363"/>
            <a:chOff x="2581286" y="4138665"/>
            <a:chExt cx="2066437" cy="389954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BE5E2E7-6E8E-4BFF-8EF8-97158B479A70}"/>
                </a:ext>
              </a:extLst>
            </p:cNvPr>
            <p:cNvSpPr/>
            <p:nvPr/>
          </p:nvSpPr>
          <p:spPr>
            <a:xfrm>
              <a:off x="2586195" y="4138665"/>
              <a:ext cx="2061528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CD2695B9-7179-4FAB-A19F-B2D84C64C9A2}"/>
                </a:ext>
              </a:extLst>
            </p:cNvPr>
            <p:cNvSpPr txBox="1"/>
            <p:nvPr/>
          </p:nvSpPr>
          <p:spPr>
            <a:xfrm>
              <a:off x="2581286" y="4148976"/>
              <a:ext cx="1956301" cy="379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LM-</a:t>
              </a:r>
              <a:r>
                <a:rPr lang="pt-BR" dirty="0" err="1"/>
                <a:t>Lag</a:t>
              </a:r>
              <a:r>
                <a:rPr lang="pt-BR" dirty="0"/>
                <a:t> robusto</a:t>
              </a: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A9B75ADC-08CC-4A85-9862-617B933E7B21}"/>
              </a:ext>
            </a:extLst>
          </p:cNvPr>
          <p:cNvGrpSpPr/>
          <p:nvPr/>
        </p:nvGrpSpPr>
        <p:grpSpPr>
          <a:xfrm>
            <a:off x="7088982" y="2931320"/>
            <a:ext cx="997622" cy="381086"/>
            <a:chOff x="2581286" y="4138665"/>
            <a:chExt cx="2066437" cy="389954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2DFA7CB1-42F1-4535-888D-90B956AC96CC}"/>
                </a:ext>
              </a:extLst>
            </p:cNvPr>
            <p:cNvSpPr/>
            <p:nvPr/>
          </p:nvSpPr>
          <p:spPr>
            <a:xfrm>
              <a:off x="2586195" y="4138665"/>
              <a:ext cx="2061528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6C6222EB-1A18-4A06-813D-D677F2E11B30}"/>
                </a:ext>
              </a:extLst>
            </p:cNvPr>
            <p:cNvSpPr txBox="1"/>
            <p:nvPr/>
          </p:nvSpPr>
          <p:spPr>
            <a:xfrm>
              <a:off x="2581286" y="4148976"/>
              <a:ext cx="1276183" cy="379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LM-</a:t>
              </a:r>
              <a:r>
                <a:rPr lang="pt-BR" dirty="0" err="1"/>
                <a:t>Error</a:t>
              </a:r>
              <a:r>
                <a:rPr lang="pt-BR" dirty="0"/>
                <a:t> 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290222FC-24D2-4403-94EA-F240211527C5}"/>
              </a:ext>
            </a:extLst>
          </p:cNvPr>
          <p:cNvGrpSpPr/>
          <p:nvPr/>
        </p:nvGrpSpPr>
        <p:grpSpPr>
          <a:xfrm>
            <a:off x="7059496" y="4185834"/>
            <a:ext cx="995252" cy="379409"/>
            <a:chOff x="2586195" y="4138665"/>
            <a:chExt cx="2061528" cy="388238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1580A5BD-F647-46B2-9E32-C8B03CD83881}"/>
                </a:ext>
              </a:extLst>
            </p:cNvPr>
            <p:cNvSpPr/>
            <p:nvPr/>
          </p:nvSpPr>
          <p:spPr>
            <a:xfrm>
              <a:off x="2586195" y="4138665"/>
              <a:ext cx="2061528" cy="369332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65CB6C3A-A40A-4F60-BBCA-08CB6F2E9B4D}"/>
                </a:ext>
              </a:extLst>
            </p:cNvPr>
            <p:cNvSpPr txBox="1"/>
            <p:nvPr/>
          </p:nvSpPr>
          <p:spPr>
            <a:xfrm>
              <a:off x="2666411" y="4148976"/>
              <a:ext cx="1906576" cy="377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LM-</a:t>
              </a:r>
              <a:r>
                <a:rPr lang="pt-BR" dirty="0" err="1"/>
                <a:t>Lag</a:t>
              </a:r>
              <a:r>
                <a:rPr lang="pt-BR" dirty="0"/>
                <a:t> 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F75EF1E5-1EFB-4D5B-8442-512A426DDACF}"/>
              </a:ext>
            </a:extLst>
          </p:cNvPr>
          <p:cNvGrpSpPr/>
          <p:nvPr/>
        </p:nvGrpSpPr>
        <p:grpSpPr>
          <a:xfrm>
            <a:off x="6582342" y="2090117"/>
            <a:ext cx="2328700" cy="483958"/>
            <a:chOff x="6540917" y="2097125"/>
            <a:chExt cx="2328700" cy="483958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A153AC24-67D1-4F71-B407-EA0236B1E89D}"/>
                </a:ext>
              </a:extLst>
            </p:cNvPr>
            <p:cNvSpPr/>
            <p:nvPr/>
          </p:nvSpPr>
          <p:spPr>
            <a:xfrm>
              <a:off x="6540917" y="2097125"/>
              <a:ext cx="2035054" cy="4839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AFE9B060-B6F9-42F2-840F-6B0DB3ADC3F9}"/>
                </a:ext>
              </a:extLst>
            </p:cNvPr>
            <p:cNvSpPr txBox="1"/>
            <p:nvPr/>
          </p:nvSpPr>
          <p:spPr>
            <a:xfrm>
              <a:off x="6561840" y="2144261"/>
              <a:ext cx="2307777" cy="401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Spatial</a:t>
              </a:r>
              <a:r>
                <a:rPr lang="pt-BR" dirty="0"/>
                <a:t> </a:t>
              </a:r>
              <a:r>
                <a:rPr lang="pt-BR" dirty="0" err="1"/>
                <a:t>Error</a:t>
              </a:r>
              <a:r>
                <a:rPr lang="pt-BR" dirty="0"/>
                <a:t> </a:t>
              </a:r>
              <a:r>
                <a:rPr lang="pt-BR" dirty="0" err="1"/>
                <a:t>Model</a:t>
              </a:r>
              <a:endParaRPr lang="pt-BR" dirty="0"/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6208E4D6-D76F-42D7-9585-6C66C67B1019}"/>
              </a:ext>
            </a:extLst>
          </p:cNvPr>
          <p:cNvGrpSpPr/>
          <p:nvPr/>
        </p:nvGrpSpPr>
        <p:grpSpPr>
          <a:xfrm>
            <a:off x="6538410" y="4885505"/>
            <a:ext cx="2035054" cy="483958"/>
            <a:chOff x="6538410" y="4864957"/>
            <a:chExt cx="2035054" cy="483958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87B2D69E-A945-48E5-9079-ABA5ADADA97E}"/>
                </a:ext>
              </a:extLst>
            </p:cNvPr>
            <p:cNvSpPr/>
            <p:nvPr/>
          </p:nvSpPr>
          <p:spPr>
            <a:xfrm>
              <a:off x="6538410" y="4864957"/>
              <a:ext cx="2035054" cy="4839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D4AC865-B678-4B3D-A5B0-FA62F7D4994E}"/>
                </a:ext>
              </a:extLst>
            </p:cNvPr>
            <p:cNvSpPr txBox="1"/>
            <p:nvPr/>
          </p:nvSpPr>
          <p:spPr>
            <a:xfrm>
              <a:off x="6627959" y="4929598"/>
              <a:ext cx="1677626" cy="340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Spatial</a:t>
              </a:r>
              <a:r>
                <a:rPr lang="pt-BR" dirty="0"/>
                <a:t> </a:t>
              </a:r>
              <a:r>
                <a:rPr lang="pt-BR" dirty="0" err="1"/>
                <a:t>Lag</a:t>
              </a:r>
              <a:r>
                <a:rPr lang="pt-BR" dirty="0"/>
                <a:t> </a:t>
              </a:r>
              <a:r>
                <a:rPr lang="pt-BR" dirty="0" err="1"/>
                <a:t>Model</a:t>
              </a:r>
              <a:endParaRPr lang="pt-BR" dirty="0"/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70401963-E4E4-4A3E-99A2-C26ED8715BAC}"/>
              </a:ext>
            </a:extLst>
          </p:cNvPr>
          <p:cNvGrpSpPr/>
          <p:nvPr/>
        </p:nvGrpSpPr>
        <p:grpSpPr>
          <a:xfrm>
            <a:off x="413886" y="6342451"/>
            <a:ext cx="2328700" cy="483958"/>
            <a:chOff x="6540917" y="2097125"/>
            <a:chExt cx="2328700" cy="483958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47F4EBB1-0313-4D88-8DEE-0653642542D3}"/>
                </a:ext>
              </a:extLst>
            </p:cNvPr>
            <p:cNvSpPr/>
            <p:nvPr/>
          </p:nvSpPr>
          <p:spPr>
            <a:xfrm>
              <a:off x="6540917" y="2097125"/>
              <a:ext cx="2035054" cy="4839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69CF2EE5-E9E6-4DD3-B8BB-ACF1054A0F3A}"/>
                </a:ext>
              </a:extLst>
            </p:cNvPr>
            <p:cNvSpPr txBox="1"/>
            <p:nvPr/>
          </p:nvSpPr>
          <p:spPr>
            <a:xfrm>
              <a:off x="6561840" y="2144261"/>
              <a:ext cx="2307777" cy="401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Spatial</a:t>
              </a:r>
              <a:r>
                <a:rPr lang="pt-BR" dirty="0"/>
                <a:t> </a:t>
              </a:r>
              <a:r>
                <a:rPr lang="pt-BR" dirty="0" err="1"/>
                <a:t>Error</a:t>
              </a:r>
              <a:r>
                <a:rPr lang="pt-BR" dirty="0"/>
                <a:t> </a:t>
              </a:r>
              <a:r>
                <a:rPr lang="pt-BR" dirty="0" err="1"/>
                <a:t>Model</a:t>
              </a:r>
              <a:endParaRPr lang="pt-BR" dirty="0"/>
            </a:p>
          </p:txBody>
        </p:sp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1C82662C-4E99-44F9-A2EF-D1C1022110D5}"/>
              </a:ext>
            </a:extLst>
          </p:cNvPr>
          <p:cNvGrpSpPr/>
          <p:nvPr/>
        </p:nvGrpSpPr>
        <p:grpSpPr>
          <a:xfrm>
            <a:off x="5155737" y="6342451"/>
            <a:ext cx="2035054" cy="483958"/>
            <a:chOff x="6538410" y="4864957"/>
            <a:chExt cx="2035054" cy="483958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A439E630-AD31-4FB1-B8F4-1FD041B45BD4}"/>
                </a:ext>
              </a:extLst>
            </p:cNvPr>
            <p:cNvSpPr/>
            <p:nvPr/>
          </p:nvSpPr>
          <p:spPr>
            <a:xfrm>
              <a:off x="6538410" y="4864957"/>
              <a:ext cx="2035054" cy="48395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83D75647-F4B6-4402-97B0-C44897E48891}"/>
                </a:ext>
              </a:extLst>
            </p:cNvPr>
            <p:cNvSpPr txBox="1"/>
            <p:nvPr/>
          </p:nvSpPr>
          <p:spPr>
            <a:xfrm>
              <a:off x="6627959" y="4929598"/>
              <a:ext cx="1677626" cy="340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Spatial</a:t>
              </a:r>
              <a:r>
                <a:rPr lang="pt-BR" dirty="0"/>
                <a:t> </a:t>
              </a:r>
              <a:r>
                <a:rPr lang="pt-BR" dirty="0" err="1"/>
                <a:t>Lag</a:t>
              </a:r>
              <a:r>
                <a:rPr lang="pt-BR" dirty="0"/>
                <a:t> </a:t>
              </a:r>
              <a:r>
                <a:rPr lang="pt-BR" dirty="0" err="1"/>
                <a:t>Model</a:t>
              </a:r>
              <a:endParaRPr lang="pt-BR" dirty="0"/>
            </a:p>
          </p:txBody>
        </p:sp>
      </p:grp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AA945341-82FE-4EFB-9AEA-6F90290BF2A6}"/>
              </a:ext>
            </a:extLst>
          </p:cNvPr>
          <p:cNvCxnSpPr>
            <a:stCxn id="2" idx="4"/>
            <a:endCxn id="13" idx="0"/>
          </p:cNvCxnSpPr>
          <p:nvPr/>
        </p:nvCxnSpPr>
        <p:spPr>
          <a:xfrm flipH="1">
            <a:off x="3954641" y="1983987"/>
            <a:ext cx="6047" cy="249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5B760B3F-1C0C-4317-B14D-728C5BC582FF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3939708" y="2602424"/>
            <a:ext cx="14933" cy="325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E1366B02-438A-480E-BF21-3D21CBF6D860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 flipH="1">
            <a:off x="3936027" y="3657247"/>
            <a:ext cx="3681" cy="323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276D2912-6CAE-4546-B051-556B73BC2276}"/>
              </a:ext>
            </a:extLst>
          </p:cNvPr>
          <p:cNvCxnSpPr>
            <a:stCxn id="20" idx="2"/>
            <a:endCxn id="36" idx="0"/>
          </p:cNvCxnSpPr>
          <p:nvPr/>
        </p:nvCxnSpPr>
        <p:spPr>
          <a:xfrm>
            <a:off x="3936027" y="4349952"/>
            <a:ext cx="15868" cy="40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5E12F03F-F6E3-4C64-B793-A727FAFC481C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3914432" y="5357588"/>
            <a:ext cx="12957" cy="294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Conector de Seta Reta 93">
            <a:extLst>
              <a:ext uri="{FF2B5EF4-FFF2-40B4-BE49-F238E27FC236}">
                <a16:creationId xmlns:a16="http://schemas.microsoft.com/office/drawing/2014/main" id="{06D6A2D2-E68F-4F53-8A77-8A59BC171942}"/>
              </a:ext>
            </a:extLst>
          </p:cNvPr>
          <p:cNvCxnSpPr>
            <a:stCxn id="38" idx="1"/>
            <a:endCxn id="41" idx="3"/>
          </p:cNvCxnSpPr>
          <p:nvPr/>
        </p:nvCxnSpPr>
        <p:spPr>
          <a:xfrm flipH="1" flipV="1">
            <a:off x="2296956" y="6011531"/>
            <a:ext cx="709399" cy="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2" name="Conector de Seta Reta 3071">
            <a:extLst>
              <a:ext uri="{FF2B5EF4-FFF2-40B4-BE49-F238E27FC236}">
                <a16:creationId xmlns:a16="http://schemas.microsoft.com/office/drawing/2014/main" id="{4AA7DB7D-C568-4E69-8362-DD917F7CFC78}"/>
              </a:ext>
            </a:extLst>
          </p:cNvPr>
          <p:cNvCxnSpPr>
            <a:stCxn id="38" idx="3"/>
            <a:endCxn id="48" idx="1"/>
          </p:cNvCxnSpPr>
          <p:nvPr/>
        </p:nvCxnSpPr>
        <p:spPr>
          <a:xfrm>
            <a:off x="4848423" y="6016547"/>
            <a:ext cx="501795" cy="1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5" name="Conector de Seta Reta 3074">
            <a:extLst>
              <a:ext uri="{FF2B5EF4-FFF2-40B4-BE49-F238E27FC236}">
                <a16:creationId xmlns:a16="http://schemas.microsoft.com/office/drawing/2014/main" id="{599F3646-7AAB-4182-ACD0-81CAEA5DE11F}"/>
              </a:ext>
            </a:extLst>
          </p:cNvPr>
          <p:cNvCxnSpPr>
            <a:stCxn id="41" idx="2"/>
            <a:endCxn id="69" idx="0"/>
          </p:cNvCxnSpPr>
          <p:nvPr/>
        </p:nvCxnSpPr>
        <p:spPr>
          <a:xfrm>
            <a:off x="1429640" y="6191181"/>
            <a:ext cx="1773" cy="15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Conector de Seta Reta 102">
            <a:extLst>
              <a:ext uri="{FF2B5EF4-FFF2-40B4-BE49-F238E27FC236}">
                <a16:creationId xmlns:a16="http://schemas.microsoft.com/office/drawing/2014/main" id="{DDC0D622-8BEE-4EC9-827D-DEF21FB65286}"/>
              </a:ext>
            </a:extLst>
          </p:cNvPr>
          <p:cNvCxnSpPr/>
          <p:nvPr/>
        </p:nvCxnSpPr>
        <p:spPr>
          <a:xfrm>
            <a:off x="6164329" y="6179195"/>
            <a:ext cx="1773" cy="151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0" name="Conector de Seta Reta 3079">
            <a:extLst>
              <a:ext uri="{FF2B5EF4-FFF2-40B4-BE49-F238E27FC236}">
                <a16:creationId xmlns:a16="http://schemas.microsoft.com/office/drawing/2014/main" id="{3BDEC1AB-040D-4F85-AD8D-42292C93E507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 flipH="1">
            <a:off x="1458364" y="3910196"/>
            <a:ext cx="9088" cy="25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2" name="Conector de Seta Reta 3081">
            <a:extLst>
              <a:ext uri="{FF2B5EF4-FFF2-40B4-BE49-F238E27FC236}">
                <a16:creationId xmlns:a16="http://schemas.microsoft.com/office/drawing/2014/main" id="{7117A350-E82F-43CE-A25B-D93203602DB3}"/>
              </a:ext>
            </a:extLst>
          </p:cNvPr>
          <p:cNvCxnSpPr>
            <a:stCxn id="56" idx="2"/>
            <a:endCxn id="66" idx="0"/>
          </p:cNvCxnSpPr>
          <p:nvPr/>
        </p:nvCxnSpPr>
        <p:spPr>
          <a:xfrm flipH="1">
            <a:off x="7555937" y="4546767"/>
            <a:ext cx="1185" cy="33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4" name="Conector de Seta Reta 3083">
            <a:extLst>
              <a:ext uri="{FF2B5EF4-FFF2-40B4-BE49-F238E27FC236}">
                <a16:creationId xmlns:a16="http://schemas.microsoft.com/office/drawing/2014/main" id="{CBF50D8A-1A2A-498A-AE58-6D097FB3404A}"/>
              </a:ext>
            </a:extLst>
          </p:cNvPr>
          <p:cNvCxnSpPr>
            <a:stCxn id="53" idx="0"/>
            <a:endCxn id="65" idx="4"/>
          </p:cNvCxnSpPr>
          <p:nvPr/>
        </p:nvCxnSpPr>
        <p:spPr>
          <a:xfrm flipV="1">
            <a:off x="7588978" y="2574075"/>
            <a:ext cx="10891" cy="357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8" name="Conector: Angulado 3087">
            <a:extLst>
              <a:ext uri="{FF2B5EF4-FFF2-40B4-BE49-F238E27FC236}">
                <a16:creationId xmlns:a16="http://schemas.microsoft.com/office/drawing/2014/main" id="{27991682-43FC-4FE8-A5B1-A65981DA3532}"/>
              </a:ext>
            </a:extLst>
          </p:cNvPr>
          <p:cNvCxnSpPr>
            <a:stCxn id="17" idx="1"/>
            <a:endCxn id="19" idx="0"/>
          </p:cNvCxnSpPr>
          <p:nvPr/>
        </p:nvCxnSpPr>
        <p:spPr>
          <a:xfrm rot="10800000" flipV="1">
            <a:off x="1477968" y="3292515"/>
            <a:ext cx="1540707" cy="2513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90" name="Conector: Angulado 3089">
            <a:extLst>
              <a:ext uri="{FF2B5EF4-FFF2-40B4-BE49-F238E27FC236}">
                <a16:creationId xmlns:a16="http://schemas.microsoft.com/office/drawing/2014/main" id="{CEEF8E1F-564F-4D8B-94CC-21FC8F13A634}"/>
              </a:ext>
            </a:extLst>
          </p:cNvPr>
          <p:cNvCxnSpPr>
            <a:stCxn id="17" idx="3"/>
            <a:endCxn id="32" idx="0"/>
          </p:cNvCxnSpPr>
          <p:nvPr/>
        </p:nvCxnSpPr>
        <p:spPr>
          <a:xfrm>
            <a:off x="4860742" y="3292515"/>
            <a:ext cx="1486728" cy="2513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94" name="Conector: Angulado 3093">
            <a:extLst>
              <a:ext uri="{FF2B5EF4-FFF2-40B4-BE49-F238E27FC236}">
                <a16:creationId xmlns:a16="http://schemas.microsoft.com/office/drawing/2014/main" id="{17DB89D4-8EA1-49C4-8F40-29CEB0FFDAD2}"/>
              </a:ext>
            </a:extLst>
          </p:cNvPr>
          <p:cNvCxnSpPr>
            <a:cxnSpLocks/>
          </p:cNvCxnSpPr>
          <p:nvPr/>
        </p:nvCxnSpPr>
        <p:spPr>
          <a:xfrm flipV="1">
            <a:off x="7437517" y="3292253"/>
            <a:ext cx="131530" cy="4465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Conector: Angulado 119">
            <a:extLst>
              <a:ext uri="{FF2B5EF4-FFF2-40B4-BE49-F238E27FC236}">
                <a16:creationId xmlns:a16="http://schemas.microsoft.com/office/drawing/2014/main" id="{84B285CD-1E4E-47BD-AE4D-7EBB933D77A3}"/>
              </a:ext>
            </a:extLst>
          </p:cNvPr>
          <p:cNvCxnSpPr>
            <a:cxnSpLocks/>
          </p:cNvCxnSpPr>
          <p:nvPr/>
        </p:nvCxnSpPr>
        <p:spPr>
          <a:xfrm>
            <a:off x="7435108" y="3735579"/>
            <a:ext cx="131530" cy="4465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1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BF92BAF-544E-4376-8DBF-4FF2B0545E82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3E56D8-01BE-431E-B5A8-06BDBD4C4ACD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4ABCCE6-192E-4E1E-81DC-E5F5DCB89264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ABF30-CD5F-4225-9A93-CB4974D44E90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9D2CF7-C367-4F64-A552-6951BB95B567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23AAE2-6D01-43E5-9C99-1DDA63BBFAC1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6117741-B36E-43BF-A0A9-8FCF70644644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C89214-7084-4BA6-ACCF-2A6968211922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B41E8AA-6691-4F78-A771-E44D4F147CF9}"/>
              </a:ext>
            </a:extLst>
          </p:cNvPr>
          <p:cNvSpPr txBox="1">
            <a:spLocks/>
          </p:cNvSpPr>
          <p:nvPr/>
        </p:nvSpPr>
        <p:spPr>
          <a:xfrm>
            <a:off x="305170" y="107659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Espacial: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err="1"/>
              <a:t>Spatial</a:t>
            </a:r>
            <a:r>
              <a:rPr lang="pt-BR" sz="2000" dirty="0"/>
              <a:t> </a:t>
            </a:r>
            <a:r>
              <a:rPr lang="pt-BR" sz="2000" dirty="0" err="1"/>
              <a:t>Lag</a:t>
            </a:r>
            <a:r>
              <a:rPr lang="pt-BR" sz="2000" dirty="0"/>
              <a:t> </a:t>
            </a:r>
            <a:r>
              <a:rPr lang="pt-BR" sz="2000" dirty="0" err="1"/>
              <a:t>Model</a:t>
            </a:r>
            <a:r>
              <a:rPr lang="pt-BR" sz="2000" dirty="0"/>
              <a:t> (LAG)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00C62D-9912-4628-BED1-ED51BBA9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98" y="826034"/>
            <a:ext cx="858800" cy="73708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7B12F00B-E62F-4D54-9889-BB089281B85E}"/>
              </a:ext>
            </a:extLst>
          </p:cNvPr>
          <p:cNvSpPr txBox="1">
            <a:spLocks noChangeArrowheads="1"/>
          </p:cNvSpPr>
          <p:nvPr/>
        </p:nvSpPr>
        <p:spPr>
          <a:xfrm>
            <a:off x="157476" y="2565779"/>
            <a:ext cx="8718724" cy="3752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20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Hipótese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u="sng" dirty="0"/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dirty="0"/>
              <a:t>A </a:t>
            </a:r>
            <a:r>
              <a:rPr lang="en-US" sz="2000" dirty="0" err="1"/>
              <a:t>variável</a:t>
            </a:r>
            <a:r>
              <a:rPr lang="en-US" sz="2000" dirty="0"/>
              <a:t> Y</a:t>
            </a:r>
            <a:r>
              <a:rPr lang="en-US" sz="2000" baseline="-25000" dirty="0"/>
              <a:t>i</a:t>
            </a:r>
            <a:r>
              <a:rPr lang="en-US" sz="2000" dirty="0"/>
              <a:t> é </a:t>
            </a:r>
            <a:r>
              <a:rPr lang="en-US" sz="2000" dirty="0" err="1"/>
              <a:t>afetada</a:t>
            </a:r>
            <a:r>
              <a:rPr lang="en-US" sz="2000" dirty="0"/>
              <a:t> </a:t>
            </a:r>
            <a:r>
              <a:rPr lang="en-US" sz="2000" dirty="0" err="1"/>
              <a:t>pelos</a:t>
            </a:r>
            <a:r>
              <a:rPr lang="en-US" sz="2000" dirty="0"/>
              <a:t> </a:t>
            </a:r>
            <a:r>
              <a:rPr lang="en-US" sz="2000" dirty="0" err="1"/>
              <a:t>valores</a:t>
            </a:r>
            <a:r>
              <a:rPr lang="en-US" sz="2000" dirty="0"/>
              <a:t> da </a:t>
            </a:r>
            <a:r>
              <a:rPr lang="en-US" sz="2000" dirty="0" err="1"/>
              <a:t>variável</a:t>
            </a:r>
            <a:r>
              <a:rPr lang="en-US" sz="2000" dirty="0"/>
              <a:t> </a:t>
            </a:r>
            <a:r>
              <a:rPr lang="en-US" sz="2000" dirty="0" err="1"/>
              <a:t>resposta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áreas</a:t>
            </a:r>
            <a:r>
              <a:rPr lang="en-US" sz="2000" dirty="0"/>
              <a:t> </a:t>
            </a:r>
            <a:r>
              <a:rPr lang="en-US" sz="2000" dirty="0" err="1"/>
              <a:t>vizinhas</a:t>
            </a:r>
            <a:r>
              <a:rPr lang="en-US" sz="2000" dirty="0"/>
              <a:t> a i: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200" dirty="0"/>
              <a:t>Y  = </a:t>
            </a:r>
            <a:r>
              <a:rPr lang="en-US" sz="3200" dirty="0">
                <a:solidFill>
                  <a:schemeClr val="hlink"/>
                </a:solidFill>
                <a:sym typeface="Symbol" pitchFamily="18" charset="2"/>
              </a:rPr>
              <a:t>WY</a:t>
            </a:r>
            <a:r>
              <a:rPr lang="en-US" sz="3200" dirty="0">
                <a:sym typeface="Symbol" pitchFamily="18" charset="2"/>
              </a:rPr>
              <a:t> + X + </a:t>
            </a:r>
            <a:endParaRPr lang="en-US" sz="3200" baseline="-25000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dirty="0">
                <a:sym typeface="Symbol" pitchFamily="18" charset="2"/>
              </a:rPr>
              <a:t> =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coeficiente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espacial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autoregressivo</a:t>
            </a:r>
            <a:r>
              <a:rPr lang="en-US" sz="2000" dirty="0">
                <a:sym typeface="Symbol" pitchFamily="18" charset="2"/>
              </a:rPr>
              <a:t> - </a:t>
            </a:r>
            <a:r>
              <a:rPr lang="en-US" sz="2000" dirty="0" err="1">
                <a:sym typeface="Symbol" pitchFamily="18" charset="2"/>
              </a:rPr>
              <a:t>medida</a:t>
            </a:r>
            <a:r>
              <a:rPr lang="en-US" sz="2000" dirty="0">
                <a:sym typeface="Symbol" pitchFamily="18" charset="2"/>
              </a:rPr>
              <a:t> de   		    </a:t>
            </a:r>
            <a:r>
              <a:rPr lang="en-US" sz="2000" dirty="0" err="1">
                <a:sym typeface="Symbol" pitchFamily="18" charset="2"/>
              </a:rPr>
              <a:t>correlação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espacial</a:t>
            </a:r>
            <a:r>
              <a:rPr lang="en-US" sz="2000" dirty="0">
                <a:sym typeface="Symbol" pitchFamily="18" charset="2"/>
              </a:rPr>
              <a:t>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dirty="0">
                <a:sym typeface="Symbol" pitchFamily="18" charset="2"/>
              </a:rPr>
              <a:t>W = </a:t>
            </a:r>
            <a:r>
              <a:rPr lang="en-US" sz="2000" dirty="0" err="1">
                <a:sym typeface="Symbol" pitchFamily="18" charset="2"/>
              </a:rPr>
              <a:t>matriz</a:t>
            </a:r>
            <a:r>
              <a:rPr lang="en-US" sz="2000" dirty="0">
                <a:sym typeface="Symbol" pitchFamily="18" charset="2"/>
              </a:rPr>
              <a:t> de </a:t>
            </a:r>
            <a:r>
              <a:rPr lang="en-US" sz="2000" dirty="0" err="1">
                <a:sym typeface="Symbol" pitchFamily="18" charset="2"/>
              </a:rPr>
              <a:t>proximidade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espacial</a:t>
            </a:r>
            <a:endParaRPr lang="en-US" sz="2000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dirty="0">
                <a:sym typeface="Symbol" pitchFamily="18" charset="2"/>
              </a:rPr>
              <a:t>WY </a:t>
            </a:r>
            <a:r>
              <a:rPr lang="en-US" sz="2000" u="sng" dirty="0" err="1">
                <a:sym typeface="Symbol" pitchFamily="18" charset="2"/>
              </a:rPr>
              <a:t>expressa</a:t>
            </a:r>
            <a:r>
              <a:rPr lang="en-US" sz="2000" u="sng" dirty="0">
                <a:sym typeface="Symbol" pitchFamily="18" charset="2"/>
              </a:rPr>
              <a:t> a </a:t>
            </a:r>
            <a:r>
              <a:rPr lang="en-US" sz="2000" u="sng" dirty="0" err="1">
                <a:sym typeface="Symbol" pitchFamily="18" charset="2"/>
              </a:rPr>
              <a:t>dependência</a:t>
            </a:r>
            <a:r>
              <a:rPr lang="en-US" sz="2000" u="sng" dirty="0">
                <a:sym typeface="Symbol" pitchFamily="18" charset="2"/>
              </a:rPr>
              <a:t> </a:t>
            </a:r>
            <a:r>
              <a:rPr lang="en-US" sz="2000" u="sng" dirty="0" err="1">
                <a:sym typeface="Symbol" pitchFamily="18" charset="2"/>
              </a:rPr>
              <a:t>espacial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em</a:t>
            </a:r>
            <a:r>
              <a:rPr lang="en-US" sz="2000" dirty="0">
                <a:sym typeface="Symbol" pitchFamily="18" charset="2"/>
              </a:rPr>
              <a:t> Y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i="1" dirty="0">
              <a:sym typeface="Symbol" pitchFamily="18" charset="2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BEF2EA3-F01D-4523-B9ED-4C1E8FE415BA}"/>
              </a:ext>
            </a:extLst>
          </p:cNvPr>
          <p:cNvSpPr txBox="1"/>
          <p:nvPr/>
        </p:nvSpPr>
        <p:spPr>
          <a:xfrm>
            <a:off x="0" y="6550223"/>
            <a:ext cx="331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(Feitosa &amp; Monteiro, 2017 – Notas de aula)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8A44B11-5AB5-40CA-A091-8050033E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291" y="4977143"/>
            <a:ext cx="1211189" cy="140270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C9F070C-A29F-4A89-90C9-5429D42B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172" y="4979871"/>
            <a:ext cx="1086863" cy="14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BF92BAF-544E-4376-8DBF-4FF2B0545E82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3E56D8-01BE-431E-B5A8-06BDBD4C4ACD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4ABCCE6-192E-4E1E-81DC-E5F5DCB89264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6ABF30-CD5F-4225-9A93-CB4974D44E90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9D2CF7-C367-4F64-A552-6951BB95B567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23AAE2-6D01-43E5-9C99-1DDA63BBFAC1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6117741-B36E-43BF-A0A9-8FCF70644644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C89214-7084-4BA6-ACCF-2A6968211922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B41E8AA-6691-4F78-A771-E44D4F147CF9}"/>
              </a:ext>
            </a:extLst>
          </p:cNvPr>
          <p:cNvSpPr txBox="1">
            <a:spLocks/>
          </p:cNvSpPr>
          <p:nvPr/>
        </p:nvSpPr>
        <p:spPr>
          <a:xfrm>
            <a:off x="305170" y="107659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Espacial: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 err="1"/>
              <a:t>Spatial</a:t>
            </a:r>
            <a:r>
              <a:rPr lang="pt-BR" sz="2000" dirty="0"/>
              <a:t> </a:t>
            </a:r>
            <a:r>
              <a:rPr lang="pt-BR" sz="2000" dirty="0" err="1"/>
              <a:t>Error</a:t>
            </a:r>
            <a:r>
              <a:rPr lang="pt-BR" sz="2000" dirty="0"/>
              <a:t> </a:t>
            </a:r>
            <a:r>
              <a:rPr lang="pt-BR" sz="2000" dirty="0" err="1"/>
              <a:t>Model</a:t>
            </a:r>
            <a:r>
              <a:rPr lang="pt-BR" sz="2000" dirty="0"/>
              <a:t> (CAR)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800C62D-9912-4628-BED1-ED51BBA9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98" y="826034"/>
            <a:ext cx="858800" cy="73708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188881F-6CD4-42C2-9293-60B9D9001109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265528"/>
            <a:ext cx="8229600" cy="398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2000" u="sng" dirty="0" err="1"/>
              <a:t>Modelo</a:t>
            </a:r>
            <a:r>
              <a:rPr lang="en-US" sz="2000" u="sng" dirty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 </a:t>
            </a:r>
            <a:r>
              <a:rPr lang="en-US" dirty="0">
                <a:sym typeface="Symbol" pitchFamily="18" charset="2"/>
              </a:rPr>
              <a:t>                         </a:t>
            </a:r>
            <a:r>
              <a:rPr lang="en-US" sz="3200" dirty="0">
                <a:sym typeface="Symbol" pitchFamily="18" charset="2"/>
              </a:rPr>
              <a:t>Y = X + 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>
                <a:sym typeface="Symbol" pitchFamily="18" charset="2"/>
              </a:rPr>
              <a:t>                       = W  + ξ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dirty="0">
                <a:sym typeface="Symbol" pitchFamily="18" charset="2"/>
              </a:rPr>
              <a:t>W =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erro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com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efeitos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espaciais</a:t>
            </a:r>
            <a:endParaRPr lang="en-US" sz="2000" i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dirty="0">
                <a:sym typeface="Symbol" pitchFamily="18" charset="2"/>
              </a:rPr>
              <a:t> = </a:t>
            </a:r>
            <a:r>
              <a:rPr lang="en-US" sz="2000" dirty="0" err="1">
                <a:sym typeface="Symbol" pitchFamily="18" charset="2"/>
              </a:rPr>
              <a:t>medida</a:t>
            </a:r>
            <a:r>
              <a:rPr lang="en-US" sz="2000" dirty="0">
                <a:sym typeface="Symbol" pitchFamily="18" charset="2"/>
              </a:rPr>
              <a:t> de </a:t>
            </a:r>
            <a:r>
              <a:rPr lang="en-US" sz="2000" dirty="0" err="1">
                <a:sym typeface="Symbol" pitchFamily="18" charset="2"/>
              </a:rPr>
              <a:t>correlação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espacial</a:t>
            </a:r>
            <a:endParaRPr lang="en-US" sz="2000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2000" i="1" dirty="0">
                <a:sym typeface="Symbol" pitchFamily="18" charset="2"/>
              </a:rPr>
              <a:t>ξ </a:t>
            </a:r>
            <a:r>
              <a:rPr lang="en-US" sz="2000" dirty="0">
                <a:sym typeface="Symbol" pitchFamily="18" charset="2"/>
              </a:rPr>
              <a:t>= </a:t>
            </a:r>
            <a:r>
              <a:rPr lang="en-US" sz="2000" dirty="0" err="1">
                <a:sym typeface="Symbol" pitchFamily="18" charset="2"/>
              </a:rPr>
              <a:t>componente</a:t>
            </a:r>
            <a:r>
              <a:rPr lang="en-US" sz="2000" dirty="0">
                <a:sym typeface="Symbol" pitchFamily="18" charset="2"/>
              </a:rPr>
              <a:t> do </a:t>
            </a:r>
            <a:r>
              <a:rPr lang="en-US" sz="2000" dirty="0" err="1">
                <a:sym typeface="Symbol" pitchFamily="18" charset="2"/>
              </a:rPr>
              <a:t>erro</a:t>
            </a:r>
            <a:r>
              <a:rPr lang="en-US" sz="2000" dirty="0">
                <a:sym typeface="Symbol" pitchFamily="18" charset="2"/>
              </a:rPr>
              <a:t> com </a:t>
            </a:r>
            <a:r>
              <a:rPr lang="en-US" sz="2000" dirty="0" err="1">
                <a:sym typeface="Symbol" pitchFamily="18" charset="2"/>
              </a:rPr>
              <a:t>variância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constante</a:t>
            </a:r>
            <a:r>
              <a:rPr lang="en-US" sz="2000" dirty="0">
                <a:sym typeface="Symbol" pitchFamily="18" charset="2"/>
              </a:rPr>
              <a:t> e </a:t>
            </a:r>
            <a:r>
              <a:rPr lang="en-US" sz="2000" dirty="0" err="1">
                <a:sym typeface="Symbol" pitchFamily="18" charset="2"/>
              </a:rPr>
              <a:t>não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correlacionada</a:t>
            </a:r>
            <a:r>
              <a:rPr lang="en-US" sz="2000" dirty="0">
                <a:sym typeface="Symbol" pitchFamily="18" charset="2"/>
              </a:rPr>
              <a:t>.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i="1" dirty="0">
              <a:sym typeface="Symbol" pitchFamily="18" charset="2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i="1" dirty="0">
              <a:sym typeface="Symbol" pitchFamily="18" charset="2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0D1AB5-8E0B-44CF-A72F-06CF4B7CEA47}"/>
              </a:ext>
            </a:extLst>
          </p:cNvPr>
          <p:cNvSpPr txBox="1"/>
          <p:nvPr/>
        </p:nvSpPr>
        <p:spPr>
          <a:xfrm>
            <a:off x="5819283" y="6550223"/>
            <a:ext cx="331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(Feitosa &amp; Monteiro, 2017 – Notas de aula)</a:t>
            </a:r>
          </a:p>
        </p:txBody>
      </p:sp>
    </p:spTree>
    <p:extLst>
      <p:ext uri="{BB962C8B-B14F-4D97-AF65-F5344CB8AC3E}">
        <p14:creationId xmlns:p14="http://schemas.microsoft.com/office/powerpoint/2010/main" val="425885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0CDC49A-0705-40EE-A358-E3EC39E5CE9B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3DFBD8-99FB-4F20-A6C9-5A4B29A93CA3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4055834-9FE2-441F-9260-085EC56D461B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40577-38F7-48AC-8A30-84D115EC52D6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58FF3B8-3ADB-430D-8823-D1A827F7C9C2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AE727-C3D8-4423-8A06-C87B30B5A877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A7D71DD-05AE-4C13-B39D-A963FC097B9E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0EC885-5809-4734-862A-D482B3C7D3E8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90258FC-B695-4AF7-864D-3A568C887307}"/>
              </a:ext>
            </a:extLst>
          </p:cNvPr>
          <p:cNvSpPr txBox="1">
            <a:spLocks/>
          </p:cNvSpPr>
          <p:nvPr/>
        </p:nvSpPr>
        <p:spPr>
          <a:xfrm>
            <a:off x="120476" y="76647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linear múltipla: 2008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3EC1A9D-057D-4869-8572-AEC70B04C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29793"/>
              </p:ext>
            </p:extLst>
          </p:nvPr>
        </p:nvGraphicFramePr>
        <p:xfrm>
          <a:off x="267711" y="1164006"/>
          <a:ext cx="8543263" cy="452998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16001">
                  <a:extLst>
                    <a:ext uri="{9D8B030D-6E8A-4147-A177-3AD203B41FA5}">
                      <a16:colId xmlns:a16="http://schemas.microsoft.com/office/drawing/2014/main" val="1679571155"/>
                    </a:ext>
                  </a:extLst>
                </a:gridCol>
                <a:gridCol w="1424762">
                  <a:extLst>
                    <a:ext uri="{9D8B030D-6E8A-4147-A177-3AD203B41FA5}">
                      <a16:colId xmlns:a16="http://schemas.microsoft.com/office/drawing/2014/main" val="1667678913"/>
                    </a:ext>
                  </a:extLst>
                </a:gridCol>
                <a:gridCol w="1552354">
                  <a:extLst>
                    <a:ext uri="{9D8B030D-6E8A-4147-A177-3AD203B41FA5}">
                      <a16:colId xmlns:a16="http://schemas.microsoft.com/office/drawing/2014/main" val="759611675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val="2034681356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317349027"/>
                    </a:ext>
                  </a:extLst>
                </a:gridCol>
                <a:gridCol w="528211">
                  <a:extLst>
                    <a:ext uri="{9D8B030D-6E8A-4147-A177-3AD203B41FA5}">
                      <a16:colId xmlns:a16="http://schemas.microsoft.com/office/drawing/2014/main" val="1194919344"/>
                    </a:ext>
                  </a:extLst>
                </a:gridCol>
              </a:tblGrid>
              <a:tr h="28425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Coeficientes: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4234767838"/>
                  </a:ext>
                </a:extLst>
              </a:tr>
              <a:tr h="315585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Estimados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Erro padrão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Valor t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Pr(&gt;|t|)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8007"/>
                  </a:ext>
                </a:extLst>
              </a:tr>
              <a:tr h="31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(Intercepto)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2.409561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0.058649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41.084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83873"/>
                  </a:ext>
                </a:extLst>
              </a:tr>
              <a:tr h="31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Veg. </a:t>
                      </a:r>
                      <a:r>
                        <a:rPr lang="pt-BR" sz="1800" u="none" strike="noStrike" dirty="0" err="1">
                          <a:effectLst/>
                        </a:rPr>
                        <a:t>Secund</a:t>
                      </a:r>
                      <a:r>
                        <a:rPr lang="pt-BR" sz="1800" u="none" strike="noStrike" dirty="0">
                          <a:effectLst/>
                        </a:rPr>
                        <a:t>.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0.784812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0.002991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262.352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50781327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UC Proteção Int.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-0.161759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0.013279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-12.182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236548435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UC Uso </a:t>
                      </a:r>
                      <a:r>
                        <a:rPr lang="pt-BR" sz="1800" u="none" strike="noStrike" dirty="0" err="1">
                          <a:effectLst/>
                        </a:rPr>
                        <a:t>Sust</a:t>
                      </a:r>
                      <a:r>
                        <a:rPr lang="pt-BR" sz="1800" u="none" strike="noStrike" dirty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-0.285482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0.008419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-33.908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865952071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Sedes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-0.310431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0.01123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-27.643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447208387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rodovias 09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-0.245151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0.007347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-33.368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1348448425"/>
                  </a:ext>
                </a:extLst>
              </a:tr>
              <a:tr h="31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Declividade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0.318471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0.026865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11.854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&lt; 2e-16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936711117"/>
                  </a:ext>
                </a:extLst>
              </a:tr>
              <a:tr h="31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Degrad</a:t>
                      </a:r>
                      <a:r>
                        <a:rPr lang="pt-BR" sz="1800" u="none" strike="noStrike" dirty="0">
                          <a:effectLst/>
                        </a:rPr>
                        <a:t>. 08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0.174106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0.009585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18.165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&lt; 2e-16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379241025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Terra Indígena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-0.056983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0.006852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-8.317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&lt; 2e-16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2373734323"/>
                  </a:ext>
                </a:extLst>
              </a:tr>
              <a:tr h="315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hidrovias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0.027099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0.00569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4.762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1.92E-06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***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ctr"/>
                </a:tc>
                <a:extLst>
                  <a:ext uri="{0D108BD9-81ED-4DB2-BD59-A6C34878D82A}">
                    <a16:rowId xmlns:a16="http://schemas.microsoft.com/office/drawing/2014/main" val="981286007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26A9823C-9C18-4085-8035-9155AAE7FE01}"/>
              </a:ext>
            </a:extLst>
          </p:cNvPr>
          <p:cNvSpPr/>
          <p:nvPr/>
        </p:nvSpPr>
        <p:spPr>
          <a:xfrm>
            <a:off x="267711" y="5693994"/>
            <a:ext cx="921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urier New" panose="02070309020205020404" pitchFamily="49" charset="0"/>
              </a:rPr>
              <a:t>Significância:  0 ‘***’ 0.001 ‘**’ 0.01 ‘*’ 0.05 ‘.’ 0.1 ‘ ’ 1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Erro padrão residual: 0.5806 em 48128 graus de liberdade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R-quadrado Múltiplo:  0.761,      R-quadrado Ajustado:  0.7609 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Estatística F: 1.702e+04,  p-valor: &lt; 2.2e-16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23AEB14-AB3B-493E-9A0A-75C0B2326900}"/>
              </a:ext>
            </a:extLst>
          </p:cNvPr>
          <p:cNvSpPr/>
          <p:nvPr/>
        </p:nvSpPr>
        <p:spPr>
          <a:xfrm>
            <a:off x="267711" y="6287784"/>
            <a:ext cx="3924145" cy="297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EEE07BD-E8FD-4B02-8286-A185BAFF90BA}"/>
              </a:ext>
            </a:extLst>
          </p:cNvPr>
          <p:cNvSpPr/>
          <p:nvPr/>
        </p:nvSpPr>
        <p:spPr>
          <a:xfrm>
            <a:off x="3921288" y="6560049"/>
            <a:ext cx="2684995" cy="297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9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0CDC49A-0705-40EE-A358-E3EC39E5CE9B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3DFBD8-99FB-4F20-A6C9-5A4B29A93CA3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4055834-9FE2-441F-9260-085EC56D461B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40577-38F7-48AC-8A30-84D115EC52D6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58FF3B8-3ADB-430D-8823-D1A827F7C9C2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AE727-C3D8-4423-8A06-C87B30B5A877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A7D71DD-05AE-4C13-B39D-A963FC097B9E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0EC885-5809-4734-862A-D482B3C7D3E8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15FBE7D-025D-4D2A-8368-310794208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02046"/>
              </p:ext>
            </p:extLst>
          </p:nvPr>
        </p:nvGraphicFramePr>
        <p:xfrm>
          <a:off x="265814" y="1268113"/>
          <a:ext cx="8649588" cy="422280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75901">
                  <a:extLst>
                    <a:ext uri="{9D8B030D-6E8A-4147-A177-3AD203B41FA5}">
                      <a16:colId xmlns:a16="http://schemas.microsoft.com/office/drawing/2014/main" val="93112274"/>
                    </a:ext>
                  </a:extLst>
                </a:gridCol>
                <a:gridCol w="1383934">
                  <a:extLst>
                    <a:ext uri="{9D8B030D-6E8A-4147-A177-3AD203B41FA5}">
                      <a16:colId xmlns:a16="http://schemas.microsoft.com/office/drawing/2014/main" val="3883073467"/>
                    </a:ext>
                  </a:extLst>
                </a:gridCol>
                <a:gridCol w="1596847">
                  <a:extLst>
                    <a:ext uri="{9D8B030D-6E8A-4147-A177-3AD203B41FA5}">
                      <a16:colId xmlns:a16="http://schemas.microsoft.com/office/drawing/2014/main" val="3610739069"/>
                    </a:ext>
                  </a:extLst>
                </a:gridCol>
                <a:gridCol w="1144407">
                  <a:extLst>
                    <a:ext uri="{9D8B030D-6E8A-4147-A177-3AD203B41FA5}">
                      <a16:colId xmlns:a16="http://schemas.microsoft.com/office/drawing/2014/main" val="3634513117"/>
                    </a:ext>
                  </a:extLst>
                </a:gridCol>
                <a:gridCol w="1188305">
                  <a:extLst>
                    <a:ext uri="{9D8B030D-6E8A-4147-A177-3AD203B41FA5}">
                      <a16:colId xmlns:a16="http://schemas.microsoft.com/office/drawing/2014/main" val="1039706160"/>
                    </a:ext>
                  </a:extLst>
                </a:gridCol>
                <a:gridCol w="1260194">
                  <a:extLst>
                    <a:ext uri="{9D8B030D-6E8A-4147-A177-3AD203B41FA5}">
                      <a16:colId xmlns:a16="http://schemas.microsoft.com/office/drawing/2014/main" val="3157897344"/>
                    </a:ext>
                  </a:extLst>
                </a:gridCol>
              </a:tblGrid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Coeficientes: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22037731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Estimate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Std. Error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t value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Pr(&gt;|t|)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150445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(Intercepto)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2.727367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0.090159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30.251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755213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Agric. Anual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0.037884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0.016178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2.342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70541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Veg. </a:t>
                      </a:r>
                      <a:r>
                        <a:rPr lang="pt-BR" sz="1800" u="none" strike="noStrike" dirty="0" err="1">
                          <a:effectLst/>
                        </a:rPr>
                        <a:t>Secund</a:t>
                      </a:r>
                      <a:r>
                        <a:rPr lang="pt-BR" sz="1800" u="none" strike="noStrike" dirty="0">
                          <a:effectLst/>
                        </a:rPr>
                        <a:t>.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0.63311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0.003405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185.952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5475564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TPublicas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-0.043107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0.018505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-2.329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0.01984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3315089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UC Proteção Int.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-0.315967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0.014952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-21.132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3740769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UC Uso </a:t>
                      </a:r>
                      <a:r>
                        <a:rPr lang="pt-BR" sz="1800" u="none" strike="noStrike" dirty="0" err="1">
                          <a:effectLst/>
                        </a:rPr>
                        <a:t>Sust</a:t>
                      </a:r>
                      <a:r>
                        <a:rPr lang="pt-BR" sz="1800" u="none" strike="noStrike" dirty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-0.318993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0.00977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-32.649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4534758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sedes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-0.102391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0.012402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-8.256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7577816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rodovias 15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-0.497638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0.006641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-74.929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934846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Declividade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0.334157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0.03021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11.061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2679493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err="1">
                          <a:effectLst/>
                        </a:rPr>
                        <a:t>Degrad</a:t>
                      </a:r>
                      <a:r>
                        <a:rPr lang="pt-BR" sz="1800" u="none" strike="noStrike" dirty="0">
                          <a:effectLst/>
                        </a:rPr>
                        <a:t>. 14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0.338506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0.010616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31.885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80095333"/>
                  </a:ext>
                </a:extLst>
              </a:tr>
              <a:tr h="290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Terra Indígena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-0.070106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0.007766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-9.027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&lt; 2e-16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***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0562807"/>
                  </a:ext>
                </a:extLst>
              </a:tr>
              <a:tr h="4421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hidrovias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0.023117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0.006358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 3.636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0.00028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***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3683171"/>
                  </a:ext>
                </a:extLst>
              </a:tr>
            </a:tbl>
          </a:graphicData>
        </a:graphic>
      </p:graphicFrame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9E51418-DBE7-4891-8827-BA03EBAB3C15}"/>
              </a:ext>
            </a:extLst>
          </p:cNvPr>
          <p:cNvSpPr txBox="1">
            <a:spLocks/>
          </p:cNvSpPr>
          <p:nvPr/>
        </p:nvSpPr>
        <p:spPr>
          <a:xfrm>
            <a:off x="120476" y="76647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linear múltipla: 2014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054038-A7D7-43BA-86DE-34EB1C6F892E}"/>
              </a:ext>
            </a:extLst>
          </p:cNvPr>
          <p:cNvSpPr/>
          <p:nvPr/>
        </p:nvSpPr>
        <p:spPr>
          <a:xfrm>
            <a:off x="131362" y="5490913"/>
            <a:ext cx="9409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urier New" panose="02070309020205020404" pitchFamily="49" charset="0"/>
              </a:rPr>
              <a:t>Significância:  0 ‘***’ 0.001 ‘**’ 0.01 ‘*’ 0.05 ‘.’ 0.1 ‘ ’ 1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Erro padrão residual: 0.6523 em 48126 graus de liberdade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R-quadrado múltiplo:  0.7227,     R-quadrado ajustado:  0.7226 </a:t>
            </a:r>
            <a:br>
              <a:rPr lang="pt-BR" dirty="0">
                <a:latin typeface="Courier New" panose="02070309020205020404" pitchFamily="49" charset="0"/>
              </a:rPr>
            </a:br>
            <a:r>
              <a:rPr lang="pt-BR" dirty="0">
                <a:latin typeface="Courier New" panose="02070309020205020404" pitchFamily="49" charset="0"/>
              </a:rPr>
              <a:t>Estatística F: 1.14e+04,  p-valor: &lt; 2.2e-16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7B3C4BB-9910-413C-BFAE-73DC90B69AB2}"/>
              </a:ext>
            </a:extLst>
          </p:cNvPr>
          <p:cNvSpPr/>
          <p:nvPr/>
        </p:nvSpPr>
        <p:spPr>
          <a:xfrm>
            <a:off x="170503" y="6080803"/>
            <a:ext cx="3924145" cy="297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C067D75-5A98-4E96-A9A9-9078C7EA88D7}"/>
              </a:ext>
            </a:extLst>
          </p:cNvPr>
          <p:cNvSpPr/>
          <p:nvPr/>
        </p:nvSpPr>
        <p:spPr>
          <a:xfrm>
            <a:off x="3654298" y="6358206"/>
            <a:ext cx="2654036" cy="297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A09B7DA-03BF-4840-A172-42446EA0C2B9}"/>
              </a:ext>
            </a:extLst>
          </p:cNvPr>
          <p:cNvSpPr/>
          <p:nvPr/>
        </p:nvSpPr>
        <p:spPr>
          <a:xfrm>
            <a:off x="228599" y="2167848"/>
            <a:ext cx="1702944" cy="2774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45E885D-E267-4D7F-AFB6-1843F99C0575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88BC15-9A29-4C02-8FAC-EC0C6FFEE5CC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0BFB0BD-6709-4D2E-AE65-145B41C841F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616B6C-60BA-4E22-A8C5-51B566855123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60841BB-FAA4-48E7-BC87-8E2F876D7A28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7D7DF4-3893-4412-A2DA-145667B7E2C8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B190ED9-3650-4D9D-82C5-FBD3964B4CCC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00F826-E1CE-45ED-98BC-2287AFF19AB1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AB7F386-4FE0-45FD-A3F8-F3E3FF0B435B}"/>
              </a:ext>
            </a:extLst>
          </p:cNvPr>
          <p:cNvSpPr txBox="1">
            <a:spLocks/>
          </p:cNvSpPr>
          <p:nvPr/>
        </p:nvSpPr>
        <p:spPr>
          <a:xfrm>
            <a:off x="156764" y="8339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Constatação da </a:t>
            </a:r>
            <a:r>
              <a:rPr lang="pt-BR" sz="2400" dirty="0" err="1"/>
              <a:t>autocorrelação</a:t>
            </a:r>
            <a:r>
              <a:rPr lang="pt-BR" sz="2400" dirty="0"/>
              <a:t> espacial: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7324FA-0856-4FBF-9BB4-203619FEB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31"/>
          <a:stretch/>
        </p:blipFill>
        <p:spPr>
          <a:xfrm>
            <a:off x="208484" y="1412159"/>
            <a:ext cx="2732839" cy="24997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0873CD9-85A7-43D1-B594-A29753B65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5" b="9238"/>
          <a:stretch/>
        </p:blipFill>
        <p:spPr>
          <a:xfrm>
            <a:off x="6384564" y="1460974"/>
            <a:ext cx="2639696" cy="2499705"/>
          </a:xfrm>
          <a:prstGeom prst="rect">
            <a:avLst/>
          </a:prstGeom>
        </p:spPr>
      </p:pic>
      <p:pic>
        <p:nvPicPr>
          <p:cNvPr id="3074" name="Picture 2" descr="Texto alternativo gerado por máquina:&#10;permutations: 999 &#10;pseudo p-value: 0.001000 &#10;1:0.7972 EU: -o.oooo mean: o.oooo Sd: 0.0023 z-vaue: 3514857 ">
            <a:extLst>
              <a:ext uri="{FF2B5EF4-FFF2-40B4-BE49-F238E27FC236}">
                <a16:creationId xmlns:a16="http://schemas.microsoft.com/office/drawing/2014/main" id="{52F4BCFA-7EB5-4D5F-9B56-EC5665C0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5" y="4246345"/>
            <a:ext cx="3084752" cy="24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2818561-1597-461E-B151-7722136E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290" y="4478890"/>
            <a:ext cx="2798862" cy="218899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0FD2D13-431D-405B-B009-6E3B2A378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151" y="2642036"/>
            <a:ext cx="3426830" cy="325356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DDA9938-63A7-470D-9907-590CE72BD5C9}"/>
              </a:ext>
            </a:extLst>
          </p:cNvPr>
          <p:cNvSpPr/>
          <p:nvPr/>
        </p:nvSpPr>
        <p:spPr>
          <a:xfrm>
            <a:off x="1100536" y="1357222"/>
            <a:ext cx="994078" cy="20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3DEE6F-D76C-4EBC-969B-3B9C5BDAEC4E}"/>
              </a:ext>
            </a:extLst>
          </p:cNvPr>
          <p:cNvSpPr txBox="1"/>
          <p:nvPr/>
        </p:nvSpPr>
        <p:spPr>
          <a:xfrm>
            <a:off x="581630" y="1227492"/>
            <a:ext cx="20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Moran (I): 0,797191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36CEE27-4D08-4901-8CB0-71EDDC68458D}"/>
              </a:ext>
            </a:extLst>
          </p:cNvPr>
          <p:cNvSpPr/>
          <p:nvPr/>
        </p:nvSpPr>
        <p:spPr>
          <a:xfrm>
            <a:off x="7234682" y="1434833"/>
            <a:ext cx="994078" cy="20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68B322-F7BD-4773-8454-689661350F48}"/>
              </a:ext>
            </a:extLst>
          </p:cNvPr>
          <p:cNvSpPr txBox="1"/>
          <p:nvPr/>
        </p:nvSpPr>
        <p:spPr>
          <a:xfrm>
            <a:off x="6704004" y="1196380"/>
            <a:ext cx="205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Moran (I): 0,813284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5B14F9E-8287-4E91-AAAA-C69740FFB9B4}"/>
              </a:ext>
            </a:extLst>
          </p:cNvPr>
          <p:cNvSpPr txBox="1"/>
          <p:nvPr/>
        </p:nvSpPr>
        <p:spPr>
          <a:xfrm>
            <a:off x="699319" y="3877013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Pastagem 2008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3BB9E3F-3819-40C5-82F1-E79B1A3FFF9A}"/>
              </a:ext>
            </a:extLst>
          </p:cNvPr>
          <p:cNvSpPr txBox="1"/>
          <p:nvPr/>
        </p:nvSpPr>
        <p:spPr>
          <a:xfrm>
            <a:off x="6859503" y="3877013"/>
            <a:ext cx="160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Pastagem 2014</a:t>
            </a:r>
          </a:p>
        </p:txBody>
      </p:sp>
    </p:spTree>
    <p:extLst>
      <p:ext uri="{BB962C8B-B14F-4D97-AF65-F5344CB8AC3E}">
        <p14:creationId xmlns:p14="http://schemas.microsoft.com/office/powerpoint/2010/main" val="21515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6B87BBC-7BA9-4048-B95B-230BD6268C35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53C93F-01F6-4822-BBBF-639EA1F18EBB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Motivação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FF85C37-4571-477F-86CC-964FCD3708A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EF5DAD-9A5E-4AFA-A6F7-7362C90D047F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F215329-4B6C-4825-A069-F4F26EF3292B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3D095E-0489-4AD9-AC3E-F5434692BAC5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8E1AADA-2D3E-43ED-933A-2D6F3D05059D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F6236A-4E1F-4F94-859F-2B39FCB6B160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CFDF8575-CCE0-45C0-95D7-0CE84BB47265}"/>
              </a:ext>
            </a:extLst>
          </p:cNvPr>
          <p:cNvSpPr txBox="1">
            <a:spLocks/>
          </p:cNvSpPr>
          <p:nvPr/>
        </p:nvSpPr>
        <p:spPr>
          <a:xfrm>
            <a:off x="573488" y="1253330"/>
            <a:ext cx="7886700" cy="5404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Pastagens</a:t>
            </a:r>
          </a:p>
          <a:p>
            <a:pPr lvl="1"/>
            <a:r>
              <a:rPr lang="pt-BR" sz="2000" dirty="0"/>
              <a:t>Mais de 60% do desflorestamento na Amazônia é ocupado por pastagens (INPE &amp; Embrapa, 2014)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Amazônia Central</a:t>
            </a:r>
          </a:p>
          <a:p>
            <a:pPr lvl="1"/>
            <a:r>
              <a:rPr lang="pt-BR" sz="2000" dirty="0"/>
              <a:t>“Nova” fronteira de desmatamento (AGUIAR, 2006)</a:t>
            </a:r>
          </a:p>
          <a:p>
            <a:endParaRPr lang="pt-BR" sz="24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88318E-82A0-4390-B174-157616B9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28" y="2377122"/>
            <a:ext cx="4572000" cy="24666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8EF648-E63C-40BB-A698-73C64A43F1EE}"/>
              </a:ext>
            </a:extLst>
          </p:cNvPr>
          <p:cNvSpPr txBox="1"/>
          <p:nvPr/>
        </p:nvSpPr>
        <p:spPr>
          <a:xfrm>
            <a:off x="591052" y="4843814"/>
            <a:ext cx="741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Dinâmica das pastagens na Amazônia de 2004 a 2014 (INPE &amp; Embrapa, 2014)</a:t>
            </a:r>
          </a:p>
        </p:txBody>
      </p:sp>
    </p:spTree>
    <p:extLst>
      <p:ext uri="{BB962C8B-B14F-4D97-AF65-F5344CB8AC3E}">
        <p14:creationId xmlns:p14="http://schemas.microsoft.com/office/powerpoint/2010/main" val="240485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66CF090-86AB-4927-8896-12979FD0F08F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B5EC27-A26B-44AB-AD33-BEA91D2B87CF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DF5DA40-F35D-4695-BB06-DCB0A8B11747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AEB44B-7A85-4DAB-8E27-85D72FE0A67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453337C-2A30-4F1D-8F63-008B1DA2F075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772259-32E0-46C4-A227-ECFF2AEE91A1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3D9A8B6-2BB7-4F76-952B-608CBA64404E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E71D77-FFDC-4BA1-A8CD-9293DCBDFD15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5C306E97-A8F8-4EC5-93DC-AE3D7D506D55}"/>
              </a:ext>
            </a:extLst>
          </p:cNvPr>
          <p:cNvSpPr txBox="1">
            <a:spLocks/>
          </p:cNvSpPr>
          <p:nvPr/>
        </p:nvSpPr>
        <p:spPr>
          <a:xfrm>
            <a:off x="156764" y="8339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Espacial</a:t>
            </a:r>
          </a:p>
          <a:p>
            <a:pPr lvl="1"/>
            <a:r>
              <a:rPr lang="pt-BR" dirty="0"/>
              <a:t>Teste de </a:t>
            </a:r>
            <a:r>
              <a:rPr lang="pt-BR" dirty="0" err="1"/>
              <a:t>Lagrange</a:t>
            </a:r>
            <a:r>
              <a:rPr lang="pt-BR" dirty="0"/>
              <a:t> (2008):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AA44AF8-5328-4D97-AD24-C011B4192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80257"/>
              </p:ext>
            </p:extLst>
          </p:nvPr>
        </p:nvGraphicFramePr>
        <p:xfrm>
          <a:off x="1047719" y="2022327"/>
          <a:ext cx="6852617" cy="221665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211373">
                  <a:extLst>
                    <a:ext uri="{9D8B030D-6E8A-4147-A177-3AD203B41FA5}">
                      <a16:colId xmlns:a16="http://schemas.microsoft.com/office/drawing/2014/main" val="3828373583"/>
                    </a:ext>
                  </a:extLst>
                </a:gridCol>
                <a:gridCol w="1213748">
                  <a:extLst>
                    <a:ext uri="{9D8B030D-6E8A-4147-A177-3AD203B41FA5}">
                      <a16:colId xmlns:a16="http://schemas.microsoft.com/office/drawing/2014/main" val="2161431808"/>
                    </a:ext>
                  </a:extLst>
                </a:gridCol>
                <a:gridCol w="1213748">
                  <a:extLst>
                    <a:ext uri="{9D8B030D-6E8A-4147-A177-3AD203B41FA5}">
                      <a16:colId xmlns:a16="http://schemas.microsoft.com/office/drawing/2014/main" val="503744968"/>
                    </a:ext>
                  </a:extLst>
                </a:gridCol>
                <a:gridCol w="1213748">
                  <a:extLst>
                    <a:ext uri="{9D8B030D-6E8A-4147-A177-3AD203B41FA5}">
                      <a16:colId xmlns:a16="http://schemas.microsoft.com/office/drawing/2014/main" val="3838039472"/>
                    </a:ext>
                  </a:extLst>
                </a:gridCol>
              </a:tblGrid>
              <a:tr h="4433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TESTE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MI/DF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VALOR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   P-VALOR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074491"/>
                  </a:ext>
                </a:extLst>
              </a:tr>
              <a:tr h="4433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Lagrange Multiplier (lag)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32359.04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7617438"/>
                  </a:ext>
                </a:extLst>
              </a:tr>
              <a:tr h="4433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Robust LM (lag)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2075.958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6681929"/>
                  </a:ext>
                </a:extLst>
              </a:tr>
              <a:tr h="4433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Lagrange Multiplier (error)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49905.08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4697552"/>
                  </a:ext>
                </a:extLst>
              </a:tr>
              <a:tr h="44333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Robust LM (error)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19622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32978660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3BDF3B3-FACF-4254-851A-D736515F4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92371"/>
              </p:ext>
            </p:extLst>
          </p:nvPr>
        </p:nvGraphicFramePr>
        <p:xfrm>
          <a:off x="1961327" y="5173194"/>
          <a:ext cx="513426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998147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23539710"/>
                    </a:ext>
                  </a:extLst>
                </a:gridCol>
                <a:gridCol w="1070261">
                  <a:extLst>
                    <a:ext uri="{9D8B030D-6E8A-4147-A177-3AD203B41FA5}">
                      <a16:colId xmlns:a16="http://schemas.microsoft.com/office/drawing/2014/main" val="314845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R-quadrado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AIC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42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Lag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Model</a:t>
                      </a:r>
                      <a:endParaRPr lang="pt-B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0.864017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60063.3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950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Error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Model</a:t>
                      </a:r>
                      <a:endParaRPr lang="pt-B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0.883835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55677.8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08454"/>
                  </a:ext>
                </a:extLst>
              </a:tr>
            </a:tbl>
          </a:graphicData>
        </a:graphic>
      </p:graphicFrame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25106BB-3348-49AC-9CF6-8C794CA544ED}"/>
              </a:ext>
            </a:extLst>
          </p:cNvPr>
          <p:cNvSpPr/>
          <p:nvPr/>
        </p:nvSpPr>
        <p:spPr>
          <a:xfrm>
            <a:off x="1885631" y="5887031"/>
            <a:ext cx="5176792" cy="39868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B5EF0E2-0833-4A8C-92E2-64A3923B4D2F}"/>
              </a:ext>
            </a:extLst>
          </p:cNvPr>
          <p:cNvSpPr/>
          <p:nvPr/>
        </p:nvSpPr>
        <p:spPr>
          <a:xfrm>
            <a:off x="6889315" y="2505206"/>
            <a:ext cx="814192" cy="17087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8BC13EA-5AF3-4EFA-A766-A8DB18222EE4}"/>
              </a:ext>
            </a:extLst>
          </p:cNvPr>
          <p:cNvSpPr/>
          <p:nvPr/>
        </p:nvSpPr>
        <p:spPr>
          <a:xfrm>
            <a:off x="5368509" y="3359568"/>
            <a:ext cx="1170077" cy="87941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5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66CF090-86AB-4927-8896-12979FD0F08F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B5EC27-A26B-44AB-AD33-BEA91D2B87CF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DF5DA40-F35D-4695-BB06-DCB0A8B11747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AEB44B-7A85-4DAB-8E27-85D72FE0A67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453337C-2A30-4F1D-8F63-008B1DA2F075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772259-32E0-46C4-A227-ECFF2AEE91A1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3D9A8B6-2BB7-4F76-952B-608CBA64404E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E71D77-FFDC-4BA1-A8CD-9293DCBDFD15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5C306E97-A8F8-4EC5-93DC-AE3D7D506D55}"/>
              </a:ext>
            </a:extLst>
          </p:cNvPr>
          <p:cNvSpPr txBox="1">
            <a:spLocks/>
          </p:cNvSpPr>
          <p:nvPr/>
        </p:nvSpPr>
        <p:spPr>
          <a:xfrm>
            <a:off x="156764" y="8339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Espacial – </a:t>
            </a:r>
            <a:r>
              <a:rPr lang="pt-BR" sz="2400" dirty="0" err="1"/>
              <a:t>Error</a:t>
            </a:r>
            <a:r>
              <a:rPr lang="pt-BR" sz="2400" dirty="0"/>
              <a:t> </a:t>
            </a:r>
            <a:r>
              <a:rPr lang="pt-BR" sz="2400" dirty="0" err="1"/>
              <a:t>Model</a:t>
            </a:r>
            <a:r>
              <a:rPr lang="pt-BR" sz="2400" dirty="0"/>
              <a:t> 2008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4414A3E-C339-4C4E-9B3A-548ABFE1A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57748"/>
              </p:ext>
            </p:extLst>
          </p:nvPr>
        </p:nvGraphicFramePr>
        <p:xfrm>
          <a:off x="387077" y="1672718"/>
          <a:ext cx="8282762" cy="381709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329527">
                  <a:extLst>
                    <a:ext uri="{9D8B030D-6E8A-4147-A177-3AD203B41FA5}">
                      <a16:colId xmlns:a16="http://schemas.microsoft.com/office/drawing/2014/main" val="1295204045"/>
                    </a:ext>
                  </a:extLst>
                </a:gridCol>
                <a:gridCol w="1785971">
                  <a:extLst>
                    <a:ext uri="{9D8B030D-6E8A-4147-A177-3AD203B41FA5}">
                      <a16:colId xmlns:a16="http://schemas.microsoft.com/office/drawing/2014/main" val="3476786645"/>
                    </a:ext>
                  </a:extLst>
                </a:gridCol>
                <a:gridCol w="1553018">
                  <a:extLst>
                    <a:ext uri="{9D8B030D-6E8A-4147-A177-3AD203B41FA5}">
                      <a16:colId xmlns:a16="http://schemas.microsoft.com/office/drawing/2014/main" val="731848789"/>
                    </a:ext>
                  </a:extLst>
                </a:gridCol>
                <a:gridCol w="1216530">
                  <a:extLst>
                    <a:ext uri="{9D8B030D-6E8A-4147-A177-3AD203B41FA5}">
                      <a16:colId xmlns:a16="http://schemas.microsoft.com/office/drawing/2014/main" val="1158720406"/>
                    </a:ext>
                  </a:extLst>
                </a:gridCol>
                <a:gridCol w="1397716">
                  <a:extLst>
                    <a:ext uri="{9D8B030D-6E8A-4147-A177-3AD203B41FA5}">
                      <a16:colId xmlns:a16="http://schemas.microsoft.com/office/drawing/2014/main" val="3180080766"/>
                    </a:ext>
                  </a:extLst>
                </a:gridCol>
              </a:tblGrid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Variáveis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Coeficientes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Erro padrão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z-valor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P-valor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011937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CONSTANTE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2.29637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0.147068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15.6143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3376324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UC Uso </a:t>
                      </a:r>
                      <a:r>
                        <a:rPr lang="pt-BR" sz="1800" u="none" strike="noStrike" dirty="0" err="1">
                          <a:effectLst/>
                        </a:rPr>
                        <a:t>Sust</a:t>
                      </a:r>
                      <a:r>
                        <a:rPr lang="pt-BR" sz="1800" u="none" strike="noStrike" dirty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-0.269532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0.0211039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-12.7716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4371298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</a:rPr>
                        <a:t>Degrad</a:t>
                      </a:r>
                      <a:r>
                        <a:rPr lang="pt-BR" sz="1800" u="none" strike="noStrike" dirty="0">
                          <a:effectLst/>
                        </a:rPr>
                        <a:t>. 08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0.0680457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0.007886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8.62866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9766653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UC Prot. Int.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-0.180428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0.0310907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-5.80329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4495243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Terra Indígena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-0.134492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0.017939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-7.49719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3913275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rodovias 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-0.267755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0.0143567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-18.6502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20723493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sedes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-0.438411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0.0313327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-13.9921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68735446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Declividade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0.105933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0.0433469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2.44383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0.01453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8322960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Veg.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0.626107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0.00324892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192.712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3127350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hidrovias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0.0294831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0.0135114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2.1821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0.0291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5278221"/>
                  </a:ext>
                </a:extLst>
              </a:tr>
              <a:tr h="31809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LAMBDA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0.814285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0.00363858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223.792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594396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5DF2EA3-3B7D-4BFC-A52D-896AFE8275F0}"/>
              </a:ext>
            </a:extLst>
          </p:cNvPr>
          <p:cNvSpPr txBox="1"/>
          <p:nvPr/>
        </p:nvSpPr>
        <p:spPr>
          <a:xfrm>
            <a:off x="387077" y="5699927"/>
            <a:ext cx="3441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R-quadrado: 0.883835</a:t>
            </a:r>
          </a:p>
          <a:p>
            <a:r>
              <a:rPr lang="pt-BR" dirty="0"/>
              <a:t>Log </a:t>
            </a:r>
            <a:r>
              <a:rPr lang="pt-BR" dirty="0" err="1"/>
              <a:t>likelihood</a:t>
            </a:r>
            <a:r>
              <a:rPr lang="pt-BR" dirty="0"/>
              <a:t>: -27828.888003</a:t>
            </a:r>
          </a:p>
          <a:p>
            <a:r>
              <a:rPr lang="pt-BR" dirty="0" err="1"/>
              <a:t>Akaike</a:t>
            </a:r>
            <a:r>
              <a:rPr lang="pt-BR" dirty="0"/>
              <a:t> </a:t>
            </a:r>
            <a:r>
              <a:rPr lang="pt-BR" dirty="0" err="1"/>
              <a:t>info</a:t>
            </a:r>
            <a:r>
              <a:rPr lang="pt-BR" dirty="0"/>
              <a:t> </a:t>
            </a:r>
            <a:r>
              <a:rPr lang="pt-BR" dirty="0" err="1"/>
              <a:t>criterion</a:t>
            </a:r>
            <a:r>
              <a:rPr lang="pt-BR" dirty="0"/>
              <a:t> (AIC): 55677.8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B048F3-F8CC-49B7-9063-A0EF7601111C}"/>
              </a:ext>
            </a:extLst>
          </p:cNvPr>
          <p:cNvSpPr/>
          <p:nvPr/>
        </p:nvSpPr>
        <p:spPr>
          <a:xfrm>
            <a:off x="375712" y="5743079"/>
            <a:ext cx="2275022" cy="280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A70D29F-E817-46AD-9F46-223DB72E69B9}"/>
              </a:ext>
            </a:extLst>
          </p:cNvPr>
          <p:cNvSpPr/>
          <p:nvPr/>
        </p:nvSpPr>
        <p:spPr>
          <a:xfrm>
            <a:off x="361324" y="6283902"/>
            <a:ext cx="3441070" cy="2907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98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66CF090-86AB-4927-8896-12979FD0F08F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B5EC27-A26B-44AB-AD33-BEA91D2B87CF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DF5DA40-F35D-4695-BB06-DCB0A8B11747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AEB44B-7A85-4DAB-8E27-85D72FE0A67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453337C-2A30-4F1D-8F63-008B1DA2F075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772259-32E0-46C4-A227-ECFF2AEE91A1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3D9A8B6-2BB7-4F76-952B-608CBA64404E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E71D77-FFDC-4BA1-A8CD-9293DCBDFD15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5C306E97-A8F8-4EC5-93DC-AE3D7D506D55}"/>
              </a:ext>
            </a:extLst>
          </p:cNvPr>
          <p:cNvSpPr txBox="1">
            <a:spLocks/>
          </p:cNvSpPr>
          <p:nvPr/>
        </p:nvSpPr>
        <p:spPr>
          <a:xfrm>
            <a:off x="156764" y="8339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Espacial – </a:t>
            </a:r>
            <a:r>
              <a:rPr lang="pt-BR" sz="2400" dirty="0" err="1"/>
              <a:t>Error</a:t>
            </a:r>
            <a:r>
              <a:rPr lang="pt-BR" sz="2400" dirty="0"/>
              <a:t> </a:t>
            </a:r>
            <a:r>
              <a:rPr lang="pt-BR" sz="2400" dirty="0" err="1"/>
              <a:t>Model</a:t>
            </a:r>
            <a:r>
              <a:rPr lang="pt-BR" sz="2400" dirty="0"/>
              <a:t> 2014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DF2EA3-3B7D-4BFC-A52D-896AFE8275F0}"/>
              </a:ext>
            </a:extLst>
          </p:cNvPr>
          <p:cNvSpPr txBox="1"/>
          <p:nvPr/>
        </p:nvSpPr>
        <p:spPr>
          <a:xfrm>
            <a:off x="387077" y="5699927"/>
            <a:ext cx="3441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R-quadrado: 0.854248</a:t>
            </a:r>
          </a:p>
          <a:p>
            <a:r>
              <a:rPr lang="pt-BR" dirty="0"/>
              <a:t>Log </a:t>
            </a:r>
            <a:r>
              <a:rPr lang="pt-BR" dirty="0" err="1"/>
              <a:t>likelihood</a:t>
            </a:r>
            <a:r>
              <a:rPr lang="pt-BR" dirty="0"/>
              <a:t>: -35388.641597</a:t>
            </a:r>
          </a:p>
          <a:p>
            <a:r>
              <a:rPr lang="pt-BR" dirty="0" err="1"/>
              <a:t>Akaike</a:t>
            </a:r>
            <a:r>
              <a:rPr lang="pt-BR" dirty="0"/>
              <a:t> </a:t>
            </a:r>
            <a:r>
              <a:rPr lang="pt-BR" dirty="0" err="1"/>
              <a:t>info</a:t>
            </a:r>
            <a:r>
              <a:rPr lang="pt-BR" dirty="0"/>
              <a:t> </a:t>
            </a:r>
            <a:r>
              <a:rPr lang="pt-BR" dirty="0" err="1"/>
              <a:t>criterion</a:t>
            </a:r>
            <a:r>
              <a:rPr lang="pt-BR" dirty="0"/>
              <a:t> (AIC): 70797.3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8936CE59-8BEC-4064-BC3F-9D650592E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39342"/>
              </p:ext>
            </p:extLst>
          </p:nvPr>
        </p:nvGraphicFramePr>
        <p:xfrm>
          <a:off x="387077" y="1654859"/>
          <a:ext cx="8097704" cy="362672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77479">
                  <a:extLst>
                    <a:ext uri="{9D8B030D-6E8A-4147-A177-3AD203B41FA5}">
                      <a16:colId xmlns:a16="http://schemas.microsoft.com/office/drawing/2014/main" val="4065627769"/>
                    </a:ext>
                  </a:extLst>
                </a:gridCol>
                <a:gridCol w="1746067">
                  <a:extLst>
                    <a:ext uri="{9D8B030D-6E8A-4147-A177-3AD203B41FA5}">
                      <a16:colId xmlns:a16="http://schemas.microsoft.com/office/drawing/2014/main" val="251681119"/>
                    </a:ext>
                  </a:extLst>
                </a:gridCol>
                <a:gridCol w="1518319">
                  <a:extLst>
                    <a:ext uri="{9D8B030D-6E8A-4147-A177-3AD203B41FA5}">
                      <a16:colId xmlns:a16="http://schemas.microsoft.com/office/drawing/2014/main" val="3388369563"/>
                    </a:ext>
                  </a:extLst>
                </a:gridCol>
                <a:gridCol w="1189351">
                  <a:extLst>
                    <a:ext uri="{9D8B030D-6E8A-4147-A177-3AD203B41FA5}">
                      <a16:colId xmlns:a16="http://schemas.microsoft.com/office/drawing/2014/main" val="4135462055"/>
                    </a:ext>
                  </a:extLst>
                </a:gridCol>
                <a:gridCol w="1366488">
                  <a:extLst>
                    <a:ext uri="{9D8B030D-6E8A-4147-A177-3AD203B41FA5}">
                      <a16:colId xmlns:a16="http://schemas.microsoft.com/office/drawing/2014/main" val="3789785348"/>
                    </a:ext>
                  </a:extLst>
                </a:gridCol>
              </a:tblGrid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Variáveis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Coeficientes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Erro padrão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z-valor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P-valor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791031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CONSTANTE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2.42624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0.177114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13.6988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4567227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UC Uso </a:t>
                      </a:r>
                      <a:r>
                        <a:rPr lang="pt-BR" sz="1800" u="none" strike="noStrike" dirty="0" err="1">
                          <a:effectLst/>
                        </a:rPr>
                        <a:t>Sust</a:t>
                      </a:r>
                      <a:r>
                        <a:rPr lang="pt-BR" sz="1800" u="none" strike="noStrike" dirty="0">
                          <a:effectLst/>
                        </a:rPr>
                        <a:t>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-0.327317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0.0250436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-13.0699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9007645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UC Proteção Int.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-0.301555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0.0368459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-8.18424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0246035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Terra Indígena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-0.196761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0.0213424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-9.21924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30918513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</a:rPr>
                        <a:t>Dist</a:t>
                      </a:r>
                      <a:r>
                        <a:rPr lang="pt-BR" sz="1800" u="none" strike="noStrike" dirty="0">
                          <a:effectLst/>
                        </a:rPr>
                        <a:t>. sedes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-0.515536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0.0361941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-14.2436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9972840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Declividade (log)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0.175356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0.0509486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3.44182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0.00058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8461438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hidrovias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0.0500258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0.0160073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3.12518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0.00178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481158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Veg. </a:t>
                      </a:r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0.400266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0.00359765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111.258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0104693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rodovias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-0.401995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0.0109374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-36.7542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0151591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Degradação (log)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0.0831783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0.00896759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9.27544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707677"/>
                  </a:ext>
                </a:extLst>
              </a:tr>
              <a:tr h="3022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LAMBDA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0.820639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0.00356442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230.231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38365249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DE94C16A-B24D-48A6-B58F-DC71AF93CB05}"/>
              </a:ext>
            </a:extLst>
          </p:cNvPr>
          <p:cNvSpPr/>
          <p:nvPr/>
        </p:nvSpPr>
        <p:spPr>
          <a:xfrm>
            <a:off x="375712" y="5743079"/>
            <a:ext cx="2275022" cy="2809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95BF519-FC5B-4AE6-8A1A-004CB8A69602}"/>
              </a:ext>
            </a:extLst>
          </p:cNvPr>
          <p:cNvSpPr/>
          <p:nvPr/>
        </p:nvSpPr>
        <p:spPr>
          <a:xfrm>
            <a:off x="361324" y="6283902"/>
            <a:ext cx="3441070" cy="2907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5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66CF090-86AB-4927-8896-12979FD0F08F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B5EC27-A26B-44AB-AD33-BEA91D2B87CF}"/>
              </a:ext>
            </a:extLst>
          </p:cNvPr>
          <p:cNvSpPr txBox="1">
            <a:spLocks/>
          </p:cNvSpPr>
          <p:nvPr/>
        </p:nvSpPr>
        <p:spPr>
          <a:xfrm>
            <a:off x="4539343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Resultados e Discussão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DF5DA40-F35D-4695-BB06-DCB0A8B11747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AEB44B-7A85-4DAB-8E27-85D72FE0A67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453337C-2A30-4F1D-8F63-008B1DA2F075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2772259-32E0-46C4-A227-ECFF2AEE91A1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3D9A8B6-2BB7-4F76-952B-608CBA64404E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E71D77-FFDC-4BA1-A8CD-9293DCBDFD15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5C306E97-A8F8-4EC5-93DC-AE3D7D506D55}"/>
              </a:ext>
            </a:extLst>
          </p:cNvPr>
          <p:cNvSpPr txBox="1">
            <a:spLocks/>
          </p:cNvSpPr>
          <p:nvPr/>
        </p:nvSpPr>
        <p:spPr>
          <a:xfrm>
            <a:off x="156764" y="83394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Regressão Espacial – </a:t>
            </a:r>
            <a:r>
              <a:rPr lang="pt-BR" sz="2400" dirty="0" err="1"/>
              <a:t>Error</a:t>
            </a:r>
            <a:r>
              <a:rPr lang="pt-BR" sz="2400" dirty="0"/>
              <a:t> </a:t>
            </a:r>
            <a:r>
              <a:rPr lang="pt-BR" sz="2400" dirty="0" err="1"/>
              <a:t>Model</a:t>
            </a:r>
            <a:r>
              <a:rPr lang="pt-BR" sz="2400" dirty="0"/>
              <a:t> – </a:t>
            </a:r>
            <a:r>
              <a:rPr lang="pt-BR" sz="2400" u="sng" dirty="0"/>
              <a:t>Comparação dos Betas</a:t>
            </a:r>
          </a:p>
          <a:p>
            <a:endParaRPr lang="pt-BR" sz="2400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816C6B1-59F6-4AD7-9606-66D444078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55929"/>
              </p:ext>
            </p:extLst>
          </p:nvPr>
        </p:nvGraphicFramePr>
        <p:xfrm>
          <a:off x="315419" y="1773017"/>
          <a:ext cx="8513161" cy="446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C5244B99-3DC7-413C-B18B-434CF6CFFAE8}"/>
              </a:ext>
            </a:extLst>
          </p:cNvPr>
          <p:cNvSpPr/>
          <p:nvPr/>
        </p:nvSpPr>
        <p:spPr>
          <a:xfrm>
            <a:off x="2251659" y="1937046"/>
            <a:ext cx="1848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000000"/>
                </a:solidFill>
                <a:latin typeface="Calibri" panose="020F0502020204030204" pitchFamily="34" charset="0"/>
              </a:rPr>
              <a:t>Dist. Hidrovias (log)</a:t>
            </a:r>
            <a:r>
              <a:rPr lang="pt-BR" sz="1600"/>
              <a:t> </a:t>
            </a:r>
            <a:endParaRPr lang="pt-BR" sz="16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F17689F-3A81-40A3-A4EE-80CD9AC7D266}"/>
              </a:ext>
            </a:extLst>
          </p:cNvPr>
          <p:cNvSpPr/>
          <p:nvPr/>
        </p:nvSpPr>
        <p:spPr>
          <a:xfrm>
            <a:off x="1617960" y="2352438"/>
            <a:ext cx="2482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Vegetação Secundária (log)</a:t>
            </a:r>
            <a:r>
              <a:rPr lang="pt-BR" sz="1600" dirty="0"/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5AD5125-9A0E-4CC8-8537-7CDA0548C74A}"/>
              </a:ext>
            </a:extLst>
          </p:cNvPr>
          <p:cNvSpPr/>
          <p:nvPr/>
        </p:nvSpPr>
        <p:spPr>
          <a:xfrm>
            <a:off x="2482363" y="2702224"/>
            <a:ext cx="1617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Declividade (log)</a:t>
            </a:r>
            <a:r>
              <a:rPr lang="pt-BR" sz="1600" dirty="0"/>
              <a:t>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223040B-F0F8-4760-BC73-4C7ED941AB75}"/>
              </a:ext>
            </a:extLst>
          </p:cNvPr>
          <p:cNvSpPr/>
          <p:nvPr/>
        </p:nvSpPr>
        <p:spPr>
          <a:xfrm>
            <a:off x="3992304" y="3067145"/>
            <a:ext cx="1559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Dist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. Sedes (log)</a:t>
            </a:r>
            <a:r>
              <a:rPr lang="pt-BR" sz="1600" dirty="0"/>
              <a:t>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E5E24CC-40F6-4AE9-BEDB-2C2241A73144}"/>
              </a:ext>
            </a:extLst>
          </p:cNvPr>
          <p:cNvSpPr/>
          <p:nvPr/>
        </p:nvSpPr>
        <p:spPr>
          <a:xfrm>
            <a:off x="3992304" y="3451403"/>
            <a:ext cx="1821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Dist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. Rodovias (log)</a:t>
            </a:r>
            <a:r>
              <a:rPr lang="pt-BR" sz="1600" dirty="0"/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CCFB0F2-9E1D-4EB8-BEC5-8669F8C859E4}"/>
              </a:ext>
            </a:extLst>
          </p:cNvPr>
          <p:cNvSpPr/>
          <p:nvPr/>
        </p:nvSpPr>
        <p:spPr>
          <a:xfrm>
            <a:off x="3984802" y="3856912"/>
            <a:ext cx="1574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Terras Indígenas</a:t>
            </a:r>
            <a:r>
              <a:rPr lang="pt-BR" sz="1600" dirty="0"/>
              <a:t>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CF3C4DE-8ACE-48D5-A01F-6A146EBEEB06}"/>
              </a:ext>
            </a:extLst>
          </p:cNvPr>
          <p:cNvSpPr/>
          <p:nvPr/>
        </p:nvSpPr>
        <p:spPr>
          <a:xfrm>
            <a:off x="3992304" y="4242634"/>
            <a:ext cx="1943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UC Proteção Integral</a:t>
            </a:r>
            <a:r>
              <a:rPr lang="pt-BR" sz="1600" dirty="0"/>
              <a:t>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DAE99F9-36F0-4F07-9DF6-8D5414819419}"/>
              </a:ext>
            </a:extLst>
          </p:cNvPr>
          <p:cNvSpPr/>
          <p:nvPr/>
        </p:nvSpPr>
        <p:spPr>
          <a:xfrm>
            <a:off x="2457870" y="4636591"/>
            <a:ext cx="164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Degradação (log)</a:t>
            </a:r>
            <a:r>
              <a:rPr lang="pt-BR" sz="1600" dirty="0"/>
              <a:t>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D769E54-AA60-4B42-AB7F-8C243A20178D}"/>
              </a:ext>
            </a:extLst>
          </p:cNvPr>
          <p:cNvSpPr/>
          <p:nvPr/>
        </p:nvSpPr>
        <p:spPr>
          <a:xfrm>
            <a:off x="3984802" y="5011600"/>
            <a:ext cx="1840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UC Uso Sustentável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82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BE60BF0-6B65-4688-8BFC-6505511B7DF1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CFF3D4-93BE-43AC-BE8C-1D161A85D8DE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Conclusões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C2ABCB0-9A59-4D4E-AC83-FB947315331C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79744D-6CB5-4B33-B6C6-C5311FEB0E50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D438AC9-EDDA-4EF7-92A2-0BEAEF21D312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AA2650-61A5-490E-B861-57024842B803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34A937D-DC6A-48B4-B699-67F200932E74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05426E-53B4-4BDD-BECF-3F38F216A395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DABBBD-4CFE-40C4-B753-9676C656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59543"/>
            <a:ext cx="8050893" cy="5117420"/>
          </a:xfrm>
        </p:spPr>
        <p:txBody>
          <a:bodyPr/>
          <a:lstStyle/>
          <a:p>
            <a:r>
              <a:rPr lang="pt-BR" sz="2200" dirty="0"/>
              <a:t>Pastagem 2008: 25.114,53 km²</a:t>
            </a:r>
          </a:p>
          <a:p>
            <a:endParaRPr lang="pt-BR" sz="2200" dirty="0"/>
          </a:p>
          <a:p>
            <a:r>
              <a:rPr lang="pt-BR" sz="2200" dirty="0"/>
              <a:t>Pastagem 2014: 28.803,46 km²</a:t>
            </a:r>
          </a:p>
          <a:p>
            <a:endParaRPr lang="pt-BR" sz="2200" dirty="0"/>
          </a:p>
          <a:p>
            <a:r>
              <a:rPr lang="pt-BR" sz="2200" dirty="0"/>
              <a:t>As mesmas variáveis foram significativas para os dois anos de estudo;</a:t>
            </a:r>
          </a:p>
          <a:p>
            <a:endParaRPr lang="pt-BR" sz="2200" dirty="0"/>
          </a:p>
          <a:p>
            <a:r>
              <a:rPr lang="pt-BR" sz="2200" dirty="0"/>
              <a:t> Unidades de conservação e terras indígenas tem um papel fundamental no combate à expansão </a:t>
            </a:r>
            <a:r>
              <a:rPr lang="pt-BR" sz="2200"/>
              <a:t>de pastagens;</a:t>
            </a:r>
            <a:endParaRPr lang="pt-BR" sz="2200" dirty="0"/>
          </a:p>
          <a:p>
            <a:endParaRPr lang="pt-BR" sz="2200" dirty="0"/>
          </a:p>
          <a:p>
            <a:r>
              <a:rPr lang="pt-BR" sz="2200" dirty="0"/>
              <a:t>A proximidade a rodovias e sedes municipais e a presença de outros usos são estímulos importantes na instalação de pastagens.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637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B6537D3-CB91-412F-AC80-04BABD96B344}"/>
              </a:ext>
            </a:extLst>
          </p:cNvPr>
          <p:cNvSpPr txBox="1">
            <a:spLocks/>
          </p:cNvSpPr>
          <p:nvPr/>
        </p:nvSpPr>
        <p:spPr>
          <a:xfrm>
            <a:off x="6742371" y="5819628"/>
            <a:ext cx="2401629" cy="1038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76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16A09EB-A4EB-4913-84B5-7EC73BF2473F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DCFABF-700C-4023-8C99-205651191EC8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Motivação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4656559-D86D-4C78-A812-5C2073B68041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596E1-BCB5-4299-843C-4BBEC0263F6A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Materiais e Métodos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4DC1DB9-385E-44F5-BAEE-4035745C46C3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FCA2F2-820E-4C38-AB71-EE4A914D4945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3893F24-9C50-4D42-B911-6E7E933CDF58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553E9C-CB5C-490C-9255-087FE15BE0D9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5E9BB56E-B39E-40DD-A277-AD2FE2ABD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83" y="1181100"/>
            <a:ext cx="7854950" cy="4729163"/>
          </a:xfrm>
        </p:spPr>
        <p:txBody>
          <a:bodyPr/>
          <a:lstStyle/>
          <a:p>
            <a:r>
              <a:rPr lang="pt-BR" sz="2400" dirty="0"/>
              <a:t>Objetivos:</a:t>
            </a:r>
          </a:p>
          <a:p>
            <a:endParaRPr lang="pt-BR" sz="2400" dirty="0"/>
          </a:p>
          <a:p>
            <a:pPr lvl="1" algn="just"/>
            <a:r>
              <a:rPr lang="pt-BR" sz="2000" dirty="0"/>
              <a:t>Determinar a relação das pastagens no Pará ocidental com seus respectivos fatores determinantes, utilizando métodos de análise espacial. </a:t>
            </a:r>
          </a:p>
          <a:p>
            <a:pPr lvl="1" algn="just"/>
            <a:endParaRPr lang="pt-BR" sz="2000" dirty="0"/>
          </a:p>
          <a:p>
            <a:pPr lvl="2" algn="just"/>
            <a:r>
              <a:rPr lang="pt-BR" dirty="0"/>
              <a:t>Avaliar quais os fatores determinantes mais expressivos;</a:t>
            </a:r>
          </a:p>
          <a:p>
            <a:pPr lvl="2" algn="just"/>
            <a:endParaRPr lang="pt-BR" dirty="0"/>
          </a:p>
          <a:p>
            <a:pPr lvl="2" algn="just"/>
            <a:r>
              <a:rPr lang="pt-BR" dirty="0"/>
              <a:t>Verificar a diferença nessa relação em dois anos distintos: 2008 e 2014.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80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29B16F5-7930-49E1-BF80-46B70B86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" y="882967"/>
            <a:ext cx="7886700" cy="5577135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8EE3D03-7D34-43BE-8178-3B3967E31E1F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C29C97-3D6A-4D19-8C0B-A9596E87E1AD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227706C-95AB-4839-9E4C-23AC2EC7B0B7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46A17D-CB2F-4C19-B849-63AEA0D983EA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355776B-7CB3-4683-AB0D-ECB421A86CEB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68BE64-CFF5-476C-8D0D-709FFA432717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023D799-5F4E-454B-B1E0-422271C959E4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CBF6A8-AB1E-4927-9D02-329CC6BE53FB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A6DF70E-A4C4-4A56-AF27-75ABE7ED9EB7}"/>
              </a:ext>
            </a:extLst>
          </p:cNvPr>
          <p:cNvSpPr txBox="1">
            <a:spLocks/>
          </p:cNvSpPr>
          <p:nvPr/>
        </p:nvSpPr>
        <p:spPr>
          <a:xfrm>
            <a:off x="305170" y="107659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Área de estudo:</a:t>
            </a:r>
          </a:p>
        </p:txBody>
      </p:sp>
    </p:spTree>
    <p:extLst>
      <p:ext uri="{BB962C8B-B14F-4D97-AF65-F5344CB8AC3E}">
        <p14:creationId xmlns:p14="http://schemas.microsoft.com/office/powerpoint/2010/main" val="44072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8EE3D03-7D34-43BE-8178-3B3967E31E1F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C29C97-3D6A-4D19-8C0B-A9596E87E1AD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227706C-95AB-4839-9E4C-23AC2EC7B0B7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46A17D-CB2F-4C19-B849-63AEA0D983EA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355776B-7CB3-4683-AB0D-ECB421A86CEB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68BE64-CFF5-476C-8D0D-709FFA432717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023D799-5F4E-454B-B1E0-422271C959E4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CBF6A8-AB1E-4927-9D02-329CC6BE53FB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72E83FD-5890-45F7-9F2B-09FCC28C3489}"/>
              </a:ext>
            </a:extLst>
          </p:cNvPr>
          <p:cNvGrpSpPr/>
          <p:nvPr/>
        </p:nvGrpSpPr>
        <p:grpSpPr>
          <a:xfrm>
            <a:off x="550908" y="851574"/>
            <a:ext cx="978847" cy="473202"/>
            <a:chOff x="828921" y="1324776"/>
            <a:chExt cx="978847" cy="473202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33D1F7AD-DF3E-49AB-BD43-F95B91D89BB9}"/>
                </a:ext>
              </a:extLst>
            </p:cNvPr>
            <p:cNvSpPr/>
            <p:nvPr/>
          </p:nvSpPr>
          <p:spPr>
            <a:xfrm>
              <a:off x="828921" y="1324776"/>
              <a:ext cx="978847" cy="473202"/>
            </a:xfrm>
            <a:prstGeom prst="ellipse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482CF067-9AD4-4038-AA14-CD631907FDBC}"/>
                </a:ext>
              </a:extLst>
            </p:cNvPr>
            <p:cNvSpPr txBox="1"/>
            <p:nvPr/>
          </p:nvSpPr>
          <p:spPr>
            <a:xfrm>
              <a:off x="904880" y="1335050"/>
              <a:ext cx="847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err="1"/>
                <a:t>Raster</a:t>
              </a:r>
              <a:endParaRPr lang="pt-BR" sz="2000" dirty="0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A73C62C4-BB76-4283-BEFA-59967F259351}"/>
              </a:ext>
            </a:extLst>
          </p:cNvPr>
          <p:cNvGrpSpPr/>
          <p:nvPr/>
        </p:nvGrpSpPr>
        <p:grpSpPr>
          <a:xfrm>
            <a:off x="398927" y="1414935"/>
            <a:ext cx="1337829" cy="473202"/>
            <a:chOff x="860841" y="1888137"/>
            <a:chExt cx="1337829" cy="473202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32AA0420-EE31-4325-8221-DB7418DF164B}"/>
                </a:ext>
              </a:extLst>
            </p:cNvPr>
            <p:cNvSpPr/>
            <p:nvPr/>
          </p:nvSpPr>
          <p:spPr>
            <a:xfrm>
              <a:off x="860841" y="1888137"/>
              <a:ext cx="1337829" cy="473202"/>
            </a:xfrm>
            <a:prstGeom prst="ellipse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D6F6205B-BC5D-4F7E-9EAC-4BEC16E45AA8}"/>
                </a:ext>
              </a:extLst>
            </p:cNvPr>
            <p:cNvSpPr txBox="1"/>
            <p:nvPr/>
          </p:nvSpPr>
          <p:spPr>
            <a:xfrm>
              <a:off x="936800" y="1929233"/>
              <a:ext cx="11893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Polígonos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D4AB64A-4207-4201-8989-8135DEFCD8C8}"/>
              </a:ext>
            </a:extLst>
          </p:cNvPr>
          <p:cNvGrpSpPr/>
          <p:nvPr/>
        </p:nvGrpSpPr>
        <p:grpSpPr>
          <a:xfrm>
            <a:off x="578417" y="1978296"/>
            <a:ext cx="978847" cy="473202"/>
            <a:chOff x="1067842" y="2625084"/>
            <a:chExt cx="978847" cy="473202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B641A67-A0D4-455C-9FEA-D4EBA901D6AE}"/>
                </a:ext>
              </a:extLst>
            </p:cNvPr>
            <p:cNvSpPr/>
            <p:nvPr/>
          </p:nvSpPr>
          <p:spPr>
            <a:xfrm>
              <a:off x="1067842" y="2625084"/>
              <a:ext cx="978847" cy="473202"/>
            </a:xfrm>
            <a:prstGeom prst="ellipse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9D7B07FB-2859-4A00-8039-01C155570B30}"/>
                </a:ext>
              </a:extLst>
            </p:cNvPr>
            <p:cNvSpPr txBox="1"/>
            <p:nvPr/>
          </p:nvSpPr>
          <p:spPr>
            <a:xfrm>
              <a:off x="1144987" y="2661630"/>
              <a:ext cx="845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Linhas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357868-EBAA-4D14-8127-A99DEBC80ADC}"/>
              </a:ext>
            </a:extLst>
          </p:cNvPr>
          <p:cNvGrpSpPr/>
          <p:nvPr/>
        </p:nvGrpSpPr>
        <p:grpSpPr>
          <a:xfrm>
            <a:off x="608028" y="2541657"/>
            <a:ext cx="978847" cy="473202"/>
            <a:chOff x="1144987" y="3416417"/>
            <a:chExt cx="978847" cy="473202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DB21AF5D-7FED-4A2C-962B-412338B796AC}"/>
                </a:ext>
              </a:extLst>
            </p:cNvPr>
            <p:cNvSpPr/>
            <p:nvPr/>
          </p:nvSpPr>
          <p:spPr>
            <a:xfrm>
              <a:off x="1144987" y="3416417"/>
              <a:ext cx="978847" cy="473202"/>
            </a:xfrm>
            <a:prstGeom prst="ellipse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2AD9E8B-FBAD-47FE-858C-D18C19B83C6A}"/>
                </a:ext>
              </a:extLst>
            </p:cNvPr>
            <p:cNvSpPr txBox="1"/>
            <p:nvPr/>
          </p:nvSpPr>
          <p:spPr>
            <a:xfrm>
              <a:off x="1193307" y="3461592"/>
              <a:ext cx="899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Pontos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0CEC506A-7B82-4899-BB11-7449B0F9A048}"/>
              </a:ext>
            </a:extLst>
          </p:cNvPr>
          <p:cNvGrpSpPr/>
          <p:nvPr/>
        </p:nvGrpSpPr>
        <p:grpSpPr>
          <a:xfrm>
            <a:off x="5638444" y="1692325"/>
            <a:ext cx="2241835" cy="646331"/>
            <a:chOff x="5638444" y="1691329"/>
            <a:chExt cx="2241835" cy="646331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EEFC5A39-98CB-456D-9343-0F80863955AF}"/>
                </a:ext>
              </a:extLst>
            </p:cNvPr>
            <p:cNvSpPr/>
            <p:nvPr/>
          </p:nvSpPr>
          <p:spPr>
            <a:xfrm>
              <a:off x="5638444" y="1728916"/>
              <a:ext cx="2241835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7084020-56C8-41B6-9144-F3DD6A434CB1}"/>
                </a:ext>
              </a:extLst>
            </p:cNvPr>
            <p:cNvSpPr txBox="1"/>
            <p:nvPr/>
          </p:nvSpPr>
          <p:spPr>
            <a:xfrm>
              <a:off x="5643377" y="1691329"/>
              <a:ext cx="2236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Seleção de variáveis e análise exploratória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D808F96-7AD3-46CD-AFF5-3125A39CF36E}"/>
              </a:ext>
            </a:extLst>
          </p:cNvPr>
          <p:cNvGrpSpPr/>
          <p:nvPr/>
        </p:nvGrpSpPr>
        <p:grpSpPr>
          <a:xfrm>
            <a:off x="2804641" y="1691676"/>
            <a:ext cx="2018872" cy="646331"/>
            <a:chOff x="3140898" y="1655130"/>
            <a:chExt cx="2018872" cy="646331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9FF1D9AC-275B-40BB-B27E-410966FBA3F6}"/>
                </a:ext>
              </a:extLst>
            </p:cNvPr>
            <p:cNvSpPr/>
            <p:nvPr/>
          </p:nvSpPr>
          <p:spPr>
            <a:xfrm>
              <a:off x="3140898" y="1674862"/>
              <a:ext cx="1616037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26D0C884-E72D-4CE3-8CCD-6541BF6EE990}"/>
                </a:ext>
              </a:extLst>
            </p:cNvPr>
            <p:cNvSpPr txBox="1"/>
            <p:nvPr/>
          </p:nvSpPr>
          <p:spPr>
            <a:xfrm>
              <a:off x="3217954" y="1655130"/>
              <a:ext cx="1941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Integração no espaço celular</a:t>
              </a:r>
            </a:p>
          </p:txBody>
        </p:sp>
      </p:grp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3117AF3-A027-478A-9FD7-4E85DFFEB037}"/>
              </a:ext>
            </a:extLst>
          </p:cNvPr>
          <p:cNvCxnSpPr>
            <a:stCxn id="2" idx="6"/>
            <a:endCxn id="28" idx="1"/>
          </p:cNvCxnSpPr>
          <p:nvPr/>
        </p:nvCxnSpPr>
        <p:spPr>
          <a:xfrm>
            <a:off x="1529755" y="1088175"/>
            <a:ext cx="1274886" cy="92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6FC97C49-A168-434D-8D00-5000ED5F7654}"/>
              </a:ext>
            </a:extLst>
          </p:cNvPr>
          <p:cNvCxnSpPr>
            <a:stCxn id="15" idx="6"/>
            <a:endCxn id="28" idx="1"/>
          </p:cNvCxnSpPr>
          <p:nvPr/>
        </p:nvCxnSpPr>
        <p:spPr>
          <a:xfrm>
            <a:off x="1736756" y="1651536"/>
            <a:ext cx="1067885" cy="36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6CDB6B11-9814-480E-BA76-B8CFDB89DCF3}"/>
              </a:ext>
            </a:extLst>
          </p:cNvPr>
          <p:cNvCxnSpPr>
            <a:stCxn id="17" idx="6"/>
            <a:endCxn id="28" idx="1"/>
          </p:cNvCxnSpPr>
          <p:nvPr/>
        </p:nvCxnSpPr>
        <p:spPr>
          <a:xfrm flipV="1">
            <a:off x="1557264" y="2014496"/>
            <a:ext cx="1247377" cy="200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0870D4A2-2043-4212-BE47-C48262F197C7}"/>
              </a:ext>
            </a:extLst>
          </p:cNvPr>
          <p:cNvCxnSpPr>
            <a:stCxn id="19" idx="6"/>
            <a:endCxn id="28" idx="1"/>
          </p:cNvCxnSpPr>
          <p:nvPr/>
        </p:nvCxnSpPr>
        <p:spPr>
          <a:xfrm flipV="1">
            <a:off x="1586875" y="2014496"/>
            <a:ext cx="1217766" cy="76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2D8CF537-BCC2-4906-853E-5E5FA549D042}"/>
              </a:ext>
            </a:extLst>
          </p:cNvPr>
          <p:cNvCxnSpPr>
            <a:endCxn id="26" idx="1"/>
          </p:cNvCxnSpPr>
          <p:nvPr/>
        </p:nvCxnSpPr>
        <p:spPr>
          <a:xfrm>
            <a:off x="4420678" y="2032999"/>
            <a:ext cx="12177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0476C261-CEAE-4FBC-A658-6A610ACEB272}"/>
              </a:ext>
            </a:extLst>
          </p:cNvPr>
          <p:cNvGrpSpPr/>
          <p:nvPr/>
        </p:nvGrpSpPr>
        <p:grpSpPr>
          <a:xfrm>
            <a:off x="5827143" y="2706472"/>
            <a:ext cx="1842430" cy="646331"/>
            <a:chOff x="5838146" y="2955060"/>
            <a:chExt cx="1842430" cy="646331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3D94B088-E5EF-493F-8943-E5FBFB54042B}"/>
                </a:ext>
              </a:extLst>
            </p:cNvPr>
            <p:cNvSpPr/>
            <p:nvPr/>
          </p:nvSpPr>
          <p:spPr>
            <a:xfrm>
              <a:off x="5838146" y="2975139"/>
              <a:ext cx="1842430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3370E125-63AE-41A9-8528-7DD6FCF5697B}"/>
                </a:ext>
              </a:extLst>
            </p:cNvPr>
            <p:cNvSpPr txBox="1"/>
            <p:nvPr/>
          </p:nvSpPr>
          <p:spPr>
            <a:xfrm>
              <a:off x="5883361" y="2955060"/>
              <a:ext cx="1797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Regressão Linear Múltipla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FA37FD46-C6AF-4FFB-94F3-0C4D6C7A095F}"/>
              </a:ext>
            </a:extLst>
          </p:cNvPr>
          <p:cNvGrpSpPr/>
          <p:nvPr/>
        </p:nvGrpSpPr>
        <p:grpSpPr>
          <a:xfrm>
            <a:off x="6130947" y="3720619"/>
            <a:ext cx="1497326" cy="473202"/>
            <a:chOff x="1144987" y="3416417"/>
            <a:chExt cx="1161445" cy="473202"/>
          </a:xfrm>
        </p:grpSpPr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F9BC2617-2492-4A8F-95D4-F5F9ED92252A}"/>
                </a:ext>
              </a:extLst>
            </p:cNvPr>
            <p:cNvSpPr/>
            <p:nvPr/>
          </p:nvSpPr>
          <p:spPr>
            <a:xfrm>
              <a:off x="1144987" y="3416417"/>
              <a:ext cx="978847" cy="473202"/>
            </a:xfrm>
            <a:prstGeom prst="ellipse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8B2C15B-0BB8-4B63-BB07-280AFBF84BBD}"/>
                </a:ext>
              </a:extLst>
            </p:cNvPr>
            <p:cNvSpPr txBox="1"/>
            <p:nvPr/>
          </p:nvSpPr>
          <p:spPr>
            <a:xfrm>
              <a:off x="1193307" y="3461592"/>
              <a:ext cx="1113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Resíduos</a:t>
              </a: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7A6823E6-10DE-4809-81A5-4C273EEAB24D}"/>
              </a:ext>
            </a:extLst>
          </p:cNvPr>
          <p:cNvGrpSpPr/>
          <p:nvPr/>
        </p:nvGrpSpPr>
        <p:grpSpPr>
          <a:xfrm>
            <a:off x="3452030" y="3934976"/>
            <a:ext cx="1163629" cy="646331"/>
            <a:chOff x="3357000" y="3310888"/>
            <a:chExt cx="1163629" cy="646331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7F7E71CA-652B-484A-A95A-CBFA802817C9}"/>
                </a:ext>
              </a:extLst>
            </p:cNvPr>
            <p:cNvSpPr/>
            <p:nvPr/>
          </p:nvSpPr>
          <p:spPr>
            <a:xfrm>
              <a:off x="3425695" y="3332726"/>
              <a:ext cx="1048333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25C883E9-3658-4318-8910-D63BF230EC0E}"/>
                </a:ext>
              </a:extLst>
            </p:cNvPr>
            <p:cNvSpPr txBox="1"/>
            <p:nvPr/>
          </p:nvSpPr>
          <p:spPr>
            <a:xfrm>
              <a:off x="3357000" y="3310888"/>
              <a:ext cx="116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Índice de Moran (I)</a:t>
              </a: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473E0C62-0466-47E6-B6C4-ABC1077D2A9A}"/>
              </a:ext>
            </a:extLst>
          </p:cNvPr>
          <p:cNvGrpSpPr/>
          <p:nvPr/>
        </p:nvGrpSpPr>
        <p:grpSpPr>
          <a:xfrm>
            <a:off x="4886844" y="4060710"/>
            <a:ext cx="664008" cy="335713"/>
            <a:chOff x="3357000" y="3310888"/>
            <a:chExt cx="1163629" cy="628013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FE3E97AD-42C9-4B92-A658-D5A0256CB26F}"/>
                </a:ext>
              </a:extLst>
            </p:cNvPr>
            <p:cNvSpPr/>
            <p:nvPr/>
          </p:nvSpPr>
          <p:spPr>
            <a:xfrm>
              <a:off x="3425695" y="3332726"/>
              <a:ext cx="1048333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76B2FCA5-D9AE-4DF1-B043-806C1A765D55}"/>
                </a:ext>
              </a:extLst>
            </p:cNvPr>
            <p:cNvSpPr txBox="1"/>
            <p:nvPr/>
          </p:nvSpPr>
          <p:spPr>
            <a:xfrm>
              <a:off x="3357000" y="3310888"/>
              <a:ext cx="1163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LISA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0DA8651-A8D7-4063-AF01-FAC8E56C0B27}"/>
              </a:ext>
            </a:extLst>
          </p:cNvPr>
          <p:cNvGrpSpPr/>
          <p:nvPr/>
        </p:nvGrpSpPr>
        <p:grpSpPr>
          <a:xfrm>
            <a:off x="6928645" y="5631614"/>
            <a:ext cx="1941816" cy="646331"/>
            <a:chOff x="6928645" y="5631614"/>
            <a:chExt cx="1941816" cy="646331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68ABEF94-5B54-45DA-8897-6BBE7D0597DD}"/>
                </a:ext>
              </a:extLst>
            </p:cNvPr>
            <p:cNvSpPr txBox="1"/>
            <p:nvPr/>
          </p:nvSpPr>
          <p:spPr>
            <a:xfrm>
              <a:off x="6928645" y="5631614"/>
              <a:ext cx="1941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err="1"/>
                <a:t>Spatial</a:t>
              </a:r>
              <a:r>
                <a:rPr lang="pt-BR" dirty="0"/>
                <a:t> </a:t>
              </a:r>
              <a:r>
                <a:rPr lang="pt-BR" dirty="0" err="1"/>
                <a:t>Error</a:t>
              </a:r>
              <a:r>
                <a:rPr lang="pt-BR" dirty="0"/>
                <a:t> </a:t>
              </a:r>
              <a:r>
                <a:rPr lang="pt-BR" dirty="0" err="1"/>
                <a:t>Model</a:t>
              </a:r>
              <a:r>
                <a:rPr lang="pt-BR" dirty="0"/>
                <a:t> (CAR)</a:t>
              </a: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9EBE5D79-22C4-4002-B80E-5D6C23C5232A}"/>
                </a:ext>
              </a:extLst>
            </p:cNvPr>
            <p:cNvSpPr/>
            <p:nvPr/>
          </p:nvSpPr>
          <p:spPr>
            <a:xfrm>
              <a:off x="7072260" y="5661967"/>
              <a:ext cx="1616037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7" name="Retângulo 56">
            <a:extLst>
              <a:ext uri="{FF2B5EF4-FFF2-40B4-BE49-F238E27FC236}">
                <a16:creationId xmlns:a16="http://schemas.microsoft.com/office/drawing/2014/main" id="{7ED5E479-CD63-4827-9A1C-95F0AEEFD9F4}"/>
              </a:ext>
            </a:extLst>
          </p:cNvPr>
          <p:cNvSpPr/>
          <p:nvPr/>
        </p:nvSpPr>
        <p:spPr>
          <a:xfrm>
            <a:off x="4915050" y="5661967"/>
            <a:ext cx="1616037" cy="606175"/>
          </a:xfrm>
          <a:prstGeom prst="rect">
            <a:avLst/>
          </a:prstGeom>
          <a:noFill/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79EDDAF8-F624-4636-B8A2-5A3860EF8C05}"/>
              </a:ext>
            </a:extLst>
          </p:cNvPr>
          <p:cNvSpPr txBox="1"/>
          <p:nvPr/>
        </p:nvSpPr>
        <p:spPr>
          <a:xfrm>
            <a:off x="4915050" y="5652633"/>
            <a:ext cx="16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Spatial</a:t>
            </a:r>
            <a:r>
              <a:rPr lang="pt-BR" dirty="0"/>
              <a:t> </a:t>
            </a:r>
            <a:r>
              <a:rPr lang="pt-BR" dirty="0" err="1"/>
              <a:t>Lag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 (LAG)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689584BE-1D74-4179-8F0E-1E5A105312C4}"/>
              </a:ext>
            </a:extLst>
          </p:cNvPr>
          <p:cNvGrpSpPr/>
          <p:nvPr/>
        </p:nvGrpSpPr>
        <p:grpSpPr>
          <a:xfrm>
            <a:off x="6176542" y="4512430"/>
            <a:ext cx="1143631" cy="646802"/>
            <a:chOff x="6094633" y="4586733"/>
            <a:chExt cx="1143631" cy="646802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2EFC9894-9C06-45E9-BE75-BA056DF7550A}"/>
                </a:ext>
              </a:extLst>
            </p:cNvPr>
            <p:cNvSpPr/>
            <p:nvPr/>
          </p:nvSpPr>
          <p:spPr>
            <a:xfrm>
              <a:off x="6094633" y="4627360"/>
              <a:ext cx="1136912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E4BC8A43-319A-44CD-99D4-AAF4C172C343}"/>
                </a:ext>
              </a:extLst>
            </p:cNvPr>
            <p:cNvSpPr txBox="1"/>
            <p:nvPr/>
          </p:nvSpPr>
          <p:spPr>
            <a:xfrm>
              <a:off x="6101352" y="4586733"/>
              <a:ext cx="1136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Teste de </a:t>
              </a:r>
              <a:r>
                <a:rPr lang="pt-BR" dirty="0" err="1"/>
                <a:t>Lagrange</a:t>
              </a:r>
              <a:endParaRPr lang="pt-BR" dirty="0"/>
            </a:p>
          </p:txBody>
        </p:sp>
      </p:grp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FF83E4FB-C769-4B6D-A7EC-D8E713B210D1}"/>
              </a:ext>
            </a:extLst>
          </p:cNvPr>
          <p:cNvCxnSpPr>
            <a:stCxn id="26" idx="2"/>
            <a:endCxn id="45" idx="0"/>
          </p:cNvCxnSpPr>
          <p:nvPr/>
        </p:nvCxnSpPr>
        <p:spPr>
          <a:xfrm>
            <a:off x="6759362" y="2336087"/>
            <a:ext cx="11604" cy="37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DA739582-DA2D-4BDE-9D4F-4FF0FAAA982A}"/>
              </a:ext>
            </a:extLst>
          </p:cNvPr>
          <p:cNvCxnSpPr>
            <a:stCxn id="45" idx="2"/>
            <a:endCxn id="48" idx="0"/>
          </p:cNvCxnSpPr>
          <p:nvPr/>
        </p:nvCxnSpPr>
        <p:spPr>
          <a:xfrm flipH="1">
            <a:off x="6761908" y="3352803"/>
            <a:ext cx="9058" cy="36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3B104DD2-8453-499A-BD40-D8EAF5A1E8C5}"/>
              </a:ext>
            </a:extLst>
          </p:cNvPr>
          <p:cNvCxnSpPr>
            <a:stCxn id="48" idx="4"/>
            <a:endCxn id="59" idx="0"/>
          </p:cNvCxnSpPr>
          <p:nvPr/>
        </p:nvCxnSpPr>
        <p:spPr>
          <a:xfrm flipH="1">
            <a:off x="6751717" y="4193821"/>
            <a:ext cx="10191" cy="31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E593B242-DD2D-491C-A621-0D5661204168}"/>
              </a:ext>
            </a:extLst>
          </p:cNvPr>
          <p:cNvCxnSpPr>
            <a:stCxn id="59" idx="2"/>
            <a:endCxn id="58" idx="0"/>
          </p:cNvCxnSpPr>
          <p:nvPr/>
        </p:nvCxnSpPr>
        <p:spPr>
          <a:xfrm rot="5400000">
            <a:off x="5990457" y="4891373"/>
            <a:ext cx="493872" cy="10286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: Angulado 80">
            <a:extLst>
              <a:ext uri="{FF2B5EF4-FFF2-40B4-BE49-F238E27FC236}">
                <a16:creationId xmlns:a16="http://schemas.microsoft.com/office/drawing/2014/main" id="{BDEBDB5A-4C14-4BF9-9532-33AC8A0EF4EC}"/>
              </a:ext>
            </a:extLst>
          </p:cNvPr>
          <p:cNvCxnSpPr>
            <a:stCxn id="59" idx="2"/>
            <a:endCxn id="56" idx="0"/>
          </p:cNvCxnSpPr>
          <p:nvPr/>
        </p:nvCxnSpPr>
        <p:spPr>
          <a:xfrm rot="16200000" flipH="1">
            <a:off x="7064395" y="4846083"/>
            <a:ext cx="503206" cy="11285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DB810D82-3ABC-4723-AEA5-CABCA8974088}"/>
              </a:ext>
            </a:extLst>
          </p:cNvPr>
          <p:cNvGrpSpPr/>
          <p:nvPr/>
        </p:nvGrpSpPr>
        <p:grpSpPr>
          <a:xfrm>
            <a:off x="3883269" y="2727132"/>
            <a:ext cx="1499099" cy="923330"/>
            <a:chOff x="3357000" y="3310888"/>
            <a:chExt cx="1163629" cy="923330"/>
          </a:xfrm>
        </p:grpSpPr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FD7271ED-EC1A-47F0-8CA3-823EC9073B9B}"/>
                </a:ext>
              </a:extLst>
            </p:cNvPr>
            <p:cNvSpPr/>
            <p:nvPr/>
          </p:nvSpPr>
          <p:spPr>
            <a:xfrm>
              <a:off x="3425695" y="3332726"/>
              <a:ext cx="1048333" cy="606175"/>
            </a:xfrm>
            <a:prstGeom prst="rect">
              <a:avLst/>
            </a:prstGeom>
            <a:noFill/>
            <a:ln w="1905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55200B1A-AB52-4F97-AF33-68F403C7EAC3}"/>
                </a:ext>
              </a:extLst>
            </p:cNvPr>
            <p:cNvSpPr txBox="1"/>
            <p:nvPr/>
          </p:nvSpPr>
          <p:spPr>
            <a:xfrm>
              <a:off x="3357000" y="3310888"/>
              <a:ext cx="11636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Dependência espacial</a:t>
              </a:r>
            </a:p>
          </p:txBody>
        </p:sp>
      </p:grp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7B7D8959-C5C0-4B8A-9B07-9F5CC91D4CB3}"/>
              </a:ext>
            </a:extLst>
          </p:cNvPr>
          <p:cNvCxnSpPr>
            <a:stCxn id="26" idx="2"/>
            <a:endCxn id="68" idx="0"/>
          </p:cNvCxnSpPr>
          <p:nvPr/>
        </p:nvCxnSpPr>
        <p:spPr>
          <a:xfrm rot="5400000">
            <a:off x="5500569" y="1468338"/>
            <a:ext cx="391045" cy="21265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C36FE470-5350-4BB9-ABFC-77415D23278F}"/>
              </a:ext>
            </a:extLst>
          </p:cNvPr>
          <p:cNvCxnSpPr>
            <a:endCxn id="24" idx="0"/>
          </p:cNvCxnSpPr>
          <p:nvPr/>
        </p:nvCxnSpPr>
        <p:spPr>
          <a:xfrm flipH="1">
            <a:off x="4044892" y="3352803"/>
            <a:ext cx="570767" cy="60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E2B0DF89-33BE-473C-8D94-88C1F04D5FDC}"/>
              </a:ext>
            </a:extLst>
          </p:cNvPr>
          <p:cNvCxnSpPr>
            <a:endCxn id="55" idx="0"/>
          </p:cNvCxnSpPr>
          <p:nvPr/>
        </p:nvCxnSpPr>
        <p:spPr>
          <a:xfrm>
            <a:off x="4614273" y="3352803"/>
            <a:ext cx="604575" cy="707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2BD63E5-6BAC-4DCA-9E88-099FDF79300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24FDF6-D137-4EAD-9E30-D03BBD1EAF02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C51556C-CC69-45A6-8D70-EE9BDD84C04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FC456F-E081-4352-AE73-0E32CC8EE14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D4B8603-54A9-4EA2-B4A6-55E822B047AC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AB9026-97EE-4614-AF93-85C571BC750A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9564E7-4479-4479-AE3D-0FE8B80CF8C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AB1D4C-7457-4F77-B069-38109C278A63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E610340-C71B-4C53-A9E7-883693C9AB3E}"/>
              </a:ext>
            </a:extLst>
          </p:cNvPr>
          <p:cNvSpPr txBox="1">
            <a:spLocks/>
          </p:cNvSpPr>
          <p:nvPr/>
        </p:nvSpPr>
        <p:spPr>
          <a:xfrm>
            <a:off x="131362" y="9170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Variáveis utilizadas – sumarização: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6243AC9-79C9-455C-A28B-703B6B370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51731"/>
              </p:ext>
            </p:extLst>
          </p:nvPr>
        </p:nvGraphicFramePr>
        <p:xfrm>
          <a:off x="131362" y="1589564"/>
          <a:ext cx="8784040" cy="44736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64875">
                  <a:extLst>
                    <a:ext uri="{9D8B030D-6E8A-4147-A177-3AD203B41FA5}">
                      <a16:colId xmlns:a16="http://schemas.microsoft.com/office/drawing/2014/main" val="1335588128"/>
                    </a:ext>
                  </a:extLst>
                </a:gridCol>
                <a:gridCol w="1141508">
                  <a:extLst>
                    <a:ext uri="{9D8B030D-6E8A-4147-A177-3AD203B41FA5}">
                      <a16:colId xmlns:a16="http://schemas.microsoft.com/office/drawing/2014/main" val="2521299746"/>
                    </a:ext>
                  </a:extLst>
                </a:gridCol>
                <a:gridCol w="2164044">
                  <a:extLst>
                    <a:ext uri="{9D8B030D-6E8A-4147-A177-3AD203B41FA5}">
                      <a16:colId xmlns:a16="http://schemas.microsoft.com/office/drawing/2014/main" val="1148818877"/>
                    </a:ext>
                  </a:extLst>
                </a:gridCol>
                <a:gridCol w="2962593">
                  <a:extLst>
                    <a:ext uri="{9D8B030D-6E8A-4147-A177-3AD203B41FA5}">
                      <a16:colId xmlns:a16="http://schemas.microsoft.com/office/drawing/2014/main" val="1348894453"/>
                    </a:ext>
                  </a:extLst>
                </a:gridCol>
                <a:gridCol w="1351020">
                  <a:extLst>
                    <a:ext uri="{9D8B030D-6E8A-4147-A177-3AD203B41FA5}">
                      <a16:colId xmlns:a16="http://schemas.microsoft.com/office/drawing/2014/main" val="2881350089"/>
                    </a:ext>
                  </a:extLst>
                </a:gridCol>
              </a:tblGrid>
              <a:tr h="165364"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Variáveis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Descrição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Premissa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>
                          <a:effectLst/>
                        </a:rPr>
                        <a:t>Fonte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58123"/>
                  </a:ext>
                </a:extLst>
              </a:tr>
              <a:tr h="3184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Dependente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Pastagem (log)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% de áreas de pastagem em 2008 e 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TerraClass (INPE &amp; Embrapa)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32893"/>
                  </a:ext>
                </a:extLst>
              </a:tr>
              <a:tr h="1653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Ambientais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Dist</a:t>
                      </a:r>
                      <a:r>
                        <a:rPr lang="pt-BR" sz="1200" u="none" strike="noStrike" dirty="0">
                          <a:effectLst/>
                        </a:rPr>
                        <a:t>. Hidrovias (log)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distância a hidrovias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menor distância às hidrovias facilita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PNLT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57986"/>
                  </a:ext>
                </a:extLst>
              </a:tr>
              <a:tr h="1653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Declividade (log)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Média da declividade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TOPODATA (INPE)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043232"/>
                  </a:ext>
                </a:extLst>
              </a:tr>
              <a:tr h="1653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Acessibilidade aos mercados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Dist</a:t>
                      </a:r>
                      <a:r>
                        <a:rPr lang="pt-BR" sz="1200" u="none" strike="noStrike" dirty="0">
                          <a:effectLst/>
                        </a:rPr>
                        <a:t>. Rodovias (log)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distância a rodovias em 2009 e 2015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proximidade às rodovias facilita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96348"/>
                  </a:ext>
                </a:extLst>
              </a:tr>
              <a:tr h="318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Dist. Sedes (log)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distância às sedes municipais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proximidade às sedes municipais facilita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109810"/>
                  </a:ext>
                </a:extLst>
              </a:tr>
              <a:tr h="31843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Políticas </a:t>
                      </a:r>
                      <a:r>
                        <a:rPr lang="pt-BR" sz="1200" b="1" u="none" strike="noStrike" dirty="0" err="1">
                          <a:effectLst/>
                        </a:rPr>
                        <a:t>sócio-ambientais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Terras Indígenas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% de terras indígenas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presença de terras indígenas dificulta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75578"/>
                  </a:ext>
                </a:extLst>
              </a:tr>
              <a:tr h="1653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Terras Públicas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% de terras públicas (exército)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presença de terras públicas dificulta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125555"/>
                  </a:ext>
                </a:extLst>
              </a:tr>
              <a:tr h="318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Ucs</a:t>
                      </a:r>
                      <a:r>
                        <a:rPr lang="pt-BR" sz="1200" u="none" strike="noStrike" dirty="0">
                          <a:effectLst/>
                        </a:rPr>
                        <a:t> Proteção Int.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% de unidades de conservação de proteção integral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presença de Ucs PI dificulta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016658"/>
                  </a:ext>
                </a:extLst>
              </a:tr>
              <a:tr h="318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Ucs Uso Sust.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% de unidades de conservação de uso sustentável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presença de Ucs US dificulta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07237"/>
                  </a:ext>
                </a:extLst>
              </a:tr>
              <a:tr h="31843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Usos da terra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Agricultura (log)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% de áreas de agricultura anual em 2008 e 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existência de áreas agrícolas facilita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TerraClass (INPE &amp; Embrapa)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973852"/>
                  </a:ext>
                </a:extLst>
              </a:tr>
              <a:tr h="318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Vegetação secundária (log)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% de áreas de vegetação secundária em 2008 e 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existência de vegetação secundária facilita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TerraClass (INPE &amp; Embrapa)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537885"/>
                  </a:ext>
                </a:extLst>
              </a:tr>
              <a:tr h="3184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Degradação (log)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Log da % de áreas degradadas em 2008 e 2014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 existência de áreas degradadas pode estimular a instalação de pastagens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 err="1">
                          <a:effectLst/>
                        </a:rPr>
                        <a:t>Degrad</a:t>
                      </a:r>
                      <a:r>
                        <a:rPr lang="pt-BR" sz="1200" u="none" strike="noStrike" dirty="0">
                          <a:effectLst/>
                        </a:rPr>
                        <a:t> (INPE)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0" marR="6500" marT="65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6003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49675B7-D1CA-40C1-A698-811C36B73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64" y="2379108"/>
            <a:ext cx="3327493" cy="4351338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D2AF96-1C5D-43BD-B393-9D0614BB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7" y="6271383"/>
            <a:ext cx="715150" cy="34925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2BD63E5-6BAC-4DCA-9E88-099FDF79300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24FDF6-D137-4EAD-9E30-D03BBD1EAF02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C51556C-CC69-45A6-8D70-EE9BDD84C04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FC456F-E081-4352-AE73-0E32CC8EE14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D4B8603-54A9-4EA2-B4A6-55E822B047AC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AB9026-97EE-4614-AF93-85C571BC750A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9564E7-4479-4479-AE3D-0FE8B80CF8C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AB1D4C-7457-4F77-B069-38109C278A63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9CB9DD1-4C2B-43D2-BD60-30C7CEC44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7" t="64380"/>
          <a:stretch/>
        </p:blipFill>
        <p:spPr>
          <a:xfrm>
            <a:off x="7238264" y="4125419"/>
            <a:ext cx="1645265" cy="2605027"/>
          </a:xfrm>
          <a:prstGeom prst="rect">
            <a:avLst/>
          </a:prstGeom>
        </p:spPr>
      </p:pic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E610340-C71B-4C53-A9E7-883693C9AB3E}"/>
              </a:ext>
            </a:extLst>
          </p:cNvPr>
          <p:cNvSpPr txBox="1">
            <a:spLocks/>
          </p:cNvSpPr>
          <p:nvPr/>
        </p:nvSpPr>
        <p:spPr>
          <a:xfrm>
            <a:off x="249391" y="3680021"/>
            <a:ext cx="4082902" cy="2293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Variável dependente (Y):</a:t>
            </a:r>
          </a:p>
          <a:p>
            <a:pPr lvl="1"/>
            <a:r>
              <a:rPr lang="pt-BR" sz="2000" dirty="0"/>
              <a:t>Pastagens – TerraClass (INPE &amp; Embrapa):</a:t>
            </a:r>
          </a:p>
          <a:p>
            <a:pPr marL="457200" lvl="1" indent="0">
              <a:buNone/>
            </a:pPr>
            <a:r>
              <a:rPr lang="pt-BR" sz="2000" dirty="0"/>
              <a:t>	Pasto Limpo</a:t>
            </a:r>
          </a:p>
          <a:p>
            <a:pPr marL="457200" lvl="1" indent="0">
              <a:buNone/>
            </a:pPr>
            <a:r>
              <a:rPr lang="pt-BR" sz="2000" dirty="0"/>
              <a:t>	Pasto Sujo</a:t>
            </a:r>
          </a:p>
          <a:p>
            <a:pPr marL="457200" lvl="1" indent="0">
              <a:buNone/>
            </a:pPr>
            <a:r>
              <a:rPr lang="pt-BR" sz="2000" dirty="0"/>
              <a:t>	Regeneração com pasto</a:t>
            </a:r>
          </a:p>
          <a:p>
            <a:pPr marL="457200" lvl="1" indent="0">
              <a:buNone/>
            </a:pPr>
            <a:r>
              <a:rPr lang="pt-BR" sz="2000" dirty="0"/>
              <a:t>	Pasto com solo exposto</a:t>
            </a:r>
          </a:p>
        </p:txBody>
      </p:sp>
      <p:sp>
        <p:nvSpPr>
          <p:cNvPr id="2" name="Chave Esquerda 1">
            <a:extLst>
              <a:ext uri="{FF2B5EF4-FFF2-40B4-BE49-F238E27FC236}">
                <a16:creationId xmlns:a16="http://schemas.microsoft.com/office/drawing/2014/main" id="{26008D60-9EB5-4F5D-9B72-F66ABD30D4DD}"/>
              </a:ext>
            </a:extLst>
          </p:cNvPr>
          <p:cNvSpPr/>
          <p:nvPr/>
        </p:nvSpPr>
        <p:spPr>
          <a:xfrm>
            <a:off x="1029409" y="4624607"/>
            <a:ext cx="154688" cy="11340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B0AC92-96C0-4F9C-8042-E62962656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937" y="1028540"/>
            <a:ext cx="1399486" cy="885389"/>
          </a:xfrm>
          <a:prstGeom prst="rect">
            <a:avLst/>
          </a:prstGeom>
        </p:spPr>
      </p:pic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270B2311-A8C3-4886-83C8-1439F3B5E5F4}"/>
              </a:ext>
            </a:extLst>
          </p:cNvPr>
          <p:cNvSpPr txBox="1">
            <a:spLocks/>
          </p:cNvSpPr>
          <p:nvPr/>
        </p:nvSpPr>
        <p:spPr>
          <a:xfrm>
            <a:off x="216954" y="1291813"/>
            <a:ext cx="7886700" cy="130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Integração das variáveis em um espaço celular 4x4 km: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087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2BD63E5-6BAC-4DCA-9E88-099FDF79300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24FDF6-D137-4EAD-9E30-D03BBD1EAF02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C51556C-CC69-45A6-8D70-EE9BDD84C04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FC456F-E081-4352-AE73-0E32CC8EE14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D4B8603-54A9-4EA2-B4A6-55E822B047AC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AB9026-97EE-4614-AF93-85C571BC750A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9564E7-4479-4479-AE3D-0FE8B80CF8C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AB1D4C-7457-4F77-B069-38109C278A63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E610340-C71B-4C53-A9E7-883693C9AB3E}"/>
              </a:ext>
            </a:extLst>
          </p:cNvPr>
          <p:cNvSpPr txBox="1">
            <a:spLocks/>
          </p:cNvSpPr>
          <p:nvPr/>
        </p:nvSpPr>
        <p:spPr>
          <a:xfrm>
            <a:off x="131362" y="9170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Variáveis independentes ou explicativas (</a:t>
            </a:r>
            <a:r>
              <a:rPr lang="pt-BR" sz="2400" dirty="0" err="1"/>
              <a:t>Xs</a:t>
            </a:r>
            <a:r>
              <a:rPr lang="pt-BR" sz="2400" dirty="0"/>
              <a:t>):</a:t>
            </a:r>
          </a:p>
          <a:p>
            <a:pPr lvl="1"/>
            <a:r>
              <a:rPr lang="pt-BR" sz="2000" dirty="0"/>
              <a:t>Ambientais: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3A810A4-0354-4F75-A481-F574A301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67" y="2094610"/>
            <a:ext cx="4265593" cy="429724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698A348-69F0-43B4-8D4F-D1B09B118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55" y="2345216"/>
            <a:ext cx="4178405" cy="4073228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0C1B7E2-580A-407F-A708-2CE3F2728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50007"/>
              </p:ext>
            </p:extLst>
          </p:nvPr>
        </p:nvGraphicFramePr>
        <p:xfrm>
          <a:off x="7301944" y="2559873"/>
          <a:ext cx="1779851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23629410"/>
                    </a:ext>
                  </a:extLst>
                </a:gridCol>
                <a:gridCol w="1571571">
                  <a:extLst>
                    <a:ext uri="{9D8B030D-6E8A-4147-A177-3AD203B41FA5}">
                      <a16:colId xmlns:a16="http://schemas.microsoft.com/office/drawing/2014/main" val="3353797326"/>
                    </a:ext>
                  </a:extLst>
                </a:gridCol>
              </a:tblGrid>
              <a:tr h="19203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Plano (0-3%)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451146"/>
                  </a:ext>
                </a:extLst>
              </a:tr>
              <a:tr h="19203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Suave-ondulado (3-8%)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297193"/>
                  </a:ext>
                </a:extLst>
              </a:tr>
              <a:tr h="19203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Ondulado (8-20%)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220349"/>
                  </a:ext>
                </a:extLst>
              </a:tr>
              <a:tr h="19203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Forte-ondulado (20-45%)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157397"/>
                  </a:ext>
                </a:extLst>
              </a:tr>
              <a:tr h="19203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Montanhoso (45-75%)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2775216"/>
                  </a:ext>
                </a:extLst>
              </a:tr>
              <a:tr h="19203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/>
                        <a:t>Forte-Montanhoso (&gt;75%)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965213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78FADC2-6A7D-442C-A66D-F99B57CA9ACC}"/>
              </a:ext>
            </a:extLst>
          </p:cNvPr>
          <p:cNvSpPr txBox="1"/>
          <p:nvPr/>
        </p:nvSpPr>
        <p:spPr>
          <a:xfrm flipH="1">
            <a:off x="8165266" y="4000394"/>
            <a:ext cx="103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(Embrapa)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04C940-8066-403F-8B10-FABFF1C710F7}"/>
              </a:ext>
            </a:extLst>
          </p:cNvPr>
          <p:cNvSpPr txBox="1"/>
          <p:nvPr/>
        </p:nvSpPr>
        <p:spPr>
          <a:xfrm flipH="1">
            <a:off x="7885739" y="6202486"/>
            <a:ext cx="103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(</a:t>
            </a:r>
            <a:r>
              <a:rPr lang="pt-BR" sz="1400" dirty="0" err="1"/>
              <a:t>Topodata</a:t>
            </a:r>
            <a:r>
              <a:rPr lang="pt-BR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658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6E53B3-B3FD-445B-89D8-BACE72BE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62" y="3751401"/>
            <a:ext cx="3552974" cy="303406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2BD63E5-6BAC-4DCA-9E88-099FDF793005}"/>
              </a:ext>
            </a:extLst>
          </p:cNvPr>
          <p:cNvSpPr/>
          <p:nvPr/>
        </p:nvSpPr>
        <p:spPr>
          <a:xfrm>
            <a:off x="1796882" y="114627"/>
            <a:ext cx="2502974" cy="4732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24FDF6-D137-4EAD-9E30-D03BBD1EAF02}"/>
              </a:ext>
            </a:extLst>
          </p:cNvPr>
          <p:cNvSpPr txBox="1">
            <a:spLocks/>
          </p:cNvSpPr>
          <p:nvPr/>
        </p:nvSpPr>
        <p:spPr>
          <a:xfrm>
            <a:off x="1807768" y="114627"/>
            <a:ext cx="2666260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/>
              <a:t>Materiais e Métodos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C51556C-CC69-45A6-8D70-EE9BDD84C04E}"/>
              </a:ext>
            </a:extLst>
          </p:cNvPr>
          <p:cNvSpPr/>
          <p:nvPr/>
        </p:nvSpPr>
        <p:spPr>
          <a:xfrm>
            <a:off x="120476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FC456F-E081-4352-AE73-0E32CC8EE14C}"/>
              </a:ext>
            </a:extLst>
          </p:cNvPr>
          <p:cNvSpPr txBox="1">
            <a:spLocks/>
          </p:cNvSpPr>
          <p:nvPr/>
        </p:nvSpPr>
        <p:spPr>
          <a:xfrm>
            <a:off x="131362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Motivação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D4B8603-54A9-4EA2-B4A6-55E822B047AC}"/>
              </a:ext>
            </a:extLst>
          </p:cNvPr>
          <p:cNvSpPr/>
          <p:nvPr/>
        </p:nvSpPr>
        <p:spPr>
          <a:xfrm>
            <a:off x="4528458" y="114627"/>
            <a:ext cx="2709806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5AB9026-97EE-4614-AF93-85C571BC750A}"/>
              </a:ext>
            </a:extLst>
          </p:cNvPr>
          <p:cNvSpPr txBox="1">
            <a:spLocks/>
          </p:cNvSpPr>
          <p:nvPr/>
        </p:nvSpPr>
        <p:spPr>
          <a:xfrm>
            <a:off x="4516838" y="114627"/>
            <a:ext cx="3039099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e Discussão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9B9564E7-4479-4479-AE3D-0FE8B80CF8C7}"/>
              </a:ext>
            </a:extLst>
          </p:cNvPr>
          <p:cNvSpPr/>
          <p:nvPr/>
        </p:nvSpPr>
        <p:spPr>
          <a:xfrm>
            <a:off x="7468339" y="114627"/>
            <a:ext cx="1447063" cy="473202"/>
          </a:xfrm>
          <a:prstGeom prst="round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AB1D4C-7457-4F77-B069-38109C278A63}"/>
              </a:ext>
            </a:extLst>
          </p:cNvPr>
          <p:cNvSpPr txBox="1">
            <a:spLocks/>
          </p:cNvSpPr>
          <p:nvPr/>
        </p:nvSpPr>
        <p:spPr>
          <a:xfrm>
            <a:off x="7479225" y="114627"/>
            <a:ext cx="1545035" cy="47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Conclusões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CE610340-C71B-4C53-A9E7-883693C9AB3E}"/>
              </a:ext>
            </a:extLst>
          </p:cNvPr>
          <p:cNvSpPr txBox="1">
            <a:spLocks/>
          </p:cNvSpPr>
          <p:nvPr/>
        </p:nvSpPr>
        <p:spPr>
          <a:xfrm>
            <a:off x="131362" y="91709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Variáveis independentes ou explicativas (</a:t>
            </a:r>
            <a:r>
              <a:rPr lang="pt-BR" sz="2400" dirty="0" err="1"/>
              <a:t>Xs</a:t>
            </a:r>
            <a:r>
              <a:rPr lang="pt-BR" sz="2400" dirty="0"/>
              <a:t>):</a:t>
            </a:r>
          </a:p>
          <a:p>
            <a:pPr lvl="1"/>
            <a:r>
              <a:rPr lang="pt-BR" sz="2000" dirty="0"/>
              <a:t>Acessibilidade aos mercados: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A7E0559-A050-48DB-9F63-37665033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90" y="1438945"/>
            <a:ext cx="3340070" cy="30586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D032983-D183-4A9F-A0CA-39BB85EA1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142"/>
            <a:ext cx="3552975" cy="30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2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2187</Words>
  <Application>Microsoft Office PowerPoint</Application>
  <PresentationFormat>Apresentação na tela (4:3)</PresentationFormat>
  <Paragraphs>665</Paragraphs>
  <Slides>25</Slides>
  <Notes>12</Notes>
  <HiddenSlides>1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Mathematica1</vt:lpstr>
      <vt:lpstr>Symbol</vt:lpstr>
      <vt:lpstr>Times New Roman</vt:lpstr>
      <vt:lpstr>Trebuchet MS</vt:lpstr>
      <vt:lpstr>Wingdings</vt:lpstr>
      <vt:lpstr>Tema do Office</vt:lpstr>
      <vt:lpstr>Uso de técnicas de regressão para a análise das pastagens no Pará ocidental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land use dynamics in the Brazilian Amazon based on remote sensing and census data</dc:title>
  <dc:creator>Alana Kasahara</dc:creator>
  <cp:lastModifiedBy>Alana Kasahara</cp:lastModifiedBy>
  <cp:revision>81</cp:revision>
  <dcterms:created xsi:type="dcterms:W3CDTF">2017-11-10T15:56:01Z</dcterms:created>
  <dcterms:modified xsi:type="dcterms:W3CDTF">2017-12-18T21:18:12Z</dcterms:modified>
</cp:coreProperties>
</file>