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30"/>
  </p:notesMasterIdLst>
  <p:sldIdLst>
    <p:sldId id="259" r:id="rId2"/>
    <p:sldId id="751" r:id="rId3"/>
    <p:sldId id="752" r:id="rId4"/>
    <p:sldId id="753" r:id="rId5"/>
    <p:sldId id="810" r:id="rId6"/>
    <p:sldId id="754" r:id="rId7"/>
    <p:sldId id="755" r:id="rId8"/>
    <p:sldId id="332" r:id="rId9"/>
    <p:sldId id="333" r:id="rId10"/>
    <p:sldId id="324" r:id="rId11"/>
    <p:sldId id="605" r:id="rId12"/>
    <p:sldId id="759" r:id="rId13"/>
    <p:sldId id="515" r:id="rId14"/>
    <p:sldId id="812" r:id="rId15"/>
    <p:sldId id="758" r:id="rId16"/>
    <p:sldId id="512" r:id="rId17"/>
    <p:sldId id="757" r:id="rId18"/>
    <p:sldId id="811" r:id="rId19"/>
    <p:sldId id="813" r:id="rId20"/>
    <p:sldId id="518" r:id="rId21"/>
    <p:sldId id="588" r:id="rId22"/>
    <p:sldId id="657" r:id="rId23"/>
    <p:sldId id="590" r:id="rId24"/>
    <p:sldId id="761" r:id="rId25"/>
    <p:sldId id="801" r:id="rId26"/>
    <p:sldId id="337" r:id="rId27"/>
    <p:sldId id="800" r:id="rId28"/>
    <p:sldId id="520" r:id="rId29"/>
    <p:sldId id="522" r:id="rId30"/>
    <p:sldId id="802" r:id="rId31"/>
    <p:sldId id="540" r:id="rId32"/>
    <p:sldId id="609" r:id="rId33"/>
    <p:sldId id="610" r:id="rId34"/>
    <p:sldId id="807" r:id="rId35"/>
    <p:sldId id="808" r:id="rId36"/>
    <p:sldId id="528" r:id="rId37"/>
    <p:sldId id="529" r:id="rId38"/>
    <p:sldId id="530" r:id="rId39"/>
    <p:sldId id="746" r:id="rId40"/>
    <p:sldId id="765" r:id="rId41"/>
    <p:sldId id="764" r:id="rId42"/>
    <p:sldId id="766" r:id="rId43"/>
    <p:sldId id="770" r:id="rId44"/>
    <p:sldId id="767" r:id="rId45"/>
    <p:sldId id="817" r:id="rId46"/>
    <p:sldId id="819" r:id="rId47"/>
    <p:sldId id="818" r:id="rId48"/>
    <p:sldId id="791" r:id="rId49"/>
    <p:sldId id="792" r:id="rId50"/>
    <p:sldId id="615" r:id="rId51"/>
    <p:sldId id="534" r:id="rId52"/>
    <p:sldId id="537" r:id="rId53"/>
    <p:sldId id="436" r:id="rId54"/>
    <p:sldId id="541" r:id="rId55"/>
    <p:sldId id="687" r:id="rId56"/>
    <p:sldId id="538" r:id="rId57"/>
    <p:sldId id="477" r:id="rId58"/>
    <p:sldId id="574" r:id="rId59"/>
    <p:sldId id="542" r:id="rId60"/>
    <p:sldId id="544" r:id="rId61"/>
    <p:sldId id="543" r:id="rId62"/>
    <p:sldId id="545" r:id="rId63"/>
    <p:sldId id="740" r:id="rId64"/>
    <p:sldId id="741" r:id="rId65"/>
    <p:sldId id="794" r:id="rId66"/>
    <p:sldId id="803" r:id="rId67"/>
    <p:sldId id="771" r:id="rId68"/>
    <p:sldId id="772" r:id="rId69"/>
    <p:sldId id="549" r:id="rId70"/>
    <p:sldId id="607" r:id="rId71"/>
    <p:sldId id="774" r:id="rId72"/>
    <p:sldId id="550" r:id="rId73"/>
    <p:sldId id="552" r:id="rId74"/>
    <p:sldId id="553" r:id="rId75"/>
    <p:sldId id="554" r:id="rId76"/>
    <p:sldId id="310" r:id="rId77"/>
    <p:sldId id="555" r:id="rId78"/>
    <p:sldId id="556" r:id="rId79"/>
    <p:sldId id="351" r:id="rId80"/>
    <p:sldId id="352" r:id="rId81"/>
    <p:sldId id="354" r:id="rId82"/>
    <p:sldId id="353" r:id="rId83"/>
    <p:sldId id="355" r:id="rId84"/>
    <p:sldId id="356" r:id="rId85"/>
    <p:sldId id="357" r:id="rId86"/>
    <p:sldId id="636" r:id="rId87"/>
    <p:sldId id="775" r:id="rId88"/>
    <p:sldId id="709" r:id="rId89"/>
    <p:sldId id="712" r:id="rId90"/>
    <p:sldId id="778" r:id="rId91"/>
    <p:sldId id="714" r:id="rId92"/>
    <p:sldId id="715" r:id="rId93"/>
    <p:sldId id="727" r:id="rId94"/>
    <p:sldId id="782" r:id="rId95"/>
    <p:sldId id="797" r:id="rId96"/>
    <p:sldId id="780" r:id="rId97"/>
    <p:sldId id="796" r:id="rId98"/>
    <p:sldId id="781" r:id="rId99"/>
    <p:sldId id="809" r:id="rId100"/>
    <p:sldId id="816" r:id="rId101"/>
    <p:sldId id="729" r:id="rId102"/>
    <p:sldId id="806" r:id="rId103"/>
    <p:sldId id="805" r:id="rId104"/>
    <p:sldId id="750" r:id="rId105"/>
    <p:sldId id="561" r:id="rId106"/>
    <p:sldId id="579" r:id="rId107"/>
    <p:sldId id="562" r:id="rId108"/>
    <p:sldId id="565" r:id="rId109"/>
    <p:sldId id="564" r:id="rId110"/>
    <p:sldId id="563" r:id="rId111"/>
    <p:sldId id="684" r:id="rId112"/>
    <p:sldId id="743" r:id="rId113"/>
    <p:sldId id="445" r:id="rId114"/>
    <p:sldId id="454" r:id="rId115"/>
    <p:sldId id="453" r:id="rId116"/>
    <p:sldId id="683" r:id="rId117"/>
    <p:sldId id="742" r:id="rId118"/>
    <p:sldId id="785" r:id="rId119"/>
    <p:sldId id="783" r:id="rId120"/>
    <p:sldId id="784" r:id="rId121"/>
    <p:sldId id="786" r:id="rId122"/>
    <p:sldId id="787" r:id="rId123"/>
    <p:sldId id="788" r:id="rId124"/>
    <p:sldId id="789" r:id="rId125"/>
    <p:sldId id="567" r:id="rId126"/>
    <p:sldId id="739" r:id="rId127"/>
    <p:sldId id="790" r:id="rId128"/>
    <p:sldId id="438" r:id="rId129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6522"/>
    <a:srgbClr val="2C7198"/>
    <a:srgbClr val="567F98"/>
    <a:srgbClr val="D9D9D9"/>
    <a:srgbClr val="C6D7FE"/>
    <a:srgbClr val="CCCCFF"/>
    <a:srgbClr val="003870"/>
    <a:srgbClr val="000000"/>
    <a:srgbClr val="66FF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 autoAdjust="0"/>
    <p:restoredTop sz="99281" autoAdjust="0"/>
  </p:normalViewPr>
  <p:slideViewPr>
    <p:cSldViewPr>
      <p:cViewPr>
        <p:scale>
          <a:sx n="75" d="100"/>
          <a:sy n="75" d="100"/>
        </p:scale>
        <p:origin x="112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A6951CB-CD82-477C-9D3F-4C9DAEF050EE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4506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BC2104-32BC-4B22-8684-1EA26CA10DB9}" type="slidenum">
              <a:rPr lang="pt-BR"/>
              <a:pPr/>
              <a:t>1</a:t>
            </a:fld>
            <a:endParaRPr lang="pt-BR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93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8CFF74-C33C-4EB3-BD6A-CB8417DBBFF1}" type="slidenum">
              <a:rPr lang="pt-BR"/>
              <a:pPr/>
              <a:t>48</a:t>
            </a:fld>
            <a:endParaRPr lang="pt-BR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94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8CFF74-C33C-4EB3-BD6A-CB8417DBBFF1}" type="slidenum">
              <a:rPr lang="pt-BR"/>
              <a:pPr/>
              <a:t>49</a:t>
            </a:fld>
            <a:endParaRPr lang="pt-BR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90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18B82-79D5-452C-8F8D-92787AAF0FC4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8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2C6B6-DF20-4AA3-A322-91C7EB00AA0A}" type="slidenum">
              <a:rPr lang="pt-BR"/>
              <a:pPr/>
              <a:t>76</a:t>
            </a:fld>
            <a:endParaRPr lang="pt-BR"/>
          </a:p>
        </p:txBody>
      </p:sp>
      <p:sp>
        <p:nvSpPr>
          <p:cNvPr id="1218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0CEDEC3-9278-4D69-AE8E-49BEE4A77B8F}" type="slidenum">
              <a:rPr lang="pt-BR" sz="1200"/>
              <a:pPr algn="r"/>
              <a:t>76</a:t>
            </a:fld>
            <a:endParaRPr lang="pt-BR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52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94A923-977D-4741-95F9-CDC8C589E518}" type="slidenum">
              <a:rPr lang="pt-BR"/>
              <a:pPr/>
              <a:t>79</a:t>
            </a:fld>
            <a:endParaRPr lang="pt-BR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93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8C49E4-3A85-4E88-860F-733931FA068A}" type="slidenum">
              <a:rPr lang="pt-BR"/>
              <a:pPr/>
              <a:t>80</a:t>
            </a:fld>
            <a:endParaRPr lang="pt-BR"/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096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7AE9D6-AA16-4FD1-AB6C-F42EDE4C2EEB}" type="slidenum">
              <a:rPr lang="pt-BR"/>
              <a:pPr/>
              <a:t>81</a:t>
            </a:fld>
            <a:endParaRPr lang="pt-BR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319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1F9AB6-2C77-49B6-A359-F70DCE748E25}" type="slidenum">
              <a:rPr lang="pt-BR"/>
              <a:pPr/>
              <a:t>82</a:t>
            </a:fld>
            <a:endParaRPr lang="pt-BR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21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608FB4-5E86-4975-AD43-EB9444C4294F}" type="slidenum">
              <a:rPr lang="pt-BR"/>
              <a:pPr/>
              <a:t>83</a:t>
            </a:fld>
            <a:endParaRPr lang="pt-BR"/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17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93DC5A-6BB6-47D4-896A-81B4CBFA5EFC}" type="slidenum">
              <a:rPr lang="pt-BR"/>
              <a:pPr/>
              <a:t>84</a:t>
            </a:fld>
            <a:endParaRPr lang="pt-BR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11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32C8B3-1C0E-4712-8062-E1FBBDA285E9}" type="slidenum">
              <a:rPr lang="pt-BR" altLang="pt-BR" smtClean="0">
                <a:cs typeface="Arial" charset="0"/>
              </a:rPr>
              <a:pPr/>
              <a:t>4</a:t>
            </a:fld>
            <a:endParaRPr lang="pt-BR" altLang="pt-BR" smtClean="0">
              <a:cs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25506847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202790-7CC2-40CD-BA8C-4C23AFA0FB0F}" type="slidenum">
              <a:rPr lang="pt-BR"/>
              <a:pPr/>
              <a:t>85</a:t>
            </a:fld>
            <a:endParaRPr lang="pt-BR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4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14423" eaLnBrk="0" hangingPunct="0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685817" indent="-263776" algn="ctr" defTabSz="914423" eaLnBrk="0" hangingPunct="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055103" indent="-211021" algn="ctr" defTabSz="914423" eaLnBrk="0" hangingPunct="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477145" indent="-211021" algn="ctr" defTabSz="914423" eaLnBrk="0" hangingPunct="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1899186" indent="-211021" algn="ctr" defTabSz="914423" eaLnBrk="0" hangingPunct="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321227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743269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165310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587351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46E32216-88F9-4067-9BA5-8CB3BA6F4153}" type="slidenum">
              <a:rPr lang="en-US" sz="1200"/>
              <a:pPr algn="r">
                <a:defRPr/>
              </a:pPr>
              <a:t>90</a:t>
            </a:fld>
            <a:endParaRPr lang="en-US" sz="1200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</p:spPr>
        <p:txBody>
          <a:bodyPr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820999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0FBC5-F7F4-4EA5-805E-F7632D107D8A}" type="slidenum">
              <a:rPr lang="pt-BR" smtClean="0"/>
              <a:pPr/>
              <a:t>101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9949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18B82-79D5-452C-8F8D-92787AAF0FC4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429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18B82-79D5-452C-8F8D-92787AAF0FC4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103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18B82-79D5-452C-8F8D-92787AAF0FC4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01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7B9DA-6E42-4F7C-BE44-1B6D21DECCAB}" type="slidenum">
              <a:rPr lang="pt-BR"/>
              <a:pPr/>
              <a:t>8</a:t>
            </a:fld>
            <a:endParaRPr lang="pt-BR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6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8532A3-C4CE-4D87-921A-88B475855435}" type="slidenum">
              <a:rPr lang="pt-BR"/>
              <a:pPr/>
              <a:t>9</a:t>
            </a:fld>
            <a:endParaRPr lang="pt-BR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54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797DE3-0D4F-4C58-9A96-3E6BFE9BE669}" type="slidenum">
              <a:rPr lang="pt-BR"/>
              <a:pPr/>
              <a:t>10</a:t>
            </a:fld>
            <a:endParaRPr lang="pt-BR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15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7C1F91-399E-4341-8B25-3302CBDF9BAC}" type="slidenum">
              <a:rPr lang="pt-BR"/>
              <a:pPr/>
              <a:t>17</a:t>
            </a:fld>
            <a:endParaRPr lang="pt-BR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24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pt-BR" sz="1200" dirty="0" smtClean="0"/>
              <a:t>Conforme aumenta o distúrbio, a paisagem se torna mais heterogênea, até o momento em que a floresta praticamente desaparece e a paisagem torna-se novamente homogênea pela falta da cobertura original (</a:t>
            </a:r>
            <a:r>
              <a:rPr lang="pt-BR" sz="1200" dirty="0" err="1" smtClean="0"/>
              <a:t>Lambin</a:t>
            </a:r>
            <a:r>
              <a:rPr lang="pt-BR" sz="1200" dirty="0" smtClean="0"/>
              <a:t>, 1999).</a:t>
            </a:r>
            <a:endParaRPr lang="en-US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2477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13BAD1-8909-4623-B77E-3151CC2015B1}" type="slidenum">
              <a:rPr lang="pt-BR"/>
              <a:pPr/>
              <a:t>26</a:t>
            </a:fld>
            <a:endParaRPr lang="pt-BR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29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45715A-B39E-48BE-8F4A-6E859A435821}" type="slidenum">
              <a:rPr lang="pt-BR"/>
              <a:pPr/>
              <a:t>43</a:t>
            </a:fld>
            <a:endParaRPr lang="pt-BR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21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-3175" y="0"/>
            <a:ext cx="9147175" cy="6867525"/>
            <a:chOff x="-2" y="0"/>
            <a:chExt cx="5762" cy="4326"/>
          </a:xfrm>
        </p:grpSpPr>
        <p:grpSp>
          <p:nvGrpSpPr>
            <p:cNvPr id="12291" name="Group 3"/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12292" name="Rectangle 4"/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93" name="Rectangle 5"/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94" name="Rectangle 6"/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95" name="Rectangle 7"/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96" name="Rectangle 8"/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97" name="Rectangle 9"/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98" name="Rectangle 10"/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99" name="Rectangle 11"/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0" name="Rectangle 12"/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1" name="Rectangle 13"/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2" name="Rectangle 14"/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3" name="Rectangle 15"/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4" name="Rectangle 16"/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5" name="Rectangle 17"/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6" name="Rectangle 18"/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7" name="Rectangle 19"/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8" name="Rectangle 20"/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9" name="Rectangle 21"/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10" name="Rectangle 22"/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11" name="Rectangle 23"/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12" name="Rectangle 24"/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13" name="Rectangle 25"/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14" name="Rectangle 26"/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15" name="Rectangle 27"/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16" name="Rectangle 28"/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17" name="Rectangle 29"/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18" name="Rectangle 30"/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19" name="Rectangle 31"/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20" name="Rectangle 32"/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21" name="Rectangle 33"/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22" name="Rectangle 34"/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23" name="Rectangle 35"/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24" name="Rectangle 36"/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25" name="Rectangle 37"/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26" name="Rectangle 38"/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27" name="Rectangle 39"/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28" name="Rectangle 40"/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29" name="Rectangle 41"/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30" name="Rectangle 42"/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31" name="Rectangle 43"/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32" name="Rectangle 44"/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33" name="Rectangle 45"/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34" name="Rectangle 46"/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35" name="Rectangle 47"/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36" name="Rectangle 48"/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37" name="Rectangle 49"/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38" name="Rectangle 50"/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39" name="Rectangle 51"/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40" name="Rectangle 52"/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41" name="Rectangle 53"/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42" name="Rectangle 54"/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43" name="Rectangle 55"/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44" name="Rectangle 56"/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45" name="Rectangle 57"/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46" name="Rectangle 58"/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47" name="Rectangle 59"/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48" name="Rectangle 60"/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49" name="Rectangle 61"/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50" name="Rectangle 62"/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51" name="Rectangle 63"/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352" name="Rectangle 64"/>
            <p:cNvSpPr>
              <a:spLocks noChangeArrowheads="1"/>
            </p:cNvSpPr>
            <p:nvPr userDrawn="1"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3" name="Rectangle 65"/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354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latin typeface="Verdana" pitchFamily="34" charset="0"/>
            </a:endParaRPr>
          </a:p>
        </p:txBody>
      </p:sp>
      <p:sp>
        <p:nvSpPr>
          <p:cNvPr id="12355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582738"/>
            <a:ext cx="7678737" cy="946150"/>
          </a:xfrm>
        </p:spPr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12356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2357" name="Rectangle 69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12358" name="Rectangle 70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12359" name="Rectangle 7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884E278-A8E1-4CFD-9F61-BD6733EDBC84}" type="slidenum">
              <a:rPr lang="pt-BR"/>
              <a:pPr/>
              <a:t>‹nº›</a:t>
            </a:fld>
            <a:endParaRPr lang="pt-BR"/>
          </a:p>
        </p:txBody>
      </p:sp>
      <p:grpSp>
        <p:nvGrpSpPr>
          <p:cNvPr id="12360" name="Group 72"/>
          <p:cNvGrpSpPr>
            <a:grpSpLocks/>
          </p:cNvGrpSpPr>
          <p:nvPr userDrawn="1"/>
        </p:nvGrpSpPr>
        <p:grpSpPr bwMode="auto">
          <a:xfrm>
            <a:off x="0" y="549275"/>
            <a:ext cx="3003550" cy="542925"/>
            <a:chOff x="0" y="346"/>
            <a:chExt cx="1892" cy="342"/>
          </a:xfrm>
        </p:grpSpPr>
        <p:pic>
          <p:nvPicPr>
            <p:cNvPr id="12361" name="Picture 73" descr="INPElogocomplet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46"/>
              <a:ext cx="1892" cy="318"/>
            </a:xfrm>
            <a:prstGeom prst="rect">
              <a:avLst/>
            </a:prstGeom>
            <a:noFill/>
          </p:spPr>
        </p:pic>
        <p:sp>
          <p:nvSpPr>
            <p:cNvPr id="12362" name="Text Box 74"/>
            <p:cNvSpPr txBox="1">
              <a:spLocks noChangeArrowheads="1"/>
            </p:cNvSpPr>
            <p:nvPr/>
          </p:nvSpPr>
          <p:spPr bwMode="auto">
            <a:xfrm>
              <a:off x="295" y="572"/>
              <a:ext cx="1587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lnSpc>
                  <a:spcPct val="60000"/>
                </a:lnSpc>
                <a:spcBef>
                  <a:spcPct val="50000"/>
                </a:spcBef>
              </a:pPr>
              <a:endParaRPr lang="en-US" sz="1000" b="1">
                <a:solidFill>
                  <a:schemeClr val="tx2"/>
                </a:solidFill>
                <a:latin typeface="Verdana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4BBECD-BFBF-4877-B236-732712D72A83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994525" y="677863"/>
            <a:ext cx="2039938" cy="5418137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71538" y="677863"/>
            <a:ext cx="5970587" cy="5418137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95596-A02F-4AA0-A354-07D35F12BE57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871538" y="677863"/>
            <a:ext cx="8162925" cy="5418137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1152525" y="6286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590925" y="62865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7019925" y="6286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E77E788-FC36-432A-B95A-9D03148E6544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34C826-460A-4261-9678-A08DBD025624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0A2420-873A-4615-9B91-E1249B4B01C4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D64D2C-EC44-49E3-ADE7-31F72F80048C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28D90-F013-458B-8653-B96F3FFACCE1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807805-1125-4495-A573-E1108A8B6BAA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031EF1-CC73-4255-A3AA-7030588DA816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EB05C6-F462-40EF-9C66-B1591899D31C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AE40C3-6D72-4B24-BC6F-87367263880B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1267" name="Rectangle 3"/>
            <p:cNvSpPr>
              <a:spLocks noChangeArrowheads="1"/>
            </p:cNvSpPr>
            <p:nvPr userDrawn="1"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8" name="Rectangle 4"/>
            <p:cNvSpPr>
              <a:spLocks noChangeArrowheads="1"/>
            </p:cNvSpPr>
            <p:nvPr userDrawn="1"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9" name="Rectangle 5"/>
            <p:cNvSpPr>
              <a:spLocks noChangeArrowheads="1"/>
            </p:cNvSpPr>
            <p:nvPr userDrawn="1"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0" name="Rectangle 6"/>
            <p:cNvSpPr>
              <a:spLocks noChangeArrowheads="1"/>
            </p:cNvSpPr>
            <p:nvPr userDrawn="1"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1" name="Rectangle 7"/>
            <p:cNvSpPr>
              <a:spLocks noChangeArrowheads="1"/>
            </p:cNvSpPr>
            <p:nvPr userDrawn="1"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2" name="Rectangle 8"/>
            <p:cNvSpPr>
              <a:spLocks noChangeArrowheads="1"/>
            </p:cNvSpPr>
            <p:nvPr userDrawn="1"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3" name="Rectangle 9"/>
            <p:cNvSpPr>
              <a:spLocks noChangeArrowheads="1"/>
            </p:cNvSpPr>
            <p:nvPr userDrawn="1"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4" name="Rectangle 10"/>
            <p:cNvSpPr>
              <a:spLocks noChangeArrowheads="1"/>
            </p:cNvSpPr>
            <p:nvPr userDrawn="1"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5" name="Rectangle 11"/>
            <p:cNvSpPr>
              <a:spLocks noChangeArrowheads="1"/>
            </p:cNvSpPr>
            <p:nvPr userDrawn="1"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6" name="Rectangle 12"/>
            <p:cNvSpPr>
              <a:spLocks noChangeArrowheads="1"/>
            </p:cNvSpPr>
            <p:nvPr userDrawn="1"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7" name="Rectangle 13"/>
            <p:cNvSpPr>
              <a:spLocks noChangeArrowheads="1"/>
            </p:cNvSpPr>
            <p:nvPr userDrawn="1"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8" name="Rectangle 14"/>
            <p:cNvSpPr>
              <a:spLocks noChangeArrowheads="1"/>
            </p:cNvSpPr>
            <p:nvPr userDrawn="1"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9" name="Rectangle 15"/>
            <p:cNvSpPr>
              <a:spLocks noChangeArrowheads="1"/>
            </p:cNvSpPr>
            <p:nvPr userDrawn="1"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0" name="Rectangle 16"/>
            <p:cNvSpPr>
              <a:spLocks noChangeArrowheads="1"/>
            </p:cNvSpPr>
            <p:nvPr userDrawn="1"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1" name="Rectangle 17"/>
            <p:cNvSpPr>
              <a:spLocks noChangeArrowheads="1"/>
            </p:cNvSpPr>
            <p:nvPr userDrawn="1"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2" name="Rectangle 18"/>
            <p:cNvSpPr>
              <a:spLocks noChangeArrowheads="1"/>
            </p:cNvSpPr>
            <p:nvPr userDrawn="1"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3" name="Rectangle 19"/>
            <p:cNvSpPr>
              <a:spLocks noChangeArrowheads="1"/>
            </p:cNvSpPr>
            <p:nvPr userDrawn="1"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4" name="Rectangle 20"/>
            <p:cNvSpPr>
              <a:spLocks noChangeArrowheads="1"/>
            </p:cNvSpPr>
            <p:nvPr userDrawn="1"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5" name="Rectangle 21"/>
            <p:cNvSpPr>
              <a:spLocks noChangeArrowheads="1"/>
            </p:cNvSpPr>
            <p:nvPr userDrawn="1"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6" name="Rectangle 22"/>
            <p:cNvSpPr>
              <a:spLocks noChangeArrowheads="1"/>
            </p:cNvSpPr>
            <p:nvPr userDrawn="1"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7" name="Rectangle 23"/>
            <p:cNvSpPr>
              <a:spLocks noChangeArrowheads="1"/>
            </p:cNvSpPr>
            <p:nvPr userDrawn="1"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8" name="Rectangle 24"/>
            <p:cNvSpPr>
              <a:spLocks noChangeArrowheads="1"/>
            </p:cNvSpPr>
            <p:nvPr userDrawn="1"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9" name="Rectangle 25"/>
            <p:cNvSpPr>
              <a:spLocks noChangeArrowheads="1"/>
            </p:cNvSpPr>
            <p:nvPr userDrawn="1"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0" name="Rectangle 26"/>
            <p:cNvSpPr>
              <a:spLocks noChangeArrowheads="1"/>
            </p:cNvSpPr>
            <p:nvPr userDrawn="1"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1" name="Rectangle 27"/>
            <p:cNvSpPr>
              <a:spLocks noChangeArrowheads="1"/>
            </p:cNvSpPr>
            <p:nvPr userDrawn="1"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2" name="Rectangle 28"/>
            <p:cNvSpPr>
              <a:spLocks noChangeArrowheads="1"/>
            </p:cNvSpPr>
            <p:nvPr userDrawn="1"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3" name="Rectangle 29"/>
            <p:cNvSpPr>
              <a:spLocks noChangeArrowheads="1"/>
            </p:cNvSpPr>
            <p:nvPr userDrawn="1"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4" name="Rectangle 30"/>
            <p:cNvSpPr>
              <a:spLocks noChangeArrowheads="1"/>
            </p:cNvSpPr>
            <p:nvPr userDrawn="1"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5" name="Rectangle 31"/>
            <p:cNvSpPr>
              <a:spLocks noChangeArrowheads="1"/>
            </p:cNvSpPr>
            <p:nvPr userDrawn="1"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6" name="Rectangle 32"/>
            <p:cNvSpPr>
              <a:spLocks noChangeArrowheads="1"/>
            </p:cNvSpPr>
            <p:nvPr userDrawn="1"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7" name="Rectangle 33"/>
            <p:cNvSpPr>
              <a:spLocks noChangeArrowheads="1"/>
            </p:cNvSpPr>
            <p:nvPr userDrawn="1"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8" name="Rectangle 34"/>
            <p:cNvSpPr>
              <a:spLocks noChangeArrowheads="1"/>
            </p:cNvSpPr>
            <p:nvPr userDrawn="1"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9" name="Rectangle 35"/>
            <p:cNvSpPr>
              <a:spLocks noChangeArrowheads="1"/>
            </p:cNvSpPr>
            <p:nvPr userDrawn="1"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0" name="Rectangle 36"/>
            <p:cNvSpPr>
              <a:spLocks noChangeArrowheads="1"/>
            </p:cNvSpPr>
            <p:nvPr userDrawn="1"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1" name="Rectangle 37"/>
            <p:cNvSpPr>
              <a:spLocks noChangeArrowheads="1"/>
            </p:cNvSpPr>
            <p:nvPr userDrawn="1"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2" name="Rectangle 38"/>
            <p:cNvSpPr>
              <a:spLocks noChangeArrowheads="1"/>
            </p:cNvSpPr>
            <p:nvPr userDrawn="1"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3" name="Rectangle 39"/>
            <p:cNvSpPr>
              <a:spLocks noChangeArrowheads="1"/>
            </p:cNvSpPr>
            <p:nvPr userDrawn="1"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4" name="Rectangle 40"/>
            <p:cNvSpPr>
              <a:spLocks noChangeArrowheads="1"/>
            </p:cNvSpPr>
            <p:nvPr userDrawn="1"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5" name="Rectangle 41"/>
            <p:cNvSpPr>
              <a:spLocks noChangeArrowheads="1"/>
            </p:cNvSpPr>
            <p:nvPr userDrawn="1"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6" name="Rectangle 42"/>
            <p:cNvSpPr>
              <a:spLocks noChangeArrowheads="1"/>
            </p:cNvSpPr>
            <p:nvPr userDrawn="1"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7" name="Rectangle 43"/>
            <p:cNvSpPr>
              <a:spLocks noChangeArrowheads="1"/>
            </p:cNvSpPr>
            <p:nvPr userDrawn="1"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8" name="Rectangle 44"/>
            <p:cNvSpPr>
              <a:spLocks noChangeArrowheads="1"/>
            </p:cNvSpPr>
            <p:nvPr userDrawn="1"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9" name="Rectangle 45"/>
            <p:cNvSpPr>
              <a:spLocks noChangeArrowheads="1"/>
            </p:cNvSpPr>
            <p:nvPr userDrawn="1"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0" name="Rectangle 46"/>
            <p:cNvSpPr>
              <a:spLocks noChangeArrowheads="1"/>
            </p:cNvSpPr>
            <p:nvPr userDrawn="1"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1" name="Rectangle 47"/>
            <p:cNvSpPr>
              <a:spLocks noChangeArrowheads="1"/>
            </p:cNvSpPr>
            <p:nvPr userDrawn="1"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2" name="Rectangle 48"/>
            <p:cNvSpPr>
              <a:spLocks noChangeArrowheads="1"/>
            </p:cNvSpPr>
            <p:nvPr userDrawn="1"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3" name="Rectangle 49"/>
            <p:cNvSpPr>
              <a:spLocks noChangeArrowheads="1"/>
            </p:cNvSpPr>
            <p:nvPr userDrawn="1"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4" name="Rectangle 50"/>
            <p:cNvSpPr>
              <a:spLocks noChangeArrowheads="1"/>
            </p:cNvSpPr>
            <p:nvPr userDrawn="1"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5" name="Rectangle 51"/>
            <p:cNvSpPr>
              <a:spLocks noChangeArrowheads="1"/>
            </p:cNvSpPr>
            <p:nvPr userDrawn="1"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6" name="Rectangle 52"/>
            <p:cNvSpPr>
              <a:spLocks noChangeArrowheads="1"/>
            </p:cNvSpPr>
            <p:nvPr userDrawn="1"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7" name="Rectangle 53"/>
            <p:cNvSpPr>
              <a:spLocks noChangeArrowheads="1"/>
            </p:cNvSpPr>
            <p:nvPr userDrawn="1"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8" name="Rectangle 54"/>
            <p:cNvSpPr>
              <a:spLocks noChangeArrowheads="1"/>
            </p:cNvSpPr>
            <p:nvPr userDrawn="1"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9" name="Rectangle 55"/>
            <p:cNvSpPr>
              <a:spLocks noChangeArrowheads="1"/>
            </p:cNvSpPr>
            <p:nvPr userDrawn="1"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0" name="Rectangle 56"/>
            <p:cNvSpPr>
              <a:spLocks noChangeArrowheads="1"/>
            </p:cNvSpPr>
            <p:nvPr userDrawn="1"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1" name="Rectangle 57"/>
            <p:cNvSpPr>
              <a:spLocks noChangeArrowheads="1"/>
            </p:cNvSpPr>
            <p:nvPr userDrawn="1"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2" name="Rectangle 58"/>
            <p:cNvSpPr>
              <a:spLocks noChangeArrowheads="1"/>
            </p:cNvSpPr>
            <p:nvPr userDrawn="1"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3" name="Rectangle 59"/>
            <p:cNvSpPr>
              <a:spLocks noChangeArrowheads="1"/>
            </p:cNvSpPr>
            <p:nvPr userDrawn="1"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4" name="Rectangle 60"/>
            <p:cNvSpPr>
              <a:spLocks noChangeArrowheads="1"/>
            </p:cNvSpPr>
            <p:nvPr userDrawn="1"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5" name="Rectangle 61"/>
            <p:cNvSpPr>
              <a:spLocks noChangeArrowheads="1"/>
            </p:cNvSpPr>
            <p:nvPr userDrawn="1"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6" name="Rectangle 62"/>
            <p:cNvSpPr>
              <a:spLocks noChangeArrowheads="1"/>
            </p:cNvSpPr>
            <p:nvPr userDrawn="1"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7" name="Rectangle 63"/>
            <p:cNvSpPr>
              <a:spLocks noChangeArrowheads="1"/>
            </p:cNvSpPr>
            <p:nvPr userDrawn="1"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8" name="Rectangle 64"/>
            <p:cNvSpPr>
              <a:spLocks noChangeArrowheads="1"/>
            </p:cNvSpPr>
            <p:nvPr userDrawn="1"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329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677863"/>
            <a:ext cx="81629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1330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1331" name="Rectangle 6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525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+mj-lt"/>
              </a:defRPr>
            </a:lvl1pPr>
          </a:lstStyle>
          <a:p>
            <a:endParaRPr lang="pt-BR"/>
          </a:p>
        </p:txBody>
      </p:sp>
      <p:sp>
        <p:nvSpPr>
          <p:cNvPr id="11332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0925" y="6286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j-lt"/>
              </a:defRPr>
            </a:lvl1pPr>
          </a:lstStyle>
          <a:p>
            <a:endParaRPr lang="pt-BR"/>
          </a:p>
        </p:txBody>
      </p:sp>
      <p:sp>
        <p:nvSpPr>
          <p:cNvPr id="11333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j-lt"/>
              </a:defRPr>
            </a:lvl1pPr>
          </a:lstStyle>
          <a:p>
            <a:fld id="{48410B62-1F44-442B-B135-0C0DB618F3C6}" type="slidenum">
              <a:rPr lang="pt-BR"/>
              <a:pPr/>
              <a:t>‹nº›</a:t>
            </a:fld>
            <a:endParaRPr lang="pt-BR"/>
          </a:p>
        </p:txBody>
      </p:sp>
      <p:grpSp>
        <p:nvGrpSpPr>
          <p:cNvPr id="11334" name="Group 70"/>
          <p:cNvGrpSpPr>
            <a:grpSpLocks/>
          </p:cNvGrpSpPr>
          <p:nvPr userDrawn="1"/>
        </p:nvGrpSpPr>
        <p:grpSpPr bwMode="auto">
          <a:xfrm>
            <a:off x="0" y="0"/>
            <a:ext cx="3003550" cy="542925"/>
            <a:chOff x="0" y="346"/>
            <a:chExt cx="1892" cy="342"/>
          </a:xfrm>
        </p:grpSpPr>
        <p:pic>
          <p:nvPicPr>
            <p:cNvPr id="11335" name="Picture 71" descr="INPElogocompleto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0" y="346"/>
              <a:ext cx="1892" cy="318"/>
            </a:xfrm>
            <a:prstGeom prst="rect">
              <a:avLst/>
            </a:prstGeom>
            <a:noFill/>
          </p:spPr>
        </p:pic>
        <p:sp>
          <p:nvSpPr>
            <p:cNvPr id="11336" name="Text Box 72"/>
            <p:cNvSpPr txBox="1">
              <a:spLocks noChangeArrowheads="1"/>
            </p:cNvSpPr>
            <p:nvPr/>
          </p:nvSpPr>
          <p:spPr bwMode="auto">
            <a:xfrm>
              <a:off x="295" y="572"/>
              <a:ext cx="1587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lnSpc>
                  <a:spcPct val="60000"/>
                </a:lnSpc>
                <a:spcBef>
                  <a:spcPct val="50000"/>
                </a:spcBef>
              </a:pPr>
              <a:endParaRPr lang="en-US" sz="1000" b="1">
                <a:solidFill>
                  <a:schemeClr val="tx2"/>
                </a:solidFill>
                <a:latin typeface="Verdana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30000"/>
        </a:spcBef>
        <a:spcAft>
          <a:spcPct val="30000"/>
        </a:spcAft>
        <a:buClr>
          <a:schemeClr val="folHlink"/>
        </a:buClr>
        <a:buSzPct val="70000"/>
        <a:buFont typeface="Wingdings" pitchFamily="2" charset="2"/>
        <a:buChar char="n"/>
        <a:defRPr sz="28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Garamond" pitchFamily="18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Garamond" pitchFamily="18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b="1">
          <a:solidFill>
            <a:schemeClr val="tx1"/>
          </a:solidFill>
          <a:latin typeface="Garamond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b="1">
          <a:solidFill>
            <a:schemeClr val="tx1"/>
          </a:solidFill>
          <a:latin typeface="Garamond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b="1">
          <a:solidFill>
            <a:schemeClr val="tx1"/>
          </a:solidFill>
          <a:latin typeface="Garamond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b="1">
          <a:solidFill>
            <a:schemeClr val="tx1"/>
          </a:solidFill>
          <a:latin typeface="Garamond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b="1">
          <a:solidFill>
            <a:schemeClr val="tx1"/>
          </a:solidFill>
          <a:latin typeface="Garamond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4.png"/><Relationship Id="rId4" Type="http://schemas.openxmlformats.org/officeDocument/2006/relationships/image" Target="../media/image210.JP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3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6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7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7" Type="http://schemas.openxmlformats.org/officeDocument/2006/relationships/image" Target="../media/image233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53.jpe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5.emf"/><Relationship Id="rId5" Type="http://schemas.openxmlformats.org/officeDocument/2006/relationships/oleObject" Target="../embeddings/Documento_do_Microsoft_Word_97_-_20031.doc"/><Relationship Id="rId4" Type="http://schemas.openxmlformats.org/officeDocument/2006/relationships/image" Target="../media/image11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18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7.JPG"/><Relationship Id="rId5" Type="http://schemas.openxmlformats.org/officeDocument/2006/relationships/image" Target="../media/image115.emf"/><Relationship Id="rId4" Type="http://schemas.openxmlformats.org/officeDocument/2006/relationships/oleObject" Target="../embeddings/Documento_do_Microsoft_Word_97_-_20032.doc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image" Target="../media/image122.w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image" Target="../media/image122.w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jpeg"/><Relationship Id="rId5" Type="http://schemas.openxmlformats.org/officeDocument/2006/relationships/image" Target="../media/image164.png"/><Relationship Id="rId4" Type="http://schemas.openxmlformats.org/officeDocument/2006/relationships/image" Target="../media/image163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4.jpe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emf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10" Type="http://schemas.openxmlformats.org/officeDocument/2006/relationships/image" Target="../media/image183.emf"/><Relationship Id="rId4" Type="http://schemas.openxmlformats.org/officeDocument/2006/relationships/image" Target="../media/image177.png"/><Relationship Id="rId9" Type="http://schemas.openxmlformats.org/officeDocument/2006/relationships/image" Target="../media/image182.emf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195.emf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12" Type="http://schemas.openxmlformats.org/officeDocument/2006/relationships/image" Target="../media/image194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11" Type="http://schemas.openxmlformats.org/officeDocument/2006/relationships/image" Target="../media/image193.emf"/><Relationship Id="rId5" Type="http://schemas.openxmlformats.org/officeDocument/2006/relationships/image" Target="../media/image187.png"/><Relationship Id="rId10" Type="http://schemas.openxmlformats.org/officeDocument/2006/relationships/image" Target="../media/image192.emf"/><Relationship Id="rId4" Type="http://schemas.openxmlformats.org/officeDocument/2006/relationships/image" Target="../media/image186.png"/><Relationship Id="rId9" Type="http://schemas.openxmlformats.org/officeDocument/2006/relationships/image" Target="../media/image191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381000" y="1515328"/>
            <a:ext cx="8534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r>
              <a:rPr lang="pt-BR" sz="2400" b="1" dirty="0" smtClean="0">
                <a:solidFill>
                  <a:schemeClr val="tx2"/>
                </a:solidFill>
                <a:latin typeface="Verdana" pitchFamily="34" charset="0"/>
              </a:rPr>
              <a:t>Os Sistemas PRODES E DETER: Metodologias e Formas de Acesso aos Dados</a:t>
            </a:r>
            <a:endParaRPr lang="pt-BR" sz="2400" b="1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4" name="Picture 4" descr="npo0000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429000"/>
            <a:ext cx="3587138" cy="312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" name="Picture 3" descr="npo00002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9608" y="3429000"/>
            <a:ext cx="4759742" cy="312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050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8162925" cy="519113"/>
          </a:xfrm>
        </p:spPr>
        <p:txBody>
          <a:bodyPr/>
          <a:lstStyle/>
          <a:p>
            <a:r>
              <a:rPr lang="pt-BR"/>
              <a:t>1. Corte e queima – Ciclo curto </a:t>
            </a:r>
          </a:p>
        </p:txBody>
      </p:sp>
      <p:grpSp>
        <p:nvGrpSpPr>
          <p:cNvPr id="145424" name="Group 2064"/>
          <p:cNvGrpSpPr>
            <a:grpSpLocks/>
          </p:cNvGrpSpPr>
          <p:nvPr/>
        </p:nvGrpSpPr>
        <p:grpSpPr bwMode="auto">
          <a:xfrm>
            <a:off x="457200" y="1143000"/>
            <a:ext cx="8305800" cy="5486400"/>
            <a:chOff x="288" y="720"/>
            <a:chExt cx="5232" cy="3456"/>
          </a:xfrm>
        </p:grpSpPr>
        <p:grpSp>
          <p:nvGrpSpPr>
            <p:cNvPr id="145419" name="Group 2059"/>
            <p:cNvGrpSpPr>
              <a:grpSpLocks/>
            </p:cNvGrpSpPr>
            <p:nvPr/>
          </p:nvGrpSpPr>
          <p:grpSpPr bwMode="auto">
            <a:xfrm>
              <a:off x="288" y="720"/>
              <a:ext cx="5232" cy="1710"/>
              <a:chOff x="288" y="720"/>
              <a:chExt cx="5232" cy="1710"/>
            </a:xfrm>
          </p:grpSpPr>
          <p:pic>
            <p:nvPicPr>
              <p:cNvPr id="145412" name="Picture 2052" descr="2007_1008_16hs5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4425"/>
              <a:stretch>
                <a:fillRect/>
              </a:stretch>
            </p:blipFill>
            <p:spPr bwMode="auto">
              <a:xfrm>
                <a:off x="288" y="720"/>
                <a:ext cx="5232" cy="171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sp>
            <p:nvSpPr>
              <p:cNvPr id="145417" name="Text Box 2057"/>
              <p:cNvSpPr txBox="1">
                <a:spLocks noChangeArrowheads="1"/>
              </p:cNvSpPr>
              <p:nvPr/>
            </p:nvSpPr>
            <p:spPr bwMode="auto">
              <a:xfrm>
                <a:off x="288" y="735"/>
                <a:ext cx="2799" cy="212"/>
              </a:xfrm>
              <a:prstGeom prst="rect">
                <a:avLst/>
              </a:prstGeom>
              <a:solidFill>
                <a:srgbClr val="DDDDDD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pt-BR" sz="1600" b="1"/>
                  <a:t>Derrubada: Em geral, início da estação seca</a:t>
                </a:r>
              </a:p>
            </p:txBody>
          </p:sp>
        </p:grpSp>
        <p:grpSp>
          <p:nvGrpSpPr>
            <p:cNvPr id="145422" name="Group 2062"/>
            <p:cNvGrpSpPr>
              <a:grpSpLocks/>
            </p:cNvGrpSpPr>
            <p:nvPr/>
          </p:nvGrpSpPr>
          <p:grpSpPr bwMode="auto">
            <a:xfrm>
              <a:off x="288" y="2160"/>
              <a:ext cx="993" cy="2016"/>
              <a:chOff x="288" y="2160"/>
              <a:chExt cx="993" cy="2016"/>
            </a:xfrm>
          </p:grpSpPr>
          <p:pic>
            <p:nvPicPr>
              <p:cNvPr id="145414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1926" r="20409" b="13322"/>
              <a:stretch>
                <a:fillRect/>
              </a:stretch>
            </p:blipFill>
            <p:spPr bwMode="auto">
              <a:xfrm>
                <a:off x="288" y="2496"/>
                <a:ext cx="993" cy="168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sp>
            <p:nvSpPr>
              <p:cNvPr id="145415" name="AutoShape 2055"/>
              <p:cNvSpPr>
                <a:spLocks noChangeArrowheads="1"/>
              </p:cNvSpPr>
              <p:nvPr/>
            </p:nvSpPr>
            <p:spPr bwMode="auto">
              <a:xfrm>
                <a:off x="528" y="2160"/>
                <a:ext cx="336" cy="720"/>
              </a:xfrm>
              <a:prstGeom prst="downArrow">
                <a:avLst>
                  <a:gd name="adj1" fmla="val 50000"/>
                  <a:gd name="adj2" fmla="val 53571"/>
                </a:avLst>
              </a:prstGeom>
              <a:solidFill>
                <a:srgbClr val="FF9933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5423" name="Group 2063"/>
            <p:cNvGrpSpPr>
              <a:grpSpLocks/>
            </p:cNvGrpSpPr>
            <p:nvPr/>
          </p:nvGrpSpPr>
          <p:grpSpPr bwMode="auto">
            <a:xfrm>
              <a:off x="1200" y="2592"/>
              <a:ext cx="4320" cy="1560"/>
              <a:chOff x="1200" y="2592"/>
              <a:chExt cx="4320" cy="1560"/>
            </a:xfrm>
          </p:grpSpPr>
          <p:grpSp>
            <p:nvGrpSpPr>
              <p:cNvPr id="145420" name="Group 2060"/>
              <p:cNvGrpSpPr>
                <a:grpSpLocks/>
              </p:cNvGrpSpPr>
              <p:nvPr/>
            </p:nvGrpSpPr>
            <p:grpSpPr bwMode="auto">
              <a:xfrm>
                <a:off x="1440" y="2592"/>
                <a:ext cx="4080" cy="1560"/>
                <a:chOff x="1440" y="2592"/>
                <a:chExt cx="4080" cy="1560"/>
              </a:xfrm>
            </p:grpSpPr>
            <p:pic>
              <p:nvPicPr>
                <p:cNvPr id="145413" name="Picture 2053" descr="2007_1009_14hs08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440" y="2592"/>
                  <a:ext cx="4080" cy="1560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145418" name="Text Box 2058"/>
                <p:cNvSpPr txBox="1">
                  <a:spLocks noChangeArrowheads="1"/>
                </p:cNvSpPr>
                <p:nvPr/>
              </p:nvSpPr>
              <p:spPr bwMode="auto">
                <a:xfrm>
                  <a:off x="1440" y="2607"/>
                  <a:ext cx="2751" cy="212"/>
                </a:xfrm>
                <a:prstGeom prst="rect">
                  <a:avLst/>
                </a:prstGeom>
                <a:solidFill>
                  <a:srgbClr val="DDDDDD">
                    <a:alpha val="50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pt-BR" sz="1600" b="1"/>
                    <a:t>Queima: Em geral, no final da estação seca</a:t>
                  </a:r>
                </a:p>
              </p:txBody>
            </p:sp>
          </p:grpSp>
          <p:sp>
            <p:nvSpPr>
              <p:cNvPr id="145416" name="AutoShape 2056"/>
              <p:cNvSpPr>
                <a:spLocks noChangeArrowheads="1"/>
              </p:cNvSpPr>
              <p:nvPr/>
            </p:nvSpPr>
            <p:spPr bwMode="auto">
              <a:xfrm>
                <a:off x="1200" y="3264"/>
                <a:ext cx="432" cy="384"/>
              </a:xfrm>
              <a:prstGeom prst="rightArrow">
                <a:avLst>
                  <a:gd name="adj1" fmla="val 50000"/>
                  <a:gd name="adj2" fmla="val 28125"/>
                </a:avLst>
              </a:prstGeom>
              <a:solidFill>
                <a:srgbClr val="FF9933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0" y="609600"/>
            <a:ext cx="8688404" cy="9461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pt-BR" sz="2400" dirty="0" smtClean="0">
                <a:solidFill>
                  <a:srgbClr val="005C2A"/>
                </a:solidFill>
                <a:latin typeface="Calibri" pitchFamily="34" charset="0"/>
              </a:rPr>
              <a:t>DETER- Sala de Situação </a:t>
            </a:r>
            <a:r>
              <a:rPr lang="pt-BR" sz="2400" dirty="0" smtClean="0">
                <a:solidFill>
                  <a:srgbClr val="005C2A"/>
                </a:solidFill>
                <a:latin typeface="Calibri" pitchFamily="34" charset="0"/>
              </a:rPr>
              <a:t>2021- 2022</a:t>
            </a:r>
            <a:endParaRPr lang="pt-BR" sz="2400" dirty="0">
              <a:solidFill>
                <a:srgbClr val="005C2A"/>
              </a:solidFill>
              <a:latin typeface="Calibr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905000"/>
            <a:ext cx="9144000" cy="416743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1954832"/>
            <a:ext cx="9182100" cy="411759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0" y="2024098"/>
            <a:ext cx="9182100" cy="416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1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Gustavo\Desktop\Nova pasta\_MG_0001.JPG"/>
          <p:cNvPicPr>
            <a:picLocks noChangeAspect="1" noChangeArrowheads="1"/>
          </p:cNvPicPr>
          <p:nvPr/>
        </p:nvPicPr>
        <p:blipFill>
          <a:blip r:embed="rId3"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1071546"/>
            <a:ext cx="6929486" cy="461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714348" y="357166"/>
            <a:ext cx="7772400" cy="81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Calibri" pitchFamily="34" charset="0"/>
              </a:rPr>
              <a:t>DETER – Dados</a:t>
            </a:r>
            <a:r>
              <a:rPr kumimoji="0" lang="pt-BR" sz="3400" b="1" i="0" u="none" strike="noStrike" kern="1200" cap="none" spc="0" normalizeH="0" noProof="0" dirty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lang="pt-BR" sz="3400" b="1" dirty="0" smtClean="0">
                <a:solidFill>
                  <a:srgbClr val="005C2A"/>
                </a:solidFill>
                <a:latin typeface="Calibri" pitchFamily="34" charset="0"/>
              </a:rPr>
              <a:t>para fiscalização</a:t>
            </a:r>
            <a:endParaRPr kumimoji="0" lang="pt-BR" sz="3400" b="1" i="0" u="none" strike="noStrike" kern="1200" cap="none" spc="0" normalizeH="0" baseline="0" noProof="0" dirty="0">
              <a:ln>
                <a:noFill/>
              </a:ln>
              <a:solidFill>
                <a:srgbClr val="005C2A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59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6040" y="1005870"/>
            <a:ext cx="8162925" cy="523220"/>
          </a:xfrm>
        </p:spPr>
        <p:txBody>
          <a:bodyPr/>
          <a:lstStyle/>
          <a:p>
            <a:r>
              <a:rPr lang="pt-BR" dirty="0" smtClean="0"/>
              <a:t>Deter Intenso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8600" y="1905000"/>
            <a:ext cx="8777807" cy="41910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400" dirty="0" smtClean="0"/>
              <a:t>Integração de dados de diferentes sensores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pt-BR" sz="2000" b="0" dirty="0" smtClean="0"/>
              <a:t>CBERS-4 </a:t>
            </a:r>
            <a:r>
              <a:rPr lang="pt-BR" sz="2000" b="0" dirty="0"/>
              <a:t>(WFI e MUX), </a:t>
            </a:r>
            <a:r>
              <a:rPr lang="pt-BR" sz="2000" b="0" dirty="0" err="1"/>
              <a:t>Landsat</a:t>
            </a:r>
            <a:r>
              <a:rPr lang="pt-BR" sz="2000" b="0" dirty="0"/>
              <a:t> 8 (OLI), </a:t>
            </a:r>
            <a:r>
              <a:rPr lang="pt-BR" sz="2000" b="0" dirty="0" err="1"/>
              <a:t>Sentinel</a:t>
            </a:r>
            <a:r>
              <a:rPr lang="pt-BR" sz="2000" b="0" dirty="0"/>
              <a:t> 2 (MSI) e </a:t>
            </a:r>
            <a:r>
              <a:rPr lang="pt-BR" sz="2000" dirty="0" smtClean="0"/>
              <a:t>SAR/</a:t>
            </a:r>
            <a:r>
              <a:rPr lang="pt-BR" sz="2000" dirty="0" err="1" smtClean="0"/>
              <a:t>Sentinel</a:t>
            </a:r>
            <a:r>
              <a:rPr lang="pt-BR" sz="2000" dirty="0" smtClean="0"/>
              <a:t> </a:t>
            </a:r>
            <a:r>
              <a:rPr lang="pt-BR" sz="2000" dirty="0"/>
              <a:t>1 (banda </a:t>
            </a:r>
            <a:r>
              <a:rPr lang="pt-BR" sz="2000" dirty="0" smtClean="0"/>
              <a:t>C) – 10 a 20 </a:t>
            </a:r>
            <a:r>
              <a:rPr lang="pt-BR" sz="2000" dirty="0" smtClean="0"/>
              <a:t>m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pt-BR" sz="2000" dirty="0" smtClean="0"/>
              <a:t>Imagens Planet – 3m</a:t>
            </a:r>
            <a:endParaRPr lang="pt-BR" sz="20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400" dirty="0" smtClean="0"/>
              <a:t>Taxa de Revisita </a:t>
            </a:r>
            <a:r>
              <a:rPr lang="pt-BR" sz="2400" dirty="0"/>
              <a:t>de 1 a 2 dias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400" dirty="0" smtClean="0"/>
              <a:t>Detecção de áreas maiores que 1 ha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400" dirty="0"/>
              <a:t>Plataforma </a:t>
            </a:r>
            <a:r>
              <a:rPr lang="pt-BR" sz="2400" dirty="0" err="1" smtClean="0"/>
              <a:t>Webgis</a:t>
            </a:r>
            <a:r>
              <a:rPr lang="pt-BR" sz="2400" dirty="0" smtClean="0"/>
              <a:t> Forest Monitor - </a:t>
            </a:r>
            <a:r>
              <a:rPr lang="pt-BR" sz="2400" b="0" dirty="0" smtClean="0"/>
              <a:t>computação </a:t>
            </a:r>
            <a:r>
              <a:rPr lang="pt-BR" sz="2400" b="0" dirty="0"/>
              <a:t>em nuvem provido pela </a:t>
            </a:r>
            <a:r>
              <a:rPr lang="pt-BR" sz="2400" b="0" dirty="0" err="1"/>
              <a:t>Amazon</a:t>
            </a:r>
            <a:r>
              <a:rPr lang="pt-BR" sz="2400" b="0" dirty="0"/>
              <a:t> Web Services (AWS</a:t>
            </a:r>
            <a:r>
              <a:rPr lang="pt-BR" sz="2400" b="0" dirty="0" smtClean="0"/>
              <a:t>).</a:t>
            </a:r>
          </a:p>
          <a:p>
            <a:r>
              <a:rPr lang="pt-BR" dirty="0" smtClean="0"/>
              <a:t>Cruzamento com dados do CAR – </a:t>
            </a:r>
            <a:r>
              <a:rPr lang="pt-BR" dirty="0"/>
              <a:t>D</a:t>
            </a:r>
            <a:r>
              <a:rPr lang="pt-BR" dirty="0" smtClean="0"/>
              <a:t>ata Cube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52400" y="6148744"/>
            <a:ext cx="8161273" cy="646331"/>
          </a:xfrm>
          <a:prstGeom prst="rect">
            <a:avLst/>
          </a:prstGeom>
          <a:solidFill>
            <a:schemeClr val="accent2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http://www.obt.inpe.br/OBT/assuntos/programas/amazonia/deter/deter-intenso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360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8202" y="1271404"/>
            <a:ext cx="5022001" cy="954107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pt-BR" dirty="0" smtClean="0"/>
              <a:t>Deter </a:t>
            </a:r>
            <a:r>
              <a:rPr lang="pt-BR" dirty="0"/>
              <a:t>Intenso </a:t>
            </a:r>
            <a:r>
              <a:rPr lang="pt-BR" dirty="0" smtClean="0"/>
              <a:t>2019– </a:t>
            </a:r>
            <a:r>
              <a:rPr lang="pt-BR" dirty="0"/>
              <a:t>Áreas Prioritárias</a:t>
            </a:r>
            <a:br>
              <a:rPr lang="pt-BR" dirty="0"/>
            </a:br>
            <a:r>
              <a:rPr lang="pt-BR" dirty="0" smtClean="0"/>
              <a:t>para fiscalização (parceria </a:t>
            </a:r>
            <a:r>
              <a:rPr lang="pt-BR" dirty="0"/>
              <a:t>com IBAMA)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  <a14:imgEffect>
                      <a14:brightnessContrast bright="24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01" y="2209800"/>
            <a:ext cx="9162201" cy="44196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086600" y="3200400"/>
            <a:ext cx="9523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err="1" smtClean="0">
                <a:solidFill>
                  <a:srgbClr val="FFFF00"/>
                </a:solidFill>
              </a:rPr>
              <a:t>Anapú</a:t>
            </a:r>
            <a:r>
              <a:rPr lang="pt-BR" sz="1200" b="1" dirty="0" smtClean="0">
                <a:solidFill>
                  <a:srgbClr val="FFFF00"/>
                </a:solidFill>
              </a:rPr>
              <a:t>, PA</a:t>
            </a:r>
            <a:endParaRPr lang="pt-BR" sz="1200" b="1" dirty="0">
              <a:solidFill>
                <a:srgbClr val="FFFF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096000" y="4085438"/>
            <a:ext cx="1086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>
                <a:solidFill>
                  <a:srgbClr val="FFFF00"/>
                </a:solidFill>
              </a:rPr>
              <a:t>Altamira, PA</a:t>
            </a:r>
            <a:endParaRPr lang="pt-BR" sz="1200" b="1" dirty="0">
              <a:solidFill>
                <a:srgbClr val="FFFF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748252" y="4142601"/>
            <a:ext cx="8474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>
                <a:solidFill>
                  <a:srgbClr val="FFFF00"/>
                </a:solidFill>
              </a:rPr>
              <a:t>Apuí, AM</a:t>
            </a:r>
            <a:endParaRPr lang="pt-BR" sz="1200" b="1" dirty="0">
              <a:solidFill>
                <a:srgbClr val="FFFF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667000" y="4742765"/>
            <a:ext cx="1106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>
                <a:solidFill>
                  <a:srgbClr val="FFFF00"/>
                </a:solidFill>
              </a:rPr>
              <a:t>Extrema, RO</a:t>
            </a:r>
            <a:endParaRPr lang="pt-BR" sz="1200" b="1" dirty="0">
              <a:solidFill>
                <a:srgbClr val="FFFF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476750" y="4316100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b="1" dirty="0" smtClean="0">
                <a:solidFill>
                  <a:srgbClr val="FFFF00"/>
                </a:solidFill>
              </a:rPr>
              <a:t>Candeias</a:t>
            </a:r>
          </a:p>
          <a:p>
            <a:pPr algn="ctr"/>
            <a:r>
              <a:rPr lang="pt-BR" sz="1200" b="1" dirty="0" smtClean="0">
                <a:solidFill>
                  <a:srgbClr val="FFFF00"/>
                </a:solidFill>
              </a:rPr>
              <a:t> do Jamari, RO</a:t>
            </a:r>
            <a:endParaRPr lang="pt-BR" sz="1200" b="1" dirty="0">
              <a:solidFill>
                <a:srgbClr val="FFFF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28600" y="6468737"/>
            <a:ext cx="8161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http://www.obt.inpe.br/OBT/assuntos/programas/amazonia/deter/deter-intenso</a:t>
            </a:r>
          </a:p>
          <a:p>
            <a:endParaRPr lang="pt-BR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6" r="28292"/>
          <a:stretch/>
        </p:blipFill>
        <p:spPr>
          <a:xfrm>
            <a:off x="-18202" y="3895641"/>
            <a:ext cx="2468157" cy="2573096"/>
          </a:xfrm>
          <a:prstGeom prst="rect">
            <a:avLst/>
          </a:prstGeom>
        </p:spPr>
      </p:pic>
      <p:cxnSp>
        <p:nvCxnSpPr>
          <p:cNvPr id="15" name="Conector de seta reta 14"/>
          <p:cNvCxnSpPr/>
          <p:nvPr/>
        </p:nvCxnSpPr>
        <p:spPr>
          <a:xfrm flipH="1">
            <a:off x="10134600" y="3338899"/>
            <a:ext cx="76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/>
          <a:srcRect l="28271" t="19177" r="26828" b="9342"/>
          <a:stretch/>
        </p:blipFill>
        <p:spPr>
          <a:xfrm>
            <a:off x="5595663" y="-34748"/>
            <a:ext cx="3517699" cy="267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3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488"/>
            <a:ext cx="9144000" cy="574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9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268" name="Picture 4" descr="terraclas0"/>
          <p:cNvPicPr>
            <a:picLocks noChangeAspect="1" noChangeArrowheads="1"/>
          </p:cNvPicPr>
          <p:nvPr/>
        </p:nvPicPr>
        <p:blipFill>
          <a:blip r:embed="rId2" cstate="print"/>
          <a:srcRect t="11542" b="3296"/>
          <a:stretch>
            <a:fillRect/>
          </a:stretch>
        </p:blipFill>
        <p:spPr bwMode="auto">
          <a:xfrm>
            <a:off x="1143000" y="685800"/>
            <a:ext cx="6740525" cy="2706688"/>
          </a:xfrm>
          <a:prstGeom prst="rect">
            <a:avLst/>
          </a:prstGeom>
          <a:noFill/>
        </p:spPr>
      </p:pic>
      <p:pic>
        <p:nvPicPr>
          <p:cNvPr id="523269" name="Picture 5" descr="patrocini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350" y="4827588"/>
            <a:ext cx="7232650" cy="1704975"/>
          </a:xfrm>
          <a:prstGeom prst="rect">
            <a:avLst/>
          </a:prstGeom>
          <a:noFill/>
        </p:spPr>
      </p:pic>
      <p:sp>
        <p:nvSpPr>
          <p:cNvPr id="523270" name="Rectangle 6"/>
          <p:cNvSpPr>
            <a:spLocks noChangeArrowheads="1"/>
          </p:cNvSpPr>
          <p:nvPr/>
        </p:nvSpPr>
        <p:spPr bwMode="auto">
          <a:xfrm>
            <a:off x="1295400" y="4038600"/>
            <a:ext cx="492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006600"/>
                </a:solidFill>
              </a:rPr>
              <a:t>Centro Regional da Amazônia – CRA/Belém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ML_LandsatTM+DSF2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525463" y="1928813"/>
            <a:ext cx="8618537" cy="239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None/>
            </a:pPr>
            <a:r>
              <a:rPr lang="pt-BR" sz="3600">
                <a:solidFill>
                  <a:schemeClr val="bg1"/>
                </a:solidFill>
                <a:latin typeface="ZapfHumnst Dm BT" pitchFamily="34" charset="0"/>
              </a:rPr>
              <a:t>Amazônia Legal Brasileira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None/>
            </a:pPr>
            <a:endParaRPr lang="pt-BR" sz="3600">
              <a:solidFill>
                <a:schemeClr val="bg1"/>
              </a:solidFill>
              <a:latin typeface="ZapfHumnst Dm BT" pitchFamily="34" charset="0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None/>
            </a:pPr>
            <a:r>
              <a:rPr lang="pt-BR" sz="2800" b="1">
                <a:solidFill>
                  <a:schemeClr val="bg1"/>
                </a:solidFill>
                <a:latin typeface="ZapfHumnst Dm BT" pitchFamily="34" charset="0"/>
              </a:rPr>
              <a:t>+ de 5 milhões de km</a:t>
            </a:r>
            <a:r>
              <a:rPr lang="pt-BR" sz="2800" b="1" baseline="30000">
                <a:solidFill>
                  <a:schemeClr val="bg1"/>
                </a:solidFill>
                <a:latin typeface="ZapfHumnst Dm BT" pitchFamily="34" charset="0"/>
              </a:rPr>
              <a:t>2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None/>
            </a:pPr>
            <a:r>
              <a:rPr lang="pt-BR" sz="2800" b="1">
                <a:solidFill>
                  <a:schemeClr val="bg1"/>
                </a:solidFill>
                <a:latin typeface="ZapfHumnst Dm BT" pitchFamily="34" charset="0"/>
              </a:rPr>
              <a:t>± 4 milhões de km</a:t>
            </a:r>
            <a:r>
              <a:rPr lang="pt-BR" sz="2800" b="1" baseline="30000">
                <a:solidFill>
                  <a:schemeClr val="bg1"/>
                </a:solidFill>
                <a:latin typeface="ZapfHumnst Dm BT" pitchFamily="34" charset="0"/>
              </a:rPr>
              <a:t>2 </a:t>
            </a:r>
            <a:r>
              <a:rPr lang="pt-BR" sz="2800" b="1">
                <a:solidFill>
                  <a:schemeClr val="bg1"/>
                </a:solidFill>
                <a:latin typeface="ZapfHumnst Dm BT" pitchFamily="34" charset="0"/>
              </a:rPr>
              <a:t>originalmente eram Florestas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None/>
            </a:pPr>
            <a:r>
              <a:rPr lang="pt-BR" sz="2800" b="1">
                <a:solidFill>
                  <a:schemeClr val="bg1"/>
                </a:solidFill>
                <a:latin typeface="ZapfHumnst Dm BT" pitchFamily="34" charset="0"/>
              </a:rPr>
              <a:t>2009 ± 736.000 km</a:t>
            </a:r>
            <a:r>
              <a:rPr lang="pt-BR" sz="2800" b="1" baseline="30000">
                <a:solidFill>
                  <a:schemeClr val="bg1"/>
                </a:solidFill>
                <a:latin typeface="ZapfHumnst Dm BT" pitchFamily="34" charset="0"/>
              </a:rPr>
              <a:t>2 </a:t>
            </a:r>
            <a:r>
              <a:rPr lang="pt-BR" sz="2800" b="1">
                <a:solidFill>
                  <a:schemeClr val="bg1"/>
                </a:solidFill>
                <a:latin typeface="ZapfHumnst Dm BT" pitchFamily="34" charset="0"/>
              </a:rPr>
              <a:t>Desflorestado (PRODES, 2010)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None/>
            </a:pPr>
            <a:endParaRPr lang="pt-BR" sz="2800" b="1" baseline="30000">
              <a:solidFill>
                <a:schemeClr val="bg1"/>
              </a:solidFill>
              <a:latin typeface="ZapfHumnst Dm BT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375525" y="6132513"/>
            <a:ext cx="170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bg1"/>
                </a:solidFill>
              </a:rPr>
              <a:t>Almeida,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29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5334000" cy="4021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4"/>
          <p:cNvSpPr txBox="1"/>
          <p:nvPr/>
        </p:nvSpPr>
        <p:spPr>
          <a:xfrm>
            <a:off x="914400" y="609600"/>
            <a:ext cx="7467600" cy="5191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latinLnBrk="1"/>
            <a:r>
              <a:rPr kumimoji="1" lang="en-US" sz="2800" b="1" dirty="0">
                <a:solidFill>
                  <a:srgbClr val="00003F"/>
                </a:solidFill>
                <a:latin typeface="Calibri" pitchFamily="34" charset="0"/>
                <a:ea typeface="HY헤드라인M" pitchFamily="18" charset="-127"/>
                <a:cs typeface="Arial" pitchFamily="34" charset="0"/>
              </a:rPr>
              <a:t>O </a:t>
            </a:r>
            <a:r>
              <a:rPr kumimoji="1" lang="en-US" sz="2800" b="1" dirty="0" err="1">
                <a:solidFill>
                  <a:srgbClr val="00003F"/>
                </a:solidFill>
                <a:latin typeface="Calibri" pitchFamily="34" charset="0"/>
                <a:ea typeface="HY헤드라인M" pitchFamily="18" charset="-127"/>
                <a:cs typeface="Arial" pitchFamily="34" charset="0"/>
              </a:rPr>
              <a:t>que</a:t>
            </a:r>
            <a:r>
              <a:rPr kumimoji="1" lang="en-US" sz="2800" b="1" dirty="0">
                <a:solidFill>
                  <a:srgbClr val="00003F"/>
                </a:solidFill>
                <a:latin typeface="Calibri" pitchFamily="34" charset="0"/>
                <a:ea typeface="HY헤드라인M" pitchFamily="18" charset="-127"/>
                <a:cs typeface="Arial" pitchFamily="34" charset="0"/>
              </a:rPr>
              <a:t> </a:t>
            </a:r>
            <a:r>
              <a:rPr kumimoji="1" lang="en-US" sz="2800" b="1" dirty="0" err="1">
                <a:solidFill>
                  <a:srgbClr val="00003F"/>
                </a:solidFill>
                <a:latin typeface="Calibri" pitchFamily="34" charset="0"/>
                <a:ea typeface="HY헤드라인M" pitchFamily="18" charset="-127"/>
                <a:cs typeface="Arial" pitchFamily="34" charset="0"/>
              </a:rPr>
              <a:t>aconteceu</a:t>
            </a:r>
            <a:r>
              <a:rPr kumimoji="1" lang="en-US" sz="2800" b="1" dirty="0">
                <a:solidFill>
                  <a:srgbClr val="00003F"/>
                </a:solidFill>
                <a:latin typeface="Calibri" pitchFamily="34" charset="0"/>
                <a:ea typeface="HY헤드라인M" pitchFamily="18" charset="-127"/>
                <a:cs typeface="Arial" pitchFamily="34" charset="0"/>
              </a:rPr>
              <a:t> com </a:t>
            </a:r>
            <a:r>
              <a:rPr kumimoji="1" lang="en-US" sz="2800" b="1" dirty="0" smtClean="0">
                <a:solidFill>
                  <a:srgbClr val="00003F"/>
                </a:solidFill>
                <a:latin typeface="Calibri" pitchFamily="34" charset="0"/>
                <a:ea typeface="HY헤드라인M" pitchFamily="18" charset="-127"/>
                <a:cs typeface="Arial" pitchFamily="34" charset="0"/>
              </a:rPr>
              <a:t>750.000 </a:t>
            </a:r>
            <a:r>
              <a:rPr kumimoji="1" lang="en-US" sz="2800" b="1" dirty="0">
                <a:solidFill>
                  <a:srgbClr val="00003F"/>
                </a:solidFill>
                <a:latin typeface="Calibri" pitchFamily="34" charset="0"/>
                <a:ea typeface="HY헤드라인M" pitchFamily="18" charset="-127"/>
                <a:cs typeface="Arial" pitchFamily="34" charset="0"/>
              </a:rPr>
              <a:t>km</a:t>
            </a:r>
            <a:r>
              <a:rPr kumimoji="1" lang="en-US" sz="2800" b="1" baseline="30000" dirty="0">
                <a:solidFill>
                  <a:srgbClr val="00003F"/>
                </a:solidFill>
                <a:latin typeface="Calibri" pitchFamily="34" charset="0"/>
                <a:ea typeface="HY헤드라인M" pitchFamily="18" charset="-127"/>
                <a:cs typeface="Arial" pitchFamily="34" charset="0"/>
              </a:rPr>
              <a:t>2</a:t>
            </a:r>
            <a:r>
              <a:rPr kumimoji="1" lang="en-US" sz="2800" b="1" dirty="0">
                <a:solidFill>
                  <a:srgbClr val="00003F"/>
                </a:solidFill>
                <a:latin typeface="Calibri" pitchFamily="34" charset="0"/>
                <a:ea typeface="HY헤드라인M" pitchFamily="18" charset="-127"/>
                <a:cs typeface="Arial" pitchFamily="34" charset="0"/>
              </a:rPr>
              <a:t> </a:t>
            </a:r>
            <a:r>
              <a:rPr kumimoji="1" lang="en-US" sz="2800" b="1" dirty="0" err="1">
                <a:solidFill>
                  <a:srgbClr val="00003F"/>
                </a:solidFill>
                <a:latin typeface="Calibri" pitchFamily="34" charset="0"/>
                <a:ea typeface="HY헤드라인M" pitchFamily="18" charset="-127"/>
                <a:cs typeface="Arial" pitchFamily="34" charset="0"/>
              </a:rPr>
              <a:t>desmatados</a:t>
            </a:r>
            <a:r>
              <a:rPr kumimoji="1" lang="en-US" sz="2800" b="1" dirty="0">
                <a:solidFill>
                  <a:srgbClr val="00003F"/>
                </a:solidFill>
                <a:latin typeface="Calibri" pitchFamily="34" charset="0"/>
                <a:ea typeface="HY헤드라인M" pitchFamily="18" charset="-127"/>
                <a:cs typeface="Arial" pitchFamily="34" charset="0"/>
              </a:rPr>
              <a:t>?</a:t>
            </a:r>
            <a:endParaRPr kumimoji="1" lang="pt-BR" sz="2800" b="1" dirty="0">
              <a:solidFill>
                <a:srgbClr val="00003F"/>
              </a:solidFill>
              <a:latin typeface="Calibri" pitchFamily="34" charset="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524294" name="Rectangle 3"/>
          <p:cNvSpPr txBox="1">
            <a:spLocks noChangeArrowheads="1"/>
          </p:cNvSpPr>
          <p:nvPr/>
        </p:nvSpPr>
        <p:spPr bwMode="auto">
          <a:xfrm>
            <a:off x="457200" y="5791200"/>
            <a:ext cx="83820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latinLnBrk="1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kumimoji="1" lang="pt-BR" sz="2400" dirty="0">
                <a:latin typeface="Calibri" pitchFamily="34" charset="0"/>
                <a:ea typeface="MS PGothic" pitchFamily="34" charset="-128"/>
                <a:cs typeface="Calibri" pitchFamily="34" charset="0"/>
              </a:rPr>
              <a:t>Primeiro mapa de uso e cobertura da terra da  </a:t>
            </a:r>
          </a:p>
          <a:p>
            <a:pPr algn="ctr" eaLnBrk="0" latinLnBrk="1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kumimoji="1" lang="pt-BR" sz="2400" dirty="0">
                <a:latin typeface="Calibri" pitchFamily="34" charset="0"/>
                <a:ea typeface="MS PGothic" pitchFamily="34" charset="-128"/>
                <a:cs typeface="Calibri" pitchFamily="34" charset="0"/>
              </a:rPr>
              <a:t>Floresta Amazônica (Base: PRODES 2008)</a:t>
            </a:r>
          </a:p>
        </p:txBody>
      </p:sp>
      <p:pic>
        <p:nvPicPr>
          <p:cNvPr id="7" name="Imagem 6" descr="terrclass_2012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1524000"/>
            <a:ext cx="3250018" cy="3876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4" name="Rectangle 2"/>
          <p:cNvSpPr>
            <a:spLocks noChangeArrowheads="1"/>
          </p:cNvSpPr>
          <p:nvPr/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>
                <a:solidFill>
                  <a:schemeClr val="tx2"/>
                </a:solidFill>
                <a:latin typeface="Verdana" pitchFamily="34" charset="0"/>
              </a:rPr>
              <a:t>Informações Gerais</a:t>
            </a:r>
          </a:p>
        </p:txBody>
      </p:sp>
      <p:sp>
        <p:nvSpPr>
          <p:cNvPr id="527365" name="TextBox 2"/>
          <p:cNvSpPr txBox="1">
            <a:spLocks noChangeArrowheads="1"/>
          </p:cNvSpPr>
          <p:nvPr/>
        </p:nvSpPr>
        <p:spPr bwMode="auto">
          <a:xfrm>
            <a:off x="1219200" y="2057400"/>
            <a:ext cx="69342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latinLnBrk="1">
              <a:lnSpc>
                <a:spcPct val="200000"/>
              </a:lnSpc>
              <a:buFont typeface="Arial" pitchFamily="34" charset="0"/>
              <a:buChar char="•"/>
            </a:pPr>
            <a:r>
              <a:rPr kumimoji="1" lang="en-US" sz="2400">
                <a:ea typeface="HY헤드라인M" pitchFamily="18" charset="-127"/>
                <a:cs typeface="Arial" pitchFamily="34" charset="0"/>
              </a:rPr>
              <a:t>719 mil km</a:t>
            </a:r>
            <a:r>
              <a:rPr kumimoji="1" lang="en-US" sz="2400" baseline="30000">
                <a:ea typeface="HY헤드라인M" pitchFamily="18" charset="-127"/>
                <a:cs typeface="Arial" pitchFamily="34" charset="0"/>
              </a:rPr>
              <a:t>2</a:t>
            </a:r>
            <a:r>
              <a:rPr kumimoji="1" lang="en-US" sz="2400">
                <a:ea typeface="HY헤드라인M" pitchFamily="18" charset="-127"/>
                <a:cs typeface="Arial" pitchFamily="34" charset="0"/>
              </a:rPr>
              <a:t> de informações de uso e cobertura distribuidos na Amazônia em 10 classes.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75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7275" y="1371600"/>
            <a:ext cx="30067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0" y="0"/>
            <a:ext cx="1937262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pt-BR" b="1" dirty="0" err="1" smtClean="0">
                <a:solidFill>
                  <a:srgbClr val="0070C0"/>
                </a:solidFill>
              </a:rPr>
              <a:t>TerraClass</a:t>
            </a:r>
            <a:r>
              <a:rPr lang="pt-BR" b="1" dirty="0" smtClean="0">
                <a:solidFill>
                  <a:srgbClr val="0070C0"/>
                </a:solidFill>
              </a:rPr>
              <a:t> 2008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340" name="Picture 11" descr="F10_pastag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497138"/>
            <a:ext cx="5638800" cy="436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6341" name="CaixaDeTexto 17"/>
          <p:cNvSpPr txBox="1">
            <a:spLocks noChangeArrowheads="1"/>
          </p:cNvSpPr>
          <p:nvPr/>
        </p:nvSpPr>
        <p:spPr bwMode="auto">
          <a:xfrm>
            <a:off x="3657600" y="2895600"/>
            <a:ext cx="228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kumimoji="1" lang="en-US" sz="2800">
                <a:ea typeface="HY헤드라인M" pitchFamily="18" charset="-127"/>
                <a:cs typeface="Arial" pitchFamily="34" charset="0"/>
              </a:rPr>
              <a:t>Pasto limpo</a:t>
            </a:r>
            <a:endParaRPr kumimoji="1" lang="pt-BR" sz="2800">
              <a:ea typeface="HY헤드라인M" pitchFamily="18" charset="-127"/>
              <a:cs typeface="Arial" pitchFamily="34" charset="0"/>
            </a:endParaRPr>
          </a:p>
        </p:txBody>
      </p:sp>
      <p:pic>
        <p:nvPicPr>
          <p:cNvPr id="526342" name="Imagem 4"/>
          <p:cNvPicPr>
            <a:picLocks noChangeAspect="1" noChangeArrowheads="1"/>
          </p:cNvPicPr>
          <p:nvPr/>
        </p:nvPicPr>
        <p:blipFill>
          <a:blip r:embed="rId3" cstate="print"/>
          <a:srcRect t="10934" r="6528" b="8237"/>
          <a:stretch>
            <a:fillRect/>
          </a:stretch>
        </p:blipFill>
        <p:spPr bwMode="auto">
          <a:xfrm>
            <a:off x="0" y="-152400"/>
            <a:ext cx="8997950" cy="427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4"/>
          <p:cNvSpPr txBox="1"/>
          <p:nvPr/>
        </p:nvSpPr>
        <p:spPr>
          <a:xfrm>
            <a:off x="685800" y="-11113"/>
            <a:ext cx="7918450" cy="519113"/>
          </a:xfrm>
          <a:prstGeom prst="rect">
            <a:avLst/>
          </a:prstGeom>
          <a:solidFill>
            <a:schemeClr val="accent2">
              <a:lumMod val="40000"/>
              <a:lumOff val="60000"/>
              <a:alpha val="73000"/>
            </a:schemeClr>
          </a:solidFill>
        </p:spPr>
        <p:txBody>
          <a:bodyPr>
            <a:spAutoFit/>
          </a:bodyPr>
          <a:lstStyle/>
          <a:p>
            <a:pPr algn="ctr" latinLnBrk="1"/>
            <a:r>
              <a:rPr kumimoji="1" lang="en-US" sz="2800" b="1">
                <a:solidFill>
                  <a:srgbClr val="00003F"/>
                </a:solidFill>
                <a:latin typeface="Calibri" pitchFamily="34" charset="0"/>
                <a:ea typeface="HY헤드라인M" pitchFamily="18" charset="-127"/>
                <a:cs typeface="Arial" pitchFamily="34" charset="0"/>
              </a:rPr>
              <a:t>Resolução Espacial: 20 m (CBERS) e 30 m (LANDSAT)</a:t>
            </a:r>
            <a:endParaRPr kumimoji="1" lang="pt-BR" sz="2800" b="1">
              <a:solidFill>
                <a:srgbClr val="00003F"/>
              </a:solidFill>
              <a:latin typeface="Calibri" pitchFamily="34" charset="0"/>
              <a:ea typeface="HY헤드라인M" pitchFamily="18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21-02-2008%2011-56-5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0"/>
            <a:ext cx="511175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4775" cy="386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1" descr="18-09-2008%2009-11-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141663"/>
            <a:ext cx="3995737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5148263" cy="371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2268538" y="1557338"/>
            <a:ext cx="35274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>
            <a:off x="2484438" y="5229225"/>
            <a:ext cx="35274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212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316" name="Picture 9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9513" y="1524000"/>
            <a:ext cx="5416550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5317" name="Picture 12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" y="3705225"/>
            <a:ext cx="411480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5318" name="Picture 8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" y="1147763"/>
            <a:ext cx="4114800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5319" name="CaixaDeTexto 6"/>
          <p:cNvSpPr txBox="1">
            <a:spLocks noChangeArrowheads="1"/>
          </p:cNvSpPr>
          <p:nvPr/>
        </p:nvSpPr>
        <p:spPr bwMode="auto">
          <a:xfrm>
            <a:off x="609600" y="381000"/>
            <a:ext cx="4419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/>
            <a:r>
              <a:rPr kumimoji="1" lang="en-US" sz="2400" b="1">
                <a:latin typeface="Calibri" pitchFamily="34" charset="0"/>
                <a:ea typeface="HY헤드라인M" pitchFamily="18" charset="-127"/>
                <a:cs typeface="Arial" pitchFamily="34" charset="0"/>
              </a:rPr>
              <a:t>Agricultura anual</a:t>
            </a:r>
          </a:p>
          <a:p>
            <a:pPr algn="ctr" latinLnBrk="1"/>
            <a:r>
              <a:rPr kumimoji="1" lang="en-US" sz="2400" b="1">
                <a:latin typeface="Calibri" pitchFamily="34" charset="0"/>
                <a:ea typeface="HY헤드라인M" pitchFamily="18" charset="-127"/>
                <a:cs typeface="Arial" pitchFamily="34" charset="0"/>
              </a:rPr>
              <a:t>Embrapa Inform Agropecuária</a:t>
            </a:r>
            <a:endParaRPr kumimoji="1" lang="pt-BR" sz="2400" b="1">
              <a:latin typeface="Calibri" pitchFamily="34" charset="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525320" name="CaixaDeTexto 7"/>
          <p:cNvSpPr txBox="1">
            <a:spLocks noChangeArrowheads="1"/>
          </p:cNvSpPr>
          <p:nvPr/>
        </p:nvSpPr>
        <p:spPr bwMode="auto">
          <a:xfrm>
            <a:off x="4800600" y="5334000"/>
            <a:ext cx="4038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/>
            <a:r>
              <a:rPr kumimoji="1" lang="en-US" sz="2400" b="1">
                <a:latin typeface="Calibri" pitchFamily="34" charset="0"/>
                <a:ea typeface="HY헤드라인M" pitchFamily="18" charset="-127"/>
                <a:cs typeface="Arial" pitchFamily="34" charset="0"/>
              </a:rPr>
              <a:t>Vegetação secundária</a:t>
            </a:r>
          </a:p>
          <a:p>
            <a:pPr algn="ctr" latinLnBrk="1"/>
            <a:r>
              <a:rPr kumimoji="1" lang="en-US" sz="2400" b="1">
                <a:latin typeface="Calibri" pitchFamily="34" charset="0"/>
                <a:ea typeface="HY헤드라인M" pitchFamily="18" charset="-127"/>
                <a:cs typeface="Arial" pitchFamily="34" charset="0"/>
              </a:rPr>
              <a:t>INPE Amazônia</a:t>
            </a:r>
            <a:endParaRPr kumimoji="1" lang="pt-BR" sz="2400" b="1">
              <a:latin typeface="Calibri" pitchFamily="34" charset="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525321" name="CaixaDeTexto 8"/>
          <p:cNvSpPr txBox="1">
            <a:spLocks noChangeArrowheads="1"/>
          </p:cNvSpPr>
          <p:nvPr/>
        </p:nvSpPr>
        <p:spPr bwMode="auto">
          <a:xfrm>
            <a:off x="4876800" y="609600"/>
            <a:ext cx="4038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/>
            <a:r>
              <a:rPr kumimoji="1" lang="en-US" sz="2400" b="1">
                <a:latin typeface="Calibri" pitchFamily="34" charset="0"/>
                <a:ea typeface="HY헤드라인M" pitchFamily="18" charset="-127"/>
                <a:cs typeface="Arial" pitchFamily="34" charset="0"/>
              </a:rPr>
              <a:t>Pastagens</a:t>
            </a:r>
          </a:p>
          <a:p>
            <a:pPr algn="ctr" latinLnBrk="1"/>
            <a:r>
              <a:rPr kumimoji="1" lang="en-US" sz="2400" b="1">
                <a:latin typeface="Calibri" pitchFamily="34" charset="0"/>
                <a:ea typeface="HY헤드라인M" pitchFamily="18" charset="-127"/>
                <a:cs typeface="Arial" pitchFamily="34" charset="0"/>
              </a:rPr>
              <a:t>Embrapa Amazônia Oriental</a:t>
            </a:r>
            <a:endParaRPr kumimoji="1" lang="pt-BR" sz="2400" b="1">
              <a:latin typeface="Calibri" pitchFamily="34" charset="0"/>
              <a:ea typeface="HY헤드라인M" pitchFamily="18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1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499" y="6257925"/>
            <a:ext cx="12763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70" y="1"/>
            <a:ext cx="9152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0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84188"/>
            <a:ext cx="7924800" cy="735012"/>
          </a:xfrm>
          <a:noFill/>
          <a:ln/>
        </p:spPr>
        <p:txBody>
          <a:bodyPr anchor="ctr"/>
          <a:lstStyle/>
          <a:p>
            <a:pPr algn="ctr"/>
            <a:r>
              <a:rPr lang="pt-BR" sz="2400">
                <a:solidFill>
                  <a:srgbClr val="0066FF"/>
                </a:solidFill>
              </a:rPr>
              <a:t>Método de Classificação</a:t>
            </a:r>
            <a:br>
              <a:rPr lang="pt-BR" sz="2400">
                <a:solidFill>
                  <a:srgbClr val="0066FF"/>
                </a:solidFill>
              </a:rPr>
            </a:br>
            <a:r>
              <a:rPr lang="pt-BR" sz="2400">
                <a:solidFill>
                  <a:srgbClr val="0066FF"/>
                </a:solidFill>
              </a:rPr>
              <a:t>para Vegetação Secundária</a:t>
            </a:r>
            <a:endParaRPr lang="en-US" sz="2400">
              <a:solidFill>
                <a:srgbClr val="0066FF"/>
              </a:solidFill>
            </a:endParaRPr>
          </a:p>
        </p:txBody>
      </p:sp>
      <p:grpSp>
        <p:nvGrpSpPr>
          <p:cNvPr id="371731" name="Group 19"/>
          <p:cNvGrpSpPr>
            <a:grpSpLocks/>
          </p:cNvGrpSpPr>
          <p:nvPr/>
        </p:nvGrpSpPr>
        <p:grpSpPr bwMode="auto">
          <a:xfrm>
            <a:off x="609600" y="1295400"/>
            <a:ext cx="8382000" cy="5029200"/>
            <a:chOff x="384" y="816"/>
            <a:chExt cx="5280" cy="3168"/>
          </a:xfrm>
        </p:grpSpPr>
        <p:sp>
          <p:nvSpPr>
            <p:cNvPr id="371715" name="AutoShape 3"/>
            <p:cNvSpPr>
              <a:spLocks noChangeArrowheads="1"/>
            </p:cNvSpPr>
            <p:nvPr/>
          </p:nvSpPr>
          <p:spPr bwMode="auto">
            <a:xfrm>
              <a:off x="384" y="1488"/>
              <a:ext cx="960" cy="960"/>
            </a:xfrm>
            <a:prstGeom prst="flowChartMagneticDisk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lIns="90000" tIns="46800" rIns="90000" bIns="46800" anchor="ctr"/>
            <a:lstStyle/>
            <a:p>
              <a:pPr algn="ctr" latinLnBrk="1"/>
              <a:r>
                <a:rPr lang="pt-BR" b="1">
                  <a:ea typeface="HY헤드라인M" pitchFamily="18" charset="-127"/>
                </a:rPr>
                <a:t>LANDSAT TM</a:t>
              </a:r>
            </a:p>
            <a:p>
              <a:pPr algn="ctr" latinLnBrk="1"/>
              <a:r>
                <a:rPr lang="pt-BR" b="1">
                  <a:ea typeface="HY헤드라인M" pitchFamily="18" charset="-127"/>
                </a:rPr>
                <a:t>2008</a:t>
              </a:r>
            </a:p>
            <a:p>
              <a:pPr algn="ctr" latinLnBrk="1"/>
              <a:r>
                <a:rPr lang="pt-BR" b="1">
                  <a:ea typeface="HY헤드라인M" pitchFamily="18" charset="-127"/>
                </a:rPr>
                <a:t>B345</a:t>
              </a:r>
              <a:endParaRPr lang="en-US" b="1">
                <a:ea typeface="HY헤드라인M" pitchFamily="18" charset="-127"/>
              </a:endParaRPr>
            </a:p>
          </p:txBody>
        </p:sp>
        <p:sp>
          <p:nvSpPr>
            <p:cNvPr id="371716" name="AutoShape 4"/>
            <p:cNvSpPr>
              <a:spLocks noChangeArrowheads="1"/>
            </p:cNvSpPr>
            <p:nvPr/>
          </p:nvSpPr>
          <p:spPr bwMode="auto">
            <a:xfrm>
              <a:off x="1200" y="2544"/>
              <a:ext cx="816" cy="816"/>
            </a:xfrm>
            <a:prstGeom prst="flowChartMagneticTap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lIns="90000" tIns="46800" rIns="90000" bIns="46800" anchor="ctr"/>
            <a:lstStyle/>
            <a:p>
              <a:pPr algn="ctr" latinLnBrk="1"/>
              <a:r>
                <a:rPr lang="pt-BR" b="1">
                  <a:ea typeface="HY헤드라인M" pitchFamily="18" charset="-127"/>
                </a:rPr>
                <a:t>Modelo </a:t>
              </a:r>
            </a:p>
            <a:p>
              <a:pPr algn="ctr" latinLnBrk="1"/>
              <a:r>
                <a:rPr lang="pt-BR" b="1">
                  <a:ea typeface="HY헤드라인M" pitchFamily="18" charset="-127"/>
                </a:rPr>
                <a:t>Linear de </a:t>
              </a:r>
            </a:p>
            <a:p>
              <a:pPr algn="ctr" latinLnBrk="1"/>
              <a:r>
                <a:rPr lang="pt-BR" b="1">
                  <a:ea typeface="HY헤드라인M" pitchFamily="18" charset="-127"/>
                </a:rPr>
                <a:t>Mistura</a:t>
              </a:r>
              <a:endParaRPr lang="en-US" b="1">
                <a:ea typeface="HY헤드라인M" pitchFamily="18" charset="-127"/>
              </a:endParaRPr>
            </a:p>
          </p:txBody>
        </p:sp>
        <p:sp>
          <p:nvSpPr>
            <p:cNvPr id="371717" name="AutoShape 5"/>
            <p:cNvSpPr>
              <a:spLocks noChangeArrowheads="1"/>
            </p:cNvSpPr>
            <p:nvPr/>
          </p:nvSpPr>
          <p:spPr bwMode="auto">
            <a:xfrm>
              <a:off x="2160" y="1200"/>
              <a:ext cx="960" cy="960"/>
            </a:xfrm>
            <a:prstGeom prst="flowChartMagneticDisk">
              <a:avLst/>
            </a:prstGeom>
            <a:solidFill>
              <a:srgbClr val="F2F8A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lIns="90000" tIns="46800" rIns="90000" bIns="46800" anchor="ctr"/>
            <a:lstStyle/>
            <a:p>
              <a:pPr algn="ctr" latinLnBrk="1"/>
              <a:r>
                <a:rPr lang="pt-BR" b="1">
                  <a:ea typeface="HY헤드라인M" pitchFamily="18" charset="-127"/>
                </a:rPr>
                <a:t>Imagem </a:t>
              </a:r>
            </a:p>
            <a:p>
              <a:pPr algn="ctr" latinLnBrk="1"/>
              <a:r>
                <a:rPr lang="pt-BR" b="1">
                  <a:ea typeface="HY헤드라인M" pitchFamily="18" charset="-127"/>
                </a:rPr>
                <a:t>Fração</a:t>
              </a:r>
              <a:endParaRPr lang="en-US" b="1">
                <a:ea typeface="HY헤드라인M" pitchFamily="18" charset="-127"/>
              </a:endParaRPr>
            </a:p>
          </p:txBody>
        </p:sp>
        <p:sp>
          <p:nvSpPr>
            <p:cNvPr id="371718" name="AutoShape 6"/>
            <p:cNvSpPr>
              <a:spLocks noChangeArrowheads="1"/>
            </p:cNvSpPr>
            <p:nvPr/>
          </p:nvSpPr>
          <p:spPr bwMode="auto">
            <a:xfrm>
              <a:off x="3216" y="3168"/>
              <a:ext cx="816" cy="816"/>
            </a:xfrm>
            <a:prstGeom prst="flowChartMagneticTap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lIns="90000" tIns="46800" rIns="90000" bIns="46800" anchor="ctr"/>
            <a:lstStyle/>
            <a:p>
              <a:pPr algn="ctr" latinLnBrk="1"/>
              <a:r>
                <a:rPr lang="pt-BR" b="1">
                  <a:ea typeface="HY헤드라인M" pitchFamily="18" charset="-127"/>
                </a:rPr>
                <a:t>Fatiamento</a:t>
              </a:r>
              <a:endParaRPr lang="en-US" b="1">
                <a:ea typeface="HY헤드라인M" pitchFamily="18" charset="-127"/>
              </a:endParaRPr>
            </a:p>
          </p:txBody>
        </p:sp>
        <p:sp>
          <p:nvSpPr>
            <p:cNvPr id="371719" name="AutoShape 7"/>
            <p:cNvSpPr>
              <a:spLocks noChangeArrowheads="1"/>
            </p:cNvSpPr>
            <p:nvPr/>
          </p:nvSpPr>
          <p:spPr bwMode="auto">
            <a:xfrm>
              <a:off x="4080" y="2208"/>
              <a:ext cx="960" cy="960"/>
            </a:xfrm>
            <a:prstGeom prst="flowChartMagneticDisk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lIns="90000" tIns="46800" rIns="90000" bIns="46800" anchor="ctr"/>
            <a:lstStyle/>
            <a:p>
              <a:pPr algn="ctr" latinLnBrk="1"/>
              <a:r>
                <a:rPr lang="pt-BR" b="1">
                  <a:ea typeface="HY헤드라인M" pitchFamily="18" charset="-127"/>
                </a:rPr>
                <a:t>Vegetação</a:t>
              </a:r>
            </a:p>
            <a:p>
              <a:pPr algn="ctr" latinLnBrk="1"/>
              <a:r>
                <a:rPr lang="pt-BR" b="1">
                  <a:ea typeface="HY헤드라인M" pitchFamily="18" charset="-127"/>
                </a:rPr>
                <a:t>Secundária</a:t>
              </a:r>
              <a:endParaRPr lang="en-US" b="1">
                <a:ea typeface="HY헤드라인M" pitchFamily="18" charset="-127"/>
              </a:endParaRPr>
            </a:p>
          </p:txBody>
        </p:sp>
        <p:cxnSp>
          <p:nvCxnSpPr>
            <p:cNvPr id="371720" name="AutoShape 8"/>
            <p:cNvCxnSpPr>
              <a:cxnSpLocks noChangeShapeType="1"/>
              <a:stCxn id="371715" idx="3"/>
              <a:endCxn id="371716" idx="1"/>
            </p:cNvCxnSpPr>
            <p:nvPr/>
          </p:nvCxnSpPr>
          <p:spPr bwMode="auto">
            <a:xfrm rot="16200000" flipH="1">
              <a:off x="780" y="2532"/>
              <a:ext cx="504" cy="336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cxnSp>
        <p:cxnSp>
          <p:nvCxnSpPr>
            <p:cNvPr id="371721" name="AutoShape 9"/>
            <p:cNvCxnSpPr>
              <a:cxnSpLocks noChangeShapeType="1"/>
              <a:stCxn id="371716" idx="0"/>
              <a:endCxn id="371717" idx="2"/>
            </p:cNvCxnSpPr>
            <p:nvPr/>
          </p:nvCxnSpPr>
          <p:spPr bwMode="auto">
            <a:xfrm rot="16200000">
              <a:off x="1452" y="1836"/>
              <a:ext cx="864" cy="552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cxnSp>
        <p:cxnSp>
          <p:nvCxnSpPr>
            <p:cNvPr id="371722" name="AutoShape 10"/>
            <p:cNvCxnSpPr>
              <a:cxnSpLocks noChangeShapeType="1"/>
              <a:stCxn id="371717" idx="3"/>
              <a:endCxn id="371727" idx="0"/>
            </p:cNvCxnSpPr>
            <p:nvPr/>
          </p:nvCxnSpPr>
          <p:spPr bwMode="auto">
            <a:xfrm rot="5400000">
              <a:off x="2472" y="2328"/>
              <a:ext cx="336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cxnSp>
        <p:cxnSp>
          <p:nvCxnSpPr>
            <p:cNvPr id="371723" name="AutoShape 11"/>
            <p:cNvCxnSpPr>
              <a:cxnSpLocks noChangeShapeType="1"/>
              <a:stCxn id="371718" idx="3"/>
              <a:endCxn id="371719" idx="3"/>
            </p:cNvCxnSpPr>
            <p:nvPr/>
          </p:nvCxnSpPr>
          <p:spPr bwMode="auto">
            <a:xfrm flipV="1">
              <a:off x="4032" y="3168"/>
              <a:ext cx="528" cy="408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cxnSp>
        <p:sp>
          <p:nvSpPr>
            <p:cNvPr id="371724" name="AutoShape 12"/>
            <p:cNvSpPr>
              <a:spLocks noChangeArrowheads="1"/>
            </p:cNvSpPr>
            <p:nvPr/>
          </p:nvSpPr>
          <p:spPr bwMode="auto">
            <a:xfrm>
              <a:off x="5232" y="816"/>
              <a:ext cx="432" cy="528"/>
            </a:xfrm>
            <a:prstGeom prst="flowChartOnlineStorage">
              <a:avLst/>
            </a:prstGeom>
            <a:solidFill>
              <a:srgbClr val="33CC33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lIns="90000" tIns="46800" rIns="90000" bIns="46800" anchor="ctr"/>
            <a:lstStyle/>
            <a:p>
              <a:pPr algn="ctr" latinLnBrk="1"/>
              <a:r>
                <a:rPr lang="pt-BR" b="1">
                  <a:ea typeface="HY헤드라인M" pitchFamily="18" charset="-127"/>
                </a:rPr>
                <a:t>VS</a:t>
              </a:r>
            </a:p>
            <a:p>
              <a:pPr algn="ctr" latinLnBrk="1"/>
              <a:r>
                <a:rPr lang="pt-BR" b="1">
                  <a:ea typeface="HY헤드라인M" pitchFamily="18" charset="-127"/>
                </a:rPr>
                <a:t>OK </a:t>
              </a:r>
              <a:endParaRPr lang="en-US" b="1">
                <a:ea typeface="HY헤드라인M" pitchFamily="18" charset="-127"/>
              </a:endParaRPr>
            </a:p>
          </p:txBody>
        </p:sp>
        <p:cxnSp>
          <p:nvCxnSpPr>
            <p:cNvPr id="371725" name="AutoShape 13"/>
            <p:cNvCxnSpPr>
              <a:cxnSpLocks noChangeShapeType="1"/>
              <a:stCxn id="371729" idx="3"/>
              <a:endCxn id="371724" idx="2"/>
            </p:cNvCxnSpPr>
            <p:nvPr/>
          </p:nvCxnSpPr>
          <p:spPr bwMode="auto">
            <a:xfrm flipV="1">
              <a:off x="5040" y="1344"/>
              <a:ext cx="408" cy="216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cxnSp>
        <p:cxnSp>
          <p:nvCxnSpPr>
            <p:cNvPr id="371726" name="AutoShape 14"/>
            <p:cNvCxnSpPr>
              <a:cxnSpLocks noChangeShapeType="1"/>
              <a:stCxn id="371719" idx="1"/>
            </p:cNvCxnSpPr>
            <p:nvPr/>
          </p:nvCxnSpPr>
          <p:spPr bwMode="auto">
            <a:xfrm rot="16200000">
              <a:off x="4440" y="2088"/>
              <a:ext cx="24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cxnSp>
        <p:sp>
          <p:nvSpPr>
            <p:cNvPr id="371727" name="AutoShape 15"/>
            <p:cNvSpPr>
              <a:spLocks noChangeArrowheads="1"/>
            </p:cNvSpPr>
            <p:nvPr/>
          </p:nvSpPr>
          <p:spPr bwMode="auto">
            <a:xfrm>
              <a:off x="2352" y="2496"/>
              <a:ext cx="576" cy="576"/>
            </a:xfrm>
            <a:prstGeom prst="flowChartMagneticTap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lIns="90000" tIns="46800" rIns="90000" bIns="46800" anchor="ctr"/>
            <a:lstStyle/>
            <a:p>
              <a:pPr algn="ctr" latinLnBrk="1"/>
              <a:r>
                <a:rPr lang="pt-BR" sz="1400" b="1">
                  <a:ea typeface="HY헤드라인M" pitchFamily="18" charset="-127"/>
                </a:rPr>
                <a:t>Recorte</a:t>
              </a:r>
            </a:p>
            <a:p>
              <a:pPr algn="ctr" latinLnBrk="1"/>
              <a:r>
                <a:rPr lang="pt-BR" sz="1400" b="1">
                  <a:ea typeface="HY헤드라인M" pitchFamily="18" charset="-127"/>
                </a:rPr>
                <a:t>PRODES</a:t>
              </a:r>
              <a:endParaRPr lang="en-US" sz="1400" b="1">
                <a:ea typeface="HY헤드라인M" pitchFamily="18" charset="-127"/>
              </a:endParaRPr>
            </a:p>
          </p:txBody>
        </p:sp>
        <p:cxnSp>
          <p:nvCxnSpPr>
            <p:cNvPr id="371728" name="AutoShape 16"/>
            <p:cNvCxnSpPr>
              <a:cxnSpLocks noChangeShapeType="1"/>
              <a:stCxn id="371727" idx="2"/>
              <a:endCxn id="371718" idx="1"/>
            </p:cNvCxnSpPr>
            <p:nvPr/>
          </p:nvCxnSpPr>
          <p:spPr bwMode="auto">
            <a:xfrm rot="16200000" flipH="1">
              <a:off x="2676" y="3036"/>
              <a:ext cx="504" cy="576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cxnSp>
        <p:sp>
          <p:nvSpPr>
            <p:cNvPr id="371729" name="AutoShape 17"/>
            <p:cNvSpPr>
              <a:spLocks noChangeArrowheads="1"/>
            </p:cNvSpPr>
            <p:nvPr/>
          </p:nvSpPr>
          <p:spPr bwMode="auto">
            <a:xfrm>
              <a:off x="4080" y="1152"/>
              <a:ext cx="960" cy="816"/>
            </a:xfrm>
            <a:prstGeom prst="flowChartMagneticTap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lIns="90000" tIns="46800" rIns="90000" bIns="46800" anchor="ctr"/>
            <a:lstStyle/>
            <a:p>
              <a:pPr algn="ctr" latinLnBrk="1"/>
              <a:r>
                <a:rPr lang="pt-BR" b="1">
                  <a:ea typeface="HY헤드라인M" pitchFamily="18" charset="-127"/>
                </a:rPr>
                <a:t>Auditoria</a:t>
              </a:r>
              <a:endParaRPr lang="en-US" b="1">
                <a:ea typeface="HY헤드라인M" pitchFamily="18" charset="-127"/>
              </a:endParaRPr>
            </a:p>
          </p:txBody>
        </p:sp>
      </p:grpSp>
      <p:sp>
        <p:nvSpPr>
          <p:cNvPr id="371730" name="Text Box 18"/>
          <p:cNvSpPr txBox="1">
            <a:spLocks noChangeArrowheads="1"/>
          </p:cNvSpPr>
          <p:nvPr/>
        </p:nvSpPr>
        <p:spPr bwMode="auto">
          <a:xfrm>
            <a:off x="7375525" y="6132513"/>
            <a:ext cx="170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Almeida,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ChangeArrowheads="1"/>
          </p:cNvSpPr>
          <p:nvPr/>
        </p:nvSpPr>
        <p:spPr bwMode="auto">
          <a:xfrm>
            <a:off x="762000" y="484188"/>
            <a:ext cx="7924800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t-BR" sz="2400" b="1">
                <a:solidFill>
                  <a:srgbClr val="0066FF"/>
                </a:solidFill>
                <a:latin typeface="Verdana" pitchFamily="34" charset="0"/>
              </a:rPr>
              <a:t>Método de Classificação</a:t>
            </a:r>
            <a:br>
              <a:rPr lang="pt-BR" sz="2400" b="1">
                <a:solidFill>
                  <a:srgbClr val="0066FF"/>
                </a:solidFill>
                <a:latin typeface="Verdana" pitchFamily="34" charset="0"/>
              </a:rPr>
            </a:br>
            <a:r>
              <a:rPr lang="pt-BR" sz="2400" b="1">
                <a:solidFill>
                  <a:srgbClr val="0066FF"/>
                </a:solidFill>
                <a:latin typeface="Verdana" pitchFamily="34" charset="0"/>
              </a:rPr>
              <a:t>para Agricultura (AG) e Pastagem (PT)</a:t>
            </a:r>
            <a:endParaRPr lang="en-US" sz="2400" b="1">
              <a:solidFill>
                <a:srgbClr val="0066FF"/>
              </a:solidFill>
              <a:latin typeface="Verdana" pitchFamily="34" charset="0"/>
            </a:endParaRPr>
          </a:p>
        </p:txBody>
      </p:sp>
      <p:grpSp>
        <p:nvGrpSpPr>
          <p:cNvPr id="380948" name="Group 20"/>
          <p:cNvGrpSpPr>
            <a:grpSpLocks/>
          </p:cNvGrpSpPr>
          <p:nvPr/>
        </p:nvGrpSpPr>
        <p:grpSpPr bwMode="auto">
          <a:xfrm>
            <a:off x="533400" y="1447800"/>
            <a:ext cx="8305800" cy="4724400"/>
            <a:chOff x="336" y="912"/>
            <a:chExt cx="5232" cy="2976"/>
          </a:xfrm>
        </p:grpSpPr>
        <p:sp>
          <p:nvSpPr>
            <p:cNvPr id="380938" name="AutoShape 10"/>
            <p:cNvSpPr>
              <a:spLocks noChangeArrowheads="1"/>
            </p:cNvSpPr>
            <p:nvPr/>
          </p:nvSpPr>
          <p:spPr bwMode="auto">
            <a:xfrm>
              <a:off x="384" y="2928"/>
              <a:ext cx="960" cy="960"/>
            </a:xfrm>
            <a:prstGeom prst="flowChartMagneticDisk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lIns="90000" tIns="46800" rIns="90000" bIns="46800" anchor="ctr"/>
            <a:lstStyle/>
            <a:p>
              <a:pPr algn="ctr" latinLnBrk="1"/>
              <a:r>
                <a:rPr lang="pt-BR" b="1">
                  <a:ea typeface="HY헤드라인M" pitchFamily="18" charset="-127"/>
                </a:rPr>
                <a:t>MODIS</a:t>
              </a:r>
            </a:p>
            <a:p>
              <a:pPr algn="ctr" latinLnBrk="1"/>
              <a:r>
                <a:rPr lang="pt-BR" b="1">
                  <a:ea typeface="HY헤드라인M" pitchFamily="18" charset="-127"/>
                </a:rPr>
                <a:t>2007/2008</a:t>
              </a:r>
            </a:p>
            <a:p>
              <a:pPr algn="ctr" latinLnBrk="1"/>
              <a:r>
                <a:rPr lang="pt-BR" b="1">
                  <a:ea typeface="HY헤드라인M" pitchFamily="18" charset="-127"/>
                </a:rPr>
                <a:t>EVI</a:t>
              </a:r>
              <a:endParaRPr lang="en-US" b="1">
                <a:ea typeface="HY헤드라인M" pitchFamily="18" charset="-127"/>
              </a:endParaRPr>
            </a:p>
          </p:txBody>
        </p:sp>
        <p:grpSp>
          <p:nvGrpSpPr>
            <p:cNvPr id="380947" name="Group 19"/>
            <p:cNvGrpSpPr>
              <a:grpSpLocks/>
            </p:cNvGrpSpPr>
            <p:nvPr/>
          </p:nvGrpSpPr>
          <p:grpSpPr bwMode="auto">
            <a:xfrm>
              <a:off x="336" y="912"/>
              <a:ext cx="5232" cy="2688"/>
              <a:chOff x="336" y="912"/>
              <a:chExt cx="5232" cy="2688"/>
            </a:xfrm>
          </p:grpSpPr>
          <p:sp>
            <p:nvSpPr>
              <p:cNvPr id="380931" name="AutoShape 3"/>
              <p:cNvSpPr>
                <a:spLocks noChangeArrowheads="1"/>
              </p:cNvSpPr>
              <p:nvPr/>
            </p:nvSpPr>
            <p:spPr bwMode="auto">
              <a:xfrm>
                <a:off x="336" y="1776"/>
                <a:ext cx="960" cy="960"/>
              </a:xfrm>
              <a:prstGeom prst="flowChartMagneticDisk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 wrap="none" lIns="90000" tIns="46800" rIns="90000" bIns="46800" anchor="ctr"/>
              <a:lstStyle/>
              <a:p>
                <a:pPr algn="ctr" latinLnBrk="1"/>
                <a:r>
                  <a:rPr lang="pt-BR" b="1">
                    <a:ea typeface="HY헤드라인M" pitchFamily="18" charset="-127"/>
                  </a:rPr>
                  <a:t>LANDSAT TM</a:t>
                </a:r>
              </a:p>
              <a:p>
                <a:pPr algn="ctr" latinLnBrk="1"/>
                <a:r>
                  <a:rPr lang="pt-BR" b="1">
                    <a:ea typeface="HY헤드라인M" pitchFamily="18" charset="-127"/>
                  </a:rPr>
                  <a:t>2008</a:t>
                </a:r>
              </a:p>
              <a:p>
                <a:pPr algn="ctr" latinLnBrk="1"/>
                <a:r>
                  <a:rPr lang="pt-BR" b="1">
                    <a:ea typeface="HY헤드라인M" pitchFamily="18" charset="-127"/>
                  </a:rPr>
                  <a:t>B345</a:t>
                </a:r>
                <a:endParaRPr lang="en-US" b="1">
                  <a:ea typeface="HY헤드라인M" pitchFamily="18" charset="-127"/>
                </a:endParaRPr>
              </a:p>
            </p:txBody>
          </p:sp>
          <p:sp>
            <p:nvSpPr>
              <p:cNvPr id="380932" name="AutoShape 4"/>
              <p:cNvSpPr>
                <a:spLocks noChangeArrowheads="1"/>
              </p:cNvSpPr>
              <p:nvPr/>
            </p:nvSpPr>
            <p:spPr bwMode="auto">
              <a:xfrm>
                <a:off x="2016" y="1392"/>
                <a:ext cx="1056" cy="816"/>
              </a:xfrm>
              <a:prstGeom prst="flowChartMagneticTap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 wrap="none" lIns="90000" tIns="46800" rIns="90000" bIns="46800" anchor="ctr"/>
              <a:lstStyle/>
              <a:p>
                <a:pPr algn="ctr" latinLnBrk="1"/>
                <a:r>
                  <a:rPr lang="pt-BR" b="1">
                    <a:ea typeface="HY헤드라인M" pitchFamily="18" charset="-127"/>
                  </a:rPr>
                  <a:t>Segmentação</a:t>
                </a:r>
                <a:endParaRPr lang="en-US" b="1">
                  <a:ea typeface="HY헤드라인M" pitchFamily="18" charset="-127"/>
                </a:endParaRPr>
              </a:p>
            </p:txBody>
          </p:sp>
          <p:cxnSp>
            <p:nvCxnSpPr>
              <p:cNvPr id="380933" name="AutoShape 5"/>
              <p:cNvCxnSpPr>
                <a:cxnSpLocks noChangeShapeType="1"/>
                <a:stCxn id="380931" idx="1"/>
                <a:endCxn id="380943" idx="1"/>
              </p:cNvCxnSpPr>
              <p:nvPr/>
            </p:nvCxnSpPr>
            <p:spPr bwMode="auto">
              <a:xfrm rot="16200000">
                <a:off x="732" y="1356"/>
                <a:ext cx="504" cy="336"/>
              </a:xfrm>
              <a:prstGeom prst="bentConnector2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cxnSp>
          <p:cxnSp>
            <p:nvCxnSpPr>
              <p:cNvPr id="380934" name="AutoShape 6"/>
              <p:cNvCxnSpPr>
                <a:cxnSpLocks noChangeShapeType="1"/>
                <a:endCxn id="380935" idx="1"/>
              </p:cNvCxnSpPr>
              <p:nvPr/>
            </p:nvCxnSpPr>
            <p:spPr bwMode="auto">
              <a:xfrm flipV="1">
                <a:off x="4176" y="1896"/>
                <a:ext cx="384" cy="600"/>
              </a:xfrm>
              <a:prstGeom prst="bentConnector3">
                <a:avLst>
                  <a:gd name="adj1" fmla="val 56769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cxnSp>
          <p:sp>
            <p:nvSpPr>
              <p:cNvPr id="380935" name="AutoShape 7"/>
              <p:cNvSpPr>
                <a:spLocks noChangeArrowheads="1"/>
              </p:cNvSpPr>
              <p:nvPr/>
            </p:nvSpPr>
            <p:spPr bwMode="auto">
              <a:xfrm>
                <a:off x="4560" y="1632"/>
                <a:ext cx="960" cy="528"/>
              </a:xfrm>
              <a:prstGeom prst="flowChartOnlineStorage">
                <a:avLst/>
              </a:prstGeom>
              <a:solidFill>
                <a:srgbClr val="33CC33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 wrap="none" lIns="90000" tIns="46800" rIns="90000" bIns="46800" anchor="ctr"/>
              <a:lstStyle/>
              <a:p>
                <a:pPr algn="ctr" latinLnBrk="1"/>
                <a:r>
                  <a:rPr lang="pt-BR" b="1">
                    <a:ea typeface="HY헤드라인M" pitchFamily="18" charset="-127"/>
                  </a:rPr>
                  <a:t>AG</a:t>
                </a:r>
              </a:p>
              <a:p>
                <a:pPr algn="ctr" latinLnBrk="1"/>
                <a:r>
                  <a:rPr lang="pt-BR" b="1">
                    <a:ea typeface="HY헤드라인M" pitchFamily="18" charset="-127"/>
                  </a:rPr>
                  <a:t>OK </a:t>
                </a:r>
                <a:endParaRPr lang="en-US" b="1">
                  <a:ea typeface="HY헤드라인M" pitchFamily="18" charset="-127"/>
                </a:endParaRPr>
              </a:p>
            </p:txBody>
          </p:sp>
          <p:cxnSp>
            <p:nvCxnSpPr>
              <p:cNvPr id="380936" name="AutoShape 8"/>
              <p:cNvCxnSpPr>
                <a:cxnSpLocks noChangeShapeType="1"/>
                <a:endCxn id="380937" idx="1"/>
              </p:cNvCxnSpPr>
              <p:nvPr/>
            </p:nvCxnSpPr>
            <p:spPr bwMode="auto">
              <a:xfrm>
                <a:off x="4176" y="2496"/>
                <a:ext cx="432" cy="504"/>
              </a:xfrm>
              <a:prstGeom prst="bentConnector3">
                <a:avLst>
                  <a:gd name="adj1" fmla="val 50000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cxnSp>
          <p:sp>
            <p:nvSpPr>
              <p:cNvPr id="380937" name="AutoShape 9"/>
              <p:cNvSpPr>
                <a:spLocks noChangeArrowheads="1"/>
              </p:cNvSpPr>
              <p:nvPr/>
            </p:nvSpPr>
            <p:spPr bwMode="auto">
              <a:xfrm>
                <a:off x="4608" y="2736"/>
                <a:ext cx="960" cy="528"/>
              </a:xfrm>
              <a:prstGeom prst="flowChartOnlineStorage">
                <a:avLst/>
              </a:prstGeom>
              <a:solidFill>
                <a:srgbClr val="33CC33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 wrap="none" lIns="90000" tIns="46800" rIns="90000" bIns="46800" anchor="ctr"/>
              <a:lstStyle/>
              <a:p>
                <a:pPr algn="ctr" latinLnBrk="1"/>
                <a:r>
                  <a:rPr lang="pt-BR" b="1">
                    <a:ea typeface="HY헤드라인M" pitchFamily="18" charset="-127"/>
                  </a:rPr>
                  <a:t>PT</a:t>
                </a:r>
              </a:p>
              <a:p>
                <a:pPr algn="ctr" latinLnBrk="1"/>
                <a:r>
                  <a:rPr lang="pt-BR" b="1">
                    <a:ea typeface="HY헤드라인M" pitchFamily="18" charset="-127"/>
                  </a:rPr>
                  <a:t>OK </a:t>
                </a:r>
                <a:endParaRPr lang="en-US" b="1">
                  <a:ea typeface="HY헤드라인M" pitchFamily="18" charset="-127"/>
                </a:endParaRPr>
              </a:p>
            </p:txBody>
          </p:sp>
          <p:sp>
            <p:nvSpPr>
              <p:cNvPr id="380939" name="AutoShape 11"/>
              <p:cNvSpPr>
                <a:spLocks noChangeArrowheads="1"/>
              </p:cNvSpPr>
              <p:nvPr/>
            </p:nvSpPr>
            <p:spPr bwMode="auto">
              <a:xfrm>
                <a:off x="2016" y="2784"/>
                <a:ext cx="1056" cy="816"/>
              </a:xfrm>
              <a:prstGeom prst="flowChartMagneticTap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 wrap="none" lIns="90000" tIns="46800" rIns="90000" bIns="46800" anchor="ctr"/>
              <a:lstStyle/>
              <a:p>
                <a:pPr algn="ctr" latinLnBrk="1"/>
                <a:r>
                  <a:rPr lang="pt-BR" b="1">
                    <a:ea typeface="HY헤드라인M" pitchFamily="18" charset="-127"/>
                  </a:rPr>
                  <a:t>Análise de </a:t>
                </a:r>
              </a:p>
              <a:p>
                <a:pPr algn="ctr" latinLnBrk="1"/>
                <a:r>
                  <a:rPr lang="pt-BR" b="1">
                    <a:ea typeface="HY헤드라인M" pitchFamily="18" charset="-127"/>
                  </a:rPr>
                  <a:t>Fourier na</a:t>
                </a:r>
              </a:p>
              <a:p>
                <a:pPr algn="ctr" latinLnBrk="1"/>
                <a:r>
                  <a:rPr lang="pt-BR" b="1">
                    <a:ea typeface="HY헤드라인M" pitchFamily="18" charset="-127"/>
                  </a:rPr>
                  <a:t>série 2007/08</a:t>
                </a:r>
                <a:endParaRPr lang="en-US" b="1">
                  <a:ea typeface="HY헤드라인M" pitchFamily="18" charset="-127"/>
                </a:endParaRPr>
              </a:p>
            </p:txBody>
          </p:sp>
          <p:cxnSp>
            <p:nvCxnSpPr>
              <p:cNvPr id="380940" name="AutoShape 12"/>
              <p:cNvCxnSpPr>
                <a:cxnSpLocks noChangeShapeType="1"/>
                <a:stCxn id="380938" idx="4"/>
                <a:endCxn id="380939" idx="1"/>
              </p:cNvCxnSpPr>
              <p:nvPr/>
            </p:nvCxnSpPr>
            <p:spPr bwMode="auto">
              <a:xfrm flipV="1">
                <a:off x="1344" y="3192"/>
                <a:ext cx="672" cy="216"/>
              </a:xfrm>
              <a:prstGeom prst="bentConnector3">
                <a:avLst>
                  <a:gd name="adj1" fmla="val 50000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cxnSp>
          <p:cxnSp>
            <p:nvCxnSpPr>
              <p:cNvPr id="380941" name="AutoShape 13"/>
              <p:cNvCxnSpPr>
                <a:cxnSpLocks noChangeShapeType="1"/>
                <a:stCxn id="380932" idx="3"/>
              </p:cNvCxnSpPr>
              <p:nvPr/>
            </p:nvCxnSpPr>
            <p:spPr bwMode="auto">
              <a:xfrm>
                <a:off x="3072" y="1800"/>
                <a:ext cx="576" cy="360"/>
              </a:xfrm>
              <a:prstGeom prst="bentConnector2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cxnSp>
          <p:cxnSp>
            <p:nvCxnSpPr>
              <p:cNvPr id="380942" name="AutoShape 14"/>
              <p:cNvCxnSpPr>
                <a:cxnSpLocks noChangeShapeType="1"/>
                <a:stCxn id="380939" idx="3"/>
              </p:cNvCxnSpPr>
              <p:nvPr/>
            </p:nvCxnSpPr>
            <p:spPr bwMode="auto">
              <a:xfrm flipV="1">
                <a:off x="3072" y="2832"/>
                <a:ext cx="576" cy="360"/>
              </a:xfrm>
              <a:prstGeom prst="bentConnector2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cxnSp>
          <p:sp>
            <p:nvSpPr>
              <p:cNvPr id="380943" name="AutoShape 15"/>
              <p:cNvSpPr>
                <a:spLocks noChangeArrowheads="1"/>
              </p:cNvSpPr>
              <p:nvPr/>
            </p:nvSpPr>
            <p:spPr bwMode="auto">
              <a:xfrm>
                <a:off x="1152" y="912"/>
                <a:ext cx="816" cy="720"/>
              </a:xfrm>
              <a:prstGeom prst="flowChartMagneticTap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 wrap="none" lIns="90000" tIns="46800" rIns="90000" bIns="46800" anchor="ctr"/>
              <a:lstStyle/>
              <a:p>
                <a:pPr algn="ctr" latinLnBrk="1"/>
                <a:r>
                  <a:rPr lang="pt-BR" sz="1400" b="1">
                    <a:ea typeface="HY헤드라인M" pitchFamily="18" charset="-127"/>
                  </a:rPr>
                  <a:t>Recorte</a:t>
                </a:r>
              </a:p>
              <a:p>
                <a:pPr algn="ctr" latinLnBrk="1"/>
                <a:r>
                  <a:rPr lang="pt-BR" sz="1400" b="1">
                    <a:ea typeface="HY헤드라인M" pitchFamily="18" charset="-127"/>
                  </a:rPr>
                  <a:t>PRODES,</a:t>
                </a:r>
              </a:p>
              <a:p>
                <a:pPr algn="ctr" latinLnBrk="1"/>
                <a:r>
                  <a:rPr lang="pt-BR" sz="1400" b="1">
                    <a:ea typeface="HY헤드라인M" pitchFamily="18" charset="-127"/>
                  </a:rPr>
                  <a:t>FS, NUVEM </a:t>
                </a:r>
              </a:p>
              <a:p>
                <a:pPr algn="ctr" latinLnBrk="1"/>
                <a:r>
                  <a:rPr lang="pt-BR" sz="1400" b="1">
                    <a:ea typeface="HY헤드라인M" pitchFamily="18" charset="-127"/>
                  </a:rPr>
                  <a:t>e OUTROS</a:t>
                </a:r>
                <a:endParaRPr lang="en-US" sz="1400" b="1">
                  <a:ea typeface="HY헤드라인M" pitchFamily="18" charset="-127"/>
                </a:endParaRPr>
              </a:p>
            </p:txBody>
          </p:sp>
          <p:cxnSp>
            <p:nvCxnSpPr>
              <p:cNvPr id="380944" name="AutoShape 16"/>
              <p:cNvCxnSpPr>
                <a:cxnSpLocks noChangeShapeType="1"/>
                <a:stCxn id="380943" idx="3"/>
                <a:endCxn id="380932" idx="0"/>
              </p:cNvCxnSpPr>
              <p:nvPr/>
            </p:nvCxnSpPr>
            <p:spPr bwMode="auto">
              <a:xfrm>
                <a:off x="1968" y="1272"/>
                <a:ext cx="576" cy="120"/>
              </a:xfrm>
              <a:prstGeom prst="bentConnector2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cxnSp>
          <p:sp>
            <p:nvSpPr>
              <p:cNvPr id="380945" name="AutoShape 17"/>
              <p:cNvSpPr>
                <a:spLocks noChangeArrowheads="1"/>
              </p:cNvSpPr>
              <p:nvPr/>
            </p:nvSpPr>
            <p:spPr bwMode="auto">
              <a:xfrm>
                <a:off x="3120" y="2160"/>
                <a:ext cx="1056" cy="672"/>
              </a:xfrm>
              <a:prstGeom prst="flowChartMagneticTap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 wrap="none" lIns="90000" tIns="46800" rIns="90000" bIns="46800" anchor="ctr"/>
              <a:lstStyle/>
              <a:p>
                <a:pPr algn="ctr" latinLnBrk="1"/>
                <a:r>
                  <a:rPr lang="pt-BR" sz="1600" b="1">
                    <a:ea typeface="HY헤드라인M" pitchFamily="18" charset="-127"/>
                  </a:rPr>
                  <a:t>Classificação</a:t>
                </a:r>
              </a:p>
              <a:p>
                <a:pPr algn="ctr" latinLnBrk="1"/>
                <a:r>
                  <a:rPr lang="pt-BR" sz="1600" b="1">
                    <a:ea typeface="HY헤드라인M" pitchFamily="18" charset="-127"/>
                  </a:rPr>
                  <a:t>Supervisionada</a:t>
                </a:r>
                <a:endParaRPr lang="en-US" sz="1600" b="1">
                  <a:ea typeface="HY헤드라인M" pitchFamily="18" charset="-127"/>
                </a:endParaRPr>
              </a:p>
            </p:txBody>
          </p:sp>
        </p:grpSp>
      </p:grpSp>
      <p:sp>
        <p:nvSpPr>
          <p:cNvPr id="380946" name="Text Box 18"/>
          <p:cNvSpPr txBox="1">
            <a:spLocks noChangeArrowheads="1"/>
          </p:cNvSpPr>
          <p:nvPr/>
        </p:nvSpPr>
        <p:spPr bwMode="auto">
          <a:xfrm>
            <a:off x="7375525" y="6132513"/>
            <a:ext cx="170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Almeida,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ChangeArrowheads="1"/>
          </p:cNvSpPr>
          <p:nvPr/>
        </p:nvSpPr>
        <p:spPr bwMode="auto">
          <a:xfrm>
            <a:off x="762000" y="484188"/>
            <a:ext cx="7924800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t-BR" sz="2400" b="1">
                <a:solidFill>
                  <a:srgbClr val="0066FF"/>
                </a:solidFill>
                <a:latin typeface="Verdana" pitchFamily="34" charset="0"/>
              </a:rPr>
              <a:t>Método de Classificação</a:t>
            </a:r>
            <a:br>
              <a:rPr lang="pt-BR" sz="2400" b="1">
                <a:solidFill>
                  <a:srgbClr val="0066FF"/>
                </a:solidFill>
                <a:latin typeface="Verdana" pitchFamily="34" charset="0"/>
              </a:rPr>
            </a:br>
            <a:r>
              <a:rPr lang="pt-BR" sz="2400" b="1">
                <a:solidFill>
                  <a:srgbClr val="0066FF"/>
                </a:solidFill>
                <a:latin typeface="Verdana" pitchFamily="34" charset="0"/>
              </a:rPr>
              <a:t>para Demais Classes (OUTROS)</a:t>
            </a:r>
            <a:endParaRPr lang="en-US" sz="2400" b="1">
              <a:solidFill>
                <a:srgbClr val="0066FF"/>
              </a:solidFill>
              <a:latin typeface="Verdana" pitchFamily="34" charset="0"/>
            </a:endParaRPr>
          </a:p>
        </p:txBody>
      </p:sp>
      <p:sp>
        <p:nvSpPr>
          <p:cNvPr id="379915" name="AutoShape 11"/>
          <p:cNvSpPr>
            <a:spLocks noChangeArrowheads="1"/>
          </p:cNvSpPr>
          <p:nvPr/>
        </p:nvSpPr>
        <p:spPr bwMode="auto">
          <a:xfrm>
            <a:off x="6705600" y="2743200"/>
            <a:ext cx="1828800" cy="838200"/>
          </a:xfrm>
          <a:prstGeom prst="flowChartOnlineStorage">
            <a:avLst/>
          </a:prstGeom>
          <a:solidFill>
            <a:srgbClr val="33CC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lIns="90000" tIns="46800" rIns="90000" bIns="46800" anchor="ctr"/>
          <a:lstStyle/>
          <a:p>
            <a:pPr algn="ctr" latinLnBrk="1"/>
            <a:r>
              <a:rPr lang="pt-BR" b="1">
                <a:ea typeface="HY헤드라인M" pitchFamily="18" charset="-127"/>
              </a:rPr>
              <a:t>HIDROGRAFIA</a:t>
            </a:r>
          </a:p>
          <a:p>
            <a:pPr algn="ctr" latinLnBrk="1"/>
            <a:r>
              <a:rPr lang="pt-BR" b="1">
                <a:ea typeface="HY헤드라인M" pitchFamily="18" charset="-127"/>
              </a:rPr>
              <a:t>OK </a:t>
            </a:r>
            <a:endParaRPr lang="en-US" b="1">
              <a:ea typeface="HY헤드라인M" pitchFamily="18" charset="-127"/>
            </a:endParaRPr>
          </a:p>
        </p:txBody>
      </p:sp>
      <p:grpSp>
        <p:nvGrpSpPr>
          <p:cNvPr id="379920" name="Group 16"/>
          <p:cNvGrpSpPr>
            <a:grpSpLocks/>
          </p:cNvGrpSpPr>
          <p:nvPr/>
        </p:nvGrpSpPr>
        <p:grpSpPr bwMode="auto">
          <a:xfrm>
            <a:off x="1066800" y="1828800"/>
            <a:ext cx="7162800" cy="4516438"/>
            <a:chOff x="672" y="1152"/>
            <a:chExt cx="4512" cy="2845"/>
          </a:xfrm>
        </p:grpSpPr>
        <p:sp>
          <p:nvSpPr>
            <p:cNvPr id="379907" name="AutoShape 3"/>
            <p:cNvSpPr>
              <a:spLocks noChangeArrowheads="1"/>
            </p:cNvSpPr>
            <p:nvPr/>
          </p:nvSpPr>
          <p:spPr bwMode="auto">
            <a:xfrm>
              <a:off x="672" y="1344"/>
              <a:ext cx="960" cy="960"/>
            </a:xfrm>
            <a:prstGeom prst="flowChartMagneticDisk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lIns="90000" tIns="46800" rIns="90000" bIns="46800" anchor="ctr"/>
            <a:lstStyle/>
            <a:p>
              <a:pPr algn="ctr" latinLnBrk="1"/>
              <a:r>
                <a:rPr lang="pt-BR" b="1">
                  <a:ea typeface="HY헤드라인M" pitchFamily="18" charset="-127"/>
                </a:rPr>
                <a:t>LANDSAT TM</a:t>
              </a:r>
            </a:p>
            <a:p>
              <a:pPr algn="ctr" latinLnBrk="1"/>
              <a:r>
                <a:rPr lang="pt-BR" b="1">
                  <a:ea typeface="HY헤드라인M" pitchFamily="18" charset="-127"/>
                </a:rPr>
                <a:t>2008</a:t>
              </a:r>
            </a:p>
            <a:p>
              <a:pPr algn="ctr" latinLnBrk="1"/>
              <a:r>
                <a:rPr lang="pt-BR" b="1">
                  <a:ea typeface="HY헤드라인M" pitchFamily="18" charset="-127"/>
                </a:rPr>
                <a:t>B345</a:t>
              </a:r>
              <a:endParaRPr lang="en-US" b="1">
                <a:ea typeface="HY헤드라인M" pitchFamily="18" charset="-127"/>
              </a:endParaRPr>
            </a:p>
          </p:txBody>
        </p:sp>
        <p:cxnSp>
          <p:nvCxnSpPr>
            <p:cNvPr id="379908" name="AutoShape 4"/>
            <p:cNvCxnSpPr>
              <a:cxnSpLocks noChangeShapeType="1"/>
              <a:stCxn id="379907" idx="3"/>
              <a:endCxn id="379912" idx="1"/>
            </p:cNvCxnSpPr>
            <p:nvPr/>
          </p:nvCxnSpPr>
          <p:spPr bwMode="auto">
            <a:xfrm rot="16200000" flipH="1">
              <a:off x="996" y="2460"/>
              <a:ext cx="648" cy="336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cxnSp>
        <p:cxnSp>
          <p:nvCxnSpPr>
            <p:cNvPr id="379909" name="AutoShape 5"/>
            <p:cNvCxnSpPr>
              <a:cxnSpLocks noChangeShapeType="1"/>
              <a:stCxn id="379917" idx="3"/>
              <a:endCxn id="379916" idx="1"/>
            </p:cNvCxnSpPr>
            <p:nvPr/>
          </p:nvCxnSpPr>
          <p:spPr bwMode="auto">
            <a:xfrm>
              <a:off x="3264" y="1992"/>
              <a:ext cx="960" cy="576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cxnSp>
        <p:cxnSp>
          <p:nvCxnSpPr>
            <p:cNvPr id="379910" name="AutoShape 6"/>
            <p:cNvCxnSpPr>
              <a:cxnSpLocks noChangeShapeType="1"/>
              <a:stCxn id="379917" idx="3"/>
              <a:endCxn id="379915" idx="1"/>
            </p:cNvCxnSpPr>
            <p:nvPr/>
          </p:nvCxnSpPr>
          <p:spPr bwMode="auto">
            <a:xfrm>
              <a:off x="3264" y="1992"/>
              <a:ext cx="96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cxnSp>
        <p:cxnSp>
          <p:nvCxnSpPr>
            <p:cNvPr id="379911" name="AutoShape 7"/>
            <p:cNvCxnSpPr>
              <a:cxnSpLocks noChangeShapeType="1"/>
              <a:stCxn id="379917" idx="3"/>
              <a:endCxn id="379914" idx="1"/>
            </p:cNvCxnSpPr>
            <p:nvPr/>
          </p:nvCxnSpPr>
          <p:spPr bwMode="auto">
            <a:xfrm flipV="1">
              <a:off x="3264" y="1416"/>
              <a:ext cx="960" cy="576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cxnSp>
        <p:sp>
          <p:nvSpPr>
            <p:cNvPr id="379912" name="AutoShape 8"/>
            <p:cNvSpPr>
              <a:spLocks noChangeArrowheads="1"/>
            </p:cNvSpPr>
            <p:nvPr/>
          </p:nvSpPr>
          <p:spPr bwMode="auto">
            <a:xfrm>
              <a:off x="1488" y="2544"/>
              <a:ext cx="960" cy="816"/>
            </a:xfrm>
            <a:prstGeom prst="flowChartMagneticTap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lIns="90000" tIns="46800" rIns="90000" bIns="46800" anchor="ctr"/>
            <a:lstStyle/>
            <a:p>
              <a:pPr algn="ctr" latinLnBrk="1"/>
              <a:r>
                <a:rPr lang="pt-BR" b="1">
                  <a:ea typeface="HY헤드라인M" pitchFamily="18" charset="-127"/>
                </a:rPr>
                <a:t>Interpretação</a:t>
              </a:r>
            </a:p>
            <a:p>
              <a:pPr algn="ctr" latinLnBrk="1"/>
              <a:r>
                <a:rPr lang="pt-BR" b="1">
                  <a:ea typeface="HY헤드라인M" pitchFamily="18" charset="-127"/>
                </a:rPr>
                <a:t>Visual</a:t>
              </a:r>
              <a:endParaRPr lang="en-US" b="1">
                <a:ea typeface="HY헤드라인M" pitchFamily="18" charset="-127"/>
              </a:endParaRPr>
            </a:p>
          </p:txBody>
        </p:sp>
        <p:sp>
          <p:nvSpPr>
            <p:cNvPr id="379913" name="AutoShape 9"/>
            <p:cNvSpPr>
              <a:spLocks noChangeArrowheads="1"/>
            </p:cNvSpPr>
            <p:nvPr/>
          </p:nvSpPr>
          <p:spPr bwMode="auto">
            <a:xfrm>
              <a:off x="2411" y="3229"/>
              <a:ext cx="1285" cy="768"/>
            </a:xfrm>
            <a:prstGeom prst="flowChartProcess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lIns="90000" tIns="46800" rIns="90000" bIns="46800" anchor="ctr"/>
            <a:lstStyle/>
            <a:p>
              <a:pPr latinLnBrk="1">
                <a:buFontTx/>
                <a:buChar char="•"/>
              </a:pPr>
              <a:r>
                <a:rPr lang="pt-BR" b="1">
                  <a:ea typeface="HY헤드라인M" pitchFamily="18" charset="-127"/>
                </a:rPr>
                <a:t>Mineração</a:t>
              </a:r>
            </a:p>
            <a:p>
              <a:pPr latinLnBrk="1">
                <a:buFontTx/>
                <a:buChar char="•"/>
              </a:pPr>
              <a:r>
                <a:rPr lang="pt-BR" b="1">
                  <a:ea typeface="HY헤드라인M" pitchFamily="18" charset="-127"/>
                </a:rPr>
                <a:t>Hidrografia</a:t>
              </a:r>
            </a:p>
            <a:p>
              <a:pPr latinLnBrk="1">
                <a:buFontTx/>
                <a:buChar char="•"/>
              </a:pPr>
              <a:r>
                <a:rPr lang="pt-BR" b="1">
                  <a:ea typeface="HY헤드라인M" pitchFamily="18" charset="-127"/>
                </a:rPr>
                <a:t>Áreas Urbanas</a:t>
              </a:r>
            </a:p>
            <a:p>
              <a:pPr latinLnBrk="1">
                <a:buFontTx/>
                <a:buChar char="•"/>
              </a:pPr>
              <a:r>
                <a:rPr lang="pt-BR" b="1">
                  <a:ea typeface="HY헤드라인M" pitchFamily="18" charset="-127"/>
                </a:rPr>
                <a:t>Nuvens/Sombra</a:t>
              </a:r>
              <a:endParaRPr lang="en-US" b="1">
                <a:ea typeface="HY헤드라인M" pitchFamily="18" charset="-127"/>
              </a:endParaRPr>
            </a:p>
          </p:txBody>
        </p:sp>
        <p:sp>
          <p:nvSpPr>
            <p:cNvPr id="379914" name="AutoShape 10"/>
            <p:cNvSpPr>
              <a:spLocks noChangeArrowheads="1"/>
            </p:cNvSpPr>
            <p:nvPr/>
          </p:nvSpPr>
          <p:spPr bwMode="auto">
            <a:xfrm>
              <a:off x="4224" y="1152"/>
              <a:ext cx="960" cy="528"/>
            </a:xfrm>
            <a:prstGeom prst="flowChartOnlineStorage">
              <a:avLst/>
            </a:prstGeom>
            <a:solidFill>
              <a:srgbClr val="33CC33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lIns="90000" tIns="46800" rIns="90000" bIns="46800" anchor="ctr"/>
            <a:lstStyle/>
            <a:p>
              <a:pPr algn="ctr" latinLnBrk="1"/>
              <a:r>
                <a:rPr lang="pt-BR" b="1">
                  <a:ea typeface="HY헤드라인M" pitchFamily="18" charset="-127"/>
                </a:rPr>
                <a:t>NUVENS/</a:t>
              </a:r>
            </a:p>
            <a:p>
              <a:pPr algn="ctr" latinLnBrk="1"/>
              <a:r>
                <a:rPr lang="pt-BR" b="1">
                  <a:ea typeface="HY헤드라인M" pitchFamily="18" charset="-127"/>
                </a:rPr>
                <a:t>SOMBRA</a:t>
              </a:r>
            </a:p>
            <a:p>
              <a:pPr algn="ctr" latinLnBrk="1"/>
              <a:r>
                <a:rPr lang="pt-BR" b="1">
                  <a:ea typeface="HY헤드라인M" pitchFamily="18" charset="-127"/>
                </a:rPr>
                <a:t>OK </a:t>
              </a:r>
              <a:endParaRPr lang="en-US" b="1">
                <a:ea typeface="HY헤드라인M" pitchFamily="18" charset="-127"/>
              </a:endParaRPr>
            </a:p>
          </p:txBody>
        </p:sp>
        <p:sp>
          <p:nvSpPr>
            <p:cNvPr id="379916" name="AutoShape 12"/>
            <p:cNvSpPr>
              <a:spLocks noChangeArrowheads="1"/>
            </p:cNvSpPr>
            <p:nvPr/>
          </p:nvSpPr>
          <p:spPr bwMode="auto">
            <a:xfrm>
              <a:off x="4224" y="2304"/>
              <a:ext cx="960" cy="528"/>
            </a:xfrm>
            <a:prstGeom prst="flowChartOnlineStorage">
              <a:avLst/>
            </a:prstGeom>
            <a:solidFill>
              <a:srgbClr val="33CC33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lIns="90000" tIns="46800" rIns="90000" bIns="46800" anchor="ctr"/>
            <a:lstStyle/>
            <a:p>
              <a:pPr algn="ctr" latinLnBrk="1"/>
              <a:r>
                <a:rPr lang="pt-BR" b="1">
                  <a:ea typeface="HY헤드라인M" pitchFamily="18" charset="-127"/>
                </a:rPr>
                <a:t>OUTROS</a:t>
              </a:r>
            </a:p>
            <a:p>
              <a:pPr algn="ctr" latinLnBrk="1"/>
              <a:r>
                <a:rPr lang="pt-BR" b="1">
                  <a:ea typeface="HY헤드라인M" pitchFamily="18" charset="-127"/>
                </a:rPr>
                <a:t>OK </a:t>
              </a:r>
              <a:endParaRPr lang="en-US" b="1">
                <a:ea typeface="HY헤드라인M" pitchFamily="18" charset="-127"/>
              </a:endParaRPr>
            </a:p>
          </p:txBody>
        </p:sp>
        <p:sp>
          <p:nvSpPr>
            <p:cNvPr id="379917" name="AutoShape 13"/>
            <p:cNvSpPr>
              <a:spLocks noChangeArrowheads="1"/>
            </p:cNvSpPr>
            <p:nvPr/>
          </p:nvSpPr>
          <p:spPr bwMode="auto">
            <a:xfrm>
              <a:off x="2304" y="1584"/>
              <a:ext cx="960" cy="816"/>
            </a:xfrm>
            <a:prstGeom prst="flowChartMagneticTap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lIns="90000" tIns="46800" rIns="90000" bIns="46800" anchor="ctr"/>
            <a:lstStyle/>
            <a:p>
              <a:pPr algn="ctr" latinLnBrk="1"/>
              <a:r>
                <a:rPr lang="pt-BR" b="1">
                  <a:ea typeface="HY헤드라인M" pitchFamily="18" charset="-127"/>
                </a:rPr>
                <a:t>Auditoria</a:t>
              </a:r>
              <a:endParaRPr lang="en-US" b="1">
                <a:ea typeface="HY헤드라인M" pitchFamily="18" charset="-127"/>
              </a:endParaRPr>
            </a:p>
          </p:txBody>
        </p:sp>
        <p:cxnSp>
          <p:nvCxnSpPr>
            <p:cNvPr id="379918" name="AutoShape 14"/>
            <p:cNvCxnSpPr>
              <a:cxnSpLocks noChangeShapeType="1"/>
              <a:stCxn id="379912" idx="0"/>
              <a:endCxn id="379917" idx="1"/>
            </p:cNvCxnSpPr>
            <p:nvPr/>
          </p:nvCxnSpPr>
          <p:spPr bwMode="auto">
            <a:xfrm rot="16200000">
              <a:off x="1860" y="2100"/>
              <a:ext cx="552" cy="336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cxnSp>
      </p:grpSp>
      <p:sp>
        <p:nvSpPr>
          <p:cNvPr id="379919" name="Text Box 15"/>
          <p:cNvSpPr txBox="1">
            <a:spLocks noChangeArrowheads="1"/>
          </p:cNvSpPr>
          <p:nvPr/>
        </p:nvSpPr>
        <p:spPr bwMode="auto">
          <a:xfrm>
            <a:off x="7375525" y="6132513"/>
            <a:ext cx="170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Almeida,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915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213301"/>
            <a:ext cx="12763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11560" y="548680"/>
            <a:ext cx="7507650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b="1" dirty="0" err="1">
                <a:cs typeface="Calibri" pitchFamily="34" charset="0"/>
              </a:rPr>
              <a:t>Resultados</a:t>
            </a:r>
            <a:r>
              <a:rPr lang="en-US" sz="2800" b="1" dirty="0">
                <a:cs typeface="Calibri" pitchFamily="34" charset="0"/>
              </a:rPr>
              <a:t> </a:t>
            </a:r>
            <a:r>
              <a:rPr lang="en-US" sz="2800" b="1" dirty="0" err="1">
                <a:cs typeface="Calibri" pitchFamily="34" charset="0"/>
              </a:rPr>
              <a:t>finais</a:t>
            </a:r>
            <a:r>
              <a:rPr lang="en-US" sz="2800" b="1" dirty="0">
                <a:cs typeface="Calibri" pitchFamily="34" charset="0"/>
              </a:rPr>
              <a:t> </a:t>
            </a:r>
            <a:r>
              <a:rPr lang="en-US" sz="2800" b="1" dirty="0" err="1" smtClean="0">
                <a:cs typeface="Calibri" pitchFamily="34" charset="0"/>
              </a:rPr>
              <a:t>TerraClass</a:t>
            </a:r>
            <a:r>
              <a:rPr lang="en-US" sz="2800" b="1" dirty="0" smtClean="0">
                <a:cs typeface="Calibri" pitchFamily="34" charset="0"/>
              </a:rPr>
              <a:t>: </a:t>
            </a:r>
            <a:r>
              <a:rPr lang="en-US" sz="2800" b="1" dirty="0">
                <a:cs typeface="Calibri" pitchFamily="34" charset="0"/>
              </a:rPr>
              <a:t>2008,  2010, 2012: </a:t>
            </a:r>
            <a:endParaRPr lang="en-US" sz="2800" b="1" dirty="0" smtClean="0">
              <a:cs typeface="Calibri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311721" y="3657600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/>
              <a:t>59 a 63%</a:t>
            </a:r>
            <a:endParaRPr lang="pt-BR" sz="12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75"/>
            <a:ext cx="9144000" cy="682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6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 r="9236" b="1617"/>
          <a:stretch/>
        </p:blipFill>
        <p:spPr>
          <a:xfrm>
            <a:off x="2895600" y="3567514"/>
            <a:ext cx="3245141" cy="268088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" r="10203" b="1108"/>
          <a:stretch/>
        </p:blipFill>
        <p:spPr>
          <a:xfrm>
            <a:off x="6035191" y="3620782"/>
            <a:ext cx="3108809" cy="257434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" r="10251"/>
          <a:stretch/>
        </p:blipFill>
        <p:spPr>
          <a:xfrm>
            <a:off x="2895600" y="685800"/>
            <a:ext cx="3149414" cy="260060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1" b="765"/>
          <a:stretch/>
        </p:blipFill>
        <p:spPr>
          <a:xfrm>
            <a:off x="18661" y="685801"/>
            <a:ext cx="3234546" cy="25908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" r="9091"/>
          <a:stretch/>
        </p:blipFill>
        <p:spPr>
          <a:xfrm>
            <a:off x="0" y="3657600"/>
            <a:ext cx="3260598" cy="265178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" t="259" r="9331" b="539"/>
          <a:stretch/>
        </p:blipFill>
        <p:spPr>
          <a:xfrm>
            <a:off x="5995963" y="685799"/>
            <a:ext cx="3148038" cy="2590801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3124200" y="685799"/>
            <a:ext cx="4572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3048000" y="3505200"/>
            <a:ext cx="4572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825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1" y="1066800"/>
            <a:ext cx="911523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8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" y="1371600"/>
            <a:ext cx="9117301" cy="438245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" t="19186" r="13626" b="1673"/>
          <a:stretch/>
        </p:blipFill>
        <p:spPr>
          <a:xfrm>
            <a:off x="533399" y="2514600"/>
            <a:ext cx="8063347" cy="27432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6418" y="6450969"/>
            <a:ext cx="3963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https://www.terraclass.gov.br/webgis/</a:t>
            </a:r>
          </a:p>
        </p:txBody>
      </p:sp>
    </p:spTree>
    <p:extLst>
      <p:ext uri="{BB962C8B-B14F-4D97-AF65-F5344CB8AC3E}">
        <p14:creationId xmlns:p14="http://schemas.microsoft.com/office/powerpoint/2010/main" val="225427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013" y="772180"/>
            <a:ext cx="8812088" cy="523220"/>
          </a:xfrm>
        </p:spPr>
        <p:txBody>
          <a:bodyPr/>
          <a:lstStyle/>
          <a:p>
            <a:r>
              <a:rPr lang="pt-BR" dirty="0" smtClean="0"/>
              <a:t>Degradação Florestal (INPE)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20053" y="1828800"/>
            <a:ext cx="8873850" cy="1600200"/>
          </a:xfrm>
          <a:solidFill>
            <a:schemeClr val="accent1">
              <a:lumMod val="95000"/>
            </a:schemeClr>
          </a:solidFill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pt-BR" sz="2000" b="0" i="1" dirty="0" smtClean="0">
                <a:latin typeface="+mj-lt"/>
              </a:rPr>
              <a:t>Processo </a:t>
            </a:r>
            <a:r>
              <a:rPr lang="pt-BR" sz="2000" b="0" i="1" dirty="0">
                <a:latin typeface="+mj-lt"/>
              </a:rPr>
              <a:t>de perda </a:t>
            </a:r>
            <a:r>
              <a:rPr lang="pt-BR" sz="2000" b="0" i="1" dirty="0" smtClean="0">
                <a:latin typeface="+mj-lt"/>
              </a:rPr>
              <a:t>progressiva da </a:t>
            </a:r>
            <a:r>
              <a:rPr lang="pt-BR" sz="2000" b="0" i="1" dirty="0">
                <a:latin typeface="+mj-lt"/>
              </a:rPr>
              <a:t>cobertura florestal pelo efeito da exploração </a:t>
            </a:r>
            <a:r>
              <a:rPr lang="pt-BR" sz="2000" b="0" i="1" dirty="0" smtClean="0">
                <a:latin typeface="+mj-lt"/>
              </a:rPr>
              <a:t>madeireira e de eventos de fogo florestal que </a:t>
            </a:r>
            <a:r>
              <a:rPr lang="pt-BR" sz="2000" b="0" i="1" dirty="0">
                <a:latin typeface="+mj-lt"/>
              </a:rPr>
              <a:t>não se </a:t>
            </a:r>
            <a:r>
              <a:rPr lang="pt-BR" sz="2000" b="0" i="1" dirty="0" smtClean="0">
                <a:latin typeface="+mj-lt"/>
              </a:rPr>
              <a:t>qualifica </a:t>
            </a:r>
            <a:r>
              <a:rPr lang="pt-BR" sz="2000" b="0" i="1" dirty="0">
                <a:latin typeface="+mj-lt"/>
              </a:rPr>
              <a:t>como </a:t>
            </a:r>
            <a:r>
              <a:rPr lang="pt-BR" sz="2000" b="0" i="1" dirty="0" smtClean="0">
                <a:latin typeface="+mj-lt"/>
              </a:rPr>
              <a:t>desmatamento (por corte raso) pelo PRODES. (Definição do </a:t>
            </a:r>
            <a:r>
              <a:rPr lang="pt-BR" sz="2000" b="0" i="1" dirty="0" err="1" smtClean="0">
                <a:latin typeface="+mj-lt"/>
              </a:rPr>
              <a:t>Degrad</a:t>
            </a:r>
            <a:r>
              <a:rPr lang="pt-BR" sz="2000" b="0" i="1" dirty="0" smtClean="0">
                <a:latin typeface="+mj-lt"/>
              </a:rPr>
              <a:t>/Deter INPE, 2008)</a:t>
            </a:r>
          </a:p>
          <a:p>
            <a:pPr marL="114300" indent="0">
              <a:buNone/>
            </a:pPr>
            <a:endParaRPr lang="pt-BR" sz="1600" i="1" dirty="0" smtClean="0"/>
          </a:p>
          <a:p>
            <a:pPr marL="114300" indent="0">
              <a:buNone/>
            </a:pPr>
            <a:endParaRPr lang="pt-BR" sz="2000" i="1" dirty="0" smtClean="0"/>
          </a:p>
          <a:p>
            <a:pPr marL="114300" indent="0">
              <a:buNone/>
            </a:pPr>
            <a:endParaRPr lang="pt-BR" sz="2400" i="1" dirty="0" smtClean="0"/>
          </a:p>
          <a:p>
            <a:endParaRPr lang="pt-BR" sz="2400" i="1" dirty="0" smtClean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4676" t="44086" r="22786" b="36662"/>
          <a:stretch/>
        </p:blipFill>
        <p:spPr bwMode="auto">
          <a:xfrm>
            <a:off x="7162800" y="76200"/>
            <a:ext cx="1882701" cy="1286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57200" y="6583363"/>
            <a:ext cx="1636713" cy="27463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200">
                <a:latin typeface="Arial" panose="020B0604020202020204" pitchFamily="34" charset="0"/>
                <a:cs typeface="Arial" panose="020B0604020202020204" pitchFamily="34" charset="0"/>
              </a:rPr>
              <a:t>Fonte: Lambin (1999)</a:t>
            </a:r>
          </a:p>
        </p:txBody>
      </p:sp>
      <p:pic>
        <p:nvPicPr>
          <p:cNvPr id="10" name="Picture 7" descr="arvores"/>
          <p:cNvPicPr>
            <a:picLocks noChangeAspect="1" noChangeArrowheads="1"/>
          </p:cNvPicPr>
          <p:nvPr/>
        </p:nvPicPr>
        <p:blipFill>
          <a:blip r:embed="rId3" cstate="print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2788"/>
            <a:ext cx="2133600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orte_raso"/>
          <p:cNvPicPr>
            <a:picLocks noChangeAspect="1" noChangeArrowheads="1"/>
          </p:cNvPicPr>
          <p:nvPr/>
        </p:nvPicPr>
        <p:blipFill>
          <a:blip r:embed="rId4" cstate="print">
            <a:lum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276849"/>
            <a:ext cx="2133600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0" y="3225800"/>
            <a:ext cx="9144000" cy="3708400"/>
            <a:chOff x="0" y="1680"/>
            <a:chExt cx="5760" cy="2336"/>
          </a:xfrm>
        </p:grpSpPr>
        <p:grpSp>
          <p:nvGrpSpPr>
            <p:cNvPr id="14" name="Group 10"/>
            <p:cNvGrpSpPr>
              <a:grpSpLocks/>
            </p:cNvGrpSpPr>
            <p:nvPr/>
          </p:nvGrpSpPr>
          <p:grpSpPr bwMode="auto">
            <a:xfrm>
              <a:off x="1152" y="1680"/>
              <a:ext cx="1680" cy="1036"/>
              <a:chOff x="1152" y="1680"/>
              <a:chExt cx="1680" cy="1036"/>
            </a:xfrm>
          </p:grpSpPr>
          <p:pic>
            <p:nvPicPr>
              <p:cNvPr id="30" name="Picture 11" descr="flor_deg_ini3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contrast="3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" y="1680"/>
                <a:ext cx="1392" cy="1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AutoShape 12"/>
              <p:cNvSpPr>
                <a:spLocks noChangeArrowheads="1"/>
              </p:cNvSpPr>
              <p:nvPr/>
            </p:nvSpPr>
            <p:spPr bwMode="auto">
              <a:xfrm>
                <a:off x="1152" y="2112"/>
                <a:ext cx="480" cy="192"/>
              </a:xfrm>
              <a:prstGeom prst="notchedRightArrow">
                <a:avLst>
                  <a:gd name="adj1" fmla="val 50000"/>
                  <a:gd name="adj2" fmla="val 62500"/>
                </a:avLst>
              </a:prstGeom>
              <a:solidFill>
                <a:srgbClr val="E6BC7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pt-BR" sz="1800"/>
              </a:p>
            </p:txBody>
          </p:sp>
        </p:grpSp>
        <p:grpSp>
          <p:nvGrpSpPr>
            <p:cNvPr id="15" name="Group 13"/>
            <p:cNvGrpSpPr>
              <a:grpSpLocks/>
            </p:cNvGrpSpPr>
            <p:nvPr/>
          </p:nvGrpSpPr>
          <p:grpSpPr bwMode="auto">
            <a:xfrm>
              <a:off x="2688" y="1687"/>
              <a:ext cx="1632" cy="1029"/>
              <a:chOff x="2688" y="1687"/>
              <a:chExt cx="1632" cy="1029"/>
            </a:xfrm>
          </p:grpSpPr>
          <p:pic>
            <p:nvPicPr>
              <p:cNvPr id="28" name="Picture 14" descr="flor_deg_int3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contrast="4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1687"/>
                <a:ext cx="1392" cy="1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AutoShape 15"/>
              <p:cNvSpPr>
                <a:spLocks noChangeArrowheads="1"/>
              </p:cNvSpPr>
              <p:nvPr/>
            </p:nvSpPr>
            <p:spPr bwMode="auto">
              <a:xfrm>
                <a:off x="2688" y="2112"/>
                <a:ext cx="480" cy="192"/>
              </a:xfrm>
              <a:prstGeom prst="notchedRightArrow">
                <a:avLst>
                  <a:gd name="adj1" fmla="val 50000"/>
                  <a:gd name="adj2" fmla="val 62500"/>
                </a:avLst>
              </a:prstGeom>
              <a:solidFill>
                <a:srgbClr val="E6BC7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pt-BR" sz="1800"/>
              </a:p>
            </p:txBody>
          </p:sp>
        </p:grpSp>
        <p:grpSp>
          <p:nvGrpSpPr>
            <p:cNvPr id="16" name="Group 16"/>
            <p:cNvGrpSpPr>
              <a:grpSpLocks/>
            </p:cNvGrpSpPr>
            <p:nvPr/>
          </p:nvGrpSpPr>
          <p:grpSpPr bwMode="auto">
            <a:xfrm>
              <a:off x="4128" y="1680"/>
              <a:ext cx="1632" cy="1036"/>
              <a:chOff x="4128" y="1680"/>
              <a:chExt cx="1632" cy="1036"/>
            </a:xfrm>
          </p:grpSpPr>
          <p:pic>
            <p:nvPicPr>
              <p:cNvPr id="26" name="Picture 17" descr="flor_deg_int2"/>
              <p:cNvPicPr>
                <a:picLocks noChangeAspect="1" noChangeArrowheads="1"/>
              </p:cNvPicPr>
              <p:nvPr/>
            </p:nvPicPr>
            <p:blipFill>
              <a:blip r:embed="rId7" cstate="print">
                <a:lum contrast="4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1680"/>
                <a:ext cx="1392" cy="1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AutoShape 18"/>
              <p:cNvSpPr>
                <a:spLocks noChangeArrowheads="1"/>
              </p:cNvSpPr>
              <p:nvPr/>
            </p:nvSpPr>
            <p:spPr bwMode="auto">
              <a:xfrm>
                <a:off x="4128" y="2064"/>
                <a:ext cx="480" cy="192"/>
              </a:xfrm>
              <a:prstGeom prst="notchedRightArrow">
                <a:avLst>
                  <a:gd name="adj1" fmla="val 50000"/>
                  <a:gd name="adj2" fmla="val 62500"/>
                </a:avLst>
              </a:prstGeom>
              <a:solidFill>
                <a:srgbClr val="E6BC7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pt-BR" sz="1800"/>
              </a:p>
            </p:txBody>
          </p:sp>
        </p:grpSp>
        <p:grpSp>
          <p:nvGrpSpPr>
            <p:cNvPr id="17" name="Group 19"/>
            <p:cNvGrpSpPr>
              <a:grpSpLocks/>
            </p:cNvGrpSpPr>
            <p:nvPr/>
          </p:nvGrpSpPr>
          <p:grpSpPr bwMode="auto">
            <a:xfrm>
              <a:off x="2928" y="2976"/>
              <a:ext cx="1680" cy="1037"/>
              <a:chOff x="2928" y="2976"/>
              <a:chExt cx="1680" cy="1037"/>
            </a:xfrm>
          </p:grpSpPr>
          <p:pic>
            <p:nvPicPr>
              <p:cNvPr id="24" name="Picture 20" descr="flor_deg_av1"/>
              <p:cNvPicPr>
                <a:picLocks noChangeAspect="1" noChangeArrowheads="1"/>
              </p:cNvPicPr>
              <p:nvPr/>
            </p:nvPicPr>
            <p:blipFill>
              <a:blip r:embed="rId8" cstate="print">
                <a:lum contrast="4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2976"/>
                <a:ext cx="1392" cy="1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AutoShape 21"/>
              <p:cNvSpPr>
                <a:spLocks noChangeArrowheads="1"/>
              </p:cNvSpPr>
              <p:nvPr/>
            </p:nvSpPr>
            <p:spPr bwMode="auto">
              <a:xfrm>
                <a:off x="4128" y="3408"/>
                <a:ext cx="480" cy="192"/>
              </a:xfrm>
              <a:prstGeom prst="notchedRightArrow">
                <a:avLst>
                  <a:gd name="adj1" fmla="val 50000"/>
                  <a:gd name="adj2" fmla="val 62500"/>
                </a:avLst>
              </a:prstGeom>
              <a:solidFill>
                <a:srgbClr val="E6BC7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pt-BR" sz="1800"/>
              </a:p>
            </p:txBody>
          </p:sp>
        </p:grpSp>
        <p:grpSp>
          <p:nvGrpSpPr>
            <p:cNvPr id="18" name="Group 22"/>
            <p:cNvGrpSpPr>
              <a:grpSpLocks/>
            </p:cNvGrpSpPr>
            <p:nvPr/>
          </p:nvGrpSpPr>
          <p:grpSpPr bwMode="auto">
            <a:xfrm>
              <a:off x="1440" y="2976"/>
              <a:ext cx="1680" cy="1040"/>
              <a:chOff x="1440" y="2976"/>
              <a:chExt cx="1680" cy="1040"/>
            </a:xfrm>
          </p:grpSpPr>
          <p:pic>
            <p:nvPicPr>
              <p:cNvPr id="22" name="Picture 23" descr="flor_deg_av3"/>
              <p:cNvPicPr>
                <a:picLocks noChangeAspect="1" noChangeArrowheads="1"/>
              </p:cNvPicPr>
              <p:nvPr/>
            </p:nvPicPr>
            <p:blipFill>
              <a:blip r:embed="rId9" cstate="print">
                <a:lum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" y="2976"/>
                <a:ext cx="1392" cy="10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AutoShape 24"/>
              <p:cNvSpPr>
                <a:spLocks noChangeArrowheads="1"/>
              </p:cNvSpPr>
              <p:nvPr/>
            </p:nvSpPr>
            <p:spPr bwMode="auto">
              <a:xfrm>
                <a:off x="2640" y="3408"/>
                <a:ext cx="480" cy="192"/>
              </a:xfrm>
              <a:prstGeom prst="notchedRightArrow">
                <a:avLst>
                  <a:gd name="adj1" fmla="val 50000"/>
                  <a:gd name="adj2" fmla="val 62500"/>
                </a:avLst>
              </a:prstGeom>
              <a:solidFill>
                <a:srgbClr val="E6BC7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pt-BR" sz="1800"/>
              </a:p>
            </p:txBody>
          </p:sp>
        </p:grpSp>
        <p:grpSp>
          <p:nvGrpSpPr>
            <p:cNvPr id="19" name="Group 25"/>
            <p:cNvGrpSpPr>
              <a:grpSpLocks/>
            </p:cNvGrpSpPr>
            <p:nvPr/>
          </p:nvGrpSpPr>
          <p:grpSpPr bwMode="auto">
            <a:xfrm>
              <a:off x="0" y="2978"/>
              <a:ext cx="1584" cy="1038"/>
              <a:chOff x="0" y="2978"/>
              <a:chExt cx="1584" cy="1038"/>
            </a:xfrm>
          </p:grpSpPr>
          <p:pic>
            <p:nvPicPr>
              <p:cNvPr id="20" name="Picture 26" descr="flor_deg_av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500"/>
              <a:stretch>
                <a:fillRect/>
              </a:stretch>
            </p:blipFill>
            <p:spPr bwMode="auto">
              <a:xfrm>
                <a:off x="0" y="2978"/>
                <a:ext cx="1344" cy="1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AutoShape 27"/>
              <p:cNvSpPr>
                <a:spLocks noChangeArrowheads="1"/>
              </p:cNvSpPr>
              <p:nvPr/>
            </p:nvSpPr>
            <p:spPr bwMode="auto">
              <a:xfrm>
                <a:off x="1104" y="3360"/>
                <a:ext cx="480" cy="192"/>
              </a:xfrm>
              <a:prstGeom prst="notchedRightArrow">
                <a:avLst>
                  <a:gd name="adj1" fmla="val 50000"/>
                  <a:gd name="adj2" fmla="val 62500"/>
                </a:avLst>
              </a:prstGeom>
              <a:solidFill>
                <a:srgbClr val="E6BC7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lnSpc>
                    <a:spcPct val="135000"/>
                  </a:lnSpc>
                  <a:spcBef>
                    <a:spcPct val="40000"/>
                  </a:spcBef>
                  <a:spcAft>
                    <a:spcPct val="4000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pt-BR" sz="1800"/>
              </a:p>
            </p:txBody>
          </p:sp>
        </p:grpSp>
      </p:grpSp>
      <p:sp>
        <p:nvSpPr>
          <p:cNvPr id="5" name="Multiplicar 4"/>
          <p:cNvSpPr/>
          <p:nvPr/>
        </p:nvSpPr>
        <p:spPr>
          <a:xfrm>
            <a:off x="6858000" y="5276850"/>
            <a:ext cx="2438400" cy="1652586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871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1524000"/>
            <a:ext cx="11049000" cy="4877119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5029200" y="0"/>
            <a:ext cx="3963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https://www.terraclass.gov.br/webgis/</a:t>
            </a:r>
          </a:p>
        </p:txBody>
      </p:sp>
      <p:sp>
        <p:nvSpPr>
          <p:cNvPr id="3" name="Retângulo 2"/>
          <p:cNvSpPr/>
          <p:nvPr/>
        </p:nvSpPr>
        <p:spPr>
          <a:xfrm>
            <a:off x="3733800" y="3352800"/>
            <a:ext cx="228600" cy="2286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783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029200" y="0"/>
            <a:ext cx="3963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https://www.terraclass.gov.br/webgis/</a:t>
            </a:r>
          </a:p>
        </p:txBody>
      </p:sp>
      <p:sp>
        <p:nvSpPr>
          <p:cNvPr id="3" name="Retângulo 2"/>
          <p:cNvSpPr/>
          <p:nvPr/>
        </p:nvSpPr>
        <p:spPr>
          <a:xfrm>
            <a:off x="3657600" y="3352800"/>
            <a:ext cx="381000" cy="3048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687"/>
            <a:ext cx="9144000" cy="412862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04800" y="714786"/>
            <a:ext cx="1603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Santarém, PA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239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0146"/>
            <a:ext cx="9144000" cy="413770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04800" y="714786"/>
            <a:ext cx="1603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Santarém, PA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3674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6606"/>
            <a:ext cx="9144000" cy="410478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04800" y="714786"/>
            <a:ext cx="1603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Santarém, PA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315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2075"/>
            <a:ext cx="9144000" cy="413385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04800" y="714786"/>
            <a:ext cx="1603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Santarém, PA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752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Chart 16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450" y="606425"/>
            <a:ext cx="8001000" cy="568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165" y="-15240"/>
            <a:ext cx="9305925" cy="727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2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6" name="Rectangle 4"/>
          <p:cNvSpPr>
            <a:spLocks noChangeArrowheads="1"/>
          </p:cNvSpPr>
          <p:nvPr/>
        </p:nvSpPr>
        <p:spPr bwMode="auto">
          <a:xfrm>
            <a:off x="228600" y="533400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2800" b="1" dirty="0" smtClean="0">
                <a:solidFill>
                  <a:schemeClr val="tx2"/>
                </a:solidFill>
                <a:latin typeface="Verdana" pitchFamily="34" charset="0"/>
              </a:rPr>
              <a:t>Programa Amazônia</a:t>
            </a:r>
            <a:endParaRPr lang="pt-BR" sz="2800" b="1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530437" name="Rectangle 5"/>
          <p:cNvSpPr>
            <a:spLocks noChangeArrowheads="1"/>
          </p:cNvSpPr>
          <p:nvPr/>
        </p:nvSpPr>
        <p:spPr bwMode="auto">
          <a:xfrm>
            <a:off x="0" y="1524000"/>
            <a:ext cx="8915400" cy="4724400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15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r>
              <a:rPr lang="pt-BR" sz="2800" dirty="0" err="1" smtClean="0">
                <a:latin typeface="Garamond (W1)" pitchFamily="18" charset="0"/>
              </a:rPr>
              <a:t>TerraClass</a:t>
            </a:r>
            <a:r>
              <a:rPr lang="pt-BR" sz="2800" dirty="0" smtClean="0">
                <a:latin typeface="Garamond (W1)" pitchFamily="18" charset="0"/>
              </a:rPr>
              <a:t> 2018, </a:t>
            </a:r>
            <a:r>
              <a:rPr lang="pt-BR" sz="2800" b="1" dirty="0">
                <a:solidFill>
                  <a:srgbClr val="FF0000"/>
                </a:solidFill>
                <a:latin typeface="Garamond (W1)" pitchFamily="18" charset="0"/>
              </a:rPr>
              <a:t>2020</a:t>
            </a:r>
            <a:r>
              <a:rPr lang="pt-BR" sz="2800" dirty="0" smtClean="0">
                <a:latin typeface="Garamond (W1)" pitchFamily="18" charset="0"/>
              </a:rPr>
              <a:t>, 2022 </a:t>
            </a:r>
          </a:p>
          <a:p>
            <a:pPr marL="457200" indent="-457200">
              <a:spcBef>
                <a:spcPct val="15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r>
              <a:rPr lang="pt-BR" sz="2400" dirty="0" smtClean="0">
                <a:solidFill>
                  <a:srgbClr val="000099"/>
                </a:solidFill>
                <a:latin typeface="Garamond (W1)" pitchFamily="18" charset="0"/>
              </a:rPr>
              <a:t>Ampliação </a:t>
            </a:r>
            <a:r>
              <a:rPr lang="pt-BR" sz="2400" dirty="0">
                <a:solidFill>
                  <a:srgbClr val="000099"/>
                </a:solidFill>
                <a:latin typeface="Garamond (W1)" pitchFamily="18" charset="0"/>
              </a:rPr>
              <a:t>do mapeamento de uso e cobertura da terra para cerrado</a:t>
            </a:r>
            <a:r>
              <a:rPr lang="pt-BR" sz="2000" dirty="0">
                <a:solidFill>
                  <a:srgbClr val="000099"/>
                </a:solidFill>
                <a:latin typeface="Garamond (W1)" pitchFamily="18" charset="0"/>
              </a:rPr>
              <a:t> (Na Amazônia Legal) </a:t>
            </a:r>
            <a:endParaRPr lang="pt-BR" sz="2400" dirty="0" smtClean="0">
              <a:solidFill>
                <a:srgbClr val="000099"/>
              </a:solidFill>
              <a:latin typeface="Garamond (W1)" pitchFamily="18" charset="0"/>
            </a:endParaRPr>
          </a:p>
          <a:p>
            <a:pPr marL="838200" lvl="1" indent="-381000">
              <a:lnSpc>
                <a:spcPct val="85000"/>
              </a:lnSpc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itchFamily="2" charset="2"/>
              <a:buAutoNum type="arabicPeriod"/>
            </a:pPr>
            <a:endParaRPr lang="pt-BR" sz="2400" dirty="0" smtClean="0">
              <a:solidFill>
                <a:srgbClr val="000099"/>
              </a:solidFill>
              <a:latin typeface="Garamond (W1)" pitchFamily="18" charset="0"/>
            </a:endParaRPr>
          </a:p>
          <a:p>
            <a:pPr lvl="1" indent="-457200">
              <a:lnSpc>
                <a:spcPct val="85000"/>
              </a:lnSpc>
              <a:spcBef>
                <a:spcPct val="15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r>
              <a:rPr lang="pt-BR" sz="2800" dirty="0">
                <a:latin typeface="Garamond (W1)" pitchFamily="18" charset="0"/>
              </a:rPr>
              <a:t>Novas técnicas para o mapeamento do desmatamento e da degradação florestal: Análise de séries </a:t>
            </a:r>
            <a:r>
              <a:rPr lang="pt-BR" sz="2800" dirty="0" smtClean="0">
                <a:latin typeface="Garamond (W1)" pitchFamily="18" charset="0"/>
              </a:rPr>
              <a:t>temporais, RF, etc..</a:t>
            </a:r>
            <a:endParaRPr lang="pt-BR" sz="2800" dirty="0">
              <a:latin typeface="Garamond (W1)" pitchFamily="18" charset="0"/>
            </a:endParaRPr>
          </a:p>
          <a:p>
            <a:pPr marL="457200" indent="-4572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endParaRPr lang="pt-BR" sz="2400" b="1" dirty="0">
              <a:latin typeface="Garamond (W1)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830" y="5105400"/>
            <a:ext cx="4440237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7" y="5140325"/>
            <a:ext cx="45291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86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9" name="Picture 7" descr="DSC003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</p:spPr>
      </p:pic>
      <p:sp>
        <p:nvSpPr>
          <p:cNvPr id="35635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74663" y="1446213"/>
            <a:ext cx="7678737" cy="1373187"/>
          </a:xfrm>
        </p:spPr>
        <p:txBody>
          <a:bodyPr/>
          <a:lstStyle/>
          <a:p>
            <a:pPr algn="ctr"/>
            <a:r>
              <a:rPr lang="pt-BR">
                <a:solidFill>
                  <a:schemeClr val="bg2"/>
                </a:solidFill>
              </a:rPr>
              <a:t>FIM</a:t>
            </a:r>
            <a:br>
              <a:rPr lang="pt-BR">
                <a:solidFill>
                  <a:schemeClr val="bg2"/>
                </a:solidFill>
              </a:rPr>
            </a:br>
            <a:r>
              <a:rPr lang="pt-BR">
                <a:solidFill>
                  <a:schemeClr val="bg2"/>
                </a:solidFill>
              </a:rPr>
              <a:t/>
            </a:r>
            <a:br>
              <a:rPr lang="pt-BR">
                <a:solidFill>
                  <a:schemeClr val="bg2"/>
                </a:solidFill>
              </a:rPr>
            </a:br>
            <a:r>
              <a:rPr lang="pt-BR">
                <a:solidFill>
                  <a:schemeClr val="bg2"/>
                </a:solidFill>
              </a:rPr>
              <a:t>Obrigada!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8" name="Rectangle 4"/>
          <p:cNvSpPr>
            <a:spLocks noChangeArrowheads="1"/>
          </p:cNvSpPr>
          <p:nvPr/>
        </p:nvSpPr>
        <p:spPr bwMode="auto">
          <a:xfrm>
            <a:off x="685800" y="68580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2800" b="1">
                <a:solidFill>
                  <a:schemeClr val="tx2"/>
                </a:solidFill>
                <a:latin typeface="Verdana" pitchFamily="34" charset="0"/>
              </a:rPr>
              <a:t>Processo de Degradação Florestal</a:t>
            </a:r>
          </a:p>
        </p:txBody>
      </p:sp>
      <p:sp>
        <p:nvSpPr>
          <p:cNvPr id="466949" name="Rectangle 5"/>
          <p:cNvSpPr>
            <a:spLocks noChangeArrowheads="1"/>
          </p:cNvSpPr>
          <p:nvPr/>
        </p:nvSpPr>
        <p:spPr bwMode="auto">
          <a:xfrm>
            <a:off x="304800" y="2057400"/>
            <a:ext cx="3657600" cy="39624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r>
              <a:rPr lang="pt-BR" sz="2000" dirty="0">
                <a:latin typeface="Garamond (W1)" pitchFamily="18" charset="0"/>
              </a:rPr>
              <a:t>Distúrbios naturais ou </a:t>
            </a:r>
            <a:r>
              <a:rPr lang="pt-BR" sz="2000" dirty="0" err="1">
                <a:latin typeface="Garamond (W1)" pitchFamily="18" charset="0"/>
              </a:rPr>
              <a:t>antrópicos</a:t>
            </a:r>
            <a:endParaRPr lang="pt-BR" sz="2000" dirty="0">
              <a:latin typeface="Garamond (W1)" pitchFamily="18" charset="0"/>
            </a:endParaRPr>
          </a:p>
          <a:p>
            <a:pPr marL="838200" lvl="1" indent="-3810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r>
              <a:rPr lang="pt-BR" sz="2000" b="1" dirty="0">
                <a:latin typeface="Garamond (W1)" pitchFamily="18" charset="0"/>
              </a:rPr>
              <a:t>Perda de árvores </a:t>
            </a:r>
          </a:p>
          <a:p>
            <a:pPr marL="838200" lvl="1" indent="-38100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itchFamily="2" charset="2"/>
              <a:buChar char="n"/>
            </a:pPr>
            <a:r>
              <a:rPr lang="pt-BR" sz="2000" b="1" dirty="0">
                <a:latin typeface="Garamond (W1)" pitchFamily="18" charset="0"/>
              </a:rPr>
              <a:t>Remoção do sub-bosque/regeneração</a:t>
            </a:r>
          </a:p>
          <a:p>
            <a:pPr marL="838200" lvl="1" indent="-38100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itchFamily="2" charset="2"/>
              <a:buChar char="n"/>
            </a:pPr>
            <a:r>
              <a:rPr lang="pt-BR" sz="2000" b="1" dirty="0">
                <a:latin typeface="Garamond (W1)" pitchFamily="18" charset="0"/>
              </a:rPr>
              <a:t>Perda de capacidade de manutenção da umidade </a:t>
            </a:r>
          </a:p>
          <a:p>
            <a:pPr marL="838200" lvl="1" indent="-38100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itchFamily="2" charset="2"/>
              <a:buChar char="n"/>
            </a:pPr>
            <a:r>
              <a:rPr lang="pt-BR" sz="2000" b="1" dirty="0">
                <a:latin typeface="Garamond (W1)" pitchFamily="18" charset="0"/>
              </a:rPr>
              <a:t>Vulnerabilidade ao fogo (</a:t>
            </a:r>
            <a:r>
              <a:rPr lang="pt-BR" sz="2000" b="1" dirty="0" err="1">
                <a:latin typeface="Garamond (W1)" pitchFamily="18" charset="0"/>
              </a:rPr>
              <a:t>Cochrane</a:t>
            </a:r>
            <a:r>
              <a:rPr lang="pt-BR" sz="2000" b="1" dirty="0">
                <a:latin typeface="Garamond (W1)" pitchFamily="18" charset="0"/>
              </a:rPr>
              <a:t>, 2003)</a:t>
            </a:r>
          </a:p>
        </p:txBody>
      </p:sp>
      <p:pic>
        <p:nvPicPr>
          <p:cNvPr id="46695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2286000"/>
            <a:ext cx="4953000" cy="37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6951" name="Rectangle 7"/>
          <p:cNvSpPr>
            <a:spLocks noChangeArrowheads="1"/>
          </p:cNvSpPr>
          <p:nvPr/>
        </p:nvSpPr>
        <p:spPr bwMode="auto">
          <a:xfrm>
            <a:off x="5638800" y="6248400"/>
            <a:ext cx="18669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lvl="1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sz="1200" b="1">
                <a:cs typeface="Arial" pitchFamily="34" charset="0"/>
              </a:rPr>
              <a:t>(Cochrane, 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608" y="-513103"/>
            <a:ext cx="6815505" cy="1815882"/>
          </a:xfrm>
        </p:spPr>
        <p:txBody>
          <a:bodyPr/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>
                <a:solidFill>
                  <a:srgbClr val="2C7198"/>
                </a:solidFill>
              </a:rPr>
              <a:t>Degradação florestal</a:t>
            </a:r>
            <a:endParaRPr lang="pt-BR" dirty="0">
              <a:solidFill>
                <a:srgbClr val="2C7198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608" y="1707018"/>
            <a:ext cx="7886700" cy="40166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 smtClean="0"/>
              <a:t>Causas</a:t>
            </a:r>
            <a:endParaRPr lang="en-US" sz="2400" dirty="0" smtClean="0"/>
          </a:p>
          <a:p>
            <a:pPr marL="0" indent="0"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800" dirty="0" smtClean="0"/>
              <a:t>1</a:t>
            </a:r>
            <a:r>
              <a:rPr lang="en-US" sz="1800" dirty="0" smtClean="0"/>
              <a:t>. </a:t>
            </a:r>
            <a:r>
              <a:rPr lang="en-US" sz="1800" dirty="0" err="1" smtClean="0"/>
              <a:t>Incêndios</a:t>
            </a:r>
            <a:r>
              <a:rPr lang="en-US" sz="1800" dirty="0" smtClean="0"/>
              <a:t> </a:t>
            </a:r>
            <a:r>
              <a:rPr lang="en-US" sz="1800" dirty="0" err="1" smtClean="0"/>
              <a:t>florestais</a:t>
            </a:r>
            <a:endParaRPr lang="en-US" sz="1800" dirty="0" smtClean="0"/>
          </a:p>
          <a:p>
            <a:pPr marL="0" indent="0"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800" dirty="0" smtClean="0"/>
              <a:t>2. </a:t>
            </a:r>
            <a:r>
              <a:rPr lang="en-US" sz="1800" dirty="0" err="1" smtClean="0"/>
              <a:t>Extração</a:t>
            </a:r>
            <a:r>
              <a:rPr lang="en-US" sz="1800" dirty="0" smtClean="0"/>
              <a:t> </a:t>
            </a:r>
            <a:r>
              <a:rPr lang="en-US" sz="1800" dirty="0" err="1" smtClean="0"/>
              <a:t>seletiva</a:t>
            </a:r>
            <a:r>
              <a:rPr lang="en-US" sz="1800" dirty="0" smtClean="0"/>
              <a:t> de madeira</a:t>
            </a:r>
          </a:p>
          <a:p>
            <a:pPr marL="0" indent="0"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800" dirty="0" smtClean="0"/>
              <a:t>3. </a:t>
            </a:r>
            <a:r>
              <a:rPr lang="en-US" sz="1800" dirty="0" err="1" smtClean="0"/>
              <a:t>Fragmentação</a:t>
            </a:r>
            <a:r>
              <a:rPr lang="en-US" sz="1800" dirty="0" smtClean="0"/>
              <a:t> </a:t>
            </a:r>
            <a:r>
              <a:rPr lang="en-US" sz="1800" dirty="0" err="1" smtClean="0"/>
              <a:t>florestal</a:t>
            </a:r>
            <a:r>
              <a:rPr lang="en-US" sz="1800" dirty="0" smtClean="0"/>
              <a:t>  </a:t>
            </a:r>
          </a:p>
          <a:p>
            <a:pPr marL="0" indent="0"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800" dirty="0" smtClean="0"/>
              <a:t>4. </a:t>
            </a:r>
            <a:r>
              <a:rPr lang="en-US" sz="1800" dirty="0" err="1" smtClean="0"/>
              <a:t>Efeito</a:t>
            </a:r>
            <a:r>
              <a:rPr lang="en-US" sz="1800" dirty="0" smtClean="0"/>
              <a:t> de </a:t>
            </a:r>
            <a:r>
              <a:rPr lang="en-US" sz="1800" dirty="0" err="1" smtClean="0"/>
              <a:t>borda</a:t>
            </a:r>
            <a:r>
              <a:rPr lang="en-US" dirty="0" smtClean="0"/>
              <a:t>.</a:t>
            </a:r>
          </a:p>
          <a:p>
            <a:endParaRPr lang="en-US" dirty="0" smtClean="0"/>
          </a:p>
        </p:txBody>
      </p:sp>
      <p:sp>
        <p:nvSpPr>
          <p:cNvPr id="13" name="AutoShape 2" descr="Landsat 8 | Landsat Science"/>
          <p:cNvSpPr>
            <a:spLocks noChangeAspect="1" noChangeArrowheads="1"/>
          </p:cNvSpPr>
          <p:nvPr/>
        </p:nvSpPr>
        <p:spPr bwMode="auto">
          <a:xfrm>
            <a:off x="143608" y="-446943"/>
            <a:ext cx="2637692" cy="148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16" name="Grupo 15"/>
          <p:cNvGrpSpPr/>
          <p:nvPr/>
        </p:nvGrpSpPr>
        <p:grpSpPr>
          <a:xfrm>
            <a:off x="143609" y="857249"/>
            <a:ext cx="8973634" cy="5770903"/>
            <a:chOff x="143609" y="857249"/>
            <a:chExt cx="8973634" cy="5770903"/>
          </a:xfrm>
        </p:grpSpPr>
        <p:pic>
          <p:nvPicPr>
            <p:cNvPr id="6" name="Imagem 5" descr="fogo_rasteiro_balch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86202" y="857249"/>
              <a:ext cx="2731041" cy="3626033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6202" y="4700527"/>
              <a:ext cx="2731041" cy="1893704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853" y="4700526"/>
              <a:ext cx="2525616" cy="1894213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 rotWithShape="1">
            <a:blip r:embed="rId5"/>
            <a:srcRect l="8324" r="8670" b="10470"/>
            <a:stretch/>
          </p:blipFill>
          <p:spPr>
            <a:xfrm>
              <a:off x="3318231" y="4666605"/>
              <a:ext cx="2466078" cy="1961547"/>
            </a:xfrm>
            <a:prstGeom prst="rect">
              <a:avLst/>
            </a:prstGeom>
          </p:spPr>
        </p:pic>
        <p:grpSp>
          <p:nvGrpSpPr>
            <p:cNvPr id="12" name="Grupo 11"/>
            <p:cNvGrpSpPr/>
            <p:nvPr/>
          </p:nvGrpSpPr>
          <p:grpSpPr>
            <a:xfrm>
              <a:off x="143609" y="2133600"/>
              <a:ext cx="5582913" cy="2617634"/>
              <a:chOff x="744314" y="2012915"/>
              <a:chExt cx="6364758" cy="2835770"/>
            </a:xfrm>
          </p:grpSpPr>
          <p:sp>
            <p:nvSpPr>
              <p:cNvPr id="10" name="Retângulo 9"/>
              <p:cNvSpPr/>
              <p:nvPr/>
            </p:nvSpPr>
            <p:spPr>
              <a:xfrm>
                <a:off x="744314" y="2012915"/>
                <a:ext cx="4092971" cy="1114425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050"/>
              </a:p>
            </p:txBody>
          </p:sp>
          <p:sp>
            <p:nvSpPr>
              <p:cNvPr id="4" name="Seta para a direita 3"/>
              <p:cNvSpPr/>
              <p:nvPr/>
            </p:nvSpPr>
            <p:spPr>
              <a:xfrm>
                <a:off x="4953000" y="2328849"/>
                <a:ext cx="2156072" cy="36705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" name="Seta para baixo 4"/>
              <p:cNvSpPr/>
              <p:nvPr/>
            </p:nvSpPr>
            <p:spPr>
              <a:xfrm rot="17676040">
                <a:off x="5722387" y="2811112"/>
                <a:ext cx="375399" cy="181158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" name="Seta para a direita 10"/>
              <p:cNvSpPr/>
              <p:nvPr/>
            </p:nvSpPr>
            <p:spPr>
              <a:xfrm rot="7777253">
                <a:off x="2989128" y="3873921"/>
                <a:ext cx="1590138" cy="35938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pic>
        <p:nvPicPr>
          <p:cNvPr id="14" name="Imagem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2240" y="1302779"/>
            <a:ext cx="2140871" cy="119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0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824" y="0"/>
            <a:ext cx="4688176" cy="350100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68011" cy="3501008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107504" y="116632"/>
            <a:ext cx="6240234" cy="369332"/>
          </a:xfrm>
          <a:prstGeom prst="rect">
            <a:avLst/>
          </a:prstGeom>
          <a:solidFill>
            <a:srgbClr val="D5DAD8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002060"/>
                </a:solidFill>
              </a:rPr>
              <a:t>Áreas de degradação florestal mapeadas em 2015 pelo </a:t>
            </a:r>
            <a:r>
              <a:rPr lang="pt-BR" b="1" dirty="0" err="1" smtClean="0">
                <a:solidFill>
                  <a:srgbClr val="002060"/>
                </a:solidFill>
              </a:rPr>
              <a:t>Degrad</a:t>
            </a:r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-36512" y="3068960"/>
            <a:ext cx="1863011" cy="338554"/>
          </a:xfrm>
          <a:prstGeom prst="rect">
            <a:avLst/>
          </a:prstGeom>
          <a:solidFill>
            <a:srgbClr val="D5DAD8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pt-BR" sz="1600" b="1" dirty="0" err="1" smtClean="0">
                <a:solidFill>
                  <a:srgbClr val="002060"/>
                </a:solidFill>
              </a:rPr>
              <a:t>Sta</a:t>
            </a:r>
            <a:r>
              <a:rPr lang="pt-BR" sz="1600" b="1" dirty="0" smtClean="0">
                <a:solidFill>
                  <a:srgbClr val="002060"/>
                </a:solidFill>
              </a:rPr>
              <a:t> Carmem - MT</a:t>
            </a:r>
            <a:endParaRPr lang="pt-BR" sz="1600" b="1" dirty="0">
              <a:solidFill>
                <a:srgbClr val="002060"/>
              </a:solidFill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012" y="3501009"/>
            <a:ext cx="4475988" cy="335699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209" y="3438292"/>
            <a:ext cx="4691219" cy="3464608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6"/>
          <a:srcRect l="8324" r="8670" b="10470"/>
          <a:stretch/>
        </p:blipFill>
        <p:spPr>
          <a:xfrm>
            <a:off x="3371779" y="2898613"/>
            <a:ext cx="2671584" cy="2125009"/>
          </a:xfrm>
          <a:prstGeom prst="rect">
            <a:avLst/>
          </a:prstGeom>
        </p:spPr>
      </p:pic>
      <p:sp>
        <p:nvSpPr>
          <p:cNvPr id="17" name="Título 1"/>
          <p:cNvSpPr txBox="1">
            <a:spLocks/>
          </p:cNvSpPr>
          <p:nvPr/>
        </p:nvSpPr>
        <p:spPr>
          <a:xfrm>
            <a:off x="21498" y="6519446"/>
            <a:ext cx="4474302" cy="338554"/>
          </a:xfrm>
          <a:prstGeom prst="rect">
            <a:avLst/>
          </a:prstGeom>
          <a:solidFill>
            <a:srgbClr val="D5DAD8">
              <a:alpha val="60000"/>
            </a:srgbClr>
          </a:solidFill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600" b="1">
                <a:solidFill>
                  <a:srgbClr val="002060"/>
                </a:solidFill>
              </a:defRPr>
            </a:lvl1pPr>
          </a:lstStyle>
          <a:p>
            <a:r>
              <a:rPr lang="pt-BR" dirty="0"/>
              <a:t> </a:t>
            </a:r>
            <a:r>
              <a:rPr lang="pt-BR" dirty="0" err="1"/>
              <a:t>Sinopema</a:t>
            </a:r>
            <a:r>
              <a:rPr lang="pt-BR" dirty="0"/>
              <a:t> (MT)– Plano de Manejo – 10/2017</a:t>
            </a:r>
          </a:p>
        </p:txBody>
      </p:sp>
    </p:spTree>
    <p:extLst>
      <p:ext uri="{BB962C8B-B14F-4D97-AF65-F5344CB8AC3E}">
        <p14:creationId xmlns:p14="http://schemas.microsoft.com/office/powerpoint/2010/main" val="372023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876" name="Imagem 11" descr="seletiv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4343400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3877" name="Título 1"/>
          <p:cNvSpPr>
            <a:spLocks/>
          </p:cNvSpPr>
          <p:nvPr/>
        </p:nvSpPr>
        <p:spPr bwMode="auto">
          <a:xfrm>
            <a:off x="685800" y="22860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2800" b="1">
                <a:solidFill>
                  <a:schemeClr val="tx2"/>
                </a:solidFill>
                <a:latin typeface="Verdana" pitchFamily="34" charset="0"/>
              </a:rPr>
              <a:t>Degradação progressiva</a:t>
            </a:r>
          </a:p>
        </p:txBody>
      </p:sp>
      <p:pic>
        <p:nvPicPr>
          <p:cNvPr id="4638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675" y="1219200"/>
            <a:ext cx="4632325" cy="281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387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67200"/>
            <a:ext cx="43434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4500563" y="1214438"/>
            <a:ext cx="3560762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dirty="0">
                <a:latin typeface="+mn-lt"/>
              </a:rPr>
              <a:t>Retirada de madeira e queimada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1214438"/>
            <a:ext cx="3135313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dirty="0">
                <a:latin typeface="+mn-lt"/>
              </a:rPr>
              <a:t>Extração seletiva de madeira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0" y="4191000"/>
            <a:ext cx="4343400" cy="369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dirty="0">
                <a:latin typeface="+mn-lt"/>
              </a:rPr>
              <a:t>Queima total e entrada de pasto</a:t>
            </a:r>
          </a:p>
        </p:txBody>
      </p:sp>
      <p:sp>
        <p:nvSpPr>
          <p:cNvPr id="463883" name="Text Box 5"/>
          <p:cNvSpPr txBox="1">
            <a:spLocks noChangeArrowheads="1"/>
          </p:cNvSpPr>
          <p:nvPr/>
        </p:nvSpPr>
        <p:spPr bwMode="auto">
          <a:xfrm>
            <a:off x="6632575" y="228600"/>
            <a:ext cx="25114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Humnst777 BT"/>
                <a:cs typeface="Arial" pitchFamily="34" charset="0"/>
              </a:rPr>
              <a:t>Barlow and Peters (2008)</a:t>
            </a:r>
          </a:p>
        </p:txBody>
      </p:sp>
      <p:pic>
        <p:nvPicPr>
          <p:cNvPr id="463884" name="Imagem 12" descr="corte_raso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4191000"/>
            <a:ext cx="4648200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CaixaDeTexto 13"/>
          <p:cNvSpPr txBox="1"/>
          <p:nvPr/>
        </p:nvSpPr>
        <p:spPr>
          <a:xfrm>
            <a:off x="4495800" y="4191000"/>
            <a:ext cx="4343400" cy="369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dirty="0">
                <a:latin typeface="+mn-lt"/>
              </a:rPr>
              <a:t>Corte raso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9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0738" y="3827463"/>
            <a:ext cx="4564062" cy="3205162"/>
          </a:xfrm>
          <a:prstGeom prst="rect">
            <a:avLst/>
          </a:prstGeom>
          <a:noFill/>
          <a:ln w="3175">
            <a:solidFill>
              <a:srgbClr val="808000"/>
            </a:solidFill>
            <a:miter lim="800000"/>
            <a:headEnd/>
            <a:tailEnd/>
          </a:ln>
        </p:spPr>
      </p:pic>
      <p:sp>
        <p:nvSpPr>
          <p:cNvPr id="148499" name="Text Box 19"/>
          <p:cNvSpPr txBox="1">
            <a:spLocks noChangeArrowheads="1"/>
          </p:cNvSpPr>
          <p:nvPr/>
        </p:nvSpPr>
        <p:spPr bwMode="auto">
          <a:xfrm>
            <a:off x="4740275" y="4151313"/>
            <a:ext cx="287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T4 – Degradação intensa</a:t>
            </a:r>
          </a:p>
        </p:txBody>
      </p:sp>
      <p:pic>
        <p:nvPicPr>
          <p:cNvPr id="148507" name="Picture 27"/>
          <p:cNvPicPr>
            <a:picLocks noChangeAspect="1" noChangeArrowheads="1"/>
          </p:cNvPicPr>
          <p:nvPr/>
        </p:nvPicPr>
        <p:blipFill>
          <a:blip r:embed="rId4" cstate="print"/>
          <a:srcRect l="-1299" b="18509"/>
          <a:stretch>
            <a:fillRect/>
          </a:stretch>
        </p:blipFill>
        <p:spPr bwMode="auto">
          <a:xfrm>
            <a:off x="3635375" y="1112838"/>
            <a:ext cx="5553075" cy="2974975"/>
          </a:xfrm>
          <a:prstGeom prst="rect">
            <a:avLst/>
          </a:prstGeom>
          <a:noFill/>
          <a:ln w="3175">
            <a:solidFill>
              <a:srgbClr val="808000"/>
            </a:solidFill>
            <a:miter lim="800000"/>
            <a:headEnd/>
            <a:tailEnd/>
          </a:ln>
          <a:effectLst/>
        </p:spPr>
      </p:pic>
      <p:sp>
        <p:nvSpPr>
          <p:cNvPr id="148511" name="Text Box 31"/>
          <p:cNvSpPr txBox="1">
            <a:spLocks noChangeArrowheads="1"/>
          </p:cNvSpPr>
          <p:nvPr/>
        </p:nvSpPr>
        <p:spPr bwMode="auto">
          <a:xfrm>
            <a:off x="4865688" y="1171575"/>
            <a:ext cx="4184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bg1"/>
                </a:solidFill>
              </a:rPr>
              <a:t>T2 – Perda do sub-bosque, aumento </a:t>
            </a:r>
          </a:p>
          <a:p>
            <a:r>
              <a:rPr lang="pt-BR" b="1">
                <a:solidFill>
                  <a:schemeClr val="bg1"/>
                </a:solidFill>
              </a:rPr>
              <a:t>de clareiras</a:t>
            </a: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8162925" cy="519113"/>
          </a:xfrm>
        </p:spPr>
        <p:txBody>
          <a:bodyPr/>
          <a:lstStyle/>
          <a:p>
            <a:r>
              <a:rPr lang="pt-BR"/>
              <a:t>2. </a:t>
            </a:r>
            <a:r>
              <a:rPr lang="pt-BR" sz="2400"/>
              <a:t>Exploração Intensa – Degradação Florestal</a:t>
            </a:r>
          </a:p>
        </p:txBody>
      </p:sp>
      <p:pic>
        <p:nvPicPr>
          <p:cNvPr id="148493" name="Picture 13"/>
          <p:cNvPicPr>
            <a:picLocks noChangeAspect="1" noChangeArrowheads="1"/>
          </p:cNvPicPr>
          <p:nvPr/>
        </p:nvPicPr>
        <p:blipFill>
          <a:blip r:embed="rId5" cstate="print"/>
          <a:srcRect l="6061" t="9869" r="4546" b="27621"/>
          <a:stretch>
            <a:fillRect/>
          </a:stretch>
        </p:blipFill>
        <p:spPr bwMode="auto">
          <a:xfrm>
            <a:off x="0" y="1117600"/>
            <a:ext cx="4648200" cy="2994025"/>
          </a:xfrm>
          <a:prstGeom prst="rect">
            <a:avLst/>
          </a:prstGeom>
          <a:noFill/>
          <a:ln w="3175">
            <a:solidFill>
              <a:srgbClr val="808000"/>
            </a:solidFill>
            <a:miter lim="800000"/>
            <a:headEnd/>
            <a:tailEnd/>
          </a:ln>
          <a:effectLst/>
        </p:spPr>
      </p:pic>
      <p:sp>
        <p:nvSpPr>
          <p:cNvPr id="148497" name="Text Box 17"/>
          <p:cNvSpPr txBox="1">
            <a:spLocks noChangeArrowheads="1"/>
          </p:cNvSpPr>
          <p:nvPr/>
        </p:nvSpPr>
        <p:spPr bwMode="auto">
          <a:xfrm>
            <a:off x="0" y="1143000"/>
            <a:ext cx="193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bg1"/>
                </a:solidFill>
              </a:rPr>
              <a:t>T1 – Exploração</a:t>
            </a:r>
          </a:p>
        </p:txBody>
      </p:sp>
      <p:pic>
        <p:nvPicPr>
          <p:cNvPr id="148492" name="Picture 2"/>
          <p:cNvPicPr>
            <a:picLocks noChangeAspect="1" noChangeArrowheads="1"/>
          </p:cNvPicPr>
          <p:nvPr/>
        </p:nvPicPr>
        <p:blipFill>
          <a:blip r:embed="rId6" cstate="print"/>
          <a:srcRect b="7005"/>
          <a:stretch>
            <a:fillRect/>
          </a:stretch>
        </p:blipFill>
        <p:spPr bwMode="auto">
          <a:xfrm>
            <a:off x="0" y="4114800"/>
            <a:ext cx="4633913" cy="2908300"/>
          </a:xfrm>
          <a:prstGeom prst="rect">
            <a:avLst/>
          </a:prstGeom>
          <a:noFill/>
          <a:ln w="3175">
            <a:solidFill>
              <a:srgbClr val="808000"/>
            </a:solidFill>
            <a:miter lim="800000"/>
            <a:headEnd/>
            <a:tailEnd/>
          </a:ln>
        </p:spPr>
      </p:pic>
      <p:sp>
        <p:nvSpPr>
          <p:cNvPr id="148498" name="Text Box 18"/>
          <p:cNvSpPr txBox="1">
            <a:spLocks noChangeArrowheads="1"/>
          </p:cNvSpPr>
          <p:nvPr/>
        </p:nvSpPr>
        <p:spPr bwMode="auto">
          <a:xfrm>
            <a:off x="-4763" y="4270375"/>
            <a:ext cx="180975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bg1"/>
                </a:solidFill>
              </a:rPr>
              <a:t>T3 – Queimada</a:t>
            </a:r>
          </a:p>
        </p:txBody>
      </p:sp>
    </p:spTree>
    <p:extLst>
      <p:ext uri="{BB962C8B-B14F-4D97-AF65-F5344CB8AC3E}">
        <p14:creationId xmlns:p14="http://schemas.microsoft.com/office/powerpoint/2010/main" val="373031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ta para a direita 21"/>
          <p:cNvSpPr/>
          <p:nvPr/>
        </p:nvSpPr>
        <p:spPr>
          <a:xfrm>
            <a:off x="4191000" y="5347103"/>
            <a:ext cx="566752" cy="314123"/>
          </a:xfrm>
          <a:prstGeom prst="rightArrow">
            <a:avLst/>
          </a:prstGeom>
          <a:solidFill>
            <a:schemeClr val="accent6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Seta para a direita 22"/>
          <p:cNvSpPr/>
          <p:nvPr/>
        </p:nvSpPr>
        <p:spPr>
          <a:xfrm>
            <a:off x="4191000" y="2667000"/>
            <a:ext cx="566752" cy="314123"/>
          </a:xfrm>
          <a:prstGeom prst="rightArrow">
            <a:avLst/>
          </a:prstGeom>
          <a:solidFill>
            <a:schemeClr val="accent6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eta para a direita 2"/>
          <p:cNvSpPr/>
          <p:nvPr/>
        </p:nvSpPr>
        <p:spPr>
          <a:xfrm>
            <a:off x="4226355" y="2197562"/>
            <a:ext cx="510363" cy="15948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Seta para a direita 3"/>
          <p:cNvSpPr/>
          <p:nvPr/>
        </p:nvSpPr>
        <p:spPr>
          <a:xfrm rot="2821644">
            <a:off x="4089487" y="4201882"/>
            <a:ext cx="801736" cy="25841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239" y="1031760"/>
            <a:ext cx="4028498" cy="302137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98" y="3827895"/>
            <a:ext cx="3846951" cy="2885213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9933" y="3914699"/>
            <a:ext cx="4007803" cy="2814524"/>
          </a:xfrm>
          <a:prstGeom prst="rect">
            <a:avLst/>
          </a:prstGeom>
          <a:noFill/>
          <a:ln w="3175">
            <a:solidFill>
              <a:srgbClr val="808000"/>
            </a:solidFill>
            <a:miter lim="800000"/>
            <a:headEnd/>
            <a:tailEnd/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028888"/>
            <a:ext cx="3847749" cy="2885811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1836522" y="1761627"/>
            <a:ext cx="6664744" cy="4333396"/>
            <a:chOff x="1883711" y="2780928"/>
            <a:chExt cx="4980036" cy="3096344"/>
          </a:xfrm>
        </p:grpSpPr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63888" y="2780928"/>
              <a:ext cx="3299859" cy="2474894"/>
            </a:xfrm>
            <a:prstGeom prst="rect">
              <a:avLst/>
            </a:prstGeom>
          </p:spPr>
        </p:pic>
        <p:sp>
          <p:nvSpPr>
            <p:cNvPr id="11" name="Retângulo 10"/>
            <p:cNvSpPr/>
            <p:nvPr/>
          </p:nvSpPr>
          <p:spPr>
            <a:xfrm>
              <a:off x="1883711" y="5255822"/>
              <a:ext cx="672065" cy="62145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38"/>
            </a:p>
          </p:txBody>
        </p:sp>
        <p:cxnSp>
          <p:nvCxnSpPr>
            <p:cNvPr id="12" name="Conector de seta reta 11"/>
            <p:cNvCxnSpPr/>
            <p:nvPr/>
          </p:nvCxnSpPr>
          <p:spPr>
            <a:xfrm flipV="1">
              <a:off x="2555776" y="2780928"/>
              <a:ext cx="1008112" cy="247489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de seta reta 12"/>
            <p:cNvCxnSpPr/>
            <p:nvPr/>
          </p:nvCxnSpPr>
          <p:spPr>
            <a:xfrm flipV="1">
              <a:off x="2573888" y="5255822"/>
              <a:ext cx="990000" cy="62145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aixaDeTexto 13"/>
          <p:cNvSpPr txBox="1"/>
          <p:nvPr/>
        </p:nvSpPr>
        <p:spPr>
          <a:xfrm>
            <a:off x="305599" y="6440436"/>
            <a:ext cx="1678665" cy="267446"/>
          </a:xfrm>
          <a:prstGeom prst="rect">
            <a:avLst/>
          </a:prstGeom>
          <a:solidFill>
            <a:srgbClr val="D5DAD8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pt-BR" sz="1138" b="1" dirty="0">
                <a:solidFill>
                  <a:srgbClr val="002060"/>
                </a:solidFill>
              </a:rPr>
              <a:t>N Progresso/Altamira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05598" y="3540811"/>
            <a:ext cx="965329" cy="267446"/>
          </a:xfrm>
          <a:prstGeom prst="rect">
            <a:avLst/>
          </a:prstGeom>
          <a:solidFill>
            <a:srgbClr val="D5DAD8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pt-BR" sz="1138" b="1" dirty="0">
                <a:solidFill>
                  <a:srgbClr val="002060"/>
                </a:solidFill>
              </a:rPr>
              <a:t>Cláudia/MT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-99303" y="485036"/>
            <a:ext cx="894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tx2">
                    <a:lumMod val="75000"/>
                  </a:schemeClr>
                </a:solidFill>
              </a:rPr>
              <a:t>Para </a:t>
            </a:r>
            <a:r>
              <a:rPr lang="pt-BR" b="1" dirty="0" smtClean="0">
                <a:solidFill>
                  <a:schemeClr val="tx2">
                    <a:lumMod val="75000"/>
                  </a:schemeClr>
                </a:solidFill>
              </a:rPr>
              <a:t>quais coberturas/usos </a:t>
            </a:r>
            <a:r>
              <a:rPr lang="pt-BR" b="1" dirty="0" smtClean="0">
                <a:solidFill>
                  <a:schemeClr val="tx2">
                    <a:lumMod val="75000"/>
                  </a:schemeClr>
                </a:solidFill>
              </a:rPr>
              <a:t>são convertidas as áreas de degradação Florestal? </a:t>
            </a:r>
            <a:endParaRPr lang="pt-BR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810997" y="6417404"/>
            <a:ext cx="1282723" cy="267446"/>
          </a:xfrm>
          <a:prstGeom prst="rect">
            <a:avLst/>
          </a:prstGeom>
          <a:solidFill>
            <a:srgbClr val="D5DAD8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pt-BR" sz="1138" b="1" dirty="0" smtClean="0">
                <a:solidFill>
                  <a:srgbClr val="002060"/>
                </a:solidFill>
              </a:rPr>
              <a:t>Marcelândia/MT</a:t>
            </a:r>
            <a:endParaRPr lang="pt-BR" sz="1138" b="1" dirty="0">
              <a:solidFill>
                <a:srgbClr val="002060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536476" y="1065389"/>
            <a:ext cx="1106393" cy="267446"/>
          </a:xfrm>
          <a:prstGeom prst="rect">
            <a:avLst/>
          </a:prstGeom>
          <a:solidFill>
            <a:srgbClr val="D5DAD8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pt-BR" sz="1138" b="1" dirty="0" smtClean="0">
                <a:solidFill>
                  <a:srgbClr val="002060"/>
                </a:solidFill>
              </a:rPr>
              <a:t>Regeneração</a:t>
            </a:r>
            <a:endParaRPr lang="pt-BR" sz="1138" b="1" dirty="0">
              <a:solidFill>
                <a:srgbClr val="002060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7536475" y="6370022"/>
            <a:ext cx="877163" cy="267446"/>
          </a:xfrm>
          <a:prstGeom prst="rect">
            <a:avLst/>
          </a:prstGeom>
          <a:solidFill>
            <a:srgbClr val="D5DAD8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pt-BR" sz="1138" b="1" dirty="0" smtClean="0">
                <a:solidFill>
                  <a:srgbClr val="002060"/>
                </a:solidFill>
              </a:rPr>
              <a:t>Pastagem</a:t>
            </a:r>
            <a:endParaRPr lang="pt-BR" sz="1138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8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962937"/>
            <a:ext cx="9145466" cy="2357331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+mj-lt"/>
              </a:rPr>
              <a:t>Corte </a:t>
            </a:r>
            <a:r>
              <a:rPr lang="en-US" sz="1400" dirty="0" err="1" smtClean="0">
                <a:latin typeface="+mj-lt"/>
              </a:rPr>
              <a:t>raso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-</a:t>
            </a:r>
            <a:r>
              <a:rPr lang="en-US" sz="1400" dirty="0" smtClean="0">
                <a:solidFill>
                  <a:schemeClr val="accent5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+mj-lt"/>
              </a:rPr>
              <a:t>supressão</a:t>
            </a:r>
            <a:r>
              <a:rPr lang="en-US" sz="1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+mj-lt"/>
              </a:rPr>
              <a:t>c</a:t>
            </a:r>
            <a:r>
              <a:rPr lang="en-US" sz="1400" dirty="0" err="1">
                <a:solidFill>
                  <a:srgbClr val="002060"/>
                </a:solidFill>
                <a:latin typeface="+mj-lt"/>
              </a:rPr>
              <a:t>ompleta</a:t>
            </a:r>
            <a:r>
              <a:rPr lang="en-US" sz="1400" dirty="0">
                <a:solidFill>
                  <a:srgbClr val="002060"/>
                </a:solidFill>
                <a:latin typeface="+mj-lt"/>
              </a:rPr>
              <a:t> da </a:t>
            </a:r>
            <a:r>
              <a:rPr lang="en-US" sz="1400" dirty="0" err="1">
                <a:solidFill>
                  <a:srgbClr val="002060"/>
                </a:solidFill>
                <a:latin typeface="+mj-lt"/>
              </a:rPr>
              <a:t>cobertura</a:t>
            </a:r>
            <a:r>
              <a:rPr lang="en-US" sz="1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+mj-lt"/>
              </a:rPr>
              <a:t>florestal</a:t>
            </a:r>
            <a:r>
              <a:rPr lang="en-US" sz="1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+mj-lt"/>
              </a:rPr>
              <a:t>em</a:t>
            </a:r>
            <a:r>
              <a:rPr lang="en-US" sz="1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+mj-lt"/>
              </a:rPr>
              <a:t>curto</a:t>
            </a:r>
            <a:r>
              <a:rPr lang="en-US" sz="1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+mj-lt"/>
              </a:rPr>
              <a:t>prazo</a:t>
            </a:r>
            <a:endParaRPr lang="en-US" sz="14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 err="1">
                <a:latin typeface="+mj-lt"/>
              </a:rPr>
              <a:t>Degradação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 smtClean="0">
                <a:latin typeface="+mj-lt"/>
              </a:rPr>
              <a:t>florestal</a:t>
            </a:r>
            <a:r>
              <a:rPr lang="en-US" sz="1400" dirty="0" smtClean="0">
                <a:latin typeface="+mj-lt"/>
              </a:rPr>
              <a:t> -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400" dirty="0">
                <a:latin typeface="+mj-lt"/>
              </a:rPr>
              <a:t>é o </a:t>
            </a:r>
            <a:r>
              <a:rPr lang="en-US" sz="1400" dirty="0" err="1">
                <a:latin typeface="+mj-lt"/>
              </a:rPr>
              <a:t>resultado</a:t>
            </a:r>
            <a:r>
              <a:rPr lang="en-US" sz="1400" dirty="0">
                <a:latin typeface="+mj-lt"/>
              </a:rPr>
              <a:t> de </a:t>
            </a:r>
            <a:r>
              <a:rPr lang="en-US" sz="1400" dirty="0" err="1">
                <a:latin typeface="+mj-lt"/>
              </a:rPr>
              <a:t>processos</a:t>
            </a:r>
            <a:r>
              <a:rPr lang="en-US" sz="1400" dirty="0">
                <a:latin typeface="+mj-lt"/>
              </a:rPr>
              <a:t> de </a:t>
            </a:r>
            <a:r>
              <a:rPr lang="en-US" sz="1400" dirty="0" err="1">
                <a:latin typeface="+mj-lt"/>
              </a:rPr>
              <a:t>perda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florestal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que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+mj-lt"/>
              </a:rPr>
              <a:t>afetam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+mj-lt"/>
              </a:rPr>
              <a:t>características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+mj-lt"/>
              </a:rPr>
              <a:t>estruturais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e </a:t>
            </a:r>
            <a:r>
              <a:rPr lang="en-US" sz="1400" dirty="0" err="1">
                <a:solidFill>
                  <a:srgbClr val="0070C0"/>
                </a:solidFill>
                <a:latin typeface="+mj-lt"/>
              </a:rPr>
              <a:t>funcionais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da </a:t>
            </a:r>
            <a:r>
              <a:rPr lang="en-US" sz="1400" dirty="0" err="1">
                <a:solidFill>
                  <a:srgbClr val="0070C0"/>
                </a:solidFill>
                <a:latin typeface="+mj-lt"/>
              </a:rPr>
              <a:t>floresta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resultado</a:t>
            </a:r>
            <a:r>
              <a:rPr lang="en-US" sz="1400" dirty="0">
                <a:latin typeface="+mj-lt"/>
              </a:rPr>
              <a:t> de </a:t>
            </a:r>
            <a:r>
              <a:rPr lang="en-US" sz="1400" dirty="0" err="1">
                <a:latin typeface="+mj-lt"/>
              </a:rPr>
              <a:t>atividades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humana</a:t>
            </a:r>
            <a:r>
              <a:rPr lang="en-US" sz="1400" dirty="0">
                <a:latin typeface="+mj-lt"/>
              </a:rPr>
              <a:t> (</a:t>
            </a:r>
            <a:r>
              <a:rPr lang="en-US" sz="1400" dirty="0" err="1">
                <a:latin typeface="+mj-lt"/>
              </a:rPr>
              <a:t>fogo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extração</a:t>
            </a:r>
            <a:r>
              <a:rPr lang="en-US" sz="1400" dirty="0">
                <a:latin typeface="+mj-lt"/>
              </a:rPr>
              <a:t> de madeira</a:t>
            </a:r>
            <a:r>
              <a:rPr lang="en-US" sz="1400" dirty="0" smtClean="0">
                <a:latin typeface="+mj-lt"/>
              </a:rPr>
              <a:t>).</a:t>
            </a:r>
            <a:endParaRPr lang="en-US" sz="1400" dirty="0">
              <a:latin typeface="+mj-lt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C00000"/>
                </a:solidFill>
                <a:latin typeface="+mj-lt"/>
              </a:rPr>
              <a:t>Para </a:t>
            </a:r>
            <a:r>
              <a:rPr lang="en-US" sz="1400" dirty="0" err="1">
                <a:solidFill>
                  <a:srgbClr val="C00000"/>
                </a:solidFill>
                <a:latin typeface="+mj-lt"/>
              </a:rPr>
              <a:t>que</a:t>
            </a:r>
            <a:r>
              <a:rPr lang="en-US" sz="14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+mj-lt"/>
              </a:rPr>
              <a:t>uma</a:t>
            </a:r>
            <a:r>
              <a:rPr lang="en-US" sz="14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+mj-lt"/>
              </a:rPr>
              <a:t>área</a:t>
            </a:r>
            <a:r>
              <a:rPr lang="en-US" sz="1400" dirty="0">
                <a:solidFill>
                  <a:srgbClr val="C00000"/>
                </a:solidFill>
                <a:latin typeface="+mj-lt"/>
              </a:rPr>
              <a:t> se </a:t>
            </a:r>
            <a:r>
              <a:rPr lang="en-US" sz="1400" dirty="0" err="1">
                <a:solidFill>
                  <a:srgbClr val="C00000"/>
                </a:solidFill>
                <a:latin typeface="+mj-lt"/>
              </a:rPr>
              <a:t>caracterize</a:t>
            </a:r>
            <a:r>
              <a:rPr lang="en-US" sz="14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+mj-lt"/>
              </a:rPr>
              <a:t>como</a:t>
            </a:r>
            <a:r>
              <a:rPr lang="en-US" sz="14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+mj-lt"/>
              </a:rPr>
              <a:t>degradação</a:t>
            </a:r>
            <a:r>
              <a:rPr lang="en-US" sz="14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+mj-lt"/>
              </a:rPr>
              <a:t>florestal</a:t>
            </a:r>
            <a:r>
              <a:rPr lang="en-US" sz="1400" dirty="0">
                <a:solidFill>
                  <a:srgbClr val="C00000"/>
                </a:solidFill>
                <a:latin typeface="+mj-lt"/>
              </a:rPr>
              <a:t> (</a:t>
            </a:r>
            <a:r>
              <a:rPr lang="en-US" sz="1400" dirty="0" err="1">
                <a:solidFill>
                  <a:srgbClr val="C00000"/>
                </a:solidFill>
                <a:latin typeface="+mj-lt"/>
              </a:rPr>
              <a:t>Floresta</a:t>
            </a:r>
            <a:r>
              <a:rPr lang="en-US" sz="1400" dirty="0">
                <a:solidFill>
                  <a:srgbClr val="C00000"/>
                </a:solidFill>
                <a:latin typeface="+mj-lt"/>
              </a:rPr>
              <a:t> –</a:t>
            </a:r>
            <a:r>
              <a:rPr lang="en-US" sz="1400" dirty="0" err="1">
                <a:solidFill>
                  <a:srgbClr val="C00000"/>
                </a:solidFill>
                <a:latin typeface="+mj-lt"/>
              </a:rPr>
              <a:t>Prodes</a:t>
            </a:r>
            <a:r>
              <a:rPr lang="en-US" sz="1400" dirty="0">
                <a:solidFill>
                  <a:srgbClr val="C00000"/>
                </a:solidFill>
                <a:latin typeface="+mj-lt"/>
              </a:rPr>
              <a:t>) a </a:t>
            </a:r>
            <a:r>
              <a:rPr lang="en-US" sz="1400" dirty="0" err="1">
                <a:solidFill>
                  <a:srgbClr val="C00000"/>
                </a:solidFill>
                <a:latin typeface="+mj-lt"/>
              </a:rPr>
              <a:t>estrutura</a:t>
            </a:r>
            <a:r>
              <a:rPr lang="en-US" sz="14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+mj-lt"/>
              </a:rPr>
              <a:t>florestal</a:t>
            </a:r>
            <a:r>
              <a:rPr lang="en-US" sz="14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+mj-lt"/>
              </a:rPr>
              <a:t>deve</a:t>
            </a:r>
            <a:r>
              <a:rPr lang="en-US" sz="14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+mj-lt"/>
              </a:rPr>
              <a:t>ser</a:t>
            </a:r>
            <a:r>
              <a:rPr lang="en-US" sz="14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+mj-lt"/>
              </a:rPr>
              <a:t>mantida</a:t>
            </a:r>
            <a:r>
              <a:rPr lang="en-US" sz="1400" dirty="0">
                <a:solidFill>
                  <a:srgbClr val="C00000"/>
                </a:solidFill>
                <a:latin typeface="+mj-lt"/>
              </a:rPr>
              <a:t>!!!</a:t>
            </a:r>
            <a:endParaRPr lang="en-US" sz="14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1108" dirty="0" smtClean="0"/>
              <a:t> </a:t>
            </a:r>
            <a:endParaRPr lang="en-US" sz="1108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7620" y="426467"/>
            <a:ext cx="7467176" cy="433196"/>
          </a:xfrm>
        </p:spPr>
        <p:txBody>
          <a:bodyPr/>
          <a:lstStyle/>
          <a:p>
            <a:r>
              <a:rPr lang="pt-BR" sz="2215" dirty="0"/>
              <a:t>Processos de Perda Florestal</a:t>
            </a:r>
            <a:endParaRPr lang="pt-BR" sz="2215" dirty="0"/>
          </a:p>
        </p:txBody>
      </p:sp>
      <p:pic>
        <p:nvPicPr>
          <p:cNvPr id="4" name="Picture 20" descr="flor_deg_av1"/>
          <p:cNvPicPr>
            <a:picLocks noChangeAspect="1" noChangeArrowheads="1"/>
          </p:cNvPicPr>
          <p:nvPr/>
        </p:nvPicPr>
        <p:blipFill>
          <a:blip r:embed="rId3" cstate="print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681" y="4444188"/>
            <a:ext cx="2939037" cy="218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3" descr="flor_deg_av3"/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4189"/>
            <a:ext cx="2918346" cy="218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9210" y="4444189"/>
            <a:ext cx="3104790" cy="2180373"/>
          </a:xfrm>
          <a:prstGeom prst="rect">
            <a:avLst/>
          </a:prstGeom>
          <a:noFill/>
          <a:ln w="3175">
            <a:solidFill>
              <a:srgbClr val="808000"/>
            </a:solidFill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407620" y="4157114"/>
            <a:ext cx="2393604" cy="262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8" dirty="0"/>
              <a:t>Degradação severa – fogo florestal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153561" y="4157113"/>
            <a:ext cx="2643672" cy="262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8" dirty="0"/>
              <a:t>Degradação severa – extração seletiva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6692212" y="4174418"/>
            <a:ext cx="1962397" cy="262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8" dirty="0"/>
              <a:t>Perda da Estrutura Florestal</a:t>
            </a:r>
          </a:p>
        </p:txBody>
      </p:sp>
      <p:grpSp>
        <p:nvGrpSpPr>
          <p:cNvPr id="16" name="Grupo 15"/>
          <p:cNvGrpSpPr/>
          <p:nvPr/>
        </p:nvGrpSpPr>
        <p:grpSpPr>
          <a:xfrm>
            <a:off x="32084" y="3185290"/>
            <a:ext cx="9640726" cy="968352"/>
            <a:chOff x="1151677" y="3083058"/>
            <a:chExt cx="7513598" cy="1049047"/>
          </a:xfrm>
        </p:grpSpPr>
        <p:sp>
          <p:nvSpPr>
            <p:cNvPr id="10" name="CaixaDeTexto 9"/>
            <p:cNvSpPr txBox="1"/>
            <p:nvPr/>
          </p:nvSpPr>
          <p:spPr>
            <a:xfrm>
              <a:off x="1151677" y="3387041"/>
              <a:ext cx="1425985" cy="36676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pt-BR" sz="1600" dirty="0" smtClean="0"/>
                <a:t>Desmatamento</a:t>
              </a:r>
              <a:endParaRPr lang="pt-BR" sz="1600" dirty="0"/>
            </a:p>
          </p:txBody>
        </p:sp>
        <p:sp>
          <p:nvSpPr>
            <p:cNvPr id="11" name="Seta para a direita 10"/>
            <p:cNvSpPr/>
            <p:nvPr/>
          </p:nvSpPr>
          <p:spPr>
            <a:xfrm rot="949060">
              <a:off x="2381363" y="3797040"/>
              <a:ext cx="902330" cy="207900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Seta para a direita 11"/>
            <p:cNvSpPr/>
            <p:nvPr/>
          </p:nvSpPr>
          <p:spPr>
            <a:xfrm rot="20828215">
              <a:off x="2421491" y="3135491"/>
              <a:ext cx="916694" cy="564896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3814943" y="3083058"/>
              <a:ext cx="1048720" cy="36676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pt-BR" sz="1600" dirty="0" smtClean="0"/>
                <a:t>Corte raso</a:t>
              </a:r>
              <a:endParaRPr lang="pt-BR" sz="1600" dirty="0"/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3381613" y="3765338"/>
              <a:ext cx="5283662" cy="36676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pt-BR" sz="1600" dirty="0" smtClean="0"/>
                <a:t>Degradação florestal – perda completa da estrutura florestal</a:t>
              </a:r>
              <a:endParaRPr lang="pt-B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4344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91450" cy="335279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Imagem 4" descr="bertrand_negro_riv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148" y="0"/>
            <a:ext cx="476185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19050"/>
            <a:ext cx="30796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  <a:latin typeface="Verdana" pitchFamily="34" charset="0"/>
              </a:rPr>
              <a:t>Floresta Tropical</a:t>
            </a:r>
          </a:p>
        </p:txBody>
      </p:sp>
      <p:pic>
        <p:nvPicPr>
          <p:cNvPr id="9" name="Picture 48" descr="PVTFBrenner_06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371848"/>
            <a:ext cx="4648201" cy="3486151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73090" name="Picture 2" descr="Resultado de imagem para imagem floresta inp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148" y="3352800"/>
            <a:ext cx="4761852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60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20" name="Título 1"/>
          <p:cNvSpPr>
            <a:spLocks/>
          </p:cNvSpPr>
          <p:nvPr/>
        </p:nvSpPr>
        <p:spPr bwMode="auto">
          <a:xfrm>
            <a:off x="871538" y="677863"/>
            <a:ext cx="81629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pt-BR" sz="2800" b="1">
                <a:solidFill>
                  <a:schemeClr val="tx2"/>
                </a:solidFill>
                <a:latin typeface="Verdana" pitchFamily="34" charset="0"/>
              </a:rPr>
              <a:t>Monitoramento do Desmatamento</a:t>
            </a:r>
          </a:p>
        </p:txBody>
      </p:sp>
      <p:pic>
        <p:nvPicPr>
          <p:cNvPr id="4700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93888"/>
            <a:ext cx="3886200" cy="284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0" y="1889125"/>
            <a:ext cx="1073150" cy="366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dirty="0">
                <a:latin typeface="+mn-lt"/>
              </a:rPr>
              <a:t>Floresta </a:t>
            </a:r>
          </a:p>
        </p:txBody>
      </p:sp>
      <p:pic>
        <p:nvPicPr>
          <p:cNvPr id="470023" name="Imagem 12" descr="corte_ras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893888"/>
            <a:ext cx="4114800" cy="281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CaixaDeTexto 13"/>
          <p:cNvSpPr txBox="1"/>
          <p:nvPr/>
        </p:nvSpPr>
        <p:spPr>
          <a:xfrm>
            <a:off x="5029200" y="1893888"/>
            <a:ext cx="3810000" cy="3667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dirty="0">
                <a:latin typeface="+mn-lt"/>
              </a:rPr>
              <a:t>Corte raso</a:t>
            </a:r>
          </a:p>
        </p:txBody>
      </p:sp>
      <p:sp>
        <p:nvSpPr>
          <p:cNvPr id="470025" name="Seta para a direita 11"/>
          <p:cNvSpPr>
            <a:spLocks noChangeArrowheads="1"/>
          </p:cNvSpPr>
          <p:nvPr/>
        </p:nvSpPr>
        <p:spPr bwMode="auto">
          <a:xfrm>
            <a:off x="4038600" y="3189288"/>
            <a:ext cx="9144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sz="1400">
              <a:cs typeface="Arial" pitchFamily="34" charset="0"/>
            </a:endParaRPr>
          </a:p>
        </p:txBody>
      </p:sp>
      <p:sp>
        <p:nvSpPr>
          <p:cNvPr id="470026" name="Text Box 5"/>
          <p:cNvSpPr txBox="1">
            <a:spLocks noChangeArrowheads="1"/>
          </p:cNvSpPr>
          <p:nvPr/>
        </p:nvSpPr>
        <p:spPr bwMode="auto">
          <a:xfrm>
            <a:off x="1219200" y="5094288"/>
            <a:ext cx="6705600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en-US" sz="2400">
                <a:latin typeface="Verdana" pitchFamily="34" charset="0"/>
                <a:cs typeface="Arial" pitchFamily="34" charset="0"/>
              </a:rPr>
              <a:t>O que acontece entre a floresta intocada e o corte raso?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en-US" altLang="en-US" sz="900" b="1">
              <a:solidFill>
                <a:schemeClr val="folHlink"/>
              </a:solidFill>
              <a:latin typeface="Verdana" pitchFamily="34" charset="0"/>
              <a:cs typeface="Arial" pitchFamily="34" charset="0"/>
            </a:endParaRP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en-US" sz="2400" b="1">
                <a:solidFill>
                  <a:schemeClr val="folHlink"/>
                </a:solidFill>
                <a:latin typeface="Verdana" pitchFamily="34" charset="0"/>
                <a:cs typeface="Arial" pitchFamily="34" charset="0"/>
              </a:rPr>
              <a:t>Desafio: Detectar o gradiente!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191000" y="2351088"/>
            <a:ext cx="565150" cy="914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5400" dirty="0">
                <a:latin typeface="+mn-lt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3"/>
          <p:cNvSpPr txBox="1">
            <a:spLocks/>
          </p:cNvSpPr>
          <p:nvPr/>
        </p:nvSpPr>
        <p:spPr bwMode="auto">
          <a:xfrm>
            <a:off x="6553200" y="6356350"/>
            <a:ext cx="2384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C7560B2D-3E02-48A8-B2E7-4CF08698F1D8}" type="slidenum">
              <a:rPr lang="pt-BR" altLang="pt-BR" sz="140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21</a:t>
            </a:fld>
            <a:endParaRPr lang="pt-BR" altLang="pt-BR" sz="1400">
              <a:latin typeface="Arial" pitchFamily="34" charset="0"/>
            </a:endParaRPr>
          </a:p>
        </p:txBody>
      </p:sp>
      <p:pic>
        <p:nvPicPr>
          <p:cNvPr id="6" name="Imagem 5" descr="manejad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562225"/>
            <a:ext cx="2122487" cy="1728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1812" t="20012" r="63382" b="46766"/>
          <a:stretch>
            <a:fillRect/>
          </a:stretch>
        </p:blipFill>
        <p:spPr bwMode="auto">
          <a:xfrm>
            <a:off x="2393950" y="2562225"/>
            <a:ext cx="1768475" cy="1697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ixaDeTexto 7"/>
          <p:cNvSpPr txBox="1"/>
          <p:nvPr/>
        </p:nvSpPr>
        <p:spPr>
          <a:xfrm>
            <a:off x="228600" y="1143000"/>
            <a:ext cx="281225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dirty="0" smtClean="0"/>
              <a:t>Diferentes Padrões</a:t>
            </a:r>
          </a:p>
          <a:p>
            <a:pPr algn="ctr">
              <a:defRPr/>
            </a:pPr>
            <a:r>
              <a:rPr lang="pt-BR" sz="1600" dirty="0" smtClean="0"/>
              <a:t> Espaciais</a:t>
            </a:r>
            <a:endParaRPr lang="pt-BR" sz="1600" dirty="0"/>
          </a:p>
        </p:txBody>
      </p:sp>
      <p:sp>
        <p:nvSpPr>
          <p:cNvPr id="9" name="CaixaDeTexto 12"/>
          <p:cNvSpPr txBox="1">
            <a:spLocks noChangeArrowheads="1"/>
          </p:cNvSpPr>
          <p:nvPr/>
        </p:nvSpPr>
        <p:spPr bwMode="auto">
          <a:xfrm>
            <a:off x="714375" y="4313411"/>
            <a:ext cx="1162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600" dirty="0" smtClean="0">
                <a:latin typeface="Arial" pitchFamily="34" charset="0"/>
              </a:rPr>
              <a:t>Manejada</a:t>
            </a:r>
            <a:endParaRPr lang="pt-BR" altLang="pt-BR" sz="1600" dirty="0">
              <a:latin typeface="Arial" pitchFamily="34" charset="0"/>
            </a:endParaRPr>
          </a:p>
        </p:txBody>
      </p:sp>
      <p:sp>
        <p:nvSpPr>
          <p:cNvPr id="10" name="CaixaDeTexto 13"/>
          <p:cNvSpPr txBox="1">
            <a:spLocks noChangeArrowheads="1"/>
          </p:cNvSpPr>
          <p:nvPr/>
        </p:nvSpPr>
        <p:spPr bwMode="auto">
          <a:xfrm>
            <a:off x="2465387" y="4313411"/>
            <a:ext cx="1454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600" dirty="0">
                <a:latin typeface="Arial" pitchFamily="34" charset="0"/>
              </a:rPr>
              <a:t>Convencional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304800" y="4874079"/>
            <a:ext cx="1792288" cy="4159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1050" dirty="0"/>
              <a:t>Fonte: (</a:t>
            </a:r>
            <a:r>
              <a:rPr lang="pt-BR" sz="1050" dirty="0" err="1"/>
              <a:t>Asner</a:t>
            </a:r>
            <a:r>
              <a:rPr lang="pt-BR" sz="1050" dirty="0"/>
              <a:t> et al., 2004); Pinheiro, 2013</a:t>
            </a:r>
          </a:p>
        </p:txBody>
      </p:sp>
      <p:sp>
        <p:nvSpPr>
          <p:cNvPr id="12" name="CaixaDeTexto 20"/>
          <p:cNvSpPr txBox="1">
            <a:spLocks noChangeArrowheads="1"/>
          </p:cNvSpPr>
          <p:nvPr/>
        </p:nvSpPr>
        <p:spPr bwMode="auto">
          <a:xfrm>
            <a:off x="727075" y="1844675"/>
            <a:ext cx="3700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600" dirty="0" smtClean="0">
                <a:latin typeface="Arial" pitchFamily="34" charset="0"/>
              </a:rPr>
              <a:t>Proporção de clareiras e diferentes arranjos espaciais</a:t>
            </a:r>
            <a:endParaRPr lang="pt-BR" altLang="pt-BR" sz="1600" dirty="0">
              <a:latin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1" t="13289" r="47144" b="25063"/>
          <a:stretch>
            <a:fillRect/>
          </a:stretch>
        </p:blipFill>
        <p:spPr bwMode="auto">
          <a:xfrm>
            <a:off x="5026025" y="2492375"/>
            <a:ext cx="2205038" cy="433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ector reto 13"/>
          <p:cNvCxnSpPr/>
          <p:nvPr/>
        </p:nvCxnSpPr>
        <p:spPr>
          <a:xfrm>
            <a:off x="4572000" y="1052513"/>
            <a:ext cx="0" cy="58054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4687934" y="1044813"/>
            <a:ext cx="2808684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pt-BR" sz="1600" dirty="0" smtClean="0"/>
              <a:t>Padrões Espaciais relativos às Diferentes Intensidades de Degradação</a:t>
            </a:r>
          </a:p>
          <a:p>
            <a:pPr>
              <a:defRPr/>
            </a:pPr>
            <a:endParaRPr lang="pt-BR" sz="1600" dirty="0"/>
          </a:p>
          <a:p>
            <a:pPr>
              <a:defRPr/>
            </a:pPr>
            <a:r>
              <a:rPr lang="pt-BR" sz="1600" dirty="0" smtClean="0"/>
              <a:t> (TM/</a:t>
            </a:r>
            <a:r>
              <a:rPr lang="pt-BR" sz="1600" dirty="0" err="1" smtClean="0"/>
              <a:t>Landsat</a:t>
            </a:r>
            <a:r>
              <a:rPr lang="pt-BR" sz="1600" dirty="0" smtClean="0"/>
              <a:t>)</a:t>
            </a:r>
            <a:endParaRPr lang="pt-BR" sz="1600" dirty="0"/>
          </a:p>
        </p:txBody>
      </p:sp>
      <p:sp>
        <p:nvSpPr>
          <p:cNvPr id="16" name="CaixaDeTexto 28"/>
          <p:cNvSpPr txBox="1">
            <a:spLocks noChangeArrowheads="1"/>
          </p:cNvSpPr>
          <p:nvPr/>
        </p:nvSpPr>
        <p:spPr bwMode="auto">
          <a:xfrm rot="16021127">
            <a:off x="4519613" y="3009900"/>
            <a:ext cx="56038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400" b="1" i="1">
                <a:latin typeface="Arial" pitchFamily="34" charset="0"/>
              </a:rPr>
              <a:t>light</a:t>
            </a:r>
          </a:p>
        </p:txBody>
      </p:sp>
      <p:sp>
        <p:nvSpPr>
          <p:cNvPr id="17" name="CaixaDeTexto 29"/>
          <p:cNvSpPr txBox="1">
            <a:spLocks noChangeArrowheads="1"/>
          </p:cNvSpPr>
          <p:nvPr/>
        </p:nvSpPr>
        <p:spPr bwMode="auto">
          <a:xfrm rot="16200000">
            <a:off x="4278313" y="4598988"/>
            <a:ext cx="110013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400" b="1" i="1">
                <a:latin typeface="Arial" pitchFamily="34" charset="0"/>
              </a:rPr>
              <a:t>moderated</a:t>
            </a:r>
          </a:p>
        </p:txBody>
      </p:sp>
      <p:sp>
        <p:nvSpPr>
          <p:cNvPr id="18" name="CaixaDeTexto 30"/>
          <p:cNvSpPr txBox="1">
            <a:spLocks noChangeArrowheads="1"/>
          </p:cNvSpPr>
          <p:nvPr/>
        </p:nvSpPr>
        <p:spPr bwMode="auto">
          <a:xfrm rot="16356808">
            <a:off x="4572794" y="6088857"/>
            <a:ext cx="5619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400" b="1" i="1">
                <a:latin typeface="Arial" pitchFamily="34" charset="0"/>
              </a:rPr>
              <a:t>high</a:t>
            </a:r>
          </a:p>
        </p:txBody>
      </p:sp>
      <p:sp>
        <p:nvSpPr>
          <p:cNvPr id="19" name="Título 1"/>
          <p:cNvSpPr txBox="1">
            <a:spLocks/>
          </p:cNvSpPr>
          <p:nvPr/>
        </p:nvSpPr>
        <p:spPr>
          <a:xfrm>
            <a:off x="179512" y="476672"/>
            <a:ext cx="7620000" cy="7200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Conceito envolve Aspectos Espaciais</a:t>
            </a:r>
            <a:endParaRPr lang="pt-BR" dirty="0"/>
          </a:p>
        </p:txBody>
      </p:sp>
      <p:pic>
        <p:nvPicPr>
          <p:cNvPr id="20" name="Imagem 19"/>
          <p:cNvPicPr/>
          <p:nvPr/>
        </p:nvPicPr>
        <p:blipFill>
          <a:blip r:embed="rId5" cstate="print"/>
          <a:srcRect l="38861" t="30295" r="38396" b="23667"/>
          <a:stretch>
            <a:fillRect/>
          </a:stretch>
        </p:blipFill>
        <p:spPr bwMode="auto">
          <a:xfrm>
            <a:off x="2361179" y="4796520"/>
            <a:ext cx="1786164" cy="174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13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17570" t="23958" r="22108" b="25000"/>
          <a:stretch>
            <a:fillRect/>
          </a:stretch>
        </p:blipFill>
        <p:spPr bwMode="auto">
          <a:xfrm>
            <a:off x="3249038" y="0"/>
            <a:ext cx="5926494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 l="34553" t="21875" r="20132" b="21875"/>
          <a:stretch>
            <a:fillRect/>
          </a:stretch>
        </p:blipFill>
        <p:spPr bwMode="auto">
          <a:xfrm>
            <a:off x="0" y="2819400"/>
            <a:ext cx="5895975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ítulo 25"/>
          <p:cNvSpPr txBox="1">
            <a:spLocks/>
          </p:cNvSpPr>
          <p:nvPr/>
        </p:nvSpPr>
        <p:spPr>
          <a:xfrm>
            <a:off x="1263868" y="44668"/>
            <a:ext cx="7880132" cy="576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Métodos</a:t>
            </a:r>
            <a:endParaRPr kumimoji="0" lang="pt-BR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5" name="Conector reto 4"/>
          <p:cNvCxnSpPr/>
          <p:nvPr/>
        </p:nvCxnSpPr>
        <p:spPr bwMode="auto">
          <a:xfrm>
            <a:off x="3393456" y="228600"/>
            <a:ext cx="685800" cy="0"/>
          </a:xfrm>
          <a:prstGeom prst="line">
            <a:avLst/>
          </a:prstGeom>
          <a:solidFill>
            <a:srgbClr val="003399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aixaDeTexto 5"/>
          <p:cNvSpPr txBox="1"/>
          <p:nvPr/>
        </p:nvSpPr>
        <p:spPr>
          <a:xfrm>
            <a:off x="4087238" y="0"/>
            <a:ext cx="27703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tx1"/>
                </a:solidFill>
                <a:latin typeface="Calibri" pitchFamily="34" charset="0"/>
              </a:rPr>
              <a:t>Área plano de manejo</a:t>
            </a:r>
            <a:endParaRPr lang="pt-BR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7" name="Conector reto 6"/>
          <p:cNvCxnSpPr/>
          <p:nvPr/>
        </p:nvCxnSpPr>
        <p:spPr bwMode="auto">
          <a:xfrm>
            <a:off x="3393456" y="457200"/>
            <a:ext cx="685800" cy="0"/>
          </a:xfrm>
          <a:prstGeom prst="line">
            <a:avLst/>
          </a:prstGeom>
          <a:solidFill>
            <a:srgbClr val="003399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CaixaDeTexto 7"/>
          <p:cNvSpPr txBox="1"/>
          <p:nvPr/>
        </p:nvSpPr>
        <p:spPr>
          <a:xfrm>
            <a:off x="4088441" y="244366"/>
            <a:ext cx="24120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tx1"/>
                </a:solidFill>
                <a:latin typeface="Calibri" pitchFamily="34" charset="0"/>
              </a:rPr>
              <a:t>Percurso de campo</a:t>
            </a:r>
            <a:endParaRPr lang="pt-BR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9" name="Retângulo de cantos arredondados 8"/>
          <p:cNvSpPr/>
          <p:nvPr/>
        </p:nvSpPr>
        <p:spPr bwMode="auto">
          <a:xfrm>
            <a:off x="0" y="6394200"/>
            <a:ext cx="1368000" cy="54000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BR" sz="2800" i="1" dirty="0" smtClean="0">
                <a:solidFill>
                  <a:schemeClr val="tx1"/>
                </a:solidFill>
                <a:latin typeface="Calibri" pitchFamily="34" charset="0"/>
              </a:rPr>
              <a:t>pátios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 l="33016" t="7292" r="33016" b="12500"/>
          <a:stretch>
            <a:fillRect/>
          </a:stretch>
        </p:blipFill>
        <p:spPr bwMode="auto">
          <a:xfrm>
            <a:off x="0" y="1"/>
            <a:ext cx="3352800" cy="44511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tângulo de cantos arredondados 10"/>
          <p:cNvSpPr/>
          <p:nvPr/>
        </p:nvSpPr>
        <p:spPr bwMode="auto">
          <a:xfrm>
            <a:off x="-25800" y="-4"/>
            <a:ext cx="1368000" cy="54000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BR" sz="2000" i="1" dirty="0" smtClean="0">
                <a:solidFill>
                  <a:schemeClr val="tx1"/>
                </a:solidFill>
                <a:latin typeface="Calibri" pitchFamily="34" charset="0"/>
              </a:rPr>
              <a:t>estradas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 l="33016" t="7292" r="33016" b="12500"/>
          <a:stretch>
            <a:fillRect/>
          </a:stretch>
        </p:blipFill>
        <p:spPr bwMode="auto">
          <a:xfrm>
            <a:off x="5817560" y="2478830"/>
            <a:ext cx="3357972" cy="44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tângulo de cantos arredondados 12"/>
          <p:cNvSpPr/>
          <p:nvPr/>
        </p:nvSpPr>
        <p:spPr bwMode="auto">
          <a:xfrm>
            <a:off x="7852200" y="2431800"/>
            <a:ext cx="1368000" cy="54000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BR" sz="1800" i="1" dirty="0" smtClean="0">
                <a:solidFill>
                  <a:schemeClr val="tx1"/>
                </a:solidFill>
                <a:latin typeface="Calibri" pitchFamily="34" charset="0"/>
              </a:rPr>
              <a:t>clareiras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7620000" y="2057400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Pinheiro,2015</a:t>
            </a:r>
            <a:endParaRPr lang="pt-B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216" cy="11430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pt-BR" dirty="0" smtClean="0"/>
              <a:t>Detecção por Sensoriamento Remoto: Efeito da escala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 rot="16200000">
            <a:off x="6962006" y="4048760"/>
            <a:ext cx="2367281" cy="365760"/>
          </a:xfrm>
        </p:spPr>
        <p:txBody>
          <a:bodyPr/>
          <a:lstStyle/>
          <a:p>
            <a:endParaRPr lang="pt-BR"/>
          </a:p>
        </p:txBody>
      </p:sp>
      <p:sp>
        <p:nvSpPr>
          <p:cNvPr id="6" name="CaixaDeTexto 6"/>
          <p:cNvSpPr txBox="1">
            <a:spLocks noChangeArrowheads="1"/>
          </p:cNvSpPr>
          <p:nvPr/>
        </p:nvSpPr>
        <p:spPr bwMode="auto">
          <a:xfrm>
            <a:off x="179512" y="2247900"/>
            <a:ext cx="2262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pt-BR" sz="1400" b="1" i="1" dirty="0">
                <a:latin typeface="Arial" pitchFamily="34" charset="0"/>
              </a:rPr>
              <a:t>High Spatial  - </a:t>
            </a:r>
            <a:r>
              <a:rPr lang="en-US" altLang="pt-BR" sz="1400" b="1" i="1" dirty="0" err="1">
                <a:latin typeface="Arial" pitchFamily="34" charset="0"/>
              </a:rPr>
              <a:t>Quickbird</a:t>
            </a:r>
            <a:endParaRPr lang="en-US" altLang="pt-BR" sz="1400" b="1" i="1" dirty="0"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pt-BR" sz="1400" b="1" i="1" dirty="0">
                <a:latin typeface="Arial" pitchFamily="34" charset="0"/>
              </a:rPr>
              <a:t>Resolution (1-4m)</a:t>
            </a:r>
          </a:p>
        </p:txBody>
      </p:sp>
      <p:sp>
        <p:nvSpPr>
          <p:cNvPr id="7" name="CaixaDeTexto 7"/>
          <p:cNvSpPr txBox="1">
            <a:spLocks noChangeArrowheads="1"/>
          </p:cNvSpPr>
          <p:nvPr/>
        </p:nvSpPr>
        <p:spPr bwMode="auto">
          <a:xfrm>
            <a:off x="2771899" y="2178050"/>
            <a:ext cx="2708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400" b="1" i="1" dirty="0" err="1">
                <a:latin typeface="Arial" pitchFamily="34" charset="0"/>
              </a:rPr>
              <a:t>Moderate</a:t>
            </a:r>
            <a:r>
              <a:rPr lang="pt-BR" altLang="pt-BR" sz="1400" b="1" i="1" dirty="0">
                <a:latin typeface="Arial" pitchFamily="34" charset="0"/>
              </a:rPr>
              <a:t> </a:t>
            </a:r>
            <a:r>
              <a:rPr lang="en-US" altLang="pt-BR" sz="1400" b="1" i="1" dirty="0">
                <a:latin typeface="Arial" pitchFamily="34" charset="0"/>
              </a:rPr>
              <a:t>Spatial  TM/Landsat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pt-BR" sz="1400" b="1" i="1" dirty="0">
                <a:latin typeface="Arial" pitchFamily="34" charset="0"/>
              </a:rPr>
              <a:t>Resolution</a:t>
            </a:r>
            <a:r>
              <a:rPr lang="pt-BR" altLang="pt-BR" sz="1400" b="1" i="1" dirty="0">
                <a:latin typeface="Arial" pitchFamily="34" charset="0"/>
              </a:rPr>
              <a:t> (20-30m)</a:t>
            </a:r>
          </a:p>
        </p:txBody>
      </p:sp>
      <p:sp>
        <p:nvSpPr>
          <p:cNvPr id="8" name="CaixaDeTexto 8"/>
          <p:cNvSpPr txBox="1">
            <a:spLocks noChangeArrowheads="1"/>
          </p:cNvSpPr>
          <p:nvPr/>
        </p:nvSpPr>
        <p:spPr bwMode="auto">
          <a:xfrm>
            <a:off x="5907212" y="2249488"/>
            <a:ext cx="19034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pt-BR" sz="1400" b="1" i="1" dirty="0">
                <a:latin typeface="Arial" pitchFamily="34" charset="0"/>
              </a:rPr>
              <a:t>Low Spatial  - Modis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pt-BR" sz="1400" b="1" i="1" dirty="0">
                <a:latin typeface="Arial" pitchFamily="34" charset="0"/>
              </a:rPr>
              <a:t>Resolution </a:t>
            </a:r>
            <a:r>
              <a:rPr lang="pt-BR" altLang="pt-BR" sz="1400" b="1" i="1" dirty="0">
                <a:latin typeface="Arial" pitchFamily="34" charset="0"/>
              </a:rPr>
              <a:t>(&gt;250m)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0" t="58318" r="64810" b="21011"/>
          <a:stretch>
            <a:fillRect/>
          </a:stretch>
        </p:blipFill>
        <p:spPr bwMode="auto">
          <a:xfrm>
            <a:off x="35496" y="2771775"/>
            <a:ext cx="252095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6" t="58318" r="16132" b="21011"/>
          <a:stretch>
            <a:fillRect/>
          </a:stretch>
        </p:blipFill>
        <p:spPr bwMode="auto">
          <a:xfrm>
            <a:off x="2712021" y="2773363"/>
            <a:ext cx="2593975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8" t="35271" r="32394" b="34970"/>
          <a:stretch>
            <a:fillRect/>
          </a:stretch>
        </p:blipFill>
        <p:spPr bwMode="auto">
          <a:xfrm>
            <a:off x="5450459" y="2849563"/>
            <a:ext cx="2994025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"/>
          <p:cNvSpPr txBox="1">
            <a:spLocks noChangeArrowheads="1"/>
          </p:cNvSpPr>
          <p:nvPr/>
        </p:nvSpPr>
        <p:spPr bwMode="auto">
          <a:xfrm>
            <a:off x="929164" y="3287939"/>
            <a:ext cx="646331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200" b="1" dirty="0" smtClean="0">
                <a:latin typeface="Arial" pitchFamily="34" charset="0"/>
              </a:rPr>
              <a:t>Pátios</a:t>
            </a:r>
            <a:endParaRPr lang="pt-BR" altLang="pt-BR" sz="1200" b="1" dirty="0">
              <a:latin typeface="Arial" pitchFamily="34" charset="0"/>
            </a:endParaRPr>
          </a:p>
        </p:txBody>
      </p:sp>
      <p:sp>
        <p:nvSpPr>
          <p:cNvPr id="13" name="CaixaDeTexto 11"/>
          <p:cNvSpPr txBox="1">
            <a:spLocks noChangeArrowheads="1"/>
          </p:cNvSpPr>
          <p:nvPr/>
        </p:nvSpPr>
        <p:spPr bwMode="auto">
          <a:xfrm>
            <a:off x="54387" y="4293096"/>
            <a:ext cx="646331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200" b="1" dirty="0" smtClean="0">
                <a:latin typeface="Arial" pitchFamily="34" charset="0"/>
              </a:rPr>
              <a:t>trilhas</a:t>
            </a:r>
            <a:endParaRPr lang="pt-BR" altLang="pt-BR" sz="1200" b="1" dirty="0">
              <a:latin typeface="Arial" pitchFamily="34" charset="0"/>
            </a:endParaRPr>
          </a:p>
        </p:txBody>
      </p:sp>
      <p:sp>
        <p:nvSpPr>
          <p:cNvPr id="14" name="CaixaDeTexto 12"/>
          <p:cNvSpPr txBox="1">
            <a:spLocks noChangeArrowheads="1"/>
          </p:cNvSpPr>
          <p:nvPr/>
        </p:nvSpPr>
        <p:spPr bwMode="auto">
          <a:xfrm>
            <a:off x="1546796" y="4181475"/>
            <a:ext cx="840295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200" b="1" dirty="0" smtClean="0">
                <a:latin typeface="Arial" pitchFamily="34" charset="0"/>
              </a:rPr>
              <a:t>Clareiras</a:t>
            </a:r>
            <a:endParaRPr lang="pt-BR" altLang="pt-BR" sz="1200" b="1" dirty="0">
              <a:latin typeface="Arial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754063" y="5562600"/>
            <a:ext cx="1792287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1050" dirty="0"/>
              <a:t>Fonte: Pinheiro, 2013</a:t>
            </a:r>
          </a:p>
        </p:txBody>
      </p:sp>
    </p:spTree>
    <p:extLst>
      <p:ext uri="{BB962C8B-B14F-4D97-AF65-F5344CB8AC3E}">
        <p14:creationId xmlns:p14="http://schemas.microsoft.com/office/powerpoint/2010/main" val="397255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9" y="-76199"/>
            <a:ext cx="5562599" cy="213136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405"/>
            <a:ext cx="7550339" cy="413539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984032" y="6453143"/>
            <a:ext cx="315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Santo </a:t>
            </a:r>
            <a:r>
              <a:rPr lang="pt-BR" dirty="0" err="1" smtClean="0"/>
              <a:t>Antonio</a:t>
            </a:r>
            <a:r>
              <a:rPr lang="pt-BR" dirty="0" smtClean="0"/>
              <a:t> do </a:t>
            </a:r>
            <a:r>
              <a:rPr lang="pt-BR" dirty="0" err="1" smtClean="0"/>
              <a:t>Matupi</a:t>
            </a:r>
            <a:r>
              <a:rPr lang="pt-BR" dirty="0" smtClean="0"/>
              <a:t>, </a:t>
            </a:r>
            <a:r>
              <a:rPr lang="pt-BR" dirty="0" err="1" smtClean="0"/>
              <a:t>Am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7467600" y="2886670"/>
            <a:ext cx="16466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Landsat</a:t>
            </a:r>
            <a:r>
              <a:rPr lang="pt-BR" dirty="0" smtClean="0"/>
              <a:t> 1,6 a </a:t>
            </a:r>
          </a:p>
          <a:p>
            <a:r>
              <a:rPr lang="pt-BR" dirty="0" smtClean="0"/>
              <a:t>12,5 % maior</a:t>
            </a:r>
          </a:p>
          <a:p>
            <a:r>
              <a:rPr lang="pt-BR" dirty="0"/>
              <a:t>q</a:t>
            </a:r>
            <a:r>
              <a:rPr lang="pt-BR" dirty="0" smtClean="0"/>
              <a:t>ue sentinel2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-250924"/>
            <a:ext cx="4415062" cy="276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3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m 53"/>
          <p:cNvPicPr>
            <a:picLocks noChangeAspect="1"/>
          </p:cNvPicPr>
          <p:nvPr/>
        </p:nvPicPr>
        <p:blipFill rotWithShape="1">
          <a:blip r:embed="rId2"/>
          <a:srcRect l="1814"/>
          <a:stretch/>
        </p:blipFill>
        <p:spPr>
          <a:xfrm>
            <a:off x="0" y="3048"/>
            <a:ext cx="9144000" cy="4383448"/>
          </a:xfrm>
          <a:prstGeom prst="rect">
            <a:avLst/>
          </a:prstGeom>
        </p:spPr>
      </p:pic>
      <p:sp>
        <p:nvSpPr>
          <p:cNvPr id="55" name="CaixaDeTexto 54"/>
          <p:cNvSpPr txBox="1"/>
          <p:nvPr/>
        </p:nvSpPr>
        <p:spPr>
          <a:xfrm>
            <a:off x="0" y="6488668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Falcão et al., em preparação</a:t>
            </a:r>
            <a:endParaRPr lang="pt-BR" dirty="0"/>
          </a:p>
        </p:txBody>
      </p:sp>
      <p:pic>
        <p:nvPicPr>
          <p:cNvPr id="56" name="Imagem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495800"/>
            <a:ext cx="8686800" cy="204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1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520005"/>
            <a:ext cx="8162925" cy="1384995"/>
          </a:xfrm>
        </p:spPr>
        <p:txBody>
          <a:bodyPr/>
          <a:lstStyle/>
          <a:p>
            <a:r>
              <a:rPr lang="pt-BR" dirty="0" smtClean="0"/>
              <a:t>Programa Amazônia: </a:t>
            </a:r>
            <a:r>
              <a:rPr lang="pt-BR" dirty="0"/>
              <a:t>I</a:t>
            </a:r>
            <a:r>
              <a:rPr lang="pt-BR" dirty="0" smtClean="0"/>
              <a:t>nstrumentos </a:t>
            </a:r>
            <a:r>
              <a:rPr lang="pt-BR" dirty="0"/>
              <a:t>de medida</a:t>
            </a:r>
            <a:br>
              <a:rPr lang="pt-BR" dirty="0"/>
            </a:br>
            <a:endParaRPr lang="pt-BR" dirty="0"/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pt-BR" dirty="0" smtClean="0"/>
              <a:t>Sensores </a:t>
            </a:r>
            <a:r>
              <a:rPr lang="pt-BR" dirty="0"/>
              <a:t>ópticos 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pt-BR" sz="2000" b="0" dirty="0" smtClean="0"/>
              <a:t>diferentes </a:t>
            </a:r>
            <a:r>
              <a:rPr lang="pt-BR" sz="2000" b="0" dirty="0"/>
              <a:t>resoluções espacial  e </a:t>
            </a:r>
            <a:r>
              <a:rPr lang="pt-BR" sz="2000" b="0" dirty="0" smtClean="0"/>
              <a:t>temporal – </a:t>
            </a:r>
            <a:r>
              <a:rPr lang="pt-BR" sz="2000" b="0" dirty="0" err="1" smtClean="0"/>
              <a:t>Landsat</a:t>
            </a:r>
            <a:r>
              <a:rPr lang="pt-BR" sz="2000" b="0" dirty="0" smtClean="0"/>
              <a:t> 3, 5, 8 –MSS 1975 a 1978 (56m), TM (30 m) , OLI (30 m); </a:t>
            </a:r>
            <a:r>
              <a:rPr lang="pt-BR" sz="2000" b="0" dirty="0" err="1" smtClean="0"/>
              <a:t>Cbers</a:t>
            </a:r>
            <a:r>
              <a:rPr lang="pt-BR" sz="2000" b="0" dirty="0" smtClean="0"/>
              <a:t> (20m) DMC.(20 a 30 m), IRS – LISS (56m); UK-DMC2. Atualmente: </a:t>
            </a:r>
            <a:r>
              <a:rPr lang="pt-BR" sz="2000" b="0" dirty="0" smtClean="0">
                <a:solidFill>
                  <a:srgbClr val="C00000"/>
                </a:solidFill>
              </a:rPr>
              <a:t>LANDSAT 8/OLI, CBERS 4 e IRS-2. 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endParaRPr lang="pt-BR" sz="2000" b="0" dirty="0">
              <a:solidFill>
                <a:srgbClr val="C00000"/>
              </a:solidFill>
            </a:endParaRPr>
          </a:p>
          <a:p>
            <a:pPr marL="342900" lvl="1" indent="-342900">
              <a:spcBef>
                <a:spcPts val="1200"/>
              </a:spcBef>
              <a:spcAft>
                <a:spcPts val="600"/>
              </a:spcAft>
              <a:buSzPct val="75000"/>
            </a:pPr>
            <a:r>
              <a:rPr lang="pt-BR" dirty="0" smtClean="0">
                <a:ea typeface="+mn-ea"/>
                <a:cs typeface="+mn-cs"/>
              </a:rPr>
              <a:t>Objetivo: </a:t>
            </a:r>
            <a:r>
              <a:rPr lang="pt-BR" dirty="0">
                <a:ea typeface="+mn-ea"/>
                <a:cs typeface="+mn-cs"/>
              </a:rPr>
              <a:t>Fiscalização X Medidas de área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110" name="Rectangle 22"/>
          <p:cNvSpPr>
            <a:spLocks noChangeArrowheads="1"/>
          </p:cNvSpPr>
          <p:nvPr/>
        </p:nvSpPr>
        <p:spPr bwMode="auto">
          <a:xfrm>
            <a:off x="0" y="1371600"/>
            <a:ext cx="7162800" cy="1143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73092" name="Imagem 15" descr="seletiv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0"/>
            <a:ext cx="2743200" cy="1838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309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905000"/>
            <a:ext cx="2743200" cy="167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309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657600"/>
            <a:ext cx="274320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685800" y="0"/>
            <a:ext cx="2292350" cy="366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dirty="0">
                <a:latin typeface="+mn-lt"/>
              </a:rPr>
              <a:t>Exploração intensiva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371600" y="5791200"/>
            <a:ext cx="1073150" cy="366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dirty="0">
                <a:latin typeface="+mn-lt"/>
              </a:rPr>
              <a:t>Floresta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85800" y="3657600"/>
            <a:ext cx="2743200" cy="366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dirty="0">
                <a:latin typeface="+mn-lt"/>
              </a:rPr>
              <a:t>Perda &gt;90% do dossel</a:t>
            </a:r>
          </a:p>
        </p:txBody>
      </p:sp>
      <p:pic>
        <p:nvPicPr>
          <p:cNvPr id="473098" name="Imagem 12" descr="corte_raso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5410200"/>
            <a:ext cx="27432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CaixaDeTexto 13"/>
          <p:cNvSpPr txBox="1"/>
          <p:nvPr/>
        </p:nvSpPr>
        <p:spPr>
          <a:xfrm>
            <a:off x="685800" y="5410200"/>
            <a:ext cx="2743200" cy="366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dirty="0">
                <a:latin typeface="+mn-lt"/>
              </a:rPr>
              <a:t>Corte raso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685800" y="1905000"/>
            <a:ext cx="2743200" cy="366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dirty="0">
                <a:latin typeface="+mn-lt"/>
              </a:rPr>
              <a:t>Perda &gt;50% do dossel</a:t>
            </a:r>
          </a:p>
        </p:txBody>
      </p:sp>
      <p:sp>
        <p:nvSpPr>
          <p:cNvPr id="473103" name="Chave direita 19"/>
          <p:cNvSpPr>
            <a:spLocks/>
          </p:cNvSpPr>
          <p:nvPr/>
        </p:nvSpPr>
        <p:spPr bwMode="auto">
          <a:xfrm>
            <a:off x="3657600" y="76200"/>
            <a:ext cx="947501" cy="6781800"/>
          </a:xfrm>
          <a:prstGeom prst="rightBrace">
            <a:avLst>
              <a:gd name="adj1" fmla="val 8332"/>
              <a:gd name="adj2" fmla="val 50000"/>
            </a:avLst>
          </a:prstGeom>
          <a:solidFill>
            <a:srgbClr val="258B64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sz="1400">
              <a:cs typeface="Arial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4197350" y="2335649"/>
            <a:ext cx="12827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400" dirty="0">
                <a:latin typeface="+mn-lt"/>
              </a:rPr>
              <a:t>DETER</a:t>
            </a:r>
          </a:p>
          <a:p>
            <a:pPr algn="ctr">
              <a:defRPr/>
            </a:pPr>
            <a:r>
              <a:rPr lang="pt-BR" sz="1400" dirty="0" smtClean="0">
                <a:latin typeface="+mn-lt"/>
              </a:rPr>
              <a:t>(detecta corte raso e </a:t>
            </a:r>
          </a:p>
          <a:p>
            <a:pPr algn="ctr">
              <a:defRPr/>
            </a:pPr>
            <a:r>
              <a:rPr lang="pt-BR" sz="1400" dirty="0" smtClean="0">
                <a:latin typeface="+mn-lt"/>
              </a:rPr>
              <a:t>degradação</a:t>
            </a:r>
          </a:p>
          <a:p>
            <a:pPr algn="ctr">
              <a:defRPr/>
            </a:pPr>
            <a:r>
              <a:rPr lang="pt-BR" sz="1400" dirty="0" smtClean="0">
                <a:latin typeface="+mn-lt"/>
              </a:rPr>
              <a:t>florestal)</a:t>
            </a:r>
            <a:endParaRPr lang="pt-BR" sz="1400" dirty="0">
              <a:latin typeface="+mn-lt"/>
            </a:endParaRPr>
          </a:p>
        </p:txBody>
      </p:sp>
      <p:sp>
        <p:nvSpPr>
          <p:cNvPr id="473105" name="Chave direita 21"/>
          <p:cNvSpPr>
            <a:spLocks/>
          </p:cNvSpPr>
          <p:nvPr/>
        </p:nvSpPr>
        <p:spPr bwMode="auto">
          <a:xfrm>
            <a:off x="6781800" y="5410200"/>
            <a:ext cx="1017588" cy="1447800"/>
          </a:xfrm>
          <a:prstGeom prst="rightBrace">
            <a:avLst>
              <a:gd name="adj1" fmla="val 8332"/>
              <a:gd name="adj2" fmla="val 50000"/>
            </a:avLst>
          </a:prstGeom>
          <a:solidFill>
            <a:srgbClr val="E6BC7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sz="1400">
              <a:cs typeface="Arial" pitchFamily="34" charset="0"/>
            </a:endParaRPr>
          </a:p>
        </p:txBody>
      </p:sp>
      <p:sp>
        <p:nvSpPr>
          <p:cNvPr id="473106" name="Chave direita 21"/>
          <p:cNvSpPr>
            <a:spLocks/>
          </p:cNvSpPr>
          <p:nvPr/>
        </p:nvSpPr>
        <p:spPr bwMode="auto">
          <a:xfrm>
            <a:off x="6781800" y="319088"/>
            <a:ext cx="962025" cy="1438275"/>
          </a:xfrm>
          <a:prstGeom prst="rightBrace">
            <a:avLst>
              <a:gd name="adj1" fmla="val 8334"/>
              <a:gd name="adj2" fmla="val 50000"/>
            </a:avLst>
          </a:prstGeom>
          <a:solidFill>
            <a:srgbClr val="E6BC7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sz="1400">
              <a:cs typeface="Arial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7769391" y="632936"/>
            <a:ext cx="13746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400" dirty="0">
                <a:latin typeface="+mn-lt"/>
              </a:rPr>
              <a:t>DETEX</a:t>
            </a:r>
          </a:p>
          <a:p>
            <a:pPr algn="ctr">
              <a:defRPr/>
            </a:pPr>
            <a:r>
              <a:rPr lang="pt-BR" sz="1400" dirty="0" smtClean="0">
                <a:latin typeface="+mn-lt"/>
              </a:rPr>
              <a:t>(detecta exploração</a:t>
            </a:r>
          </a:p>
          <a:p>
            <a:pPr algn="ctr">
              <a:defRPr/>
            </a:pPr>
            <a:r>
              <a:rPr lang="pt-BR" sz="1400" dirty="0" smtClean="0">
                <a:latin typeface="+mn-lt"/>
              </a:rPr>
              <a:t> seletiva)</a:t>
            </a:r>
            <a:endParaRPr lang="pt-BR" sz="1400" dirty="0">
              <a:latin typeface="+mn-lt"/>
            </a:endParaRPr>
          </a:p>
        </p:txBody>
      </p:sp>
      <p:sp>
        <p:nvSpPr>
          <p:cNvPr id="473108" name="Chave direita 19"/>
          <p:cNvSpPr>
            <a:spLocks/>
          </p:cNvSpPr>
          <p:nvPr/>
        </p:nvSpPr>
        <p:spPr bwMode="auto">
          <a:xfrm>
            <a:off x="5480050" y="214313"/>
            <a:ext cx="996950" cy="5016500"/>
          </a:xfrm>
          <a:prstGeom prst="rightBrace">
            <a:avLst>
              <a:gd name="adj1" fmla="val 8340"/>
              <a:gd name="adj2" fmla="val 50000"/>
            </a:avLst>
          </a:prstGeom>
          <a:solidFill>
            <a:srgbClr val="4ACE4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sz="1400">
              <a:cs typeface="Arial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6248400" y="2309336"/>
            <a:ext cx="20143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400" dirty="0">
                <a:latin typeface="+mn-lt"/>
              </a:rPr>
              <a:t>DEGRAD</a:t>
            </a:r>
          </a:p>
          <a:p>
            <a:pPr algn="ctr">
              <a:defRPr/>
            </a:pPr>
            <a:r>
              <a:rPr lang="pt-BR" sz="1400" dirty="0" smtClean="0">
                <a:latin typeface="+mn-lt"/>
              </a:rPr>
              <a:t>(detecção da</a:t>
            </a:r>
          </a:p>
          <a:p>
            <a:pPr algn="ctr">
              <a:defRPr/>
            </a:pPr>
            <a:r>
              <a:rPr lang="pt-BR" sz="1400" dirty="0" smtClean="0">
                <a:latin typeface="+mn-lt"/>
              </a:rPr>
              <a:t>degradação florestal)</a:t>
            </a:r>
            <a:endParaRPr lang="pt-BR" sz="1400" dirty="0">
              <a:latin typeface="+mn-lt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7769881" y="5791200"/>
            <a:ext cx="1297919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1400" dirty="0">
                <a:latin typeface="+mn-lt"/>
              </a:rPr>
              <a:t>PRODES</a:t>
            </a:r>
          </a:p>
          <a:p>
            <a:pPr>
              <a:defRPr/>
            </a:pPr>
            <a:r>
              <a:rPr lang="pt-BR" sz="1400" dirty="0" smtClean="0">
                <a:latin typeface="+mn-lt"/>
              </a:rPr>
              <a:t>(detecção de </a:t>
            </a:r>
          </a:p>
          <a:p>
            <a:pPr algn="ctr">
              <a:defRPr/>
            </a:pPr>
            <a:r>
              <a:rPr lang="pt-BR" sz="1400" dirty="0" smtClean="0">
                <a:latin typeface="+mn-lt"/>
              </a:rPr>
              <a:t>corte raso)</a:t>
            </a:r>
            <a:endParaRPr lang="pt-BR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259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8" name="Rectangle 4"/>
          <p:cNvSpPr>
            <a:spLocks noChangeArrowheads="1"/>
          </p:cNvSpPr>
          <p:nvPr/>
        </p:nvSpPr>
        <p:spPr bwMode="auto">
          <a:xfrm>
            <a:off x="871538" y="677863"/>
            <a:ext cx="81629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r>
              <a:rPr lang="pt-BR" sz="2800" b="1">
                <a:solidFill>
                  <a:schemeClr val="tx2"/>
                </a:solidFill>
                <a:latin typeface="Verdana" pitchFamily="34" charset="0"/>
              </a:rPr>
              <a:t>Desde 1989...</a:t>
            </a:r>
          </a:p>
        </p:txBody>
      </p:sp>
      <p:sp>
        <p:nvSpPr>
          <p:cNvPr id="472069" name="Rectangle 5"/>
          <p:cNvSpPr>
            <a:spLocks noChangeArrowheads="1"/>
          </p:cNvSpPr>
          <p:nvPr/>
        </p:nvSpPr>
        <p:spPr bwMode="auto">
          <a:xfrm>
            <a:off x="912813" y="2057400"/>
            <a:ext cx="8110537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r>
              <a:rPr lang="pt-BR" sz="2400" dirty="0">
                <a:latin typeface="+mj-lt"/>
              </a:rPr>
              <a:t>Conversão de áreas de fisionomia florestal primária por ações antropogênicas para desenvolvimento de atividades </a:t>
            </a:r>
            <a:r>
              <a:rPr lang="pt-BR" sz="2400" dirty="0" err="1">
                <a:latin typeface="+mj-lt"/>
              </a:rPr>
              <a:t>agrosilvopastois</a:t>
            </a:r>
            <a:r>
              <a:rPr lang="pt-BR" sz="2400" dirty="0">
                <a:latin typeface="+mj-lt"/>
              </a:rPr>
              <a:t> , detectados a partir de plataformas orbitais.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endParaRPr lang="pt-BR" sz="2400" dirty="0">
              <a:latin typeface="+mj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r>
              <a:rPr lang="pt-BR" sz="2400" dirty="0">
                <a:latin typeface="+mj-lt"/>
              </a:rPr>
              <a:t>Exclui exploração madeireira e fogo florestal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endParaRPr lang="pt-BR" sz="2400" dirty="0">
              <a:latin typeface="+mj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r>
              <a:rPr lang="pt-BR" sz="2400" dirty="0">
                <a:latin typeface="+mj-lt"/>
              </a:rPr>
              <a:t>Processo de degradação florestal foi indicada em 1985, por </a:t>
            </a:r>
            <a:r>
              <a:rPr lang="pt-BR" sz="2400" dirty="0" err="1">
                <a:latin typeface="+mj-lt"/>
              </a:rPr>
              <a:t>Uhl</a:t>
            </a:r>
            <a:r>
              <a:rPr lang="pt-BR" sz="2400" dirty="0">
                <a:latin typeface="+mj-lt"/>
              </a:rPr>
              <a:t> e </a:t>
            </a:r>
            <a:r>
              <a:rPr lang="pt-BR" sz="2400" dirty="0" err="1">
                <a:latin typeface="+mj-lt"/>
              </a:rPr>
              <a:t>Buschbacher</a:t>
            </a:r>
            <a:endParaRPr lang="pt-BR" sz="2400" dirty="0">
              <a:latin typeface="+mj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endParaRPr lang="pt-BR" sz="2800" b="1" dirty="0">
              <a:latin typeface="Garamond (W1)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87868"/>
            <a:ext cx="9144000" cy="83099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2400" kern="0" smtClean="0"/>
              <a:t>No início da década de 80 é criado o Programa Amazônia:</a:t>
            </a:r>
            <a:endParaRPr lang="en-US" sz="2400" kern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116" name="Picture 4" descr="bor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365500"/>
            <a:ext cx="4572000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4117" name="Picture 6" descr="Ipiranga_do_Norte_D1121_F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2638" y="0"/>
            <a:ext cx="4551362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4118" name="Picture 5" descr="Feliz_Natal_D350_F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638675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4119" name="Título 1"/>
          <p:cNvSpPr>
            <a:spLocks/>
          </p:cNvSpPr>
          <p:nvPr/>
        </p:nvSpPr>
        <p:spPr bwMode="auto">
          <a:xfrm>
            <a:off x="0" y="0"/>
            <a:ext cx="88233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 b="1" dirty="0">
                <a:solidFill>
                  <a:schemeClr val="tx2"/>
                </a:solidFill>
                <a:latin typeface="Verdana" pitchFamily="34" charset="0"/>
              </a:rPr>
              <a:t/>
            </a:r>
            <a:br>
              <a:rPr lang="en-US" sz="2800" b="1" dirty="0">
                <a:solidFill>
                  <a:schemeClr val="tx2"/>
                </a:solidFill>
                <a:latin typeface="Verdana" pitchFamily="34" charset="0"/>
              </a:rPr>
            </a:br>
            <a:r>
              <a:rPr lang="en-US" b="1" dirty="0" err="1">
                <a:solidFill>
                  <a:srgbClr val="FFFF00"/>
                </a:solidFill>
                <a:latin typeface="Verdana" pitchFamily="34" charset="0"/>
              </a:rPr>
              <a:t>Prodes</a:t>
            </a:r>
            <a:r>
              <a:rPr lang="en-US" b="1" dirty="0">
                <a:solidFill>
                  <a:srgbClr val="FFFF00"/>
                </a:solidFill>
                <a:latin typeface="Verdana" pitchFamily="34" charset="0"/>
              </a:rPr>
              <a:t> : Corte </a:t>
            </a:r>
            <a:r>
              <a:rPr lang="en-US" b="1" dirty="0" err="1">
                <a:solidFill>
                  <a:srgbClr val="FFFF00"/>
                </a:solidFill>
                <a:latin typeface="Verdana" pitchFamily="34" charset="0"/>
              </a:rPr>
              <a:t>raso</a:t>
            </a:r>
            <a:r>
              <a:rPr lang="en-US" b="1" dirty="0">
                <a:solidFill>
                  <a:srgbClr val="FFFF00"/>
                </a:solidFill>
                <a:latin typeface="Verdana" pitchFamily="34" charset="0"/>
              </a:rPr>
              <a:t> &gt; 6.25 ha</a:t>
            </a:r>
            <a:r>
              <a:rPr lang="en-US" sz="2800" b="1" dirty="0">
                <a:solidFill>
                  <a:srgbClr val="FFFF00"/>
                </a:solidFill>
                <a:latin typeface="Verdana" pitchFamily="34" charset="0"/>
              </a:rPr>
              <a:t/>
            </a:r>
            <a:br>
              <a:rPr lang="en-US" sz="2800" b="1" dirty="0">
                <a:solidFill>
                  <a:srgbClr val="FFFF00"/>
                </a:solidFill>
                <a:latin typeface="Verdana" pitchFamily="34" charset="0"/>
              </a:rPr>
            </a:br>
            <a:endParaRPr lang="en-US" sz="28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pic>
        <p:nvPicPr>
          <p:cNvPr id="4741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84550"/>
            <a:ext cx="4630738" cy="34734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38200" y="1524000"/>
            <a:ext cx="8162925" cy="884238"/>
          </a:xfrm>
          <a:prstGeom prst="rect">
            <a:avLst/>
          </a:prstGeom>
          <a:solidFill>
            <a:srgbClr val="D9D9D9">
              <a:alpha val="43922"/>
            </a:srgbClr>
          </a:solidFill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pt-BR" sz="2400" kern="0" dirty="0" smtClean="0"/>
              <a:t>PRODES - Monitoramento do desmatamento das formações florestais na Amazônia Legal</a:t>
            </a:r>
            <a:r>
              <a:rPr lang="pt-BR" kern="0" dirty="0" smtClean="0"/>
              <a:t> </a:t>
            </a:r>
            <a:endParaRPr lang="pt-BR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00"/>
            <a:ext cx="5274971" cy="3207368"/>
          </a:xfrm>
          <a:prstGeom prst="rect">
            <a:avLst/>
          </a:prstGeom>
        </p:spPr>
      </p:pic>
      <p:pic>
        <p:nvPicPr>
          <p:cNvPr id="5" name="Picture 8" descr="DSC078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7755" y="3657600"/>
            <a:ext cx="4276245" cy="3207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DSC023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9810"/>
            <a:ext cx="4889878" cy="3667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santarem_stephen"/>
          <p:cNvPicPr>
            <a:picLocks noChangeAspect="1" noChangeArrowheads="1"/>
          </p:cNvPicPr>
          <p:nvPr/>
        </p:nvPicPr>
        <p:blipFill>
          <a:blip r:embed="rId5" cstate="print"/>
          <a:srcRect t="2295"/>
          <a:stretch>
            <a:fillRect/>
          </a:stretch>
        </p:blipFill>
        <p:spPr bwMode="auto">
          <a:xfrm>
            <a:off x="4145831" y="-9809"/>
            <a:ext cx="4998170" cy="366740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13447"/>
            <a:ext cx="3051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chemeClr val="tx2"/>
                </a:solidFill>
                <a:latin typeface="Verdana" pitchFamily="34" charset="0"/>
              </a:rPr>
              <a:t>Floresta Tropical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7806660" y="320040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Santarém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0" y="641246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Belém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898701" y="641246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>
                <a:solidFill>
                  <a:srgbClr val="FFFF00"/>
                </a:solidFill>
              </a:rPr>
              <a:t>Creporizão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-17780" y="3288268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São Félix do Xingu</a:t>
            </a:r>
            <a:endParaRPr lang="pt-B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50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739775"/>
            <a:ext cx="8162925" cy="884238"/>
          </a:xfrm>
        </p:spPr>
        <p:txBody>
          <a:bodyPr/>
          <a:lstStyle/>
          <a:p>
            <a:r>
              <a:rPr lang="pt-BR" sz="2400" dirty="0"/>
              <a:t>PRODES - Monitoramento do desmatamento das formações florestais na Amazônia Legal</a:t>
            </a:r>
            <a:r>
              <a:rPr lang="pt-BR" dirty="0"/>
              <a:t> </a:t>
            </a:r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05000"/>
            <a:ext cx="8382000" cy="4800600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b="0" dirty="0" smtClean="0">
                <a:latin typeface="Calibri" pitchFamily="34" charset="0"/>
              </a:rPr>
              <a:t>Estima </a:t>
            </a:r>
            <a:r>
              <a:rPr lang="pt-BR" b="0" dirty="0">
                <a:latin typeface="Calibri" pitchFamily="34" charset="0"/>
              </a:rPr>
              <a:t>a taxa anual (ago/jul) do </a:t>
            </a:r>
            <a:r>
              <a:rPr lang="pt-BR" b="0" dirty="0" smtClean="0">
                <a:latin typeface="Calibri" pitchFamily="34" charset="0"/>
              </a:rPr>
              <a:t>desmatamento;</a:t>
            </a:r>
            <a:endParaRPr lang="pt-BR" b="0" dirty="0">
              <a:latin typeface="Calibri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b="0" dirty="0">
                <a:latin typeface="Calibri" pitchFamily="34" charset="0"/>
              </a:rPr>
              <a:t>Utiliza ~ 220-230 imagens dos satélites LANDSAT/CBERS,  resolução espacial 30m </a:t>
            </a:r>
            <a:r>
              <a:rPr lang="pt-BR" b="0" dirty="0" smtClean="0">
                <a:latin typeface="Calibri" pitchFamily="34" charset="0"/>
              </a:rPr>
              <a:t> - 8 meses para ser concluído</a:t>
            </a:r>
            <a:endParaRPr lang="pt-BR" b="0" dirty="0">
              <a:latin typeface="Calibri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b="0" dirty="0" smtClean="0">
                <a:latin typeface="Calibri" pitchFamily="34" charset="0"/>
              </a:rPr>
              <a:t>Estima </a:t>
            </a:r>
            <a:r>
              <a:rPr lang="pt-BR" b="0" dirty="0">
                <a:latin typeface="Calibri" pitchFamily="34" charset="0"/>
              </a:rPr>
              <a:t>a extensão do desmatamento bruto: Valor acumulado, referente a uma data </a:t>
            </a:r>
            <a:r>
              <a:rPr lang="pt-BR" b="0" dirty="0" smtClean="0">
                <a:latin typeface="Calibri" pitchFamily="34" charset="0"/>
              </a:rPr>
              <a:t>base – divulgação pela internet;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Projeto 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integrante do PPCDAM </a:t>
            </a:r>
            <a:r>
              <a:rPr lang="pt-BR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– coordenado 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pelo MMA e Casa </a:t>
            </a:r>
            <a:r>
              <a:rPr lang="pt-BR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Civil </a:t>
            </a:r>
            <a:endParaRPr lang="pt-BR" sz="24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97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572" name="Picture 2" descr="Prd13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8588"/>
            <a:ext cx="446405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3573" name="Text Box 3"/>
          <p:cNvSpPr txBox="1">
            <a:spLocks noChangeArrowheads="1"/>
          </p:cNvSpPr>
          <p:nvPr/>
        </p:nvSpPr>
        <p:spPr bwMode="auto">
          <a:xfrm>
            <a:off x="6372225" y="620713"/>
            <a:ext cx="2592388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>
              <a:cs typeface="Arial" pitchFamily="34" charset="0"/>
            </a:endParaRPr>
          </a:p>
        </p:txBody>
      </p:sp>
      <p:sp>
        <p:nvSpPr>
          <p:cNvPr id="476164" name="Text Box 4"/>
          <p:cNvSpPr txBox="1">
            <a:spLocks noChangeArrowheads="1"/>
          </p:cNvSpPr>
          <p:nvPr/>
        </p:nvSpPr>
        <p:spPr bwMode="auto">
          <a:xfrm>
            <a:off x="7080395" y="69273"/>
            <a:ext cx="2084387" cy="274637"/>
          </a:xfrm>
          <a:prstGeom prst="rect">
            <a:avLst/>
          </a:prstGeom>
          <a:solidFill>
            <a:srgbClr val="FFFF00"/>
          </a:solidFill>
          <a:ln w="571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 b="1" dirty="0">
                <a:solidFill>
                  <a:srgbClr val="0000CC"/>
                </a:solidFill>
                <a:latin typeface="Verdana" pitchFamily="34" charset="0"/>
                <a:cs typeface="Arial" pitchFamily="34" charset="0"/>
              </a:rPr>
              <a:t>Interpretação Visual</a:t>
            </a:r>
          </a:p>
        </p:txBody>
      </p:sp>
      <p:pic>
        <p:nvPicPr>
          <p:cNvPr id="493575" name="Picture 2" descr="Prd13a"/>
          <p:cNvPicPr>
            <a:picLocks noChangeAspect="1" noChangeArrowheads="1"/>
          </p:cNvPicPr>
          <p:nvPr/>
        </p:nvPicPr>
        <p:blipFill>
          <a:blip r:embed="rId3" cstate="print"/>
          <a:srcRect t="-1146"/>
          <a:stretch>
            <a:fillRect/>
          </a:stretch>
        </p:blipFill>
        <p:spPr bwMode="auto">
          <a:xfrm>
            <a:off x="15773" y="3370613"/>
            <a:ext cx="461962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3577" name="Picture 4" descr="prodes_overla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69" y="-14288"/>
            <a:ext cx="4646612" cy="352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3578" name="Rectangle 3"/>
          <p:cNvSpPr>
            <a:spLocks noChangeArrowheads="1"/>
          </p:cNvSpPr>
          <p:nvPr/>
        </p:nvSpPr>
        <p:spPr bwMode="auto">
          <a:xfrm>
            <a:off x="215798" y="554038"/>
            <a:ext cx="4203802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1" dirty="0" err="1">
                <a:solidFill>
                  <a:schemeClr val="tx2"/>
                </a:solidFill>
                <a:latin typeface="Verdana" pitchFamily="34" charset="0"/>
              </a:rPr>
              <a:t>Método</a:t>
            </a:r>
            <a:r>
              <a:rPr lang="en-US" sz="1600" b="1" dirty="0">
                <a:solidFill>
                  <a:schemeClr val="tx2"/>
                </a:solidFill>
                <a:latin typeface="Verdana" pitchFamily="34" charset="0"/>
              </a:rPr>
              <a:t>: </a:t>
            </a:r>
            <a:br>
              <a:rPr lang="en-US" sz="1600" b="1" dirty="0">
                <a:solidFill>
                  <a:schemeClr val="tx2"/>
                </a:solidFill>
                <a:latin typeface="Verdana" pitchFamily="34" charset="0"/>
              </a:rPr>
            </a:br>
            <a:r>
              <a:rPr lang="en-US" sz="1600" b="1" dirty="0" err="1">
                <a:solidFill>
                  <a:schemeClr val="tx2"/>
                </a:solidFill>
                <a:latin typeface="Verdana" pitchFamily="34" charset="0"/>
              </a:rPr>
              <a:t>Interpretação</a:t>
            </a:r>
            <a:r>
              <a:rPr lang="en-US" sz="1600" b="1" dirty="0">
                <a:solidFill>
                  <a:schemeClr val="tx2"/>
                </a:solidFill>
                <a:latin typeface="Verdana" pitchFamily="34" charset="0"/>
              </a:rPr>
              <a:t> Visual (1988-2002)</a:t>
            </a:r>
          </a:p>
        </p:txBody>
      </p:sp>
      <p:sp>
        <p:nvSpPr>
          <p:cNvPr id="493579" name="Text Box 2"/>
          <p:cNvSpPr txBox="1">
            <a:spLocks noChangeArrowheads="1"/>
          </p:cNvSpPr>
          <p:nvPr/>
        </p:nvSpPr>
        <p:spPr bwMode="auto">
          <a:xfrm>
            <a:off x="1673225" y="1828265"/>
            <a:ext cx="2746375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b="1" dirty="0">
                <a:cs typeface="Arial" pitchFamily="34" charset="0"/>
              </a:rPr>
              <a:t>Imagem de Satélite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b="1" dirty="0">
                <a:cs typeface="Arial" pitchFamily="34" charset="0"/>
              </a:rPr>
              <a:t>(1:250,000)</a:t>
            </a:r>
          </a:p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pt-BR" b="1" dirty="0">
                <a:cs typeface="Arial" pitchFamily="34" charset="0"/>
              </a:rPr>
              <a:t>+</a:t>
            </a: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</a:pPr>
            <a:r>
              <a:rPr lang="pt-BR" b="1" dirty="0">
                <a:cs typeface="Arial" pitchFamily="34" charset="0"/>
              </a:rPr>
              <a:t>Interpretação</a:t>
            </a: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</a:pPr>
            <a:r>
              <a:rPr lang="pt-BR" b="1" dirty="0">
                <a:cs typeface="Arial" pitchFamily="34" charset="0"/>
              </a:rPr>
              <a:t>Visual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589543" y="69273"/>
            <a:ext cx="2084387" cy="274637"/>
          </a:xfrm>
          <a:prstGeom prst="rect">
            <a:avLst/>
          </a:prstGeom>
          <a:solidFill>
            <a:srgbClr val="FFFF00"/>
          </a:solidFill>
          <a:ln w="571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 b="1" dirty="0" smtClean="0">
                <a:solidFill>
                  <a:srgbClr val="0000CC"/>
                </a:solidFill>
                <a:latin typeface="Verdana" pitchFamily="34" charset="0"/>
                <a:cs typeface="Arial" pitchFamily="34" charset="0"/>
              </a:rPr>
              <a:t>Imagens analógicas</a:t>
            </a:r>
            <a:endParaRPr lang="pt-BR" sz="1200" b="1" dirty="0">
              <a:solidFill>
                <a:srgbClr val="0000CC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11" name="Picture 2" descr="Prd13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929" y="3561141"/>
            <a:ext cx="4379979" cy="328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3091" name="Text Box 3"/>
          <p:cNvSpPr txBox="1">
            <a:spLocks noChangeArrowheads="1"/>
          </p:cNvSpPr>
          <p:nvPr/>
        </p:nvSpPr>
        <p:spPr bwMode="auto">
          <a:xfrm>
            <a:off x="29298" y="3423822"/>
            <a:ext cx="1952625" cy="274638"/>
          </a:xfrm>
          <a:prstGeom prst="rect">
            <a:avLst/>
          </a:prstGeom>
          <a:solidFill>
            <a:srgbClr val="FFFF00"/>
          </a:solidFill>
          <a:ln w="571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 b="1" dirty="0">
                <a:solidFill>
                  <a:srgbClr val="0000CC"/>
                </a:solidFill>
                <a:latin typeface="Verdana" pitchFamily="34" charset="0"/>
                <a:cs typeface="Arial" pitchFamily="34" charset="0"/>
              </a:rPr>
              <a:t>Digitalização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724400" y="3501424"/>
            <a:ext cx="1952625" cy="274638"/>
          </a:xfrm>
          <a:prstGeom prst="rect">
            <a:avLst/>
          </a:prstGeom>
          <a:solidFill>
            <a:srgbClr val="FFFF00"/>
          </a:solidFill>
          <a:ln w="571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 b="1" dirty="0" smtClean="0">
                <a:solidFill>
                  <a:srgbClr val="0000CC"/>
                </a:solidFill>
                <a:latin typeface="Verdana" pitchFamily="34" charset="0"/>
                <a:cs typeface="Arial" pitchFamily="34" charset="0"/>
              </a:rPr>
              <a:t>Plotagem</a:t>
            </a:r>
            <a:endParaRPr lang="pt-BR" sz="1200" b="1" dirty="0">
              <a:solidFill>
                <a:srgbClr val="0000CC"/>
              </a:solidFill>
              <a:latin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42" name="Conector em curva 21"/>
          <p:cNvCxnSpPr>
            <a:cxnSpLocks noChangeShapeType="1"/>
          </p:cNvCxnSpPr>
          <p:nvPr/>
        </p:nvCxnSpPr>
        <p:spPr bwMode="auto">
          <a:xfrm>
            <a:off x="6096000" y="3352800"/>
            <a:ext cx="914400" cy="533400"/>
          </a:xfrm>
          <a:prstGeom prst="curvedConnector2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243" name="Picture 2" descr="npo000b7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2324100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 descr="npo000b7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667000"/>
            <a:ext cx="2387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2700"/>
            <a:ext cx="9144000" cy="1968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pt-BR" sz="2200" b="1" dirty="0">
                <a:solidFill>
                  <a:schemeClr val="bg1"/>
                </a:solidFill>
                <a:latin typeface="Times New Roman" pitchFamily="18" charset="0"/>
              </a:rPr>
              <a:t> OF (RGB) TM  IMAGE   </a:t>
            </a:r>
          </a:p>
          <a:p>
            <a:pPr algn="ctr">
              <a:defRPr/>
            </a:pP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+mj-ea"/>
                <a:cs typeface="+mj-cs"/>
              </a:rPr>
              <a:t>PRODES: </a:t>
            </a:r>
            <a:r>
              <a:rPr lang="pt-BR" sz="2800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ea typeface="+mj-ea"/>
                <a:cs typeface="+mj-cs"/>
              </a:rPr>
              <a:t>INPE’s</a:t>
            </a: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pt-BR" sz="2800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ea typeface="+mj-ea"/>
                <a:cs typeface="+mj-cs"/>
              </a:rPr>
              <a:t>Amazon</a:t>
            </a: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pt-BR" sz="2800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ea typeface="+mj-ea"/>
                <a:cs typeface="+mj-cs"/>
              </a:rPr>
              <a:t>Monitoring</a:t>
            </a: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pt-BR" sz="2800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ea typeface="+mj-ea"/>
                <a:cs typeface="+mj-cs"/>
              </a:rPr>
              <a:t>Program</a:t>
            </a: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+mj-ea"/>
                <a:cs typeface="+mj-cs"/>
              </a:rPr>
              <a:t> </a:t>
            </a:r>
          </a:p>
          <a:p>
            <a:pPr algn="ctr">
              <a:defRPr/>
            </a:pP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+mj-ea"/>
                <a:cs typeface="+mj-cs"/>
              </a:rPr>
              <a:t>A </a:t>
            </a:r>
            <a:r>
              <a:rPr lang="pt-BR" sz="2800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ea typeface="+mj-ea"/>
                <a:cs typeface="+mj-cs"/>
              </a:rPr>
              <a:t>brief</a:t>
            </a: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pt-BR" sz="2800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ea typeface="+mj-ea"/>
                <a:cs typeface="+mj-cs"/>
              </a:rPr>
              <a:t>history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pt-BR" sz="2000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 algn="ctr" eaLnBrk="0" hangingPunct="0">
              <a:defRPr/>
            </a:pPr>
            <a:r>
              <a:rPr lang="pt-BR" sz="2400" dirty="0">
                <a:solidFill>
                  <a:srgbClr val="0070C0"/>
                </a:solidFill>
                <a:latin typeface="Arial" charset="0"/>
              </a:rPr>
              <a:t>1997-2005 – SPRING </a:t>
            </a:r>
            <a:r>
              <a:rPr lang="pt-BR" sz="2400" dirty="0" err="1">
                <a:solidFill>
                  <a:srgbClr val="0070C0"/>
                </a:solidFill>
                <a:latin typeface="Arial" charset="0"/>
              </a:rPr>
              <a:t>based</a:t>
            </a:r>
            <a:r>
              <a:rPr lang="pt-BR" sz="2400" dirty="0">
                <a:solidFill>
                  <a:srgbClr val="0070C0"/>
                </a:solidFill>
                <a:latin typeface="Arial" charset="0"/>
              </a:rPr>
              <a:t> digital Landsat </a:t>
            </a:r>
            <a:r>
              <a:rPr lang="pt-BR" sz="2400" dirty="0" err="1">
                <a:solidFill>
                  <a:srgbClr val="0070C0"/>
                </a:solidFill>
                <a:latin typeface="Arial" charset="0"/>
              </a:rPr>
              <a:t>image</a:t>
            </a:r>
            <a:r>
              <a:rPr lang="pt-BR" sz="2400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pt-BR" sz="2400" dirty="0" err="1">
                <a:solidFill>
                  <a:srgbClr val="0070C0"/>
                </a:solidFill>
                <a:latin typeface="Arial" charset="0"/>
              </a:rPr>
              <a:t>analysis</a:t>
            </a:r>
            <a:r>
              <a:rPr lang="pt-BR" sz="2000" dirty="0">
                <a:latin typeface="Arial" charset="0"/>
              </a:rPr>
              <a:t> </a:t>
            </a:r>
            <a:endParaRPr lang="en-US" sz="2000" dirty="0">
              <a:latin typeface="Arial" charset="0"/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2362200" y="6400800"/>
            <a:ext cx="16081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Humnst777 BT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400">
                <a:solidFill>
                  <a:schemeClr val="tx1"/>
                </a:solidFill>
                <a:latin typeface="Humnst777 BT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Humnst777 BT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Humnst777 BT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200" b="1">
                <a:solidFill>
                  <a:schemeClr val="bg1"/>
                </a:solidFill>
                <a:latin typeface="Times New Roman" pitchFamily="18" charset="0"/>
              </a:rPr>
              <a:t>Typical  deforestation</a:t>
            </a:r>
          </a:p>
        </p:txBody>
      </p:sp>
      <p:sp>
        <p:nvSpPr>
          <p:cNvPr id="10247" name="Text Box 8"/>
          <p:cNvSpPr txBox="1">
            <a:spLocks noChangeArrowheads="1"/>
          </p:cNvSpPr>
          <p:nvPr/>
        </p:nvSpPr>
        <p:spPr bwMode="auto">
          <a:xfrm>
            <a:off x="2417763" y="4700588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Humnst777 BT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400">
                <a:solidFill>
                  <a:schemeClr val="tx1"/>
                </a:solidFill>
                <a:latin typeface="Humnst777 BT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Humnst777 BT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Humnst777 BT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pt-BR" sz="12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248" name="Line 9"/>
          <p:cNvSpPr>
            <a:spLocks noChangeShapeType="1"/>
          </p:cNvSpPr>
          <p:nvPr/>
        </p:nvSpPr>
        <p:spPr bwMode="auto">
          <a:xfrm>
            <a:off x="3048000" y="2362200"/>
            <a:ext cx="53340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7072313" y="394811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Humnst777 BT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400">
                <a:solidFill>
                  <a:schemeClr val="tx1"/>
                </a:solidFill>
                <a:latin typeface="Humnst777 BT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Humnst777 BT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Humnst777 BT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pt-BR" sz="1600" b="1">
              <a:latin typeface="Times New Roman" pitchFamily="18" charset="0"/>
            </a:endParaRPr>
          </a:p>
        </p:txBody>
      </p:sp>
      <p:sp>
        <p:nvSpPr>
          <p:cNvPr id="10250" name="CaixaDeTexto 15"/>
          <p:cNvSpPr txBox="1">
            <a:spLocks noChangeArrowheads="1"/>
          </p:cNvSpPr>
          <p:nvPr/>
        </p:nvSpPr>
        <p:spPr bwMode="auto">
          <a:xfrm>
            <a:off x="3124200" y="1905000"/>
            <a:ext cx="2046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Humnst777 BT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400">
                <a:solidFill>
                  <a:schemeClr val="tx1"/>
                </a:solidFill>
                <a:latin typeface="Humnst777 BT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Humnst777 BT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Humnst777 BT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>
                <a:latin typeface="Arial" pitchFamily="34" charset="0"/>
              </a:rPr>
              <a:t>Linear Mixing Algorithm</a:t>
            </a:r>
            <a:endParaRPr lang="en-US" altLang="pt-BR" sz="1400">
              <a:latin typeface="Arial" pitchFamily="34" charset="0"/>
            </a:endParaRPr>
          </a:p>
        </p:txBody>
      </p:sp>
      <p:sp>
        <p:nvSpPr>
          <p:cNvPr id="10251" name="CaixaDeTexto 16"/>
          <p:cNvSpPr txBox="1">
            <a:spLocks noChangeArrowheads="1"/>
          </p:cNvSpPr>
          <p:nvPr/>
        </p:nvSpPr>
        <p:spPr bwMode="auto">
          <a:xfrm>
            <a:off x="5257800" y="2590800"/>
            <a:ext cx="1835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Humnst777 BT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400">
                <a:solidFill>
                  <a:schemeClr val="tx1"/>
                </a:solidFill>
                <a:latin typeface="Humnst777 BT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Humnst777 BT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Humnst777 BT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>
                <a:latin typeface="Arial" pitchFamily="34" charset="0"/>
              </a:rPr>
              <a:t>Image Segmentation</a:t>
            </a:r>
            <a:endParaRPr lang="en-US" altLang="pt-BR" sz="1400">
              <a:latin typeface="Arial" pitchFamily="34" charset="0"/>
            </a:endParaRPr>
          </a:p>
        </p:txBody>
      </p:sp>
      <p:pic>
        <p:nvPicPr>
          <p:cNvPr id="10252" name="Picture 3" descr="slide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276600"/>
            <a:ext cx="240665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3" name="CaixaDeTexto 18"/>
          <p:cNvSpPr txBox="1">
            <a:spLocks noChangeArrowheads="1"/>
          </p:cNvSpPr>
          <p:nvPr/>
        </p:nvSpPr>
        <p:spPr bwMode="auto">
          <a:xfrm>
            <a:off x="6140450" y="3014663"/>
            <a:ext cx="30035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Humnst777 BT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400">
                <a:solidFill>
                  <a:schemeClr val="tx1"/>
                </a:solidFill>
                <a:latin typeface="Humnst777 BT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Humnst777 BT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Humnst777 BT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>
                <a:latin typeface="Arial" pitchFamily="34" charset="0"/>
              </a:rPr>
              <a:t>Field-based classification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>
                <a:latin typeface="Arial" pitchFamily="34" charset="0"/>
              </a:rPr>
              <a:t>and edition</a:t>
            </a:r>
            <a:endParaRPr lang="en-US" altLang="pt-BR" sz="1400">
              <a:latin typeface="Arial" pitchFamily="34" charset="0"/>
            </a:endParaRPr>
          </a:p>
        </p:txBody>
      </p:sp>
      <p:cxnSp>
        <p:nvCxnSpPr>
          <p:cNvPr id="10254" name="Conector em curva 21"/>
          <p:cNvCxnSpPr>
            <a:cxnSpLocks noChangeShapeType="1"/>
            <a:endCxn id="10248" idx="1"/>
          </p:cNvCxnSpPr>
          <p:nvPr/>
        </p:nvCxnSpPr>
        <p:spPr bwMode="auto">
          <a:xfrm>
            <a:off x="2667000" y="2133600"/>
            <a:ext cx="914400" cy="533400"/>
          </a:xfrm>
          <a:prstGeom prst="curvedConnector2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5" name="Conector em curva 21"/>
          <p:cNvCxnSpPr>
            <a:cxnSpLocks noChangeShapeType="1"/>
          </p:cNvCxnSpPr>
          <p:nvPr/>
        </p:nvCxnSpPr>
        <p:spPr bwMode="auto">
          <a:xfrm>
            <a:off x="4648200" y="2743200"/>
            <a:ext cx="914400" cy="533400"/>
          </a:xfrm>
          <a:prstGeom prst="curvedConnector2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256" name="Picture 4" descr="slide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886200"/>
            <a:ext cx="25304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15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3381375"/>
            <a:ext cx="385603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95313" y="12700"/>
            <a:ext cx="8591550" cy="11695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pt-BR" sz="2200" b="1" dirty="0">
                <a:solidFill>
                  <a:schemeClr val="bg1"/>
                </a:solidFill>
                <a:latin typeface="Times New Roman" pitchFamily="18" charset="0"/>
              </a:rPr>
              <a:t> OF (RGB) TM  IMAGE   </a:t>
            </a:r>
          </a:p>
          <a:p>
            <a:pPr algn="ctr">
              <a:defRPr/>
            </a:pPr>
            <a:r>
              <a:rPr lang="pt-BR" sz="2400" b="1" dirty="0" smtClean="0">
                <a:solidFill>
                  <a:srgbClr val="002060"/>
                </a:solidFill>
                <a:latin typeface="Arial" charset="0"/>
                <a:ea typeface="+mj-ea"/>
                <a:cs typeface="+mj-cs"/>
              </a:rPr>
              <a:t>PRODES: </a:t>
            </a:r>
            <a:r>
              <a:rPr lang="sv-SE" sz="2400" dirty="0" smtClean="0">
                <a:solidFill>
                  <a:srgbClr val="002060"/>
                </a:solidFill>
                <a:latin typeface="Arial" charset="0"/>
              </a:rPr>
              <a:t>2005-Presente</a:t>
            </a:r>
            <a:endParaRPr lang="sv-SE" sz="2400" dirty="0">
              <a:solidFill>
                <a:srgbClr val="002060"/>
              </a:solidFill>
              <a:latin typeface="Arial" charset="0"/>
            </a:endParaRPr>
          </a:p>
          <a:p>
            <a:pPr algn="ctr">
              <a:defRPr/>
            </a:pPr>
            <a:r>
              <a:rPr lang="sv-SE" sz="2400" dirty="0" smtClean="0">
                <a:solidFill>
                  <a:srgbClr val="002060"/>
                </a:solidFill>
                <a:latin typeface="Arial" charset="0"/>
              </a:rPr>
              <a:t>Intepretação </a:t>
            </a:r>
            <a:r>
              <a:rPr lang="sv-SE" sz="2400" dirty="0">
                <a:solidFill>
                  <a:srgbClr val="002060"/>
                </a:solidFill>
                <a:latin typeface="Arial" charset="0"/>
              </a:rPr>
              <a:t>Visual </a:t>
            </a:r>
            <a:r>
              <a:rPr lang="sv-SE" sz="2400" dirty="0" smtClean="0">
                <a:solidFill>
                  <a:srgbClr val="002060"/>
                </a:solidFill>
                <a:latin typeface="Arial" charset="0"/>
              </a:rPr>
              <a:t>na Plataforma do TerraAmazon</a:t>
            </a:r>
            <a:endParaRPr lang="sv-SE" sz="24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77788" y="1905000"/>
            <a:ext cx="2862262" cy="35855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Humnst777 BT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400">
                <a:solidFill>
                  <a:schemeClr val="tx1"/>
                </a:solidFill>
                <a:latin typeface="Humnst777 BT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Humnst777 BT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Humnst777 BT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pt-BR" altLang="pt-BR" sz="1400" dirty="0" smtClean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pt-BR" sz="2000" u="sng" dirty="0" err="1" smtClean="0">
                <a:latin typeface="Arial" pitchFamily="34" charset="0"/>
              </a:rPr>
              <a:t>TerraAmazon</a:t>
            </a:r>
            <a:r>
              <a:rPr lang="pt-BR" altLang="pt-BR" sz="2000" u="sng" dirty="0" smtClean="0">
                <a:latin typeface="Arial" pitchFamily="34" charset="0"/>
              </a:rPr>
              <a:t> 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pt-BR" altLang="pt-BR" sz="1400" dirty="0" smtClean="0">
              <a:latin typeface="Arial" pitchFamily="34" charset="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defRPr/>
            </a:pPr>
            <a:r>
              <a:rPr lang="pt-BR" altLang="pt-BR" sz="1600" dirty="0" smtClean="0">
                <a:latin typeface="+mj-lt"/>
              </a:rPr>
              <a:t>Possibilita trabalhar com dados de diversas fontes e </a:t>
            </a:r>
            <a:r>
              <a:rPr lang="pt-BR" altLang="pt-BR" sz="1600" dirty="0" err="1" smtClean="0">
                <a:latin typeface="+mj-lt"/>
              </a:rPr>
              <a:t>multitemporais</a:t>
            </a:r>
            <a:r>
              <a:rPr lang="pt-BR" altLang="pt-BR" sz="1600" dirty="0" smtClean="0">
                <a:latin typeface="+mj-lt"/>
              </a:rPr>
              <a:t>;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defRPr/>
            </a:pPr>
            <a:r>
              <a:rPr lang="pt-BR" altLang="pt-BR" sz="1600" dirty="0" smtClean="0">
                <a:latin typeface="+mj-lt"/>
              </a:rPr>
              <a:t>Múltiplos Intérpretes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defRPr/>
            </a:pPr>
            <a:r>
              <a:rPr lang="pt-BR" altLang="pt-BR" sz="1600" dirty="0" smtClean="0">
                <a:latin typeface="+mj-lt"/>
              </a:rPr>
              <a:t>Atualização do banco em tempo real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defRPr/>
            </a:pPr>
            <a:r>
              <a:rPr lang="pt-BR" altLang="pt-BR" sz="1600" dirty="0" err="1" smtClean="0">
                <a:latin typeface="+mj-lt"/>
              </a:rPr>
              <a:t>TerraLib</a:t>
            </a:r>
            <a:r>
              <a:rPr lang="pt-BR" altLang="pt-BR" sz="1600" dirty="0" smtClean="0">
                <a:latin typeface="+mj-lt"/>
              </a:rPr>
              <a:t>  open </a:t>
            </a:r>
            <a:r>
              <a:rPr lang="pt-BR" altLang="pt-BR" sz="1600" dirty="0" err="1" smtClean="0">
                <a:latin typeface="+mj-lt"/>
              </a:rPr>
              <a:t>source</a:t>
            </a:r>
            <a:r>
              <a:rPr lang="pt-BR" altLang="pt-BR" sz="1600" dirty="0" smtClean="0">
                <a:latin typeface="+mj-lt"/>
              </a:rPr>
              <a:t> software</a:t>
            </a:r>
            <a:endParaRPr lang="pt-BR" altLang="pt-BR" sz="1400" dirty="0" smtClean="0">
              <a:latin typeface="+mj-lt"/>
            </a:endParaRPr>
          </a:p>
        </p:txBody>
      </p:sp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5359400"/>
            <a:ext cx="1565275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1270" name="Picture 2" descr="terraAmaz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1905000"/>
            <a:ext cx="34337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6584950" y="2446337"/>
            <a:ext cx="23971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Humnst777 BT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400">
                <a:solidFill>
                  <a:schemeClr val="tx1"/>
                </a:solidFill>
                <a:latin typeface="Humnst777 BT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Humnst777 BT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Humnst777 BT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pt-BR" altLang="pt-BR" sz="2400" dirty="0" smtClean="0">
                <a:latin typeface="+mn-lt"/>
              </a:rPr>
              <a:t>Abordagem </a:t>
            </a:r>
            <a:r>
              <a:rPr lang="pt-BR" altLang="pt-BR" sz="2400" dirty="0" err="1" smtClean="0">
                <a:latin typeface="+mn-lt"/>
              </a:rPr>
              <a:t>Multidado</a:t>
            </a:r>
            <a:endParaRPr lang="pt-BR" altLang="pt-BR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223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" r="4629"/>
          <a:stretch/>
        </p:blipFill>
        <p:spPr>
          <a:xfrm>
            <a:off x="0" y="1828800"/>
            <a:ext cx="9144000" cy="4826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6200" y="76200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70C0"/>
                </a:solidFill>
              </a:rPr>
              <a:t>Mapeamento </a:t>
            </a:r>
            <a:r>
              <a:rPr lang="pt-BR" sz="2400" b="1" dirty="0">
                <a:solidFill>
                  <a:srgbClr val="0070C0"/>
                </a:solidFill>
              </a:rPr>
              <a:t>dos polígonos de desmatamento</a:t>
            </a:r>
            <a:r>
              <a:rPr lang="pt-BR" sz="2400" b="1" dirty="0" smtClean="0">
                <a:solidFill>
                  <a:srgbClr val="0070C0"/>
                </a:solidFill>
              </a:rPr>
              <a:t>: </a:t>
            </a:r>
          </a:p>
          <a:p>
            <a:pPr algn="ctr"/>
            <a:r>
              <a:rPr lang="pt-BR" sz="2400" b="1" dirty="0" smtClean="0">
                <a:solidFill>
                  <a:srgbClr val="0070C0"/>
                </a:solidFill>
              </a:rPr>
              <a:t>Tonalidade, textura e contexto</a:t>
            </a:r>
            <a:endParaRPr lang="pt-BR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4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76200" y="76200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70C0"/>
                </a:solidFill>
              </a:rPr>
              <a:t>Mapeamento </a:t>
            </a:r>
            <a:r>
              <a:rPr lang="pt-BR" sz="2400" b="1" dirty="0">
                <a:solidFill>
                  <a:srgbClr val="0070C0"/>
                </a:solidFill>
              </a:rPr>
              <a:t>dos polígonos de desmatamento</a:t>
            </a:r>
            <a:r>
              <a:rPr lang="pt-BR" sz="2400" b="1" dirty="0" smtClean="0">
                <a:solidFill>
                  <a:srgbClr val="0070C0"/>
                </a:solidFill>
              </a:rPr>
              <a:t>: </a:t>
            </a:r>
          </a:p>
          <a:p>
            <a:pPr algn="ctr"/>
            <a:r>
              <a:rPr lang="pt-BR" sz="2400" b="1" dirty="0" smtClean="0">
                <a:solidFill>
                  <a:srgbClr val="0070C0"/>
                </a:solidFill>
              </a:rPr>
              <a:t>Tonalidade, textura e contexto</a:t>
            </a:r>
            <a:endParaRPr lang="pt-BR" sz="2400" b="1" dirty="0">
              <a:solidFill>
                <a:srgbClr val="0070C0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347288" y="251460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sz="2000" b="1" dirty="0"/>
              <a:t>Recortes de Imagem Landsat-8, identificada pela órbita 001 e ponto 66, </a:t>
            </a:r>
            <a:r>
              <a:rPr lang="pt-BR" sz="2000" b="1" dirty="0" smtClean="0"/>
              <a:t>município Boca </a:t>
            </a:r>
            <a:r>
              <a:rPr lang="pt-BR" sz="2000" b="1" dirty="0"/>
              <a:t>do Acre/AM, em 2017 e 2018.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6"/>
          <a:stretch/>
        </p:blipFill>
        <p:spPr>
          <a:xfrm>
            <a:off x="-6220" y="1828800"/>
            <a:ext cx="4343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3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271" name="Picture 2" descr="npo000b7b"/>
          <p:cNvPicPr>
            <a:picLocks noChangeAspect="1" noChangeArrowheads="1"/>
          </p:cNvPicPr>
          <p:nvPr/>
        </p:nvPicPr>
        <p:blipFill>
          <a:blip r:embed="rId2" cstate="print"/>
          <a:srcRect r="456"/>
          <a:stretch>
            <a:fillRect/>
          </a:stretch>
        </p:blipFill>
        <p:spPr bwMode="auto">
          <a:xfrm>
            <a:off x="0" y="914400"/>
            <a:ext cx="4614863" cy="594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80272" name="Picture 3" descr="npo000b7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1038" y="1066800"/>
            <a:ext cx="4652962" cy="5791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80273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1271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t-BR" sz="2200" b="1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DIMENSIONALITY  REDUCTION OF (RGB) TM  IMAGE   </a:t>
            </a:r>
          </a:p>
          <a:p>
            <a:pPr eaLnBrk="0" hangingPunct="0"/>
            <a:r>
              <a:rPr lang="pt-BR" sz="2200" b="1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BY GENERATING  SHADE FRACTION IMAGE, WHICH ALLOWS    </a:t>
            </a:r>
          </a:p>
          <a:p>
            <a:pPr eaLnBrk="0" hangingPunct="0"/>
            <a:r>
              <a:rPr lang="pt-BR" sz="2200" b="1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THE DISCRIMINATION OF SURFACE TARGETS</a:t>
            </a:r>
            <a:r>
              <a:rPr lang="pt-BR"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 </a:t>
            </a:r>
          </a:p>
        </p:txBody>
      </p:sp>
      <p:sp>
        <p:nvSpPr>
          <p:cNvPr id="480274" name="Line 5"/>
          <p:cNvSpPr>
            <a:spLocks noChangeShapeType="1"/>
          </p:cNvSpPr>
          <p:nvPr/>
        </p:nvSpPr>
        <p:spPr bwMode="auto">
          <a:xfrm>
            <a:off x="1524000" y="5943600"/>
            <a:ext cx="838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0275" name="Text Box 6"/>
          <p:cNvSpPr txBox="1">
            <a:spLocks noChangeArrowheads="1"/>
          </p:cNvSpPr>
          <p:nvPr/>
        </p:nvSpPr>
        <p:spPr bwMode="auto">
          <a:xfrm>
            <a:off x="2362200" y="6400800"/>
            <a:ext cx="16081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Typical  deforestation</a:t>
            </a:r>
          </a:p>
        </p:txBody>
      </p:sp>
      <p:sp>
        <p:nvSpPr>
          <p:cNvPr id="480276" name="Line 7"/>
          <p:cNvSpPr>
            <a:spLocks noChangeShapeType="1"/>
          </p:cNvSpPr>
          <p:nvPr/>
        </p:nvSpPr>
        <p:spPr bwMode="auto">
          <a:xfrm flipV="1">
            <a:off x="914400" y="4953000"/>
            <a:ext cx="1524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0277" name="Text Box 8"/>
          <p:cNvSpPr txBox="1">
            <a:spLocks noChangeArrowheads="1"/>
          </p:cNvSpPr>
          <p:nvPr/>
        </p:nvSpPr>
        <p:spPr bwMode="auto">
          <a:xfrm>
            <a:off x="2417763" y="4700588"/>
            <a:ext cx="8270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1200" b="1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Regrowth</a:t>
            </a:r>
          </a:p>
        </p:txBody>
      </p:sp>
      <p:sp>
        <p:nvSpPr>
          <p:cNvPr id="480278" name="Line 9"/>
          <p:cNvSpPr>
            <a:spLocks noChangeShapeType="1"/>
          </p:cNvSpPr>
          <p:nvPr/>
        </p:nvSpPr>
        <p:spPr bwMode="auto">
          <a:xfrm>
            <a:off x="2743200" y="1752600"/>
            <a:ext cx="53340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0279" name="Text Box 10"/>
          <p:cNvSpPr txBox="1">
            <a:spLocks noChangeArrowheads="1"/>
          </p:cNvSpPr>
          <p:nvPr/>
        </p:nvSpPr>
        <p:spPr bwMode="auto">
          <a:xfrm>
            <a:off x="3200400" y="1935163"/>
            <a:ext cx="10604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1200" b="1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Burned areas</a:t>
            </a:r>
          </a:p>
        </p:txBody>
      </p:sp>
      <p:sp>
        <p:nvSpPr>
          <p:cNvPr id="480280" name="Text Box 11"/>
          <p:cNvSpPr txBox="1">
            <a:spLocks noChangeArrowheads="1"/>
          </p:cNvSpPr>
          <p:nvPr/>
        </p:nvSpPr>
        <p:spPr bwMode="auto">
          <a:xfrm>
            <a:off x="2762250" y="3429000"/>
            <a:ext cx="11858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1200" b="1" u="sng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Primary  forest</a:t>
            </a:r>
          </a:p>
        </p:txBody>
      </p:sp>
      <p:sp>
        <p:nvSpPr>
          <p:cNvPr id="480281" name="Text Box 12"/>
          <p:cNvSpPr txBox="1">
            <a:spLocks noChangeArrowheads="1"/>
          </p:cNvSpPr>
          <p:nvPr/>
        </p:nvSpPr>
        <p:spPr bwMode="auto">
          <a:xfrm>
            <a:off x="7072313" y="3948113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endParaRPr lang="en-US" sz="1600" b="1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80282" name="Text Box 13"/>
          <p:cNvSpPr txBox="1">
            <a:spLocks noChangeArrowheads="1"/>
          </p:cNvSpPr>
          <p:nvPr/>
        </p:nvSpPr>
        <p:spPr bwMode="auto">
          <a:xfrm>
            <a:off x="7351713" y="4151313"/>
            <a:ext cx="1127125" cy="274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200" b="1">
                <a:latin typeface="Times New Roman" pitchFamily="18" charset="0"/>
                <a:cs typeface="Arial" pitchFamily="34" charset="0"/>
              </a:rPr>
              <a:t>Shadow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4" name="Rectangle 2"/>
          <p:cNvSpPr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Verdana" pitchFamily="34" charset="0"/>
              </a:rPr>
              <a:t>Segmentação</a:t>
            </a:r>
            <a:r>
              <a:rPr lang="en-US" sz="2000" b="1" dirty="0">
                <a:solidFill>
                  <a:schemeClr val="bg1"/>
                </a:solidFill>
                <a:latin typeface="Verdana" pitchFamily="34" charset="0"/>
              </a:rPr>
              <a:t> e </a:t>
            </a:r>
            <a:r>
              <a:rPr lang="en-US" sz="2000" b="1" dirty="0" err="1">
                <a:solidFill>
                  <a:schemeClr val="bg1"/>
                </a:solidFill>
                <a:latin typeface="Verdana" pitchFamily="34" charset="0"/>
              </a:rPr>
              <a:t>Classificação</a:t>
            </a:r>
            <a:endParaRPr lang="en-US" sz="28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481285" name="Picture 3" descr="slide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447992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286" name="Picture 4" descr="slide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6900" y="1295400"/>
            <a:ext cx="47371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11" name="Rectangle 7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08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000" b="1">
                <a:solidFill>
                  <a:schemeClr val="bg1"/>
                </a:solidFill>
                <a:latin typeface="Verdana" pitchFamily="34" charset="0"/>
              </a:rPr>
              <a:t>Change detection with masking of previous deforestation</a:t>
            </a:r>
            <a:endParaRPr lang="en-US" sz="2800" b="1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482309" name="Picture 3" descr="slide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401161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310" name="Picture 4" descr="slide1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95400"/>
            <a:ext cx="406876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794"/>
            <a:ext cx="9144000" cy="712763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52400" y="0"/>
            <a:ext cx="3158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err="1" smtClean="0">
                <a:solidFill>
                  <a:schemeClr val="bg1">
                    <a:lumMod val="95000"/>
                  </a:schemeClr>
                </a:solidFill>
              </a:rPr>
              <a:t>Prodes</a:t>
            </a:r>
            <a:r>
              <a:rPr lang="pt-BR" sz="2400" b="1" dirty="0" smtClean="0">
                <a:solidFill>
                  <a:schemeClr val="bg1">
                    <a:lumMod val="95000"/>
                  </a:schemeClr>
                </a:solidFill>
              </a:rPr>
              <a:t> – Mapa Final</a:t>
            </a:r>
            <a:endParaRPr lang="pt-BR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53154" y="5240448"/>
            <a:ext cx="2590800" cy="1600200"/>
          </a:xfrm>
          <a:prstGeom prst="rect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273804" y="5426185"/>
            <a:ext cx="2374900" cy="1323975"/>
            <a:chOff x="3833" y="136"/>
            <a:chExt cx="1745" cy="834"/>
          </a:xfrm>
        </p:grpSpPr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>
              <a:off x="3833" y="216"/>
              <a:ext cx="136" cy="9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13"/>
            <p:cNvSpPr>
              <a:spLocks noChangeArrowheads="1"/>
            </p:cNvSpPr>
            <p:nvPr/>
          </p:nvSpPr>
          <p:spPr bwMode="auto">
            <a:xfrm>
              <a:off x="3833" y="365"/>
              <a:ext cx="136" cy="91"/>
            </a:xfrm>
            <a:prstGeom prst="rect">
              <a:avLst/>
            </a:prstGeom>
            <a:solidFill>
              <a:srgbClr val="009900"/>
            </a:solidFill>
            <a:ln w="31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4"/>
            <p:cNvSpPr>
              <a:spLocks noChangeArrowheads="1"/>
            </p:cNvSpPr>
            <p:nvPr/>
          </p:nvSpPr>
          <p:spPr bwMode="auto">
            <a:xfrm>
              <a:off x="3833" y="515"/>
              <a:ext cx="136" cy="91"/>
            </a:xfrm>
            <a:prstGeom prst="rect">
              <a:avLst/>
            </a:prstGeom>
            <a:solidFill>
              <a:srgbClr val="FF66CC"/>
            </a:solidFill>
            <a:ln w="31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5"/>
            <p:cNvSpPr>
              <a:spLocks noChangeArrowheads="1"/>
            </p:cNvSpPr>
            <p:nvPr/>
          </p:nvSpPr>
          <p:spPr bwMode="auto">
            <a:xfrm>
              <a:off x="3833" y="665"/>
              <a:ext cx="136" cy="91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6"/>
            <p:cNvSpPr>
              <a:spLocks noChangeArrowheads="1"/>
            </p:cNvSpPr>
            <p:nvPr/>
          </p:nvSpPr>
          <p:spPr bwMode="auto">
            <a:xfrm>
              <a:off x="3833" y="815"/>
              <a:ext cx="136" cy="91"/>
            </a:xfrm>
            <a:prstGeom prst="rect">
              <a:avLst/>
            </a:prstGeom>
            <a:solidFill>
              <a:srgbClr val="0000FF"/>
            </a:solidFill>
            <a:ln w="31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4035" y="136"/>
              <a:ext cx="1543" cy="834"/>
            </a:xfrm>
            <a:prstGeom prst="rect">
              <a:avLst/>
            </a:prstGeom>
            <a:solidFill>
              <a:srgbClr val="CCCCFF"/>
            </a:solidFill>
            <a:ln w="3175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pt-BR" sz="1000" b="1" dirty="0">
                  <a:latin typeface="Verdana" pitchFamily="34" charset="0"/>
                </a:rPr>
                <a:t>Desmatamento </a:t>
              </a:r>
              <a:endParaRPr lang="pt-BR" sz="1000" b="1" dirty="0" smtClean="0">
                <a:latin typeface="Verdana" pitchFamily="34" charset="0"/>
              </a:endParaRPr>
            </a:p>
            <a:p>
              <a:pPr>
                <a:lnSpc>
                  <a:spcPct val="160000"/>
                </a:lnSpc>
              </a:pPr>
              <a:r>
                <a:rPr lang="pt-BR" sz="1000" b="1" dirty="0" smtClean="0">
                  <a:latin typeface="Verdana" pitchFamily="34" charset="0"/>
                </a:rPr>
                <a:t>Floresta</a:t>
              </a:r>
              <a:endParaRPr lang="pt-BR" sz="1000" b="1" dirty="0">
                <a:latin typeface="Verdana" pitchFamily="34" charset="0"/>
              </a:endParaRPr>
            </a:p>
            <a:p>
              <a:pPr>
                <a:lnSpc>
                  <a:spcPct val="160000"/>
                </a:lnSpc>
              </a:pPr>
              <a:r>
                <a:rPr lang="pt-BR" sz="1000" b="1" dirty="0">
                  <a:latin typeface="Verdana" pitchFamily="34" charset="0"/>
                </a:rPr>
                <a:t>Não Floresta</a:t>
              </a:r>
            </a:p>
            <a:p>
              <a:pPr>
                <a:lnSpc>
                  <a:spcPct val="160000"/>
                </a:lnSpc>
              </a:pPr>
              <a:r>
                <a:rPr lang="pt-BR" sz="1000" b="1" dirty="0" smtClean="0">
                  <a:latin typeface="Verdana" pitchFamily="34" charset="0"/>
                </a:rPr>
                <a:t>Desmatamento acumulado</a:t>
              </a:r>
              <a:endParaRPr lang="pt-BR" sz="1000" b="1" dirty="0">
                <a:latin typeface="Verdana" pitchFamily="34" charset="0"/>
              </a:endParaRPr>
            </a:p>
            <a:p>
              <a:pPr>
                <a:lnSpc>
                  <a:spcPct val="160000"/>
                </a:lnSpc>
              </a:pPr>
              <a:r>
                <a:rPr lang="pt-BR" sz="1000" b="1" dirty="0">
                  <a:latin typeface="Verdana" pitchFamily="34" charset="0"/>
                </a:rPr>
                <a:t>Rios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257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4" descr="beck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6350"/>
            <a:ext cx="4689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7467600" y="-6350"/>
            <a:ext cx="18494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200" b="1" dirty="0"/>
              <a:t>Machado, L. (1998)</a:t>
            </a:r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-78141" y="6350"/>
            <a:ext cx="3657599" cy="923330"/>
          </a:xfrm>
          <a:prstGeom prst="rect">
            <a:avLst/>
          </a:prstGeom>
          <a:solidFill>
            <a:schemeClr val="accent2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altLang="pt-BR" dirty="0"/>
              <a:t>Estratégias de Ocupação</a:t>
            </a:r>
          </a:p>
          <a:p>
            <a:r>
              <a:rPr lang="pt-BR" altLang="pt-BR" dirty="0"/>
              <a:t>d</a:t>
            </a:r>
            <a:r>
              <a:rPr lang="pt-BR" altLang="pt-BR" dirty="0" smtClean="0"/>
              <a:t>a Amazônia</a:t>
            </a:r>
          </a:p>
          <a:p>
            <a:r>
              <a:rPr lang="pt-BR" altLang="pt-BR" dirty="0" smtClean="0"/>
              <a:t>Até os anos 50....</a:t>
            </a:r>
            <a:endParaRPr lang="pt-BR" altLang="pt-BR" dirty="0"/>
          </a:p>
        </p:txBody>
      </p:sp>
      <p:pic>
        <p:nvPicPr>
          <p:cNvPr id="8" name="Picture 5" descr="PVTFGiane_Tati 1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172" y="4725988"/>
            <a:ext cx="2741725" cy="2055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348413" y="6619875"/>
            <a:ext cx="2514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000" b="1" dirty="0">
                <a:solidFill>
                  <a:schemeClr val="bg1"/>
                </a:solidFill>
                <a:latin typeface="Arial" charset="0"/>
              </a:rPr>
              <a:t>Foto: Tatiana </a:t>
            </a:r>
            <a:r>
              <a:rPr lang="pt-BR" altLang="pt-BR" sz="1000" b="1" dirty="0" err="1">
                <a:solidFill>
                  <a:schemeClr val="bg1"/>
                </a:solidFill>
                <a:latin typeface="Arial" charset="0"/>
              </a:rPr>
              <a:t>Kuplish</a:t>
            </a:r>
            <a:r>
              <a:rPr lang="pt-BR" altLang="pt-BR" sz="1000" b="1" dirty="0">
                <a:solidFill>
                  <a:schemeClr val="bg1"/>
                </a:solidFill>
                <a:latin typeface="Arial" charset="0"/>
              </a:rPr>
              <a:t>, 2005</a:t>
            </a:r>
          </a:p>
        </p:txBody>
      </p:sp>
      <p:pic>
        <p:nvPicPr>
          <p:cNvPr id="10" name="Picture 7" descr="ormond_late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172" y="1219200"/>
            <a:ext cx="2741725" cy="1841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5138" name="Picture 2" descr="http://www.brasil.gov.br/governo/2012/10/ribeirinhos-do-amazonas-terao-moradias-regularizadas/ribeirinhos-do-amazonas/@@images/fa630a15-348b-40d9-8466-e7d4abf02fc2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72" y="3061077"/>
            <a:ext cx="2741725" cy="205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13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886200" y="6400800"/>
            <a:ext cx="4506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http://terrabrasilis.info/composer/PRODES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5269"/>
            <a:ext cx="9144000" cy="465313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124200" y="710625"/>
            <a:ext cx="3427541" cy="584775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pt-BR"/>
            </a:defPPr>
            <a:lvl1pPr eaLnBrk="0" hangingPunct="0">
              <a:spcBef>
                <a:spcPct val="50000"/>
              </a:spcBef>
              <a:defRPr sz="3200" b="1">
                <a:latin typeface="Microsoft Sans Serif" pitchFamily="34" charset="0"/>
              </a:defRPr>
            </a:lvl1pPr>
          </a:lstStyle>
          <a:p>
            <a:r>
              <a:rPr lang="pt-BR" dirty="0"/>
              <a:t>TERRABRASILIS</a:t>
            </a:r>
          </a:p>
        </p:txBody>
      </p:sp>
    </p:spTree>
    <p:extLst>
      <p:ext uri="{BB962C8B-B14F-4D97-AF65-F5344CB8AC3E}">
        <p14:creationId xmlns:p14="http://schemas.microsoft.com/office/powerpoint/2010/main" val="417930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0"/>
            <a:ext cx="3429000" cy="3101389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5984161" y="6488668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http://terrabrasilis.dpi.inpe.br/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62000" y="762000"/>
            <a:ext cx="3427541" cy="584775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pt-BR"/>
            </a:defPPr>
            <a:lvl1pPr eaLnBrk="0" hangingPunct="0">
              <a:spcBef>
                <a:spcPct val="50000"/>
              </a:spcBef>
              <a:defRPr sz="3200" b="1">
                <a:latin typeface="Microsoft Sans Serif" pitchFamily="34" charset="0"/>
              </a:defRPr>
            </a:lvl1pPr>
          </a:lstStyle>
          <a:p>
            <a:r>
              <a:rPr lang="pt-BR" dirty="0"/>
              <a:t>TERRABRASILIS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88332"/>
            <a:ext cx="5230605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3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048000" y="36314"/>
            <a:ext cx="655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http://www.obt.inpe.br/prodes/dashboard/prodes-rates.html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16" y="405646"/>
            <a:ext cx="8674768" cy="402579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3892"/>
            <a:ext cx="9220200" cy="246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0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727" y="2170959"/>
            <a:ext cx="9199642" cy="4269375"/>
          </a:xfrm>
          <a:prstGeom prst="rect">
            <a:avLst/>
          </a:prstGeom>
        </p:spPr>
      </p:pic>
      <p:sp>
        <p:nvSpPr>
          <p:cNvPr id="150534" name="Text Box 6"/>
          <p:cNvSpPr txBox="1">
            <a:spLocks noChangeArrowheads="1"/>
          </p:cNvSpPr>
          <p:nvPr/>
        </p:nvSpPr>
        <p:spPr bwMode="auto">
          <a:xfrm>
            <a:off x="4523715" y="-33397"/>
            <a:ext cx="4648200" cy="400110"/>
          </a:xfrm>
          <a:prstGeom prst="rect">
            <a:avLst/>
          </a:prstGeom>
          <a:solidFill>
            <a:schemeClr val="accent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 err="1" smtClean="0">
                <a:solidFill>
                  <a:srgbClr val="0070C0"/>
                </a:solidFill>
                <a:latin typeface="Verdana" pitchFamily="34" charset="0"/>
              </a:rPr>
              <a:t>Produtos</a:t>
            </a:r>
            <a:r>
              <a:rPr lang="en-US" sz="2000" b="1" dirty="0" smtClean="0">
                <a:solidFill>
                  <a:srgbClr val="0070C0"/>
                </a:solidFill>
                <a:latin typeface="Verdana" pitchFamily="34" charset="0"/>
              </a:rPr>
              <a:t> - </a:t>
            </a:r>
            <a:r>
              <a:rPr lang="en-US" sz="2000" b="1" dirty="0" err="1">
                <a:solidFill>
                  <a:srgbClr val="0070C0"/>
                </a:solidFill>
                <a:latin typeface="Verdana" pitchFamily="34" charset="0"/>
              </a:rPr>
              <a:t>Prodes</a:t>
            </a:r>
            <a:endParaRPr lang="pt-BR" sz="2000" b="1" u="sng" dirty="0">
              <a:solidFill>
                <a:srgbClr val="0070C0"/>
              </a:solidFill>
              <a:latin typeface="Verdana" pitchFamily="34" charset="0"/>
            </a:endParaRPr>
          </a:p>
        </p:txBody>
      </p:sp>
      <p:sp>
        <p:nvSpPr>
          <p:cNvPr id="150536" name="Text Box 8"/>
          <p:cNvSpPr txBox="1">
            <a:spLocks noChangeArrowheads="1"/>
          </p:cNvSpPr>
          <p:nvPr/>
        </p:nvSpPr>
        <p:spPr bwMode="auto">
          <a:xfrm>
            <a:off x="0" y="609600"/>
            <a:ext cx="4648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 dirty="0" err="1">
                <a:latin typeface="Verdana" pitchFamily="34" charset="0"/>
              </a:rPr>
              <a:t>Evolução</a:t>
            </a:r>
            <a:r>
              <a:rPr lang="en-US" sz="1600" b="1" dirty="0">
                <a:latin typeface="Verdana" pitchFamily="34" charset="0"/>
              </a:rPr>
              <a:t> do </a:t>
            </a:r>
            <a:r>
              <a:rPr lang="en-US" sz="1600" b="1" dirty="0" err="1">
                <a:latin typeface="Verdana" pitchFamily="34" charset="0"/>
              </a:rPr>
              <a:t>Desmatamento</a:t>
            </a:r>
            <a:r>
              <a:rPr lang="en-US" sz="1600" b="1" u="sng" dirty="0">
                <a:latin typeface="Verdana" pitchFamily="34" charset="0"/>
              </a:rPr>
              <a:t> </a:t>
            </a:r>
            <a:endParaRPr lang="pt-BR" sz="1600" b="1" u="sng" dirty="0">
              <a:latin typeface="Verdana" pitchFamily="34" charset="0"/>
            </a:endParaRPr>
          </a:p>
        </p:txBody>
      </p:sp>
      <p:sp>
        <p:nvSpPr>
          <p:cNvPr id="150538" name="Rectangle 10"/>
          <p:cNvSpPr>
            <a:spLocks noChangeArrowheads="1"/>
          </p:cNvSpPr>
          <p:nvPr/>
        </p:nvSpPr>
        <p:spPr bwMode="auto">
          <a:xfrm>
            <a:off x="-48286" y="6550224"/>
            <a:ext cx="9192285" cy="307777"/>
          </a:xfrm>
          <a:prstGeom prst="rect">
            <a:avLst/>
          </a:prstGeom>
          <a:solidFill>
            <a:schemeClr val="accent2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algn="r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</a:pPr>
            <a:r>
              <a:rPr lang="pt-BR" sz="1400" b="1" i="1" u="sng" dirty="0">
                <a:solidFill>
                  <a:srgbClr val="0000FF"/>
                </a:solidFill>
                <a:latin typeface="Verdana" pitchFamily="34" charset="0"/>
              </a:rPr>
              <a:t>http://</a:t>
            </a:r>
            <a:r>
              <a:rPr lang="pt-BR" sz="1200" b="1" i="1" u="sng" dirty="0">
                <a:solidFill>
                  <a:srgbClr val="0000FF"/>
                </a:solidFill>
                <a:latin typeface="Verdana" pitchFamily="34" charset="0"/>
              </a:rPr>
              <a:t>terrabrasilis.dpi.inpe.br/app/dashboard/deforestation/biomes/legal_amazon/rates</a:t>
            </a:r>
            <a:endParaRPr lang="en-US" sz="1200" b="1" i="1" u="sng" dirty="0">
              <a:solidFill>
                <a:srgbClr val="0000FF"/>
              </a:solidFill>
              <a:latin typeface="Verdana" pitchFamily="34" charset="0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0" t="3228" r="3270" b="86215"/>
          <a:stretch/>
        </p:blipFill>
        <p:spPr>
          <a:xfrm>
            <a:off x="3047999" y="1371189"/>
            <a:ext cx="6096001" cy="457200"/>
          </a:xfrm>
          <a:prstGeom prst="rect">
            <a:avLst/>
          </a:prstGeom>
        </p:spPr>
      </p:pic>
      <p:cxnSp>
        <p:nvCxnSpPr>
          <p:cNvPr id="17" name="Conector de seta reta 16"/>
          <p:cNvCxnSpPr/>
          <p:nvPr/>
        </p:nvCxnSpPr>
        <p:spPr>
          <a:xfrm flipV="1">
            <a:off x="7696200" y="4291539"/>
            <a:ext cx="1094874" cy="74196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o 8"/>
          <p:cNvGrpSpPr/>
          <p:nvPr/>
        </p:nvGrpSpPr>
        <p:grpSpPr>
          <a:xfrm>
            <a:off x="2449082" y="2286000"/>
            <a:ext cx="2503918" cy="2819811"/>
            <a:chOff x="2211356" y="2590800"/>
            <a:chExt cx="3427444" cy="2971800"/>
          </a:xfrm>
        </p:grpSpPr>
        <p:sp>
          <p:nvSpPr>
            <p:cNvPr id="10" name="Elipse 9"/>
            <p:cNvSpPr/>
            <p:nvPr/>
          </p:nvSpPr>
          <p:spPr>
            <a:xfrm>
              <a:off x="2211356" y="2590800"/>
              <a:ext cx="748383" cy="2895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1" name="Conector de seta reta 10"/>
            <p:cNvCxnSpPr/>
            <p:nvPr/>
          </p:nvCxnSpPr>
          <p:spPr>
            <a:xfrm flipV="1">
              <a:off x="3031174" y="3554487"/>
              <a:ext cx="1835085" cy="105351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Elipse 11"/>
            <p:cNvSpPr/>
            <p:nvPr/>
          </p:nvSpPr>
          <p:spPr>
            <a:xfrm>
              <a:off x="4970318" y="2667000"/>
              <a:ext cx="668482" cy="2895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13" name="Conector de seta reta 12"/>
          <p:cNvCxnSpPr/>
          <p:nvPr/>
        </p:nvCxnSpPr>
        <p:spPr>
          <a:xfrm>
            <a:off x="1188877" y="3200400"/>
            <a:ext cx="637268" cy="1105246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>
            <a:off x="5419723" y="3809589"/>
            <a:ext cx="1285877" cy="1296222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457200" y="1240684"/>
            <a:ext cx="851515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Dados</a:t>
            </a:r>
            <a:endParaRPr lang="pt-BR" dirty="0"/>
          </a:p>
        </p:txBody>
      </p:sp>
      <p:cxnSp>
        <p:nvCxnSpPr>
          <p:cNvPr id="26" name="Conector de seta reta 25"/>
          <p:cNvCxnSpPr/>
          <p:nvPr/>
        </p:nvCxnSpPr>
        <p:spPr>
          <a:xfrm flipV="1">
            <a:off x="1911868" y="2855495"/>
            <a:ext cx="686953" cy="145015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de seta reta 33"/>
          <p:cNvCxnSpPr/>
          <p:nvPr/>
        </p:nvCxnSpPr>
        <p:spPr>
          <a:xfrm>
            <a:off x="5026792" y="3032041"/>
            <a:ext cx="307208" cy="777959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ixaDeTexto 29"/>
          <p:cNvSpPr txBox="1"/>
          <p:nvPr/>
        </p:nvSpPr>
        <p:spPr>
          <a:xfrm>
            <a:off x="8249202" y="3839612"/>
            <a:ext cx="894797" cy="261610"/>
          </a:xfrm>
          <a:prstGeom prst="rect">
            <a:avLst/>
          </a:prstGeom>
          <a:solidFill>
            <a:srgbClr val="DE6522">
              <a:alpha val="20000"/>
            </a:srgbClr>
          </a:solidFill>
        </p:spPr>
        <p:txBody>
          <a:bodyPr wrap="none" rtlCol="0">
            <a:spAutoFit/>
          </a:bodyPr>
          <a:lstStyle/>
          <a:p>
            <a:r>
              <a:rPr lang="pt-BR" sz="1100" dirty="0" smtClean="0"/>
              <a:t>13.235 km</a:t>
            </a:r>
            <a:r>
              <a:rPr lang="pt-BR" sz="1100" baseline="30000" dirty="0" smtClean="0"/>
              <a:t>2</a:t>
            </a:r>
            <a:endParaRPr lang="pt-BR" sz="1100" baseline="30000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4886564" y="2310984"/>
            <a:ext cx="790601" cy="261610"/>
          </a:xfrm>
          <a:prstGeom prst="rect">
            <a:avLst/>
          </a:prstGeom>
          <a:solidFill>
            <a:srgbClr val="DE6522">
              <a:alpha val="20000"/>
            </a:srgbClr>
          </a:solidFill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100"/>
            </a:lvl1pPr>
          </a:lstStyle>
          <a:p>
            <a:r>
              <a:rPr lang="pt-BR" dirty="0"/>
              <a:t>PPCDAM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7061033" y="4079216"/>
            <a:ext cx="1093569" cy="430887"/>
          </a:xfrm>
          <a:prstGeom prst="rect">
            <a:avLst/>
          </a:prstGeom>
          <a:solidFill>
            <a:srgbClr val="DE6522">
              <a:alpha val="20000"/>
            </a:srgbClr>
          </a:solidFill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100"/>
            </a:lvl1pPr>
          </a:lstStyle>
          <a:p>
            <a:r>
              <a:rPr lang="pt-BR" dirty="0" smtClean="0"/>
              <a:t>Desmonte das</a:t>
            </a:r>
          </a:p>
          <a:p>
            <a:r>
              <a:rPr lang="pt-BR" dirty="0" smtClean="0"/>
              <a:t>Instituições</a:t>
            </a:r>
          </a:p>
        </p:txBody>
      </p:sp>
      <p:cxnSp>
        <p:nvCxnSpPr>
          <p:cNvPr id="42" name="Conector de seta reta 41"/>
          <p:cNvCxnSpPr/>
          <p:nvPr/>
        </p:nvCxnSpPr>
        <p:spPr>
          <a:xfrm>
            <a:off x="6772624" y="5019375"/>
            <a:ext cx="715557" cy="14133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01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264719"/>
            <a:ext cx="10210800" cy="482224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69056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2286000" y="6260068"/>
            <a:ext cx="655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http://www.obt.inpe.br/prodes/dashboard/prodes-rates.html</a:t>
            </a:r>
          </a:p>
        </p:txBody>
      </p:sp>
    </p:spTree>
    <p:extLst>
      <p:ext uri="{BB962C8B-B14F-4D97-AF65-F5344CB8AC3E}">
        <p14:creationId xmlns:p14="http://schemas.microsoft.com/office/powerpoint/2010/main" val="84204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286000" y="6260068"/>
            <a:ext cx="655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http://www.obt.inpe.br/prodes/dashboard/prodes-rates.html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b="3364"/>
          <a:stretch/>
        </p:blipFill>
        <p:spPr>
          <a:xfrm>
            <a:off x="457200" y="1383398"/>
            <a:ext cx="8001000" cy="471260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447800" y="685800"/>
            <a:ext cx="6707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rgbClr val="002060"/>
                </a:solidFill>
              </a:rPr>
              <a:t>Desmatamento por Município 2000-2020</a:t>
            </a:r>
            <a:endParaRPr lang="pt-BR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49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438135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447800" y="685800"/>
            <a:ext cx="6707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rgbClr val="002060"/>
                </a:solidFill>
              </a:rPr>
              <a:t>Desmatamento por Município 2000-2020</a:t>
            </a:r>
            <a:endParaRPr lang="pt-BR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3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95400"/>
            <a:ext cx="9144000" cy="513635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447800" y="685800"/>
            <a:ext cx="6707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rgbClr val="002060"/>
                </a:solidFill>
              </a:rPr>
              <a:t>Desmatamento por Município 2000-2020</a:t>
            </a:r>
            <a:endParaRPr lang="pt-BR" sz="2800" dirty="0">
              <a:solidFill>
                <a:srgbClr val="002060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733800" y="3124200"/>
            <a:ext cx="381000" cy="533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561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22" y="1295400"/>
            <a:ext cx="9187633" cy="5982715"/>
          </a:xfrm>
          <a:prstGeom prst="rect">
            <a:avLst/>
          </a:prstGeom>
        </p:spPr>
      </p:pic>
      <p:graphicFrame>
        <p:nvGraphicFramePr>
          <p:cNvPr id="191490" name="Object 2"/>
          <p:cNvGraphicFramePr>
            <a:graphicFrameLocks noChangeAspect="1"/>
          </p:cNvGraphicFramePr>
          <p:nvPr/>
        </p:nvGraphicFramePr>
        <p:xfrm>
          <a:off x="974725" y="6018213"/>
          <a:ext cx="89789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679" name="Documento" r:id="rId5" imgW="5610967" imgH="398174" progId="Word.Document.8">
                  <p:embed/>
                </p:oleObj>
              </mc:Choice>
              <mc:Fallback>
                <p:oleObj name="Documento" r:id="rId5" imgW="5610967" imgH="39817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4725" y="6018213"/>
                        <a:ext cx="8978900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4556125" y="3429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b="1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91492" name="Line 4"/>
          <p:cNvSpPr>
            <a:spLocks noChangeShapeType="1"/>
          </p:cNvSpPr>
          <p:nvPr/>
        </p:nvSpPr>
        <p:spPr bwMode="auto">
          <a:xfrm>
            <a:off x="34925" y="1789113"/>
            <a:ext cx="107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1493" name="Text Box 5"/>
          <p:cNvSpPr txBox="1">
            <a:spLocks noChangeArrowheads="1"/>
          </p:cNvSpPr>
          <p:nvPr/>
        </p:nvSpPr>
        <p:spPr bwMode="auto">
          <a:xfrm>
            <a:off x="-19616" y="468570"/>
            <a:ext cx="8534400" cy="579438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 dirty="0">
                <a:latin typeface="Microsoft Sans Serif" pitchFamily="34" charset="0"/>
              </a:rPr>
              <a:t>PRODES – </a:t>
            </a:r>
            <a:r>
              <a:rPr lang="en-US" sz="3200" b="1" dirty="0" err="1">
                <a:latin typeface="Microsoft Sans Serif" pitchFamily="34" charset="0"/>
              </a:rPr>
              <a:t>acesso</a:t>
            </a:r>
            <a:r>
              <a:rPr lang="en-US" sz="3200" b="1" dirty="0">
                <a:latin typeface="Microsoft Sans Serif" pitchFamily="34" charset="0"/>
              </a:rPr>
              <a:t> </a:t>
            </a:r>
            <a:r>
              <a:rPr lang="en-US" sz="3200" b="1" dirty="0" err="1">
                <a:latin typeface="Microsoft Sans Serif" pitchFamily="34" charset="0"/>
              </a:rPr>
              <a:t>aos</a:t>
            </a:r>
            <a:r>
              <a:rPr lang="en-US" sz="3200" b="1" dirty="0">
                <a:latin typeface="Microsoft Sans Serif" pitchFamily="34" charset="0"/>
              </a:rPr>
              <a:t> </a:t>
            </a:r>
            <a:r>
              <a:rPr lang="en-US" sz="3200" b="1" dirty="0" smtClean="0">
                <a:latin typeface="Microsoft Sans Serif" pitchFamily="34" charset="0"/>
              </a:rPr>
              <a:t>dados</a:t>
            </a:r>
            <a:endParaRPr lang="pt-BR" sz="3200" b="1" dirty="0">
              <a:latin typeface="Microsoft Sans Serif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48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1490" name="Object 2"/>
          <p:cNvGraphicFramePr>
            <a:graphicFrameLocks noChangeAspect="1"/>
          </p:cNvGraphicFramePr>
          <p:nvPr/>
        </p:nvGraphicFramePr>
        <p:xfrm>
          <a:off x="974725" y="6018213"/>
          <a:ext cx="89789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702" name="Documento" r:id="rId4" imgW="5610967" imgH="398174" progId="Word.Document.8">
                  <p:embed/>
                </p:oleObj>
              </mc:Choice>
              <mc:Fallback>
                <p:oleObj name="Documento" r:id="rId4" imgW="5610967" imgH="39817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4725" y="6018213"/>
                        <a:ext cx="8978900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4556125" y="3429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b="1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91492" name="Line 4"/>
          <p:cNvSpPr>
            <a:spLocks noChangeShapeType="1"/>
          </p:cNvSpPr>
          <p:nvPr/>
        </p:nvSpPr>
        <p:spPr bwMode="auto">
          <a:xfrm>
            <a:off x="34925" y="1789113"/>
            <a:ext cx="107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1493" name="Text Box 5"/>
          <p:cNvSpPr txBox="1">
            <a:spLocks noChangeArrowheads="1"/>
          </p:cNvSpPr>
          <p:nvPr/>
        </p:nvSpPr>
        <p:spPr bwMode="auto">
          <a:xfrm>
            <a:off x="-19616" y="468570"/>
            <a:ext cx="8534400" cy="579438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 dirty="0">
                <a:latin typeface="Microsoft Sans Serif" pitchFamily="34" charset="0"/>
              </a:rPr>
              <a:t>PRODES – </a:t>
            </a:r>
            <a:r>
              <a:rPr lang="en-US" sz="3200" b="1" dirty="0" err="1">
                <a:latin typeface="Microsoft Sans Serif" pitchFamily="34" charset="0"/>
              </a:rPr>
              <a:t>acesso</a:t>
            </a:r>
            <a:r>
              <a:rPr lang="en-US" sz="3200" b="1" dirty="0">
                <a:latin typeface="Microsoft Sans Serif" pitchFamily="34" charset="0"/>
              </a:rPr>
              <a:t> </a:t>
            </a:r>
            <a:r>
              <a:rPr lang="en-US" sz="3200" b="1" dirty="0" err="1">
                <a:latin typeface="Microsoft Sans Serif" pitchFamily="34" charset="0"/>
              </a:rPr>
              <a:t>aos</a:t>
            </a:r>
            <a:r>
              <a:rPr lang="en-US" sz="3200" b="1" dirty="0">
                <a:latin typeface="Microsoft Sans Serif" pitchFamily="34" charset="0"/>
              </a:rPr>
              <a:t> </a:t>
            </a:r>
            <a:r>
              <a:rPr lang="en-US" sz="3200" b="1" dirty="0" err="1">
                <a:latin typeface="Microsoft Sans Serif" pitchFamily="34" charset="0"/>
              </a:rPr>
              <a:t>mapas</a:t>
            </a:r>
            <a:endParaRPr lang="pt-BR" sz="3200" b="1" dirty="0">
              <a:latin typeface="Microsoft Sans Serif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16" y="1968429"/>
            <a:ext cx="2810126" cy="465309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981200"/>
            <a:ext cx="6604819" cy="44958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88900" y="1287892"/>
            <a:ext cx="2014398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Dados: </a:t>
            </a:r>
            <a:r>
              <a:rPr lang="pt-BR" dirty="0" err="1" smtClean="0"/>
              <a:t>Tiff</a:t>
            </a:r>
            <a:r>
              <a:rPr lang="pt-BR" dirty="0" smtClean="0"/>
              <a:t> </a:t>
            </a:r>
            <a:r>
              <a:rPr lang="pt-BR" dirty="0" err="1" smtClean="0"/>
              <a:t>Shape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2458550" y="1261452"/>
            <a:ext cx="1326004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pt-BR" dirty="0" err="1" smtClean="0"/>
              <a:t>Metadados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4114800" y="44020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http://terrabrasilis.dpi.inpe.br/downloads/</a:t>
            </a:r>
          </a:p>
        </p:txBody>
      </p:sp>
    </p:spTree>
    <p:extLst>
      <p:ext uri="{BB962C8B-B14F-4D97-AF65-F5344CB8AC3E}">
        <p14:creationId xmlns:p14="http://schemas.microsoft.com/office/powerpoint/2010/main" val="278988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247" y="562999"/>
            <a:ext cx="3932353" cy="954107"/>
          </a:xfrm>
          <a:solidFill>
            <a:schemeClr val="accent1">
              <a:lumMod val="95000"/>
            </a:schemeClr>
          </a:solidFill>
        </p:spPr>
        <p:txBody>
          <a:bodyPr/>
          <a:lstStyle/>
          <a:p>
            <a:r>
              <a:rPr lang="pt-BR" dirty="0" smtClean="0"/>
              <a:t>Programa Avança </a:t>
            </a:r>
            <a:r>
              <a:rPr lang="pt-BR" dirty="0"/>
              <a:t>B</a:t>
            </a:r>
            <a:r>
              <a:rPr lang="pt-BR" dirty="0" smtClean="0"/>
              <a:t>rasil -1998...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838200"/>
            <a:ext cx="4554509" cy="381533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" y="3105727"/>
            <a:ext cx="3810000" cy="375227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645916"/>
            <a:ext cx="5311660" cy="232546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0" t="62014" r="11055"/>
          <a:stretch/>
        </p:blipFill>
        <p:spPr>
          <a:xfrm>
            <a:off x="5181600" y="43603"/>
            <a:ext cx="3264304" cy="876027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7118324" y="843430"/>
            <a:ext cx="18710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b="1" dirty="0" err="1" smtClean="0"/>
              <a:t>Fearnside</a:t>
            </a:r>
            <a:r>
              <a:rPr lang="pt-BR" sz="1000" b="1" dirty="0" smtClean="0"/>
              <a:t> &amp; Laurence, 2002</a:t>
            </a:r>
            <a:endParaRPr lang="pt-BR" sz="1000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-33944" y="2838462"/>
            <a:ext cx="2437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IPAM- </a:t>
            </a:r>
            <a:r>
              <a:rPr lang="pt-BR" sz="1400" b="1" dirty="0" err="1" smtClean="0"/>
              <a:t>Neapstad</a:t>
            </a:r>
            <a:r>
              <a:rPr lang="pt-BR" sz="1400" b="1" dirty="0" smtClean="0"/>
              <a:t> et al, 2000</a:t>
            </a:r>
            <a:endParaRPr lang="pt-BR" sz="1400" b="1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44" y="2064933"/>
            <a:ext cx="4835440" cy="49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8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701675" y="0"/>
            <a:ext cx="8153400" cy="762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pt-BR" altLang="pt-BR" kern="0" dirty="0" smtClean="0">
                <a:latin typeface="Arial" pitchFamily="34" charset="0"/>
              </a:rPr>
              <a:t/>
            </a:r>
            <a:br>
              <a:rPr lang="pt-BR" altLang="pt-BR" kern="0" dirty="0" smtClean="0">
                <a:latin typeface="Arial" pitchFamily="34" charset="0"/>
              </a:rPr>
            </a:br>
            <a:r>
              <a:rPr lang="pt-BR" altLang="pt-BR" kern="0" dirty="0" smtClean="0">
                <a:latin typeface="Arial" pitchFamily="34" charset="0"/>
              </a:rPr>
              <a:t>Calendário do PRODES :</a:t>
            </a:r>
            <a:r>
              <a:rPr lang="en-US" altLang="pt-BR" kern="0" dirty="0" smtClean="0">
                <a:latin typeface="Arial" pitchFamily="34" charset="0"/>
              </a:rPr>
              <a:t/>
            </a:r>
            <a:br>
              <a:rPr lang="en-US" altLang="pt-BR" kern="0" dirty="0" smtClean="0">
                <a:latin typeface="Arial" pitchFamily="34" charset="0"/>
              </a:rPr>
            </a:br>
            <a:endParaRPr lang="pt-BR" altLang="pt-BR" kern="0" dirty="0" smtClean="0"/>
          </a:p>
        </p:txBody>
      </p:sp>
      <p:grpSp>
        <p:nvGrpSpPr>
          <p:cNvPr id="3" name="Grupo 3"/>
          <p:cNvGrpSpPr>
            <a:grpSpLocks/>
          </p:cNvGrpSpPr>
          <p:nvPr/>
        </p:nvGrpSpPr>
        <p:grpSpPr bwMode="auto">
          <a:xfrm>
            <a:off x="3762375" y="1052513"/>
            <a:ext cx="5092700" cy="4954587"/>
            <a:chOff x="-180528" y="0"/>
            <a:chExt cx="9779000" cy="8541568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0528" y="3548881"/>
              <a:ext cx="9779000" cy="4992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0528" y="0"/>
              <a:ext cx="9771063" cy="377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CaixaDeTexto 4"/>
          <p:cNvSpPr txBox="1">
            <a:spLocks noChangeArrowheads="1"/>
          </p:cNvSpPr>
          <p:nvPr/>
        </p:nvSpPr>
        <p:spPr bwMode="auto">
          <a:xfrm>
            <a:off x="307017" y="2159600"/>
            <a:ext cx="3451225" cy="40318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Humnst777 BT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400">
                <a:solidFill>
                  <a:schemeClr val="tx1"/>
                </a:solidFill>
                <a:latin typeface="Humnst777 BT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Humnst777 BT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Humnst777 BT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umnst777 BT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pt-BR" altLang="pt-BR" sz="1600" dirty="0" smtClean="0"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pt-BR" sz="1600" b="1" dirty="0" smtClean="0">
                <a:latin typeface="+mn-lt"/>
              </a:rPr>
              <a:t>Segundo Semestre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pt-BR" altLang="pt-BR" sz="1600" dirty="0" smtClean="0"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pt-BR" sz="1600" u="sng" dirty="0" smtClean="0">
                <a:latin typeface="+mn-lt"/>
              </a:rPr>
              <a:t>Primeira estimativa</a:t>
            </a:r>
            <a:r>
              <a:rPr lang="pt-BR" altLang="pt-BR" sz="1600" dirty="0" smtClean="0">
                <a:latin typeface="+mn-lt"/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pt-BR" altLang="pt-BR" sz="1600" dirty="0" smtClean="0"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pt-BR" sz="1600" dirty="0" smtClean="0">
                <a:latin typeface="+mn-lt"/>
              </a:rPr>
              <a:t>Aquisição de dados:  </a:t>
            </a:r>
            <a:r>
              <a:rPr lang="pt-BR" altLang="pt-BR" sz="1600" dirty="0" err="1" smtClean="0">
                <a:latin typeface="+mn-lt"/>
              </a:rPr>
              <a:t>Jun</a:t>
            </a:r>
            <a:r>
              <a:rPr lang="pt-BR" altLang="pt-BR" sz="1600" dirty="0" smtClean="0">
                <a:latin typeface="+mn-lt"/>
              </a:rPr>
              <a:t>-Set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pt-BR" altLang="pt-BR" sz="1600" dirty="0" smtClean="0"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pt-BR" sz="1600" dirty="0" smtClean="0">
                <a:latin typeface="+mn-lt"/>
              </a:rPr>
              <a:t>Anúncio da taxa: Novembro – 90% das áreas </a:t>
            </a:r>
            <a:r>
              <a:rPr lang="pt-BR" altLang="pt-BR" sz="1600" dirty="0" smtClean="0">
                <a:latin typeface="+mn-lt"/>
              </a:rPr>
              <a:t>desmatadas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pt-BR" altLang="pt-BR" sz="1600" b="1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pt-BR" sz="1600" b="1" dirty="0" smtClean="0"/>
              <a:t>Primeiro </a:t>
            </a:r>
            <a:r>
              <a:rPr lang="pt-BR" altLang="pt-BR" sz="1600" b="1" dirty="0"/>
              <a:t>Semestre</a:t>
            </a:r>
            <a:r>
              <a:rPr lang="pt-BR" altLang="pt-BR" sz="1600" dirty="0"/>
              <a:t>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pt-BR" altLang="pt-BR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pt-BR" sz="1600" dirty="0"/>
              <a:t>~ Abril :Complemento do inventário do ano anterior, das cenas prioritárias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pt-BR" altLang="pt-BR" sz="1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704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8" name="Rectangle 4"/>
          <p:cNvSpPr>
            <a:spLocks noChangeArrowheads="1"/>
          </p:cNvSpPr>
          <p:nvPr/>
        </p:nvSpPr>
        <p:spPr bwMode="auto">
          <a:xfrm>
            <a:off x="871538" y="1104900"/>
            <a:ext cx="81629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r>
              <a:rPr lang="en-US" sz="2800" b="1">
                <a:solidFill>
                  <a:schemeClr val="tx2"/>
                </a:solidFill>
                <a:latin typeface="Verdana" pitchFamily="34" charset="0"/>
              </a:rPr>
              <a:t>Metodologia de Cálculo das Taxas</a:t>
            </a:r>
          </a:p>
        </p:txBody>
      </p:sp>
      <p:sp>
        <p:nvSpPr>
          <p:cNvPr id="487429" name="Rectangle 5"/>
          <p:cNvSpPr>
            <a:spLocks noChangeArrowheads="1"/>
          </p:cNvSpPr>
          <p:nvPr/>
        </p:nvSpPr>
        <p:spPr bwMode="auto">
          <a:xfrm>
            <a:off x="649288" y="1854200"/>
            <a:ext cx="8213725" cy="4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r>
              <a:rPr lang="en-US" sz="2400" dirty="0" err="1">
                <a:latin typeface="Garamond (W1)" pitchFamily="18" charset="0"/>
              </a:rPr>
              <a:t>Objetivo</a:t>
            </a:r>
            <a:r>
              <a:rPr lang="en-US" sz="2400" dirty="0">
                <a:latin typeface="Garamond (W1)" pitchFamily="18" charset="0"/>
              </a:rPr>
              <a:t> da </a:t>
            </a:r>
            <a:r>
              <a:rPr lang="en-US" sz="2400" dirty="0" err="1">
                <a:latin typeface="Garamond (W1)" pitchFamily="18" charset="0"/>
              </a:rPr>
              <a:t>Estimativa</a:t>
            </a:r>
            <a:r>
              <a:rPr lang="en-US" sz="2400" dirty="0">
                <a:latin typeface="Garamond (W1)" pitchFamily="18" charset="0"/>
              </a:rPr>
              <a:t> da Taxa</a:t>
            </a:r>
          </a:p>
          <a:p>
            <a:pPr marL="914400" lvl="1" indent="-45720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itchFamily="2" charset="2"/>
              <a:buChar char="n"/>
            </a:pPr>
            <a:r>
              <a:rPr lang="en-US" sz="2400" dirty="0" err="1">
                <a:latin typeface="Garamond (W1)" pitchFamily="18" charset="0"/>
              </a:rPr>
              <a:t>Estimar</a:t>
            </a:r>
            <a:r>
              <a:rPr lang="en-US" sz="2400" dirty="0">
                <a:latin typeface="Garamond (W1)" pitchFamily="18" charset="0"/>
              </a:rPr>
              <a:t> as </a:t>
            </a:r>
            <a:r>
              <a:rPr lang="en-US" sz="2400" dirty="0" err="1">
                <a:latin typeface="Garamond (W1)" pitchFamily="18" charset="0"/>
              </a:rPr>
              <a:t>taxas</a:t>
            </a:r>
            <a:r>
              <a:rPr lang="en-US" sz="2400" dirty="0">
                <a:latin typeface="Garamond (W1)" pitchFamily="18" charset="0"/>
              </a:rPr>
              <a:t> de </a:t>
            </a:r>
            <a:r>
              <a:rPr lang="en-US" sz="2400" dirty="0" err="1">
                <a:latin typeface="Garamond (W1)" pitchFamily="18" charset="0"/>
              </a:rPr>
              <a:t>todas</a:t>
            </a:r>
            <a:r>
              <a:rPr lang="en-US" sz="2400" dirty="0">
                <a:latin typeface="Garamond (W1)" pitchFamily="18" charset="0"/>
              </a:rPr>
              <a:t> as </a:t>
            </a:r>
            <a:r>
              <a:rPr lang="en-US" sz="2400" dirty="0" err="1">
                <a:latin typeface="Garamond (W1)" pitchFamily="18" charset="0"/>
              </a:rPr>
              <a:t>cenas</a:t>
            </a:r>
            <a:r>
              <a:rPr lang="en-US" sz="2400" dirty="0">
                <a:latin typeface="Garamond (W1)" pitchFamily="18" charset="0"/>
              </a:rPr>
              <a:t> para </a:t>
            </a:r>
            <a:r>
              <a:rPr lang="en-US" sz="2400" dirty="0" err="1">
                <a:latin typeface="Garamond (W1)" pitchFamily="18" charset="0"/>
              </a:rPr>
              <a:t>uma</a:t>
            </a:r>
            <a:r>
              <a:rPr lang="en-US" sz="2400" dirty="0">
                <a:latin typeface="Garamond (W1)" pitchFamily="18" charset="0"/>
              </a:rPr>
              <a:t> </a:t>
            </a:r>
            <a:r>
              <a:rPr lang="en-US" sz="2400" dirty="0" err="1">
                <a:latin typeface="Garamond (W1)" pitchFamily="18" charset="0"/>
              </a:rPr>
              <a:t>mesma</a:t>
            </a:r>
            <a:r>
              <a:rPr lang="en-US" sz="2400" dirty="0">
                <a:latin typeface="Garamond (W1)" pitchFamily="18" charset="0"/>
              </a:rPr>
              <a:t> data de </a:t>
            </a:r>
            <a:r>
              <a:rPr lang="en-US" sz="2400" dirty="0" err="1">
                <a:latin typeface="Garamond (W1)" pitchFamily="18" charset="0"/>
              </a:rPr>
              <a:t>referência</a:t>
            </a:r>
            <a:endParaRPr lang="en-US" sz="2400" dirty="0">
              <a:latin typeface="Garamond (W1)" pitchFamily="18" charset="0"/>
            </a:endParaRPr>
          </a:p>
          <a:p>
            <a:pPr marL="457200" indent="-4572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endParaRPr lang="en-US" sz="2400" dirty="0">
              <a:latin typeface="Garamond (W1)" pitchFamily="18" charset="0"/>
            </a:endParaRPr>
          </a:p>
          <a:p>
            <a:pPr marL="457200" indent="-4572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r>
              <a:rPr lang="en-US" sz="2400" dirty="0" err="1">
                <a:latin typeface="Garamond (W1)" pitchFamily="18" charset="0"/>
              </a:rPr>
              <a:t>Imagens</a:t>
            </a:r>
            <a:r>
              <a:rPr lang="en-US" sz="2400" dirty="0">
                <a:latin typeface="Garamond (W1)" pitchFamily="18" charset="0"/>
              </a:rPr>
              <a:t> de </a:t>
            </a:r>
            <a:r>
              <a:rPr lang="en-US" sz="2400" dirty="0" err="1">
                <a:latin typeface="Garamond (W1)" pitchFamily="18" charset="0"/>
              </a:rPr>
              <a:t>Satélite</a:t>
            </a:r>
            <a:r>
              <a:rPr lang="en-US" sz="2400" dirty="0">
                <a:latin typeface="Garamond (W1)" pitchFamily="18" charset="0"/>
              </a:rPr>
              <a:t> </a:t>
            </a:r>
            <a:r>
              <a:rPr lang="en-US" sz="2400" dirty="0" err="1">
                <a:latin typeface="Garamond (W1)" pitchFamily="18" charset="0"/>
              </a:rPr>
              <a:t>usadas</a:t>
            </a:r>
            <a:r>
              <a:rPr lang="en-US" sz="2400" dirty="0">
                <a:latin typeface="Garamond (W1)" pitchFamily="18" charset="0"/>
              </a:rPr>
              <a:t> no PRODES</a:t>
            </a:r>
          </a:p>
          <a:p>
            <a:pPr marL="914400" lvl="1" indent="-45720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itchFamily="2" charset="2"/>
              <a:buAutoNum type="arabicPeriod"/>
            </a:pPr>
            <a:r>
              <a:rPr lang="en-US" sz="2400" dirty="0" err="1">
                <a:latin typeface="Garamond (W1)" pitchFamily="18" charset="0"/>
              </a:rPr>
              <a:t>Adquiridas</a:t>
            </a:r>
            <a:r>
              <a:rPr lang="en-US" sz="2400" dirty="0">
                <a:latin typeface="Garamond (W1)" pitchFamily="18" charset="0"/>
              </a:rPr>
              <a:t> </a:t>
            </a:r>
            <a:r>
              <a:rPr lang="en-US" sz="2400" dirty="0" err="1">
                <a:latin typeface="Garamond (W1)" pitchFamily="18" charset="0"/>
              </a:rPr>
              <a:t>em</a:t>
            </a:r>
            <a:r>
              <a:rPr lang="en-US" sz="2400" dirty="0">
                <a:latin typeface="Garamond (W1)" pitchFamily="18" charset="0"/>
              </a:rPr>
              <a:t> </a:t>
            </a:r>
            <a:r>
              <a:rPr lang="en-US" sz="2400" dirty="0" err="1">
                <a:latin typeface="Garamond (W1)" pitchFamily="18" charset="0"/>
              </a:rPr>
              <a:t>datas</a:t>
            </a:r>
            <a:r>
              <a:rPr lang="en-US" sz="2400" dirty="0">
                <a:latin typeface="Garamond (W1)" pitchFamily="18" charset="0"/>
              </a:rPr>
              <a:t> </a:t>
            </a:r>
            <a:r>
              <a:rPr lang="en-US" sz="2400" dirty="0" err="1">
                <a:latin typeface="Garamond (W1)" pitchFamily="18" charset="0"/>
              </a:rPr>
              <a:t>distintas</a:t>
            </a:r>
            <a:r>
              <a:rPr lang="en-US" sz="2400" dirty="0">
                <a:latin typeface="Garamond (W1)" pitchFamily="18" charset="0"/>
              </a:rPr>
              <a:t> </a:t>
            </a:r>
          </a:p>
          <a:p>
            <a:pPr marL="914400" lvl="1" indent="-45720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itchFamily="2" charset="2"/>
              <a:buAutoNum type="arabicPeriod"/>
            </a:pPr>
            <a:r>
              <a:rPr lang="en-US" sz="2400" dirty="0" err="1">
                <a:latin typeface="Garamond (W1)" pitchFamily="18" charset="0"/>
              </a:rPr>
              <a:t>Podem</a:t>
            </a:r>
            <a:r>
              <a:rPr lang="en-US" sz="2400" dirty="0">
                <a:latin typeface="Garamond (W1)" pitchFamily="18" charset="0"/>
              </a:rPr>
              <a:t> </a:t>
            </a:r>
            <a:r>
              <a:rPr lang="en-US" sz="2400" dirty="0" err="1">
                <a:latin typeface="Garamond (W1)" pitchFamily="18" charset="0"/>
              </a:rPr>
              <a:t>apresentar</a:t>
            </a:r>
            <a:r>
              <a:rPr lang="en-US" sz="2400" dirty="0">
                <a:latin typeface="Garamond (W1)" pitchFamily="18" charset="0"/>
              </a:rPr>
              <a:t> </a:t>
            </a:r>
            <a:r>
              <a:rPr lang="en-US" sz="2400" dirty="0" err="1">
                <a:latin typeface="Garamond (W1)" pitchFamily="18" charset="0"/>
              </a:rPr>
              <a:t>cobertura</a:t>
            </a:r>
            <a:r>
              <a:rPr lang="en-US" sz="2400" dirty="0">
                <a:latin typeface="Garamond (W1)" pitchFamily="18" charset="0"/>
              </a:rPr>
              <a:t> de </a:t>
            </a:r>
            <a:r>
              <a:rPr lang="en-US" sz="2400" dirty="0" err="1">
                <a:latin typeface="Garamond (W1)" pitchFamily="18" charset="0"/>
              </a:rPr>
              <a:t>nuvens</a:t>
            </a:r>
            <a:endParaRPr lang="en-US" sz="2400" dirty="0">
              <a:latin typeface="Garamond (W1)" pitchFamily="18" charset="0"/>
            </a:endParaRPr>
          </a:p>
          <a:p>
            <a:pPr marL="914400" lvl="1" indent="-45720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itchFamily="2" charset="2"/>
              <a:buNone/>
            </a:pPr>
            <a:endParaRPr lang="en-US" sz="2400" dirty="0">
              <a:latin typeface="Garamond (W1)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00" name="Rectangle 4"/>
          <p:cNvSpPr>
            <a:spLocks noChangeArrowheads="1"/>
          </p:cNvSpPr>
          <p:nvPr/>
        </p:nvSpPr>
        <p:spPr bwMode="auto">
          <a:xfrm>
            <a:off x="871537" y="653311"/>
            <a:ext cx="81629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r>
              <a:rPr lang="en-US" sz="2800" b="1" dirty="0" err="1">
                <a:solidFill>
                  <a:schemeClr val="tx2"/>
                </a:solidFill>
                <a:latin typeface="Verdana" pitchFamily="34" charset="0"/>
              </a:rPr>
              <a:t>Desmatamento</a:t>
            </a:r>
            <a:r>
              <a:rPr lang="en-US" sz="2800" b="1" dirty="0">
                <a:solidFill>
                  <a:schemeClr val="tx2"/>
                </a:solidFill>
                <a:latin typeface="Verdana" pitchFamily="34" charset="0"/>
              </a:rPr>
              <a:t> e </a:t>
            </a:r>
            <a:r>
              <a:rPr lang="en-US" sz="2800" b="1" dirty="0" err="1">
                <a:solidFill>
                  <a:schemeClr val="tx2"/>
                </a:solidFill>
                <a:latin typeface="Verdana" pitchFamily="34" charset="0"/>
              </a:rPr>
              <a:t>Estação</a:t>
            </a:r>
            <a:r>
              <a:rPr lang="en-US" sz="2800" b="1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Verdana" pitchFamily="34" charset="0"/>
              </a:rPr>
              <a:t>Seca</a:t>
            </a:r>
            <a:endParaRPr lang="en-US" sz="2800" b="1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490501" name="Text Box 5"/>
          <p:cNvSpPr txBox="1">
            <a:spLocks noChangeArrowheads="1"/>
          </p:cNvSpPr>
          <p:nvPr/>
        </p:nvSpPr>
        <p:spPr bwMode="auto">
          <a:xfrm>
            <a:off x="1066800" y="1752600"/>
            <a:ext cx="6419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Premissa</a:t>
            </a:r>
            <a:r>
              <a:rPr lang="en-US" dirty="0"/>
              <a:t>: o </a:t>
            </a:r>
            <a:r>
              <a:rPr lang="en-US" dirty="0" err="1"/>
              <a:t>desmatamento</a:t>
            </a:r>
            <a:r>
              <a:rPr lang="en-US" dirty="0"/>
              <a:t> </a:t>
            </a:r>
            <a:r>
              <a:rPr lang="en-US" dirty="0" err="1"/>
              <a:t>só</a:t>
            </a:r>
            <a:r>
              <a:rPr lang="en-US" dirty="0"/>
              <a:t> </a:t>
            </a:r>
            <a:r>
              <a:rPr lang="en-US" dirty="0" err="1"/>
              <a:t>ocorre</a:t>
            </a:r>
            <a:r>
              <a:rPr lang="en-US" dirty="0"/>
              <a:t> </a:t>
            </a:r>
            <a:r>
              <a:rPr lang="en-US" dirty="0" err="1"/>
              <a:t>dentro</a:t>
            </a:r>
            <a:r>
              <a:rPr lang="en-US" dirty="0"/>
              <a:t> da </a:t>
            </a:r>
            <a:r>
              <a:rPr lang="en-US" dirty="0" err="1"/>
              <a:t>estação</a:t>
            </a:r>
            <a:r>
              <a:rPr lang="en-US" dirty="0"/>
              <a:t> </a:t>
            </a:r>
            <a:r>
              <a:rPr lang="en-US" dirty="0" err="1"/>
              <a:t>seca</a:t>
            </a:r>
            <a:endParaRPr lang="en-US" dirty="0"/>
          </a:p>
        </p:txBody>
      </p:sp>
      <p:pic>
        <p:nvPicPr>
          <p:cNvPr id="490502" name="Picture 6" descr="prodes_evoluacao_desma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133600"/>
            <a:ext cx="78041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0503" name="Line 7"/>
          <p:cNvSpPr>
            <a:spLocks noChangeShapeType="1"/>
          </p:cNvSpPr>
          <p:nvPr/>
        </p:nvSpPr>
        <p:spPr bwMode="auto">
          <a:xfrm>
            <a:off x="6400800" y="2667000"/>
            <a:ext cx="0" cy="35814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90504" name="Line 8"/>
          <p:cNvSpPr>
            <a:spLocks noChangeShapeType="1"/>
          </p:cNvSpPr>
          <p:nvPr/>
        </p:nvSpPr>
        <p:spPr bwMode="auto">
          <a:xfrm>
            <a:off x="7391400" y="2667000"/>
            <a:ext cx="0" cy="35814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90505" name="Text Box 9"/>
          <p:cNvSpPr txBox="1">
            <a:spLocks noChangeArrowheads="1"/>
          </p:cNvSpPr>
          <p:nvPr/>
        </p:nvSpPr>
        <p:spPr bwMode="auto">
          <a:xfrm>
            <a:off x="6248400" y="5486400"/>
            <a:ext cx="1381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estação seca</a:t>
            </a:r>
          </a:p>
        </p:txBody>
      </p:sp>
      <p:sp>
        <p:nvSpPr>
          <p:cNvPr id="490506" name="Line 10"/>
          <p:cNvSpPr>
            <a:spLocks noChangeShapeType="1"/>
          </p:cNvSpPr>
          <p:nvPr/>
        </p:nvSpPr>
        <p:spPr bwMode="auto">
          <a:xfrm>
            <a:off x="6400800" y="60960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90507" name="Line 11"/>
          <p:cNvSpPr>
            <a:spLocks noChangeShapeType="1"/>
          </p:cNvSpPr>
          <p:nvPr/>
        </p:nvSpPr>
        <p:spPr bwMode="auto">
          <a:xfrm>
            <a:off x="3962400" y="2667000"/>
            <a:ext cx="0" cy="35814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90508" name="Line 12"/>
          <p:cNvSpPr>
            <a:spLocks noChangeShapeType="1"/>
          </p:cNvSpPr>
          <p:nvPr/>
        </p:nvSpPr>
        <p:spPr bwMode="auto">
          <a:xfrm>
            <a:off x="4953000" y="2667000"/>
            <a:ext cx="0" cy="35814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90509" name="Text Box 13"/>
          <p:cNvSpPr txBox="1">
            <a:spLocks noChangeArrowheads="1"/>
          </p:cNvSpPr>
          <p:nvPr/>
        </p:nvSpPr>
        <p:spPr bwMode="auto">
          <a:xfrm>
            <a:off x="3733800" y="5486400"/>
            <a:ext cx="1381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estação seca</a:t>
            </a:r>
          </a:p>
        </p:txBody>
      </p:sp>
      <p:sp>
        <p:nvSpPr>
          <p:cNvPr id="490510" name="Line 14"/>
          <p:cNvSpPr>
            <a:spLocks noChangeShapeType="1"/>
          </p:cNvSpPr>
          <p:nvPr/>
        </p:nvSpPr>
        <p:spPr bwMode="auto">
          <a:xfrm>
            <a:off x="3962400" y="60960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90511" name="Line 15"/>
          <p:cNvSpPr>
            <a:spLocks noChangeShapeType="1"/>
          </p:cNvSpPr>
          <p:nvPr/>
        </p:nvSpPr>
        <p:spPr bwMode="auto">
          <a:xfrm>
            <a:off x="1447800" y="2667000"/>
            <a:ext cx="0" cy="35814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90512" name="Line 16"/>
          <p:cNvSpPr>
            <a:spLocks noChangeShapeType="1"/>
          </p:cNvSpPr>
          <p:nvPr/>
        </p:nvSpPr>
        <p:spPr bwMode="auto">
          <a:xfrm>
            <a:off x="2438400" y="2667000"/>
            <a:ext cx="0" cy="35814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90513" name="Text Box 17"/>
          <p:cNvSpPr txBox="1">
            <a:spLocks noChangeArrowheads="1"/>
          </p:cNvSpPr>
          <p:nvPr/>
        </p:nvSpPr>
        <p:spPr bwMode="auto">
          <a:xfrm>
            <a:off x="1219200" y="5486400"/>
            <a:ext cx="1381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estação seca</a:t>
            </a:r>
          </a:p>
        </p:txBody>
      </p:sp>
      <p:sp>
        <p:nvSpPr>
          <p:cNvPr id="490514" name="Line 18"/>
          <p:cNvSpPr>
            <a:spLocks noChangeShapeType="1"/>
          </p:cNvSpPr>
          <p:nvPr/>
        </p:nvSpPr>
        <p:spPr bwMode="auto">
          <a:xfrm>
            <a:off x="1447800" y="60960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6" name="Line 4"/>
          <p:cNvSpPr>
            <a:spLocks noChangeShapeType="1"/>
          </p:cNvSpPr>
          <p:nvPr/>
        </p:nvSpPr>
        <p:spPr bwMode="auto">
          <a:xfrm>
            <a:off x="762000" y="5454650"/>
            <a:ext cx="800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1237" name="Line 5"/>
          <p:cNvSpPr>
            <a:spLocks noChangeShapeType="1"/>
          </p:cNvSpPr>
          <p:nvPr/>
        </p:nvSpPr>
        <p:spPr bwMode="auto">
          <a:xfrm>
            <a:off x="2667000" y="53784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1238" name="Line 6"/>
          <p:cNvSpPr>
            <a:spLocks noChangeShapeType="1"/>
          </p:cNvSpPr>
          <p:nvPr/>
        </p:nvSpPr>
        <p:spPr bwMode="auto">
          <a:xfrm>
            <a:off x="4038600" y="53784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1239" name="Line 7"/>
          <p:cNvSpPr>
            <a:spLocks noChangeShapeType="1"/>
          </p:cNvSpPr>
          <p:nvPr/>
        </p:nvSpPr>
        <p:spPr bwMode="auto">
          <a:xfrm>
            <a:off x="5257800" y="53784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1240" name="Line 8"/>
          <p:cNvSpPr>
            <a:spLocks noChangeShapeType="1"/>
          </p:cNvSpPr>
          <p:nvPr/>
        </p:nvSpPr>
        <p:spPr bwMode="auto">
          <a:xfrm>
            <a:off x="6553200" y="53784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1241" name="Line 9"/>
          <p:cNvSpPr>
            <a:spLocks noChangeShapeType="1"/>
          </p:cNvSpPr>
          <p:nvPr/>
        </p:nvSpPr>
        <p:spPr bwMode="auto">
          <a:xfrm>
            <a:off x="8001000" y="53784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1242" name="Text Box 10"/>
          <p:cNvSpPr txBox="1">
            <a:spLocks noChangeArrowheads="1"/>
          </p:cNvSpPr>
          <p:nvPr/>
        </p:nvSpPr>
        <p:spPr bwMode="auto">
          <a:xfrm>
            <a:off x="2209800" y="564515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Jan01</a:t>
            </a:r>
          </a:p>
        </p:txBody>
      </p:sp>
      <p:sp>
        <p:nvSpPr>
          <p:cNvPr id="351243" name="Text Box 11"/>
          <p:cNvSpPr txBox="1">
            <a:spLocks noChangeArrowheads="1"/>
          </p:cNvSpPr>
          <p:nvPr/>
        </p:nvSpPr>
        <p:spPr bwMode="auto">
          <a:xfrm>
            <a:off x="4800600" y="564515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Jan02</a:t>
            </a:r>
          </a:p>
        </p:txBody>
      </p:sp>
      <p:sp>
        <p:nvSpPr>
          <p:cNvPr id="351244" name="Text Box 12"/>
          <p:cNvSpPr txBox="1">
            <a:spLocks noChangeArrowheads="1"/>
          </p:cNvSpPr>
          <p:nvPr/>
        </p:nvSpPr>
        <p:spPr bwMode="auto">
          <a:xfrm>
            <a:off x="7543800" y="564515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Jan03</a:t>
            </a:r>
          </a:p>
        </p:txBody>
      </p:sp>
      <p:sp>
        <p:nvSpPr>
          <p:cNvPr id="351245" name="Line 13"/>
          <p:cNvSpPr>
            <a:spLocks noChangeShapeType="1"/>
          </p:cNvSpPr>
          <p:nvPr/>
        </p:nvSpPr>
        <p:spPr bwMode="auto">
          <a:xfrm flipV="1">
            <a:off x="762000" y="2101850"/>
            <a:ext cx="0" cy="3352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1246" name="Rectangle 14"/>
          <p:cNvSpPr>
            <a:spLocks noChangeArrowheads="1"/>
          </p:cNvSpPr>
          <p:nvPr/>
        </p:nvSpPr>
        <p:spPr bwMode="auto">
          <a:xfrm>
            <a:off x="3200400" y="3930650"/>
            <a:ext cx="1524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1247" name="Rectangle 15"/>
          <p:cNvSpPr>
            <a:spLocks noChangeArrowheads="1"/>
          </p:cNvSpPr>
          <p:nvPr/>
        </p:nvSpPr>
        <p:spPr bwMode="auto">
          <a:xfrm>
            <a:off x="7391400" y="2711450"/>
            <a:ext cx="1524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1248" name="Oval 16"/>
          <p:cNvSpPr>
            <a:spLocks noChangeArrowheads="1"/>
          </p:cNvSpPr>
          <p:nvPr/>
        </p:nvSpPr>
        <p:spPr bwMode="auto">
          <a:xfrm>
            <a:off x="6553200" y="2635250"/>
            <a:ext cx="152400" cy="152400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1249" name="Rectangle 17"/>
          <p:cNvSpPr>
            <a:spLocks noChangeArrowheads="1"/>
          </p:cNvSpPr>
          <p:nvPr/>
        </p:nvSpPr>
        <p:spPr bwMode="auto">
          <a:xfrm>
            <a:off x="1981200" y="4387850"/>
            <a:ext cx="1524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1250" name="Line 18"/>
          <p:cNvSpPr>
            <a:spLocks noChangeShapeType="1"/>
          </p:cNvSpPr>
          <p:nvPr/>
        </p:nvSpPr>
        <p:spPr bwMode="auto">
          <a:xfrm>
            <a:off x="762000" y="454025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1251" name="Line 19"/>
          <p:cNvSpPr>
            <a:spLocks noChangeShapeType="1"/>
          </p:cNvSpPr>
          <p:nvPr/>
        </p:nvSpPr>
        <p:spPr bwMode="auto">
          <a:xfrm>
            <a:off x="3276600" y="408305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1252" name="Text Box 20"/>
          <p:cNvSpPr txBox="1">
            <a:spLocks noChangeArrowheads="1"/>
          </p:cNvSpPr>
          <p:nvPr/>
        </p:nvSpPr>
        <p:spPr bwMode="auto">
          <a:xfrm>
            <a:off x="3276600" y="4311650"/>
            <a:ext cx="9128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Inc 00/01</a:t>
            </a:r>
          </a:p>
        </p:txBody>
      </p:sp>
      <p:sp>
        <p:nvSpPr>
          <p:cNvPr id="351253" name="Line 21"/>
          <p:cNvSpPr>
            <a:spLocks noChangeShapeType="1"/>
          </p:cNvSpPr>
          <p:nvPr/>
        </p:nvSpPr>
        <p:spPr bwMode="auto">
          <a:xfrm>
            <a:off x="3352800" y="3778250"/>
            <a:ext cx="4191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1254" name="Line 22"/>
          <p:cNvSpPr>
            <a:spLocks noChangeShapeType="1"/>
          </p:cNvSpPr>
          <p:nvPr/>
        </p:nvSpPr>
        <p:spPr bwMode="auto">
          <a:xfrm>
            <a:off x="7467600" y="286385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1255" name="Text Box 23"/>
          <p:cNvSpPr txBox="1">
            <a:spLocks noChangeArrowheads="1"/>
          </p:cNvSpPr>
          <p:nvPr/>
        </p:nvSpPr>
        <p:spPr bwMode="auto">
          <a:xfrm>
            <a:off x="7467600" y="2940050"/>
            <a:ext cx="9128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Inc 01/02</a:t>
            </a:r>
          </a:p>
        </p:txBody>
      </p:sp>
      <p:sp>
        <p:nvSpPr>
          <p:cNvPr id="351256" name="Line 24"/>
          <p:cNvSpPr>
            <a:spLocks noChangeShapeType="1"/>
          </p:cNvSpPr>
          <p:nvPr/>
        </p:nvSpPr>
        <p:spPr bwMode="auto">
          <a:xfrm>
            <a:off x="4114800" y="3321050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1257" name="Line 25"/>
          <p:cNvSpPr>
            <a:spLocks noChangeShapeType="1"/>
          </p:cNvSpPr>
          <p:nvPr/>
        </p:nvSpPr>
        <p:spPr bwMode="auto">
          <a:xfrm>
            <a:off x="6629400" y="278765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1258" name="Text Box 26"/>
          <p:cNvSpPr txBox="1">
            <a:spLocks noChangeArrowheads="1"/>
          </p:cNvSpPr>
          <p:nvPr/>
        </p:nvSpPr>
        <p:spPr bwMode="auto">
          <a:xfrm>
            <a:off x="6019800" y="2940050"/>
            <a:ext cx="1069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Taxa 01/02</a:t>
            </a:r>
          </a:p>
        </p:txBody>
      </p:sp>
      <p:sp>
        <p:nvSpPr>
          <p:cNvPr id="351259" name="Rectangle 27"/>
          <p:cNvSpPr>
            <a:spLocks noChangeArrowheads="1"/>
          </p:cNvSpPr>
          <p:nvPr/>
        </p:nvSpPr>
        <p:spPr bwMode="auto">
          <a:xfrm>
            <a:off x="381000" y="685800"/>
            <a:ext cx="81629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r>
              <a:rPr lang="en-US" sz="2800" b="1">
                <a:solidFill>
                  <a:schemeClr val="tx2"/>
                </a:solidFill>
                <a:latin typeface="Verdana" pitchFamily="34" charset="0"/>
              </a:rPr>
              <a:t> Cálculo das Taxas para cada Imagem</a:t>
            </a:r>
          </a:p>
        </p:txBody>
      </p:sp>
      <p:sp>
        <p:nvSpPr>
          <p:cNvPr id="351260" name="Text Box 28"/>
          <p:cNvSpPr txBox="1">
            <a:spLocks noChangeArrowheads="1"/>
          </p:cNvSpPr>
          <p:nvPr/>
        </p:nvSpPr>
        <p:spPr bwMode="auto">
          <a:xfrm>
            <a:off x="914400" y="6140450"/>
            <a:ext cx="7239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Exemplo: 3 imagens (Set/00, Maio/01 e Set/02) e as respectivas taxas (taxa 00/01 e taxa 01/02) – ( Camara et al, 2006)</a:t>
            </a:r>
          </a:p>
        </p:txBody>
      </p:sp>
      <p:sp>
        <p:nvSpPr>
          <p:cNvPr id="351261" name="Text Box 29"/>
          <p:cNvSpPr txBox="1">
            <a:spLocks noChangeArrowheads="1"/>
          </p:cNvSpPr>
          <p:nvPr/>
        </p:nvSpPr>
        <p:spPr bwMode="auto">
          <a:xfrm>
            <a:off x="8153400" y="4997450"/>
            <a:ext cx="857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Meses</a:t>
            </a:r>
          </a:p>
        </p:txBody>
      </p:sp>
      <p:sp>
        <p:nvSpPr>
          <p:cNvPr id="351262" name="Text Box 30"/>
          <p:cNvSpPr txBox="1">
            <a:spLocks noChangeArrowheads="1"/>
          </p:cNvSpPr>
          <p:nvPr/>
        </p:nvSpPr>
        <p:spPr bwMode="auto">
          <a:xfrm>
            <a:off x="457200" y="1797050"/>
            <a:ext cx="1741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Extensão (km</a:t>
            </a:r>
            <a:r>
              <a:rPr lang="en-US" baseline="30000"/>
              <a:t>2</a:t>
            </a:r>
            <a:r>
              <a:rPr lang="en-US"/>
              <a:t>)</a:t>
            </a:r>
          </a:p>
        </p:txBody>
      </p:sp>
      <p:sp>
        <p:nvSpPr>
          <p:cNvPr id="351263" name="AutoShape 31"/>
          <p:cNvSpPr>
            <a:spLocks noChangeArrowheads="1"/>
          </p:cNvSpPr>
          <p:nvPr/>
        </p:nvSpPr>
        <p:spPr bwMode="auto">
          <a:xfrm>
            <a:off x="7391400" y="240665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66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1264" name="Line 32"/>
          <p:cNvSpPr>
            <a:spLocks noChangeShapeType="1"/>
          </p:cNvSpPr>
          <p:nvPr/>
        </p:nvSpPr>
        <p:spPr bwMode="auto">
          <a:xfrm>
            <a:off x="7467600" y="255905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351265" name="Text Box 33"/>
          <p:cNvSpPr txBox="1">
            <a:spLocks noChangeArrowheads="1"/>
          </p:cNvSpPr>
          <p:nvPr/>
        </p:nvSpPr>
        <p:spPr bwMode="auto">
          <a:xfrm>
            <a:off x="7543800" y="2482850"/>
            <a:ext cx="13573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Des Nuv 01/02</a:t>
            </a:r>
          </a:p>
        </p:txBody>
      </p:sp>
      <p:sp>
        <p:nvSpPr>
          <p:cNvPr id="351266" name="AutoShape 34"/>
          <p:cNvSpPr>
            <a:spLocks noChangeArrowheads="1"/>
          </p:cNvSpPr>
          <p:nvPr/>
        </p:nvSpPr>
        <p:spPr bwMode="auto">
          <a:xfrm>
            <a:off x="3200400" y="362585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66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1267" name="Line 35"/>
          <p:cNvSpPr>
            <a:spLocks noChangeShapeType="1"/>
          </p:cNvSpPr>
          <p:nvPr/>
        </p:nvSpPr>
        <p:spPr bwMode="auto">
          <a:xfrm>
            <a:off x="3276600" y="377825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351268" name="Oval 36"/>
          <p:cNvSpPr>
            <a:spLocks noChangeArrowheads="1"/>
          </p:cNvSpPr>
          <p:nvPr/>
        </p:nvSpPr>
        <p:spPr bwMode="auto">
          <a:xfrm>
            <a:off x="4038600" y="3244850"/>
            <a:ext cx="152400" cy="152400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1269" name="Text Box 37"/>
          <p:cNvSpPr txBox="1">
            <a:spLocks noChangeArrowheads="1"/>
          </p:cNvSpPr>
          <p:nvPr/>
        </p:nvSpPr>
        <p:spPr bwMode="auto">
          <a:xfrm>
            <a:off x="3276600" y="3702050"/>
            <a:ext cx="1504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/>
              <a:t>Des Nuv 00/01</a:t>
            </a:r>
          </a:p>
        </p:txBody>
      </p:sp>
      <p:sp>
        <p:nvSpPr>
          <p:cNvPr id="351270" name="AutoShape 38"/>
          <p:cNvSpPr>
            <a:spLocks noChangeArrowheads="1"/>
          </p:cNvSpPr>
          <p:nvPr/>
        </p:nvSpPr>
        <p:spPr bwMode="auto">
          <a:xfrm>
            <a:off x="1981200" y="393065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66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1271" name="Line 39"/>
          <p:cNvSpPr>
            <a:spLocks noChangeShapeType="1"/>
          </p:cNvSpPr>
          <p:nvPr/>
        </p:nvSpPr>
        <p:spPr bwMode="auto">
          <a:xfrm>
            <a:off x="2057400" y="408305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351272" name="Line 40"/>
          <p:cNvSpPr>
            <a:spLocks noChangeShapeType="1"/>
          </p:cNvSpPr>
          <p:nvPr/>
        </p:nvSpPr>
        <p:spPr bwMode="auto">
          <a:xfrm>
            <a:off x="1219200" y="53784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1273" name="Text Box 41"/>
          <p:cNvSpPr txBox="1">
            <a:spLocks noChangeArrowheads="1"/>
          </p:cNvSpPr>
          <p:nvPr/>
        </p:nvSpPr>
        <p:spPr bwMode="auto">
          <a:xfrm>
            <a:off x="762000" y="564515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Jul00</a:t>
            </a:r>
          </a:p>
        </p:txBody>
      </p:sp>
      <p:sp>
        <p:nvSpPr>
          <p:cNvPr id="351274" name="Text Box 42"/>
          <p:cNvSpPr txBox="1">
            <a:spLocks noChangeArrowheads="1"/>
          </p:cNvSpPr>
          <p:nvPr/>
        </p:nvSpPr>
        <p:spPr bwMode="auto">
          <a:xfrm>
            <a:off x="3581400" y="564515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Jul01</a:t>
            </a:r>
          </a:p>
        </p:txBody>
      </p:sp>
      <p:sp>
        <p:nvSpPr>
          <p:cNvPr id="351275" name="Text Box 43"/>
          <p:cNvSpPr txBox="1">
            <a:spLocks noChangeArrowheads="1"/>
          </p:cNvSpPr>
          <p:nvPr/>
        </p:nvSpPr>
        <p:spPr bwMode="auto">
          <a:xfrm>
            <a:off x="6096000" y="568325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Jul02</a:t>
            </a:r>
          </a:p>
        </p:txBody>
      </p:sp>
      <p:sp>
        <p:nvSpPr>
          <p:cNvPr id="351276" name="Line 44"/>
          <p:cNvSpPr>
            <a:spLocks noChangeShapeType="1"/>
          </p:cNvSpPr>
          <p:nvPr/>
        </p:nvSpPr>
        <p:spPr bwMode="auto">
          <a:xfrm>
            <a:off x="4114800" y="339725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1277" name="Text Box 45"/>
          <p:cNvSpPr txBox="1">
            <a:spLocks noChangeArrowheads="1"/>
          </p:cNvSpPr>
          <p:nvPr/>
        </p:nvSpPr>
        <p:spPr bwMode="auto">
          <a:xfrm>
            <a:off x="4114800" y="3930650"/>
            <a:ext cx="1069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Taxa 00/01</a:t>
            </a:r>
          </a:p>
        </p:txBody>
      </p:sp>
      <p:sp>
        <p:nvSpPr>
          <p:cNvPr id="351278" name="Line 46"/>
          <p:cNvSpPr>
            <a:spLocks noChangeShapeType="1"/>
          </p:cNvSpPr>
          <p:nvPr/>
        </p:nvSpPr>
        <p:spPr bwMode="auto">
          <a:xfrm>
            <a:off x="2362200" y="3778250"/>
            <a:ext cx="6096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351279" name="Line 47"/>
          <p:cNvSpPr>
            <a:spLocks noChangeShapeType="1"/>
          </p:cNvSpPr>
          <p:nvPr/>
        </p:nvSpPr>
        <p:spPr bwMode="auto">
          <a:xfrm flipV="1">
            <a:off x="2971800" y="3092450"/>
            <a:ext cx="1752600" cy="6858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351280" name="Line 48"/>
          <p:cNvSpPr>
            <a:spLocks noChangeShapeType="1"/>
          </p:cNvSpPr>
          <p:nvPr/>
        </p:nvSpPr>
        <p:spPr bwMode="auto">
          <a:xfrm>
            <a:off x="4724400" y="3092450"/>
            <a:ext cx="9144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351281" name="Line 49"/>
          <p:cNvSpPr>
            <a:spLocks noChangeShapeType="1"/>
          </p:cNvSpPr>
          <p:nvPr/>
        </p:nvSpPr>
        <p:spPr bwMode="auto">
          <a:xfrm flipV="1">
            <a:off x="5638800" y="2406650"/>
            <a:ext cx="1981200" cy="6858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351282" name="Line 50"/>
          <p:cNvSpPr>
            <a:spLocks noChangeShapeType="1"/>
          </p:cNvSpPr>
          <p:nvPr/>
        </p:nvSpPr>
        <p:spPr bwMode="auto">
          <a:xfrm>
            <a:off x="7620000" y="2406650"/>
            <a:ext cx="8382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351283" name="Line 51"/>
          <p:cNvSpPr>
            <a:spLocks noChangeShapeType="1"/>
          </p:cNvSpPr>
          <p:nvPr/>
        </p:nvSpPr>
        <p:spPr bwMode="auto">
          <a:xfrm flipV="1">
            <a:off x="762000" y="3778250"/>
            <a:ext cx="1676400" cy="6858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351284" name="Line 52"/>
          <p:cNvSpPr>
            <a:spLocks noChangeShapeType="1"/>
          </p:cNvSpPr>
          <p:nvPr/>
        </p:nvSpPr>
        <p:spPr bwMode="auto">
          <a:xfrm>
            <a:off x="5638800" y="2178050"/>
            <a:ext cx="0" cy="22098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351285" name="Line 53"/>
          <p:cNvSpPr>
            <a:spLocks noChangeShapeType="1"/>
          </p:cNvSpPr>
          <p:nvPr/>
        </p:nvSpPr>
        <p:spPr bwMode="auto">
          <a:xfrm>
            <a:off x="7620000" y="2025650"/>
            <a:ext cx="0" cy="23622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351286" name="Text Box 54"/>
          <p:cNvSpPr txBox="1">
            <a:spLocks noChangeArrowheads="1"/>
          </p:cNvSpPr>
          <p:nvPr/>
        </p:nvSpPr>
        <p:spPr bwMode="auto">
          <a:xfrm>
            <a:off x="5791200" y="2025650"/>
            <a:ext cx="1381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estação seca</a:t>
            </a:r>
          </a:p>
        </p:txBody>
      </p:sp>
      <p:sp>
        <p:nvSpPr>
          <p:cNvPr id="351287" name="Line 55"/>
          <p:cNvSpPr>
            <a:spLocks noChangeShapeType="1"/>
          </p:cNvSpPr>
          <p:nvPr/>
        </p:nvSpPr>
        <p:spPr bwMode="auto">
          <a:xfrm>
            <a:off x="5638800" y="233045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351288" name="Oval 56"/>
          <p:cNvSpPr>
            <a:spLocks noChangeArrowheads="1"/>
          </p:cNvSpPr>
          <p:nvPr/>
        </p:nvSpPr>
        <p:spPr bwMode="auto">
          <a:xfrm>
            <a:off x="1447800" y="4083050"/>
            <a:ext cx="152400" cy="152400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1289" name="Line 57"/>
          <p:cNvSpPr>
            <a:spLocks noChangeShapeType="1"/>
          </p:cNvSpPr>
          <p:nvPr/>
        </p:nvSpPr>
        <p:spPr bwMode="auto">
          <a:xfrm>
            <a:off x="1524000" y="4235450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1290" name="Line 58"/>
          <p:cNvSpPr>
            <a:spLocks noChangeShapeType="1"/>
          </p:cNvSpPr>
          <p:nvPr/>
        </p:nvSpPr>
        <p:spPr bwMode="auto">
          <a:xfrm>
            <a:off x="4724400" y="2330450"/>
            <a:ext cx="0" cy="22098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351291" name="Line 59"/>
          <p:cNvSpPr>
            <a:spLocks noChangeShapeType="1"/>
          </p:cNvSpPr>
          <p:nvPr/>
        </p:nvSpPr>
        <p:spPr bwMode="auto">
          <a:xfrm>
            <a:off x="3048000" y="2330450"/>
            <a:ext cx="0" cy="22098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351292" name="Line 60"/>
          <p:cNvSpPr>
            <a:spLocks noChangeShapeType="1"/>
          </p:cNvSpPr>
          <p:nvPr/>
        </p:nvSpPr>
        <p:spPr bwMode="auto">
          <a:xfrm>
            <a:off x="2438400" y="2406650"/>
            <a:ext cx="0" cy="22098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351293" name="Line 61"/>
          <p:cNvSpPr>
            <a:spLocks noChangeShapeType="1"/>
          </p:cNvSpPr>
          <p:nvPr/>
        </p:nvSpPr>
        <p:spPr bwMode="auto">
          <a:xfrm>
            <a:off x="838200" y="2406650"/>
            <a:ext cx="0" cy="22098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351294" name="Text Box 62"/>
          <p:cNvSpPr txBox="1">
            <a:spLocks noChangeArrowheads="1"/>
          </p:cNvSpPr>
          <p:nvPr/>
        </p:nvSpPr>
        <p:spPr bwMode="auto">
          <a:xfrm>
            <a:off x="3048000" y="2330450"/>
            <a:ext cx="1381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estação seca</a:t>
            </a:r>
          </a:p>
        </p:txBody>
      </p:sp>
      <p:sp>
        <p:nvSpPr>
          <p:cNvPr id="351295" name="Line 63"/>
          <p:cNvSpPr>
            <a:spLocks noChangeShapeType="1"/>
          </p:cNvSpPr>
          <p:nvPr/>
        </p:nvSpPr>
        <p:spPr bwMode="auto">
          <a:xfrm>
            <a:off x="3048000" y="263525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351296" name="Text Box 64"/>
          <p:cNvSpPr txBox="1">
            <a:spLocks noChangeArrowheads="1"/>
          </p:cNvSpPr>
          <p:nvPr/>
        </p:nvSpPr>
        <p:spPr bwMode="auto">
          <a:xfrm>
            <a:off x="762000" y="2330450"/>
            <a:ext cx="1381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estação seca</a:t>
            </a:r>
          </a:p>
        </p:txBody>
      </p:sp>
      <p:sp>
        <p:nvSpPr>
          <p:cNvPr id="351297" name="Line 65"/>
          <p:cNvSpPr>
            <a:spLocks noChangeShapeType="1"/>
          </p:cNvSpPr>
          <p:nvPr/>
        </p:nvSpPr>
        <p:spPr bwMode="auto">
          <a:xfrm>
            <a:off x="838200" y="263525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596" name="Group 4"/>
          <p:cNvGrpSpPr>
            <a:grpSpLocks/>
          </p:cNvGrpSpPr>
          <p:nvPr/>
        </p:nvGrpSpPr>
        <p:grpSpPr bwMode="auto">
          <a:xfrm>
            <a:off x="495300" y="3409950"/>
            <a:ext cx="3743325" cy="3484563"/>
            <a:chOff x="402" y="1956"/>
            <a:chExt cx="2358" cy="2195"/>
          </a:xfrm>
        </p:grpSpPr>
        <p:pic>
          <p:nvPicPr>
            <p:cNvPr id="494597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2" y="1956"/>
              <a:ext cx="2358" cy="2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494598" name="Group 6"/>
            <p:cNvGrpSpPr>
              <a:grpSpLocks/>
            </p:cNvGrpSpPr>
            <p:nvPr/>
          </p:nvGrpSpPr>
          <p:grpSpPr bwMode="auto">
            <a:xfrm>
              <a:off x="414" y="2034"/>
              <a:ext cx="1122" cy="798"/>
              <a:chOff x="414" y="2034"/>
              <a:chExt cx="1122" cy="798"/>
            </a:xfrm>
          </p:grpSpPr>
          <p:sp>
            <p:nvSpPr>
              <p:cNvPr id="494599" name="Freeform 7"/>
              <p:cNvSpPr>
                <a:spLocks/>
              </p:cNvSpPr>
              <p:nvPr/>
            </p:nvSpPr>
            <p:spPr bwMode="auto">
              <a:xfrm>
                <a:off x="666" y="2256"/>
                <a:ext cx="240" cy="576"/>
              </a:xfrm>
              <a:custGeom>
                <a:avLst/>
                <a:gdLst/>
                <a:ahLst/>
                <a:cxnLst>
                  <a:cxn ang="0">
                    <a:pos x="96" y="0"/>
                  </a:cxn>
                  <a:cxn ang="0">
                    <a:pos x="0" y="432"/>
                  </a:cxn>
                  <a:cxn ang="0">
                    <a:pos x="192" y="576"/>
                  </a:cxn>
                  <a:cxn ang="0">
                    <a:pos x="240" y="96"/>
                  </a:cxn>
                  <a:cxn ang="0">
                    <a:pos x="96" y="0"/>
                  </a:cxn>
                </a:cxnLst>
                <a:rect l="0" t="0" r="r" b="b"/>
                <a:pathLst>
                  <a:path w="240" h="576">
                    <a:moveTo>
                      <a:pt x="96" y="0"/>
                    </a:moveTo>
                    <a:lnTo>
                      <a:pt x="0" y="432"/>
                    </a:lnTo>
                    <a:lnTo>
                      <a:pt x="192" y="576"/>
                    </a:lnTo>
                    <a:lnTo>
                      <a:pt x="240" y="96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anchor="b"/>
              <a:lstStyle/>
              <a:p>
                <a:endParaRPr lang="en-US"/>
              </a:p>
            </p:txBody>
          </p:sp>
          <p:grpSp>
            <p:nvGrpSpPr>
              <p:cNvPr id="494600" name="Group 8"/>
              <p:cNvGrpSpPr>
                <a:grpSpLocks/>
              </p:cNvGrpSpPr>
              <p:nvPr/>
            </p:nvGrpSpPr>
            <p:grpSpPr bwMode="auto">
              <a:xfrm>
                <a:off x="414" y="2034"/>
                <a:ext cx="1122" cy="786"/>
                <a:chOff x="414" y="2034"/>
                <a:chExt cx="1122" cy="786"/>
              </a:xfrm>
            </p:grpSpPr>
            <p:sp>
              <p:nvSpPr>
                <p:cNvPr id="494601" name="Rectangle 9"/>
                <p:cNvSpPr>
                  <a:spLocks noChangeArrowheads="1"/>
                </p:cNvSpPr>
                <p:nvPr/>
              </p:nvSpPr>
              <p:spPr bwMode="auto">
                <a:xfrm>
                  <a:off x="780" y="2160"/>
                  <a:ext cx="756" cy="624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4602" name="Freeform 10"/>
                <p:cNvSpPr>
                  <a:spLocks/>
                </p:cNvSpPr>
                <p:nvPr/>
              </p:nvSpPr>
              <p:spPr bwMode="auto">
                <a:xfrm>
                  <a:off x="414" y="2034"/>
                  <a:ext cx="384" cy="786"/>
                </a:xfrm>
                <a:custGeom>
                  <a:avLst/>
                  <a:gdLst/>
                  <a:ahLst/>
                  <a:cxnLst>
                    <a:cxn ang="0">
                      <a:pos x="354" y="174"/>
                    </a:cxn>
                    <a:cxn ang="0">
                      <a:pos x="228" y="786"/>
                    </a:cxn>
                    <a:cxn ang="0">
                      <a:pos x="36" y="720"/>
                    </a:cxn>
                    <a:cxn ang="0">
                      <a:pos x="0" y="360"/>
                    </a:cxn>
                    <a:cxn ang="0">
                      <a:pos x="114" y="72"/>
                    </a:cxn>
                    <a:cxn ang="0">
                      <a:pos x="276" y="0"/>
                    </a:cxn>
                    <a:cxn ang="0">
                      <a:pos x="384" y="18"/>
                    </a:cxn>
                    <a:cxn ang="0">
                      <a:pos x="354" y="174"/>
                    </a:cxn>
                  </a:cxnLst>
                  <a:rect l="0" t="0" r="r" b="b"/>
                  <a:pathLst>
                    <a:path w="384" h="786">
                      <a:moveTo>
                        <a:pt x="354" y="174"/>
                      </a:moveTo>
                      <a:lnTo>
                        <a:pt x="228" y="786"/>
                      </a:lnTo>
                      <a:lnTo>
                        <a:pt x="36" y="720"/>
                      </a:lnTo>
                      <a:lnTo>
                        <a:pt x="0" y="360"/>
                      </a:lnTo>
                      <a:lnTo>
                        <a:pt x="114" y="72"/>
                      </a:lnTo>
                      <a:lnTo>
                        <a:pt x="276" y="0"/>
                      </a:lnTo>
                      <a:lnTo>
                        <a:pt x="384" y="18"/>
                      </a:lnTo>
                      <a:lnTo>
                        <a:pt x="354" y="17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anchor="b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494603" name="Oval 11"/>
          <p:cNvSpPr>
            <a:spLocks noChangeArrowheads="1"/>
          </p:cNvSpPr>
          <p:nvPr/>
        </p:nvSpPr>
        <p:spPr bwMode="auto">
          <a:xfrm>
            <a:off x="647700" y="3276600"/>
            <a:ext cx="1371600" cy="838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4604" name="Oval 12"/>
          <p:cNvSpPr>
            <a:spLocks noChangeArrowheads="1"/>
          </p:cNvSpPr>
          <p:nvPr/>
        </p:nvSpPr>
        <p:spPr bwMode="auto">
          <a:xfrm>
            <a:off x="228600" y="5905500"/>
            <a:ext cx="1892300" cy="10668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4624" name="Oval 32"/>
          <p:cNvSpPr>
            <a:spLocks noChangeArrowheads="1"/>
          </p:cNvSpPr>
          <p:nvPr/>
        </p:nvSpPr>
        <p:spPr bwMode="auto">
          <a:xfrm>
            <a:off x="571500" y="3429000"/>
            <a:ext cx="1371600" cy="838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94625" name="Picture 33"/>
          <p:cNvPicPr>
            <a:picLocks noChangeAspect="1" noChangeArrowheads="1"/>
          </p:cNvPicPr>
          <p:nvPr/>
        </p:nvPicPr>
        <p:blipFill>
          <a:blip r:embed="rId3" cstate="print"/>
          <a:srcRect l="24051" t="5391" r="27847" b="27232"/>
          <a:stretch>
            <a:fillRect/>
          </a:stretch>
        </p:blipFill>
        <p:spPr bwMode="auto">
          <a:xfrm>
            <a:off x="5181600" y="4343400"/>
            <a:ext cx="3581400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4626" name="Text Box 34"/>
          <p:cNvSpPr txBox="1">
            <a:spLocks noChangeArrowheads="1"/>
          </p:cNvSpPr>
          <p:nvPr/>
        </p:nvSpPr>
        <p:spPr bwMode="auto">
          <a:xfrm>
            <a:off x="7010400" y="6583363"/>
            <a:ext cx="1679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1200" b="1" dirty="0">
                <a:latin typeface="Tahoma" pitchFamily="34" charset="0"/>
              </a:rPr>
              <a:t>Câmara </a:t>
            </a:r>
            <a:r>
              <a:rPr lang="pt-BR" sz="1200" b="1" dirty="0" err="1">
                <a:latin typeface="Tahoma" pitchFamily="34" charset="0"/>
              </a:rPr>
              <a:t>et</a:t>
            </a:r>
            <a:r>
              <a:rPr lang="pt-BR" sz="1200" b="1" dirty="0">
                <a:latin typeface="Tahoma" pitchFamily="34" charset="0"/>
              </a:rPr>
              <a:t> </a:t>
            </a:r>
            <a:r>
              <a:rPr lang="pt-BR" sz="1200" b="1" dirty="0" err="1">
                <a:latin typeface="Tahoma" pitchFamily="34" charset="0"/>
              </a:rPr>
              <a:t>al</a:t>
            </a:r>
            <a:r>
              <a:rPr lang="pt-BR" sz="1200" b="1" dirty="0">
                <a:latin typeface="Tahoma" pitchFamily="34" charset="0"/>
              </a:rPr>
              <a:t>, 2006</a:t>
            </a:r>
          </a:p>
        </p:txBody>
      </p:sp>
      <p:sp>
        <p:nvSpPr>
          <p:cNvPr id="494627" name="Rectangle 35"/>
          <p:cNvSpPr>
            <a:spLocks noChangeArrowheads="1"/>
          </p:cNvSpPr>
          <p:nvPr/>
        </p:nvSpPr>
        <p:spPr bwMode="auto">
          <a:xfrm>
            <a:off x="0" y="914400"/>
            <a:ext cx="8763000" cy="11445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>
                <a:latin typeface="Tahoma" pitchFamily="34" charset="0"/>
              </a:rPr>
              <a:t>Suposição</a:t>
            </a:r>
            <a:r>
              <a:rPr lang="pt-BR" sz="2000">
                <a:latin typeface="Tahoma" pitchFamily="34" charset="0"/>
              </a:rPr>
              <a:t>:</a:t>
            </a:r>
            <a:r>
              <a:rPr lang="pt-BR" sz="2400">
                <a:latin typeface="Tahoma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pt-BR">
                <a:latin typeface="Tahoma" pitchFamily="34" charset="0"/>
              </a:rPr>
              <a:t>A proporção de desmatamento na área não-observada é a mesma da área de floresta observada na imagem.</a:t>
            </a:r>
          </a:p>
        </p:txBody>
      </p:sp>
      <p:sp>
        <p:nvSpPr>
          <p:cNvPr id="494628" name="Rectangle 36"/>
          <p:cNvSpPr>
            <a:spLocks noChangeArrowheads="1"/>
          </p:cNvSpPr>
          <p:nvPr/>
        </p:nvSpPr>
        <p:spPr bwMode="auto">
          <a:xfrm>
            <a:off x="304800" y="2335213"/>
            <a:ext cx="4122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 dirty="0" err="1">
                <a:latin typeface="Tahoma" pitchFamily="34" charset="0"/>
              </a:rPr>
              <a:t>inc_nuv</a:t>
            </a:r>
            <a:r>
              <a:rPr lang="pt-BR" sz="2000" dirty="0">
                <a:latin typeface="Tahoma" pitchFamily="34" charset="0"/>
              </a:rPr>
              <a:t> = NUV * (INC/(AF + INC))</a:t>
            </a:r>
          </a:p>
        </p:txBody>
      </p:sp>
      <p:sp>
        <p:nvSpPr>
          <p:cNvPr id="494629" name="Text Box 37"/>
          <p:cNvSpPr txBox="1">
            <a:spLocks noChangeArrowheads="1"/>
          </p:cNvSpPr>
          <p:nvPr/>
        </p:nvSpPr>
        <p:spPr bwMode="auto">
          <a:xfrm>
            <a:off x="4495800" y="2286000"/>
            <a:ext cx="4630738" cy="1608138"/>
          </a:xfrm>
          <a:prstGeom prst="rect">
            <a:avLst/>
          </a:prstGeom>
          <a:solidFill>
            <a:srgbClr val="DCD7A4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latin typeface="Tahoma" pitchFamily="34" charset="0"/>
              </a:rPr>
              <a:t>Inc_nuv = Incremento estimado sob nuvem</a:t>
            </a:r>
          </a:p>
          <a:p>
            <a:pPr>
              <a:spcBef>
                <a:spcPct val="50000"/>
              </a:spcBef>
            </a:pPr>
            <a:r>
              <a:rPr lang="pt-BR">
                <a:latin typeface="Tahoma" pitchFamily="34" charset="0"/>
              </a:rPr>
              <a:t>Nuv = Área não observada </a:t>
            </a:r>
          </a:p>
          <a:p>
            <a:pPr>
              <a:spcBef>
                <a:spcPct val="50000"/>
              </a:spcBef>
            </a:pPr>
            <a:r>
              <a:rPr lang="pt-BR">
                <a:latin typeface="Tahoma" pitchFamily="34" charset="0"/>
              </a:rPr>
              <a:t>AF = Área de Floresta remanescente</a:t>
            </a:r>
          </a:p>
          <a:p>
            <a:pPr>
              <a:spcBef>
                <a:spcPct val="50000"/>
              </a:spcBef>
            </a:pPr>
            <a:r>
              <a:rPr lang="pt-BR">
                <a:latin typeface="Tahoma" pitchFamily="34" charset="0"/>
              </a:rPr>
              <a:t>INC = Incremento no período</a:t>
            </a:r>
          </a:p>
        </p:txBody>
      </p:sp>
      <p:sp>
        <p:nvSpPr>
          <p:cNvPr id="494630" name="Rectangle 38"/>
          <p:cNvSpPr>
            <a:spLocks noChangeArrowheads="1"/>
          </p:cNvSpPr>
          <p:nvPr/>
        </p:nvSpPr>
        <p:spPr bwMode="auto">
          <a:xfrm>
            <a:off x="685800" y="22860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000" b="1">
                <a:solidFill>
                  <a:srgbClr val="003366"/>
                </a:solidFill>
                <a:latin typeface="ZapfHumnst BT"/>
              </a:rPr>
              <a:t>Desmatamento sob Nuvens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603" grpId="0" animBg="1"/>
      <p:bldP spid="49462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596" name="Group 4"/>
          <p:cNvGrpSpPr>
            <a:grpSpLocks/>
          </p:cNvGrpSpPr>
          <p:nvPr/>
        </p:nvGrpSpPr>
        <p:grpSpPr bwMode="auto">
          <a:xfrm>
            <a:off x="495300" y="3028950"/>
            <a:ext cx="3743325" cy="3484563"/>
            <a:chOff x="402" y="1956"/>
            <a:chExt cx="2358" cy="2195"/>
          </a:xfrm>
        </p:grpSpPr>
        <p:pic>
          <p:nvPicPr>
            <p:cNvPr id="494597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2" y="1956"/>
              <a:ext cx="2358" cy="2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494598" name="Group 6"/>
            <p:cNvGrpSpPr>
              <a:grpSpLocks/>
            </p:cNvGrpSpPr>
            <p:nvPr/>
          </p:nvGrpSpPr>
          <p:grpSpPr bwMode="auto">
            <a:xfrm>
              <a:off x="414" y="2034"/>
              <a:ext cx="1122" cy="798"/>
              <a:chOff x="414" y="2034"/>
              <a:chExt cx="1122" cy="798"/>
            </a:xfrm>
          </p:grpSpPr>
          <p:sp>
            <p:nvSpPr>
              <p:cNvPr id="494599" name="Freeform 7"/>
              <p:cNvSpPr>
                <a:spLocks/>
              </p:cNvSpPr>
              <p:nvPr/>
            </p:nvSpPr>
            <p:spPr bwMode="auto">
              <a:xfrm>
                <a:off x="666" y="2256"/>
                <a:ext cx="240" cy="576"/>
              </a:xfrm>
              <a:custGeom>
                <a:avLst/>
                <a:gdLst/>
                <a:ahLst/>
                <a:cxnLst>
                  <a:cxn ang="0">
                    <a:pos x="96" y="0"/>
                  </a:cxn>
                  <a:cxn ang="0">
                    <a:pos x="0" y="432"/>
                  </a:cxn>
                  <a:cxn ang="0">
                    <a:pos x="192" y="576"/>
                  </a:cxn>
                  <a:cxn ang="0">
                    <a:pos x="240" y="96"/>
                  </a:cxn>
                  <a:cxn ang="0">
                    <a:pos x="96" y="0"/>
                  </a:cxn>
                </a:cxnLst>
                <a:rect l="0" t="0" r="r" b="b"/>
                <a:pathLst>
                  <a:path w="240" h="576">
                    <a:moveTo>
                      <a:pt x="96" y="0"/>
                    </a:moveTo>
                    <a:lnTo>
                      <a:pt x="0" y="432"/>
                    </a:lnTo>
                    <a:lnTo>
                      <a:pt x="192" y="576"/>
                    </a:lnTo>
                    <a:lnTo>
                      <a:pt x="240" y="96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anchor="b"/>
              <a:lstStyle/>
              <a:p>
                <a:endParaRPr lang="en-US"/>
              </a:p>
            </p:txBody>
          </p:sp>
          <p:grpSp>
            <p:nvGrpSpPr>
              <p:cNvPr id="494600" name="Group 8"/>
              <p:cNvGrpSpPr>
                <a:grpSpLocks/>
              </p:cNvGrpSpPr>
              <p:nvPr/>
            </p:nvGrpSpPr>
            <p:grpSpPr bwMode="auto">
              <a:xfrm>
                <a:off x="414" y="2034"/>
                <a:ext cx="1122" cy="786"/>
                <a:chOff x="414" y="2034"/>
                <a:chExt cx="1122" cy="786"/>
              </a:xfrm>
            </p:grpSpPr>
            <p:sp>
              <p:nvSpPr>
                <p:cNvPr id="494601" name="Rectangle 9"/>
                <p:cNvSpPr>
                  <a:spLocks noChangeArrowheads="1"/>
                </p:cNvSpPr>
                <p:nvPr/>
              </p:nvSpPr>
              <p:spPr bwMode="auto">
                <a:xfrm>
                  <a:off x="780" y="2160"/>
                  <a:ext cx="756" cy="624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4602" name="Freeform 10"/>
                <p:cNvSpPr>
                  <a:spLocks/>
                </p:cNvSpPr>
                <p:nvPr/>
              </p:nvSpPr>
              <p:spPr bwMode="auto">
                <a:xfrm>
                  <a:off x="414" y="2034"/>
                  <a:ext cx="384" cy="786"/>
                </a:xfrm>
                <a:custGeom>
                  <a:avLst/>
                  <a:gdLst/>
                  <a:ahLst/>
                  <a:cxnLst>
                    <a:cxn ang="0">
                      <a:pos x="354" y="174"/>
                    </a:cxn>
                    <a:cxn ang="0">
                      <a:pos x="228" y="786"/>
                    </a:cxn>
                    <a:cxn ang="0">
                      <a:pos x="36" y="720"/>
                    </a:cxn>
                    <a:cxn ang="0">
                      <a:pos x="0" y="360"/>
                    </a:cxn>
                    <a:cxn ang="0">
                      <a:pos x="114" y="72"/>
                    </a:cxn>
                    <a:cxn ang="0">
                      <a:pos x="276" y="0"/>
                    </a:cxn>
                    <a:cxn ang="0">
                      <a:pos x="384" y="18"/>
                    </a:cxn>
                    <a:cxn ang="0">
                      <a:pos x="354" y="174"/>
                    </a:cxn>
                  </a:cxnLst>
                  <a:rect l="0" t="0" r="r" b="b"/>
                  <a:pathLst>
                    <a:path w="384" h="786">
                      <a:moveTo>
                        <a:pt x="354" y="174"/>
                      </a:moveTo>
                      <a:lnTo>
                        <a:pt x="228" y="786"/>
                      </a:lnTo>
                      <a:lnTo>
                        <a:pt x="36" y="720"/>
                      </a:lnTo>
                      <a:lnTo>
                        <a:pt x="0" y="360"/>
                      </a:lnTo>
                      <a:lnTo>
                        <a:pt x="114" y="72"/>
                      </a:lnTo>
                      <a:lnTo>
                        <a:pt x="276" y="0"/>
                      </a:lnTo>
                      <a:lnTo>
                        <a:pt x="384" y="18"/>
                      </a:lnTo>
                      <a:lnTo>
                        <a:pt x="354" y="17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anchor="b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494603" name="Oval 11"/>
          <p:cNvSpPr>
            <a:spLocks noChangeArrowheads="1"/>
          </p:cNvSpPr>
          <p:nvPr/>
        </p:nvSpPr>
        <p:spPr bwMode="auto">
          <a:xfrm>
            <a:off x="647700" y="2895600"/>
            <a:ext cx="1371600" cy="838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4604" name="Oval 12"/>
          <p:cNvSpPr>
            <a:spLocks noChangeArrowheads="1"/>
          </p:cNvSpPr>
          <p:nvPr/>
        </p:nvSpPr>
        <p:spPr bwMode="auto">
          <a:xfrm>
            <a:off x="228600" y="5524500"/>
            <a:ext cx="1892300" cy="10668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4605" name="Oval 13"/>
          <p:cNvSpPr>
            <a:spLocks noChangeArrowheads="1"/>
          </p:cNvSpPr>
          <p:nvPr/>
        </p:nvSpPr>
        <p:spPr bwMode="auto">
          <a:xfrm>
            <a:off x="1409700" y="3048000"/>
            <a:ext cx="1371600" cy="838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4606" name="Oval 14"/>
          <p:cNvSpPr>
            <a:spLocks noChangeArrowheads="1"/>
          </p:cNvSpPr>
          <p:nvPr/>
        </p:nvSpPr>
        <p:spPr bwMode="auto">
          <a:xfrm>
            <a:off x="2171700" y="3124200"/>
            <a:ext cx="1371600" cy="838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4607" name="Oval 15"/>
          <p:cNvSpPr>
            <a:spLocks noChangeArrowheads="1"/>
          </p:cNvSpPr>
          <p:nvPr/>
        </p:nvSpPr>
        <p:spPr bwMode="auto">
          <a:xfrm>
            <a:off x="2933700" y="3276600"/>
            <a:ext cx="1371600" cy="838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4608" name="Oval 16"/>
          <p:cNvSpPr>
            <a:spLocks noChangeArrowheads="1"/>
          </p:cNvSpPr>
          <p:nvPr/>
        </p:nvSpPr>
        <p:spPr bwMode="auto">
          <a:xfrm>
            <a:off x="571500" y="3505200"/>
            <a:ext cx="1371600" cy="838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4609" name="Oval 17"/>
          <p:cNvSpPr>
            <a:spLocks noChangeArrowheads="1"/>
          </p:cNvSpPr>
          <p:nvPr/>
        </p:nvSpPr>
        <p:spPr bwMode="auto">
          <a:xfrm>
            <a:off x="1333500" y="3657600"/>
            <a:ext cx="1371600" cy="838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4610" name="Oval 18"/>
          <p:cNvSpPr>
            <a:spLocks noChangeArrowheads="1"/>
          </p:cNvSpPr>
          <p:nvPr/>
        </p:nvSpPr>
        <p:spPr bwMode="auto">
          <a:xfrm>
            <a:off x="2247900" y="3810000"/>
            <a:ext cx="1371600" cy="838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4611" name="Oval 19"/>
          <p:cNvSpPr>
            <a:spLocks noChangeArrowheads="1"/>
          </p:cNvSpPr>
          <p:nvPr/>
        </p:nvSpPr>
        <p:spPr bwMode="auto">
          <a:xfrm>
            <a:off x="3086100" y="3886200"/>
            <a:ext cx="1371600" cy="838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4612" name="Oval 20"/>
          <p:cNvSpPr>
            <a:spLocks noChangeArrowheads="1"/>
          </p:cNvSpPr>
          <p:nvPr/>
        </p:nvSpPr>
        <p:spPr bwMode="auto">
          <a:xfrm>
            <a:off x="495300" y="4152900"/>
            <a:ext cx="1371600" cy="838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4613" name="Oval 21"/>
          <p:cNvSpPr>
            <a:spLocks noChangeArrowheads="1"/>
          </p:cNvSpPr>
          <p:nvPr/>
        </p:nvSpPr>
        <p:spPr bwMode="auto">
          <a:xfrm>
            <a:off x="1257300" y="4305300"/>
            <a:ext cx="1371600" cy="838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4614" name="Oval 22"/>
          <p:cNvSpPr>
            <a:spLocks noChangeArrowheads="1"/>
          </p:cNvSpPr>
          <p:nvPr/>
        </p:nvSpPr>
        <p:spPr bwMode="auto">
          <a:xfrm>
            <a:off x="2171700" y="4457700"/>
            <a:ext cx="1371600" cy="838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4615" name="Oval 23"/>
          <p:cNvSpPr>
            <a:spLocks noChangeArrowheads="1"/>
          </p:cNvSpPr>
          <p:nvPr/>
        </p:nvSpPr>
        <p:spPr bwMode="auto">
          <a:xfrm>
            <a:off x="3009900" y="4533900"/>
            <a:ext cx="1371600" cy="838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4616" name="Oval 24"/>
          <p:cNvSpPr>
            <a:spLocks noChangeArrowheads="1"/>
          </p:cNvSpPr>
          <p:nvPr/>
        </p:nvSpPr>
        <p:spPr bwMode="auto">
          <a:xfrm>
            <a:off x="428625" y="4838700"/>
            <a:ext cx="1371600" cy="838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4617" name="Oval 25"/>
          <p:cNvSpPr>
            <a:spLocks noChangeArrowheads="1"/>
          </p:cNvSpPr>
          <p:nvPr/>
        </p:nvSpPr>
        <p:spPr bwMode="auto">
          <a:xfrm>
            <a:off x="1190625" y="4991100"/>
            <a:ext cx="1371600" cy="838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4618" name="Oval 26"/>
          <p:cNvSpPr>
            <a:spLocks noChangeArrowheads="1"/>
          </p:cNvSpPr>
          <p:nvPr/>
        </p:nvSpPr>
        <p:spPr bwMode="auto">
          <a:xfrm>
            <a:off x="2105025" y="5143500"/>
            <a:ext cx="1371600" cy="838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4619" name="Oval 27"/>
          <p:cNvSpPr>
            <a:spLocks noChangeArrowheads="1"/>
          </p:cNvSpPr>
          <p:nvPr/>
        </p:nvSpPr>
        <p:spPr bwMode="auto">
          <a:xfrm>
            <a:off x="2943225" y="5219700"/>
            <a:ext cx="1371600" cy="838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4620" name="Oval 28"/>
          <p:cNvSpPr>
            <a:spLocks noChangeArrowheads="1"/>
          </p:cNvSpPr>
          <p:nvPr/>
        </p:nvSpPr>
        <p:spPr bwMode="auto">
          <a:xfrm>
            <a:off x="152400" y="5391150"/>
            <a:ext cx="1371600" cy="838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4621" name="Oval 29"/>
          <p:cNvSpPr>
            <a:spLocks noChangeArrowheads="1"/>
          </p:cNvSpPr>
          <p:nvPr/>
        </p:nvSpPr>
        <p:spPr bwMode="auto">
          <a:xfrm>
            <a:off x="914400" y="5543550"/>
            <a:ext cx="1371600" cy="838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4622" name="Oval 30"/>
          <p:cNvSpPr>
            <a:spLocks noChangeArrowheads="1"/>
          </p:cNvSpPr>
          <p:nvPr/>
        </p:nvSpPr>
        <p:spPr bwMode="auto">
          <a:xfrm>
            <a:off x="1828800" y="5695950"/>
            <a:ext cx="1371600" cy="838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4623" name="Oval 31"/>
          <p:cNvSpPr>
            <a:spLocks noChangeArrowheads="1"/>
          </p:cNvSpPr>
          <p:nvPr/>
        </p:nvSpPr>
        <p:spPr bwMode="auto">
          <a:xfrm>
            <a:off x="2667000" y="5772150"/>
            <a:ext cx="1371600" cy="838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4624" name="Oval 32"/>
          <p:cNvSpPr>
            <a:spLocks noChangeArrowheads="1"/>
          </p:cNvSpPr>
          <p:nvPr/>
        </p:nvSpPr>
        <p:spPr bwMode="auto">
          <a:xfrm>
            <a:off x="571500" y="3048000"/>
            <a:ext cx="1371600" cy="838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4627" name="Rectangle 35"/>
          <p:cNvSpPr>
            <a:spLocks noChangeArrowheads="1"/>
          </p:cNvSpPr>
          <p:nvPr/>
        </p:nvSpPr>
        <p:spPr bwMode="auto">
          <a:xfrm>
            <a:off x="0" y="914400"/>
            <a:ext cx="5638800" cy="143116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 dirty="0">
                <a:latin typeface="Tahoma" pitchFamily="34" charset="0"/>
              </a:rPr>
              <a:t>Suposição</a:t>
            </a:r>
            <a:r>
              <a:rPr lang="pt-BR" sz="2000" dirty="0">
                <a:latin typeface="Tahoma" pitchFamily="34" charset="0"/>
              </a:rPr>
              <a:t>:</a:t>
            </a:r>
            <a:r>
              <a:rPr lang="pt-BR" sz="2400" dirty="0">
                <a:latin typeface="Tahoma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pt-BR" dirty="0">
                <a:latin typeface="Tahoma" pitchFamily="34" charset="0"/>
              </a:rPr>
              <a:t>A proporção de desmatamento na área não-observada é a mesma da área de floresta observada na imagem.</a:t>
            </a:r>
          </a:p>
        </p:txBody>
      </p:sp>
      <p:sp>
        <p:nvSpPr>
          <p:cNvPr id="494628" name="Rectangle 36"/>
          <p:cNvSpPr>
            <a:spLocks noChangeArrowheads="1"/>
          </p:cNvSpPr>
          <p:nvPr/>
        </p:nvSpPr>
        <p:spPr bwMode="auto">
          <a:xfrm>
            <a:off x="304800" y="2335213"/>
            <a:ext cx="4122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 dirty="0" err="1">
                <a:latin typeface="Tahoma" pitchFamily="34" charset="0"/>
              </a:rPr>
              <a:t>inc_nuv</a:t>
            </a:r>
            <a:r>
              <a:rPr lang="pt-BR" sz="2000" dirty="0">
                <a:latin typeface="Tahoma" pitchFamily="34" charset="0"/>
              </a:rPr>
              <a:t> = NUV * (INC/(AF + INC))</a:t>
            </a:r>
          </a:p>
        </p:txBody>
      </p:sp>
      <p:sp>
        <p:nvSpPr>
          <p:cNvPr id="494630" name="Rectangle 38"/>
          <p:cNvSpPr>
            <a:spLocks noChangeArrowheads="1"/>
          </p:cNvSpPr>
          <p:nvPr/>
        </p:nvSpPr>
        <p:spPr bwMode="auto">
          <a:xfrm>
            <a:off x="685800" y="22860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000" b="1" dirty="0" err="1">
                <a:solidFill>
                  <a:srgbClr val="003366"/>
                </a:solidFill>
                <a:latin typeface="ZapfHumnst BT"/>
              </a:rPr>
              <a:t>Desmatamento</a:t>
            </a:r>
            <a:r>
              <a:rPr lang="en-US" sz="3000" b="1" dirty="0">
                <a:solidFill>
                  <a:srgbClr val="003366"/>
                </a:solidFill>
                <a:latin typeface="ZapfHumnst BT"/>
              </a:rPr>
              <a:t> sob </a:t>
            </a:r>
            <a:r>
              <a:rPr lang="en-US" sz="3000" b="1" dirty="0" err="1">
                <a:solidFill>
                  <a:srgbClr val="003366"/>
                </a:solidFill>
                <a:latin typeface="ZapfHumnst BT"/>
              </a:rPr>
              <a:t>Nuvens</a:t>
            </a:r>
            <a:endParaRPr lang="en-US" sz="3000" b="1" dirty="0">
              <a:solidFill>
                <a:srgbClr val="003366"/>
              </a:solidFill>
              <a:latin typeface="ZapfHumnst BT"/>
            </a:endParaRP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36644" t="4733" r="36324" b="3598"/>
          <a:stretch/>
        </p:blipFill>
        <p:spPr bwMode="auto">
          <a:xfrm>
            <a:off x="6705600" y="-273144"/>
            <a:ext cx="2258745" cy="7121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6978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94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603" grpId="0" animBg="1"/>
      <p:bldP spid="494605" grpId="0" animBg="1"/>
      <p:bldP spid="494606" grpId="0" animBg="1"/>
      <p:bldP spid="494607" grpId="0" animBg="1"/>
      <p:bldP spid="494608" grpId="0" animBg="1"/>
      <p:bldP spid="494609" grpId="0" animBg="1"/>
      <p:bldP spid="494610" grpId="0" animBg="1"/>
      <p:bldP spid="494611" grpId="0" animBg="1"/>
      <p:bldP spid="494612" grpId="0" animBg="1"/>
      <p:bldP spid="494613" grpId="0" animBg="1"/>
      <p:bldP spid="494614" grpId="0" animBg="1"/>
      <p:bldP spid="494615" grpId="0" animBg="1"/>
      <p:bldP spid="494616" grpId="0" animBg="1"/>
      <p:bldP spid="494617" grpId="0" animBg="1"/>
      <p:bldP spid="494618" grpId="0" animBg="1"/>
      <p:bldP spid="494619" grpId="0" animBg="1"/>
      <p:bldP spid="494620" grpId="0" animBg="1"/>
      <p:bldP spid="494621" grpId="0" animBg="1"/>
      <p:bldP spid="494622" grpId="0" animBg="1"/>
      <p:bldP spid="494623" grpId="0" animBg="1"/>
      <p:bldP spid="49462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24" name="Picture 4" descr="npo00000d"/>
          <p:cNvPicPr>
            <a:picLocks noChangeAspect="1" noChangeArrowheads="1"/>
          </p:cNvPicPr>
          <p:nvPr/>
        </p:nvPicPr>
        <p:blipFill>
          <a:blip r:embed="rId2" cstate="print"/>
          <a:srcRect l="1801" t="7477" r="26994" b="5067"/>
          <a:stretch>
            <a:fillRect/>
          </a:stretch>
        </p:blipFill>
        <p:spPr bwMode="auto">
          <a:xfrm>
            <a:off x="914400" y="533400"/>
            <a:ext cx="3505200" cy="3349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91525" name="Object 6" descr="npo00000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048000"/>
            <a:ext cx="3886200" cy="3562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91526" name="AutoShape 5"/>
          <p:cNvSpPr>
            <a:spLocks/>
          </p:cNvSpPr>
          <p:nvPr/>
        </p:nvSpPr>
        <p:spPr bwMode="auto">
          <a:xfrm>
            <a:off x="2819400" y="4114800"/>
            <a:ext cx="1709738" cy="457200"/>
          </a:xfrm>
          <a:prstGeom prst="borderCallout1">
            <a:avLst>
              <a:gd name="adj1" fmla="val 25000"/>
              <a:gd name="adj2" fmla="val 104458"/>
              <a:gd name="adj3" fmla="val 222222"/>
              <a:gd name="adj4" fmla="val 249116"/>
            </a:avLst>
          </a:prstGeom>
          <a:solidFill>
            <a:srgbClr val="00FF00"/>
          </a:solidFill>
          <a:ln w="9525">
            <a:solidFill>
              <a:schemeClr val="tx1"/>
            </a:solidFill>
            <a:prstDash val="dash"/>
            <a:miter lim="800000"/>
            <a:headEnd/>
            <a:tailEnd type="triangle" w="med" len="med"/>
          </a:ln>
        </p:spPr>
        <p:txBody>
          <a:bodyPr/>
          <a:lstStyle/>
          <a:p>
            <a:pPr algn="ctr"/>
            <a:r>
              <a:rPr lang="pt-BR">
                <a:solidFill>
                  <a:schemeClr val="bg2"/>
                </a:solidFill>
                <a:latin typeface="Humnst777 BT"/>
                <a:cs typeface="Arial" pitchFamily="34" charset="0"/>
              </a:rPr>
              <a:t>LANDSAT</a:t>
            </a:r>
          </a:p>
        </p:txBody>
      </p:sp>
      <p:sp>
        <p:nvSpPr>
          <p:cNvPr id="491527" name="AutoShape 6"/>
          <p:cNvSpPr>
            <a:spLocks/>
          </p:cNvSpPr>
          <p:nvPr/>
        </p:nvSpPr>
        <p:spPr bwMode="auto">
          <a:xfrm>
            <a:off x="5181600" y="2286000"/>
            <a:ext cx="1752600" cy="381000"/>
          </a:xfrm>
          <a:prstGeom prst="borderCallout1">
            <a:avLst>
              <a:gd name="adj1" fmla="val 30000"/>
              <a:gd name="adj2" fmla="val 104347"/>
              <a:gd name="adj3" fmla="val 791250"/>
              <a:gd name="adj4" fmla="val 120833"/>
            </a:avLst>
          </a:prstGeom>
          <a:solidFill>
            <a:srgbClr val="00CCFF"/>
          </a:solidFill>
          <a:ln w="9525">
            <a:solidFill>
              <a:schemeClr val="tx1"/>
            </a:solidFill>
            <a:prstDash val="dash"/>
            <a:miter lim="800000"/>
            <a:headEnd/>
            <a:tailEnd type="triangle" w="med" len="med"/>
          </a:ln>
        </p:spPr>
        <p:txBody>
          <a:bodyPr/>
          <a:lstStyle/>
          <a:p>
            <a:pPr algn="ctr"/>
            <a:r>
              <a:rPr lang="pt-BR">
                <a:solidFill>
                  <a:schemeClr val="bg2"/>
                </a:solidFill>
                <a:latin typeface="Humnst777 BT"/>
                <a:cs typeface="Arial" pitchFamily="34" charset="0"/>
              </a:rPr>
              <a:t>CCD/CBERS</a:t>
            </a:r>
          </a:p>
        </p:txBody>
      </p:sp>
      <p:sp>
        <p:nvSpPr>
          <p:cNvPr id="491528" name="AutoShape 7"/>
          <p:cNvSpPr>
            <a:spLocks/>
          </p:cNvSpPr>
          <p:nvPr/>
        </p:nvSpPr>
        <p:spPr bwMode="auto">
          <a:xfrm>
            <a:off x="7467600" y="1752600"/>
            <a:ext cx="1524000" cy="457200"/>
          </a:xfrm>
          <a:prstGeom prst="borderCallout1">
            <a:avLst>
              <a:gd name="adj1" fmla="val 25000"/>
              <a:gd name="adj2" fmla="val -5000"/>
              <a:gd name="adj3" fmla="val 727778"/>
              <a:gd name="adj4" fmla="val -6667"/>
            </a:avLst>
          </a:prstGeom>
          <a:solidFill>
            <a:schemeClr val="tx2">
              <a:lumMod val="75000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 type="triangle" w="med" len="med"/>
          </a:ln>
        </p:spPr>
        <p:txBody>
          <a:bodyPr/>
          <a:lstStyle/>
          <a:p>
            <a:pPr algn="ctr"/>
            <a:r>
              <a:rPr lang="pt-BR" dirty="0">
                <a:solidFill>
                  <a:schemeClr val="bg2"/>
                </a:solidFill>
                <a:latin typeface="Humnst777 BT"/>
                <a:cs typeface="Arial" pitchFamily="34" charset="0"/>
              </a:rPr>
              <a:t>DMC</a:t>
            </a:r>
          </a:p>
        </p:txBody>
      </p:sp>
      <p:sp>
        <p:nvSpPr>
          <p:cNvPr id="491529" name="Text Box 8"/>
          <p:cNvSpPr txBox="1">
            <a:spLocks noChangeArrowheads="1"/>
          </p:cNvSpPr>
          <p:nvPr/>
        </p:nvSpPr>
        <p:spPr bwMode="auto">
          <a:xfrm>
            <a:off x="2438400" y="58674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91530" name="Text Box 9"/>
          <p:cNvSpPr txBox="1">
            <a:spLocks noChangeArrowheads="1"/>
          </p:cNvSpPr>
          <p:nvPr/>
        </p:nvSpPr>
        <p:spPr bwMode="auto">
          <a:xfrm>
            <a:off x="2895600" y="5257800"/>
            <a:ext cx="19812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>
                <a:latin typeface="Times New Roman" pitchFamily="18" charset="0"/>
                <a:cs typeface="Arial" pitchFamily="34" charset="0"/>
              </a:rPr>
              <a:t>LANDSAT</a:t>
            </a:r>
          </a:p>
          <a:p>
            <a:pPr>
              <a:spcBef>
                <a:spcPct val="50000"/>
              </a:spcBef>
            </a:pPr>
            <a:r>
              <a:rPr lang="pt-BR" sz="1600">
                <a:latin typeface="Times New Roman" pitchFamily="18" charset="0"/>
                <a:cs typeface="Arial" pitchFamily="34" charset="0"/>
              </a:rPr>
              <a:t>CBERS</a:t>
            </a:r>
          </a:p>
          <a:p>
            <a:pPr>
              <a:spcBef>
                <a:spcPct val="50000"/>
              </a:spcBef>
            </a:pPr>
            <a:r>
              <a:rPr lang="pt-BR" sz="1600">
                <a:latin typeface="Times New Roman" pitchFamily="18" charset="0"/>
                <a:cs typeface="Arial" pitchFamily="34" charset="0"/>
              </a:rPr>
              <a:t>SISPRODES</a:t>
            </a:r>
          </a:p>
          <a:p>
            <a:pPr>
              <a:spcBef>
                <a:spcPct val="50000"/>
              </a:spcBef>
            </a:pPr>
            <a:r>
              <a:rPr lang="pt-BR" sz="1600">
                <a:latin typeface="Times New Roman" pitchFamily="18" charset="0"/>
                <a:cs typeface="Arial" pitchFamily="34" charset="0"/>
              </a:rPr>
              <a:t>State boundaries</a:t>
            </a:r>
          </a:p>
        </p:txBody>
      </p:sp>
      <p:sp>
        <p:nvSpPr>
          <p:cNvPr id="491531" name="Line 10"/>
          <p:cNvSpPr>
            <a:spLocks noChangeShapeType="1"/>
          </p:cNvSpPr>
          <p:nvPr/>
        </p:nvSpPr>
        <p:spPr bwMode="auto">
          <a:xfrm>
            <a:off x="2362200" y="5791200"/>
            <a:ext cx="5334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91532" name="Line 11"/>
          <p:cNvSpPr>
            <a:spLocks noChangeShapeType="1"/>
          </p:cNvSpPr>
          <p:nvPr/>
        </p:nvSpPr>
        <p:spPr bwMode="auto">
          <a:xfrm>
            <a:off x="2362200" y="5410200"/>
            <a:ext cx="5334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91533" name="Line 12"/>
          <p:cNvSpPr>
            <a:spLocks noChangeShapeType="1"/>
          </p:cNvSpPr>
          <p:nvPr/>
        </p:nvSpPr>
        <p:spPr bwMode="auto">
          <a:xfrm>
            <a:off x="2362200" y="6172200"/>
            <a:ext cx="533400" cy="0"/>
          </a:xfrm>
          <a:prstGeom prst="line">
            <a:avLst/>
          </a:prstGeom>
          <a:noFill/>
          <a:ln w="9525">
            <a:solidFill>
              <a:srgbClr val="CC66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91534" name="Line 13"/>
          <p:cNvSpPr>
            <a:spLocks noChangeShapeType="1"/>
          </p:cNvSpPr>
          <p:nvPr/>
        </p:nvSpPr>
        <p:spPr bwMode="auto">
          <a:xfrm>
            <a:off x="2362200" y="6553200"/>
            <a:ext cx="533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91535" name="Text Box 14"/>
          <p:cNvSpPr txBox="1">
            <a:spLocks noChangeArrowheads="1"/>
          </p:cNvSpPr>
          <p:nvPr/>
        </p:nvSpPr>
        <p:spPr bwMode="auto">
          <a:xfrm>
            <a:off x="4648200" y="533400"/>
            <a:ext cx="419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>
                <a:solidFill>
                  <a:srgbClr val="000066"/>
                </a:solidFill>
                <a:latin typeface="ZapfHumnst BT"/>
                <a:cs typeface="Arial" pitchFamily="34" charset="0"/>
              </a:rPr>
              <a:t>Abordagem Multidados</a:t>
            </a:r>
            <a:r>
              <a:rPr lang="pt-BR" sz="3200" b="1">
                <a:solidFill>
                  <a:srgbClr val="000066"/>
                </a:solidFill>
                <a:latin typeface="ZapfHumnst BT"/>
                <a:cs typeface="Arial" pitchFamily="34" charset="0"/>
              </a:rPr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60" name="Picture 8" descr="classes_Prode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7025"/>
            <a:ext cx="7239000" cy="52609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07557" name="Picture 5" descr="leg1"/>
          <p:cNvPicPr>
            <a:picLocks noChangeAspect="1" noChangeArrowheads="1"/>
          </p:cNvPicPr>
          <p:nvPr/>
        </p:nvPicPr>
        <p:blipFill>
          <a:blip r:embed="rId3" cstate="print"/>
          <a:srcRect l="1056" t="11874" r="37479" b="848"/>
          <a:stretch>
            <a:fillRect/>
          </a:stretch>
        </p:blipFill>
        <p:spPr bwMode="auto">
          <a:xfrm>
            <a:off x="7305675" y="0"/>
            <a:ext cx="1838325" cy="4643438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07558" name="Picture 6" descr="leg2"/>
          <p:cNvPicPr>
            <a:picLocks noChangeAspect="1" noChangeArrowheads="1"/>
          </p:cNvPicPr>
          <p:nvPr/>
        </p:nvPicPr>
        <p:blipFill>
          <a:blip r:embed="rId4" cstate="print"/>
          <a:srcRect l="488" t="1132" r="42679" b="17152"/>
          <a:stretch>
            <a:fillRect/>
          </a:stretch>
        </p:blipFill>
        <p:spPr bwMode="auto">
          <a:xfrm>
            <a:off x="7297738" y="4610100"/>
            <a:ext cx="1846262" cy="22860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07559" name="AutoShape 7"/>
          <p:cNvSpPr>
            <a:spLocks noChangeArrowheads="1"/>
          </p:cNvSpPr>
          <p:nvPr/>
        </p:nvSpPr>
        <p:spPr bwMode="auto">
          <a:xfrm>
            <a:off x="762000" y="457200"/>
            <a:ext cx="7924800" cy="981075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lIns="91411" tIns="45706" rIns="91411" bIns="45706" anchor="b"/>
          <a:lstStyle/>
          <a:p>
            <a:r>
              <a:rPr lang="en-US" sz="2800" b="1">
                <a:solidFill>
                  <a:schemeClr val="tx2"/>
                </a:solidFill>
                <a:latin typeface="Verdana" pitchFamily="34" charset="0"/>
              </a:rPr>
              <a:t>Prodes 2006 – Mapa de desmatamento</a:t>
            </a:r>
            <a:endParaRPr lang="pt-BR" sz="2800" b="1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407561" name="Text Box 9"/>
          <p:cNvSpPr txBox="1">
            <a:spLocks noChangeArrowheads="1"/>
          </p:cNvSpPr>
          <p:nvPr/>
        </p:nvSpPr>
        <p:spPr bwMode="auto">
          <a:xfrm>
            <a:off x="3924300" y="2563813"/>
            <a:ext cx="522288" cy="36671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>
                <a:latin typeface="Verdana" pitchFamily="34" charset="0"/>
              </a:rPr>
              <a:t>RO</a:t>
            </a:r>
          </a:p>
        </p:txBody>
      </p:sp>
      <p:sp>
        <p:nvSpPr>
          <p:cNvPr id="407562" name="Text Box 10"/>
          <p:cNvSpPr txBox="1">
            <a:spLocks noChangeArrowheads="1"/>
          </p:cNvSpPr>
          <p:nvPr/>
        </p:nvSpPr>
        <p:spPr bwMode="auto">
          <a:xfrm>
            <a:off x="4224338" y="2655888"/>
            <a:ext cx="184150" cy="4572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 b="1">
              <a:latin typeface="Verdana" pitchFamily="34" charset="0"/>
            </a:endParaRPr>
          </a:p>
        </p:txBody>
      </p:sp>
      <p:sp>
        <p:nvSpPr>
          <p:cNvPr id="407563" name="Text Box 11"/>
          <p:cNvSpPr txBox="1">
            <a:spLocks noChangeArrowheads="1"/>
          </p:cNvSpPr>
          <p:nvPr/>
        </p:nvSpPr>
        <p:spPr bwMode="auto">
          <a:xfrm>
            <a:off x="6096000" y="2863850"/>
            <a:ext cx="517525" cy="36671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>
                <a:latin typeface="Verdana" pitchFamily="34" charset="0"/>
              </a:rPr>
              <a:t>MT</a:t>
            </a:r>
          </a:p>
        </p:txBody>
      </p:sp>
      <p:sp>
        <p:nvSpPr>
          <p:cNvPr id="407564" name="Text Box 12"/>
          <p:cNvSpPr txBox="1">
            <a:spLocks noChangeArrowheads="1"/>
          </p:cNvSpPr>
          <p:nvPr/>
        </p:nvSpPr>
        <p:spPr bwMode="auto">
          <a:xfrm>
            <a:off x="6096000" y="2420938"/>
            <a:ext cx="531813" cy="36671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>
                <a:latin typeface="Verdana" pitchFamily="34" charset="0"/>
              </a:rPr>
              <a:t>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egenda_do_prodes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339" y="983125"/>
            <a:ext cx="1400175" cy="2914650"/>
          </a:xfrm>
          <a:prstGeom prst="rect">
            <a:avLst/>
          </a:prstGeom>
        </p:spPr>
      </p:pic>
      <p:pic>
        <p:nvPicPr>
          <p:cNvPr id="3" name="Imagem 2" descr="legenda_do_prodes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890054"/>
            <a:ext cx="762000" cy="2895600"/>
          </a:xfrm>
          <a:prstGeom prst="rect">
            <a:avLst/>
          </a:prstGeom>
        </p:spPr>
      </p:pic>
      <p:pic>
        <p:nvPicPr>
          <p:cNvPr id="4" name="Imagem 3" descr="legenda_do_prodes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88121" y="980728"/>
            <a:ext cx="1190625" cy="2895600"/>
          </a:xfrm>
          <a:prstGeom prst="rect">
            <a:avLst/>
          </a:prstGeom>
        </p:spPr>
      </p:pic>
      <p:pic>
        <p:nvPicPr>
          <p:cNvPr id="5" name="Imagem 4" descr="legenda_do_prodesd.jpg"/>
          <p:cNvPicPr>
            <a:picLocks noChangeAspect="1"/>
          </p:cNvPicPr>
          <p:nvPr/>
        </p:nvPicPr>
        <p:blipFill>
          <a:blip r:embed="rId5" cstate="print"/>
          <a:srcRect l="2904"/>
          <a:stretch>
            <a:fillRect/>
          </a:stretch>
        </p:blipFill>
        <p:spPr>
          <a:xfrm>
            <a:off x="1698171" y="3896619"/>
            <a:ext cx="971082" cy="2867025"/>
          </a:xfrm>
          <a:prstGeom prst="rect">
            <a:avLst/>
          </a:prstGeom>
        </p:spPr>
      </p:pic>
      <p:pic>
        <p:nvPicPr>
          <p:cNvPr id="6" name="Imagem 5" descr="legenda_do_prodesE.jpg"/>
          <p:cNvPicPr>
            <a:picLocks noChangeAspect="1"/>
          </p:cNvPicPr>
          <p:nvPr/>
        </p:nvPicPr>
        <p:blipFill>
          <a:blip r:embed="rId6" cstate="print"/>
          <a:srcRect t="4001"/>
          <a:stretch>
            <a:fillRect/>
          </a:stretch>
        </p:blipFill>
        <p:spPr>
          <a:xfrm>
            <a:off x="2699792" y="980728"/>
            <a:ext cx="1362075" cy="1207000"/>
          </a:xfrm>
          <a:prstGeom prst="rect">
            <a:avLst/>
          </a:prstGeom>
        </p:spPr>
      </p:pic>
      <p:sp>
        <p:nvSpPr>
          <p:cNvPr id="7" name="Título 10"/>
          <p:cNvSpPr txBox="1">
            <a:spLocks/>
          </p:cNvSpPr>
          <p:nvPr/>
        </p:nvSpPr>
        <p:spPr>
          <a:xfrm>
            <a:off x="0" y="0"/>
            <a:ext cx="8229600" cy="76470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Classes</a:t>
            </a:r>
            <a:r>
              <a:rPr kumimoji="0" lang="pt-BR" sz="36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do </a:t>
            </a:r>
            <a:r>
              <a:rPr kumimoji="0" lang="pt-BR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Prodes</a:t>
            </a:r>
            <a:r>
              <a:rPr kumimoji="0" lang="pt-BR" sz="36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2012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157312" y="967904"/>
            <a:ext cx="3904049" cy="4885618"/>
            <a:chOff x="157312" y="967904"/>
            <a:chExt cx="3904049" cy="4885618"/>
          </a:xfrm>
        </p:grpSpPr>
        <p:sp>
          <p:nvSpPr>
            <p:cNvPr id="9" name="Retângulo 8"/>
            <p:cNvSpPr/>
            <p:nvPr/>
          </p:nvSpPr>
          <p:spPr>
            <a:xfrm>
              <a:off x="157312" y="5565490"/>
              <a:ext cx="1115616" cy="288032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225737" y="2339439"/>
              <a:ext cx="1115616" cy="154379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1619672" y="5260769"/>
              <a:ext cx="1115616" cy="16625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1619672" y="4797152"/>
              <a:ext cx="1115616" cy="16625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2699791" y="1412776"/>
              <a:ext cx="1361569" cy="142892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2699792" y="1854349"/>
              <a:ext cx="1361569" cy="142892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203200" y="967904"/>
              <a:ext cx="1361569" cy="142892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165695" y="1591494"/>
            <a:ext cx="5568294" cy="4700736"/>
            <a:chOff x="165695" y="1591494"/>
            <a:chExt cx="5568294" cy="4700736"/>
          </a:xfrm>
        </p:grpSpPr>
        <p:grpSp>
          <p:nvGrpSpPr>
            <p:cNvPr id="29" name="Grupo 28"/>
            <p:cNvGrpSpPr/>
            <p:nvPr/>
          </p:nvGrpSpPr>
          <p:grpSpPr>
            <a:xfrm>
              <a:off x="165695" y="1591494"/>
              <a:ext cx="2571181" cy="4700736"/>
              <a:chOff x="165695" y="1591494"/>
              <a:chExt cx="2571181" cy="4700736"/>
            </a:xfrm>
          </p:grpSpPr>
          <p:sp>
            <p:nvSpPr>
              <p:cNvPr id="21" name="Retângulo 20"/>
              <p:cNvSpPr/>
              <p:nvPr/>
            </p:nvSpPr>
            <p:spPr>
              <a:xfrm>
                <a:off x="191269" y="4037459"/>
                <a:ext cx="1080120" cy="142875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C00000"/>
                    </a:solidFill>
                  </a:ln>
                </a:endParaRPr>
              </a:p>
            </p:txBody>
          </p:sp>
          <p:sp>
            <p:nvSpPr>
              <p:cNvPr id="22" name="Retângulo 21"/>
              <p:cNvSpPr/>
              <p:nvPr/>
            </p:nvSpPr>
            <p:spPr>
              <a:xfrm>
                <a:off x="165695" y="5393829"/>
                <a:ext cx="1080120" cy="142875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C00000"/>
                    </a:solidFill>
                  </a:ln>
                </a:endParaRPr>
              </a:p>
            </p:txBody>
          </p:sp>
          <p:sp>
            <p:nvSpPr>
              <p:cNvPr id="23" name="Retângulo 22"/>
              <p:cNvSpPr/>
              <p:nvPr/>
            </p:nvSpPr>
            <p:spPr>
              <a:xfrm>
                <a:off x="194270" y="6149355"/>
                <a:ext cx="1080120" cy="142875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C00000"/>
                    </a:solidFill>
                  </a:ln>
                </a:endParaRPr>
              </a:p>
            </p:txBody>
          </p:sp>
          <p:sp>
            <p:nvSpPr>
              <p:cNvPr id="24" name="Retângulo 23"/>
              <p:cNvSpPr/>
              <p:nvPr/>
            </p:nvSpPr>
            <p:spPr>
              <a:xfrm>
                <a:off x="1568871" y="1591494"/>
                <a:ext cx="1080120" cy="142875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C00000"/>
                    </a:solidFill>
                  </a:ln>
                </a:endParaRPr>
              </a:p>
            </p:txBody>
          </p:sp>
          <p:sp>
            <p:nvSpPr>
              <p:cNvPr id="25" name="Retângulo 24"/>
              <p:cNvSpPr/>
              <p:nvPr/>
            </p:nvSpPr>
            <p:spPr>
              <a:xfrm>
                <a:off x="1606971" y="2029644"/>
                <a:ext cx="1080120" cy="142875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C00000"/>
                    </a:solidFill>
                  </a:ln>
                </a:endParaRPr>
              </a:p>
            </p:txBody>
          </p:sp>
          <p:sp>
            <p:nvSpPr>
              <p:cNvPr id="26" name="Retângulo 25"/>
              <p:cNvSpPr/>
              <p:nvPr/>
            </p:nvSpPr>
            <p:spPr>
              <a:xfrm>
                <a:off x="1616496" y="2953569"/>
                <a:ext cx="1080120" cy="142875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C00000"/>
                    </a:solidFill>
                  </a:ln>
                </a:endParaRPr>
              </a:p>
            </p:txBody>
          </p:sp>
          <p:sp>
            <p:nvSpPr>
              <p:cNvPr id="27" name="Retângulo 26"/>
              <p:cNvSpPr/>
              <p:nvPr/>
            </p:nvSpPr>
            <p:spPr>
              <a:xfrm>
                <a:off x="1619672" y="4653186"/>
                <a:ext cx="1117204" cy="143966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C00000"/>
                    </a:solidFill>
                  </a:ln>
                </a:endParaRPr>
              </a:p>
            </p:txBody>
          </p:sp>
        </p:grpSp>
        <p:sp>
          <p:nvSpPr>
            <p:cNvPr id="30" name="CaixaDeTexto 29"/>
            <p:cNvSpPr txBox="1"/>
            <p:nvPr/>
          </p:nvSpPr>
          <p:spPr>
            <a:xfrm>
              <a:off x="4860032" y="2420888"/>
              <a:ext cx="87395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8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grpSp>
        <p:nvGrpSpPr>
          <p:cNvPr id="58" name="Grupo 57"/>
          <p:cNvGrpSpPr/>
          <p:nvPr/>
        </p:nvGrpSpPr>
        <p:grpSpPr>
          <a:xfrm>
            <a:off x="6741765" y="1263005"/>
            <a:ext cx="2393286" cy="338554"/>
            <a:chOff x="6741765" y="1263005"/>
            <a:chExt cx="2393286" cy="338554"/>
          </a:xfrm>
        </p:grpSpPr>
        <p:sp>
          <p:nvSpPr>
            <p:cNvPr id="34" name="CaixaDeTexto 33"/>
            <p:cNvSpPr txBox="1"/>
            <p:nvPr/>
          </p:nvSpPr>
          <p:spPr>
            <a:xfrm>
              <a:off x="7109688" y="1263005"/>
              <a:ext cx="20253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 err="1" smtClean="0"/>
                <a:t>Obs</a:t>
              </a:r>
              <a:r>
                <a:rPr lang="pt-BR" sz="1600" dirty="0" smtClean="0"/>
                <a:t> 2011, flor 2010</a:t>
              </a:r>
              <a:endParaRPr lang="en-US" sz="1600" dirty="0"/>
            </a:p>
          </p:txBody>
        </p:sp>
        <p:sp>
          <p:nvSpPr>
            <p:cNvPr id="37" name="Seta para a direita 36"/>
            <p:cNvSpPr/>
            <p:nvPr/>
          </p:nvSpPr>
          <p:spPr>
            <a:xfrm>
              <a:off x="6741765" y="1374676"/>
              <a:ext cx="288032" cy="144016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upo 58"/>
          <p:cNvGrpSpPr/>
          <p:nvPr/>
        </p:nvGrpSpPr>
        <p:grpSpPr>
          <a:xfrm>
            <a:off x="6749494" y="1975495"/>
            <a:ext cx="2385557" cy="584775"/>
            <a:chOff x="6749494" y="1975495"/>
            <a:chExt cx="2385557" cy="584775"/>
          </a:xfrm>
        </p:grpSpPr>
        <p:sp>
          <p:nvSpPr>
            <p:cNvPr id="38" name="CaixaDeTexto 37"/>
            <p:cNvSpPr txBox="1"/>
            <p:nvPr/>
          </p:nvSpPr>
          <p:spPr>
            <a:xfrm>
              <a:off x="7109688" y="1975495"/>
              <a:ext cx="20253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 err="1" smtClean="0"/>
                <a:t>Obs</a:t>
              </a:r>
              <a:r>
                <a:rPr lang="pt-BR" sz="1600" dirty="0" smtClean="0"/>
                <a:t> 2011, </a:t>
              </a:r>
              <a:r>
                <a:rPr lang="pt-BR" sz="1600" dirty="0" err="1" smtClean="0"/>
                <a:t>nuv</a:t>
              </a:r>
              <a:r>
                <a:rPr lang="pt-BR" sz="1600" dirty="0" smtClean="0"/>
                <a:t> 2010, flor 2009</a:t>
              </a:r>
              <a:endParaRPr lang="en-US" sz="1600" dirty="0"/>
            </a:p>
          </p:txBody>
        </p:sp>
        <p:sp>
          <p:nvSpPr>
            <p:cNvPr id="39" name="Seta para a direita 38"/>
            <p:cNvSpPr/>
            <p:nvPr/>
          </p:nvSpPr>
          <p:spPr>
            <a:xfrm>
              <a:off x="6749494" y="2119511"/>
              <a:ext cx="288032" cy="144016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upo 59"/>
          <p:cNvGrpSpPr/>
          <p:nvPr/>
        </p:nvGrpSpPr>
        <p:grpSpPr>
          <a:xfrm>
            <a:off x="6758597" y="2708920"/>
            <a:ext cx="2376454" cy="584775"/>
            <a:chOff x="6758597" y="2708920"/>
            <a:chExt cx="2376454" cy="584775"/>
          </a:xfrm>
        </p:grpSpPr>
        <p:sp>
          <p:nvSpPr>
            <p:cNvPr id="40" name="CaixaDeTexto 39"/>
            <p:cNvSpPr txBox="1"/>
            <p:nvPr/>
          </p:nvSpPr>
          <p:spPr>
            <a:xfrm>
              <a:off x="7109688" y="2708920"/>
              <a:ext cx="20253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 err="1" smtClean="0"/>
                <a:t>Obs</a:t>
              </a:r>
              <a:r>
                <a:rPr lang="pt-BR" sz="1600" dirty="0" smtClean="0"/>
                <a:t> 2011, </a:t>
              </a:r>
              <a:r>
                <a:rPr lang="pt-BR" sz="1600" dirty="0" err="1"/>
                <a:t>n</a:t>
              </a:r>
              <a:r>
                <a:rPr lang="pt-BR" sz="1600" dirty="0" err="1" smtClean="0"/>
                <a:t>uv</a:t>
              </a:r>
              <a:r>
                <a:rPr lang="pt-BR" sz="1600" dirty="0" smtClean="0"/>
                <a:t> 2010, </a:t>
              </a:r>
              <a:r>
                <a:rPr lang="pt-BR" sz="1600" dirty="0" err="1" smtClean="0"/>
                <a:t>nuv</a:t>
              </a:r>
              <a:r>
                <a:rPr lang="pt-BR" sz="1600" dirty="0" smtClean="0"/>
                <a:t> 2009, flor 2008</a:t>
              </a:r>
              <a:endParaRPr lang="en-US" sz="1600" dirty="0"/>
            </a:p>
          </p:txBody>
        </p:sp>
        <p:sp>
          <p:nvSpPr>
            <p:cNvPr id="41" name="Seta para a direita 40"/>
            <p:cNvSpPr/>
            <p:nvPr/>
          </p:nvSpPr>
          <p:spPr>
            <a:xfrm>
              <a:off x="6758597" y="2852936"/>
              <a:ext cx="288032" cy="144016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upo 62"/>
          <p:cNvGrpSpPr/>
          <p:nvPr/>
        </p:nvGrpSpPr>
        <p:grpSpPr>
          <a:xfrm>
            <a:off x="6758597" y="3429000"/>
            <a:ext cx="2376454" cy="830997"/>
            <a:chOff x="6758597" y="3429000"/>
            <a:chExt cx="2376454" cy="830997"/>
          </a:xfrm>
        </p:grpSpPr>
        <p:sp>
          <p:nvSpPr>
            <p:cNvPr id="42" name="CaixaDeTexto 41"/>
            <p:cNvSpPr txBox="1"/>
            <p:nvPr/>
          </p:nvSpPr>
          <p:spPr>
            <a:xfrm>
              <a:off x="7109688" y="3429000"/>
              <a:ext cx="20253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 err="1" smtClean="0"/>
                <a:t>Obs</a:t>
              </a:r>
              <a:r>
                <a:rPr lang="pt-BR" sz="1600" dirty="0" smtClean="0"/>
                <a:t> 2011, </a:t>
              </a:r>
              <a:r>
                <a:rPr lang="pt-BR" sz="1600" dirty="0" err="1"/>
                <a:t>n</a:t>
              </a:r>
              <a:r>
                <a:rPr lang="pt-BR" sz="1600" dirty="0" err="1" smtClean="0"/>
                <a:t>uv</a:t>
              </a:r>
              <a:r>
                <a:rPr lang="pt-BR" sz="1600" dirty="0" smtClean="0"/>
                <a:t> 2010, </a:t>
              </a:r>
              <a:r>
                <a:rPr lang="pt-BR" sz="1600" dirty="0" err="1" smtClean="0"/>
                <a:t>nuv</a:t>
              </a:r>
              <a:r>
                <a:rPr lang="pt-BR" sz="1600" dirty="0" smtClean="0"/>
                <a:t> 2009, </a:t>
              </a:r>
              <a:r>
                <a:rPr lang="pt-BR" sz="1600" dirty="0" err="1" smtClean="0"/>
                <a:t>nuv</a:t>
              </a:r>
              <a:r>
                <a:rPr lang="pt-BR" sz="1600" dirty="0" smtClean="0"/>
                <a:t> 2008, </a:t>
              </a:r>
              <a:r>
                <a:rPr lang="pt-BR" sz="1600" dirty="0" err="1" smtClean="0"/>
                <a:t>nuv</a:t>
              </a:r>
              <a:r>
                <a:rPr lang="pt-BR" sz="1600" dirty="0" smtClean="0"/>
                <a:t> 2007, flor 2006</a:t>
              </a:r>
              <a:endParaRPr lang="en-US" sz="1600" dirty="0"/>
            </a:p>
          </p:txBody>
        </p:sp>
        <p:sp>
          <p:nvSpPr>
            <p:cNvPr id="43" name="Seta para a direita 42"/>
            <p:cNvSpPr/>
            <p:nvPr/>
          </p:nvSpPr>
          <p:spPr>
            <a:xfrm>
              <a:off x="6758597" y="3573016"/>
              <a:ext cx="288032" cy="144016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upo 61"/>
          <p:cNvGrpSpPr/>
          <p:nvPr/>
        </p:nvGrpSpPr>
        <p:grpSpPr>
          <a:xfrm>
            <a:off x="6732240" y="5013176"/>
            <a:ext cx="2411760" cy="1323439"/>
            <a:chOff x="6732240" y="5013176"/>
            <a:chExt cx="2411760" cy="1323439"/>
          </a:xfrm>
        </p:grpSpPr>
        <p:sp>
          <p:nvSpPr>
            <p:cNvPr id="44" name="CaixaDeTexto 43"/>
            <p:cNvSpPr txBox="1"/>
            <p:nvPr/>
          </p:nvSpPr>
          <p:spPr>
            <a:xfrm>
              <a:off x="7118637" y="5013176"/>
              <a:ext cx="202536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 err="1" smtClean="0"/>
                <a:t>Obs</a:t>
              </a:r>
              <a:r>
                <a:rPr lang="pt-BR" sz="1600" dirty="0" smtClean="0"/>
                <a:t> 2011, </a:t>
              </a:r>
              <a:r>
                <a:rPr lang="pt-BR" sz="1600" dirty="0" err="1"/>
                <a:t>n</a:t>
              </a:r>
              <a:r>
                <a:rPr lang="pt-BR" sz="1600" dirty="0" err="1" smtClean="0"/>
                <a:t>uv</a:t>
              </a:r>
              <a:r>
                <a:rPr lang="pt-BR" sz="1600" dirty="0" smtClean="0"/>
                <a:t> 2010, </a:t>
              </a:r>
              <a:r>
                <a:rPr lang="pt-BR" sz="1600" dirty="0" err="1" smtClean="0"/>
                <a:t>nuv</a:t>
              </a:r>
              <a:r>
                <a:rPr lang="pt-BR" sz="1600" dirty="0" smtClean="0"/>
                <a:t> 2009, </a:t>
              </a:r>
              <a:r>
                <a:rPr lang="pt-BR" sz="1600" dirty="0" err="1" smtClean="0"/>
                <a:t>nuv</a:t>
              </a:r>
              <a:r>
                <a:rPr lang="pt-BR" sz="1600" dirty="0" smtClean="0"/>
                <a:t> 2008, </a:t>
              </a:r>
              <a:r>
                <a:rPr lang="pt-BR" sz="1600" dirty="0" err="1" smtClean="0"/>
                <a:t>nuv</a:t>
              </a:r>
              <a:r>
                <a:rPr lang="pt-BR" sz="1600" dirty="0" smtClean="0"/>
                <a:t> 2007, </a:t>
              </a:r>
              <a:r>
                <a:rPr lang="pt-BR" sz="1600" dirty="0" err="1" smtClean="0"/>
                <a:t>nuv</a:t>
              </a:r>
              <a:r>
                <a:rPr lang="pt-BR" sz="1600" dirty="0" smtClean="0"/>
                <a:t> 2006,</a:t>
              </a:r>
            </a:p>
            <a:p>
              <a:r>
                <a:rPr lang="pt-BR" sz="1600" dirty="0" err="1"/>
                <a:t>n</a:t>
              </a:r>
              <a:r>
                <a:rPr lang="pt-BR" sz="1600" dirty="0" err="1" smtClean="0"/>
                <a:t>uv</a:t>
              </a:r>
              <a:r>
                <a:rPr lang="pt-BR" sz="1600" dirty="0" smtClean="0"/>
                <a:t> 2005, </a:t>
              </a:r>
              <a:r>
                <a:rPr lang="pt-BR" sz="1600" dirty="0" err="1" smtClean="0"/>
                <a:t>nuv</a:t>
              </a:r>
              <a:r>
                <a:rPr lang="pt-BR" sz="1600" dirty="0" smtClean="0"/>
                <a:t> 2004, flor 2003</a:t>
              </a:r>
              <a:endParaRPr lang="en-US" sz="1600" dirty="0"/>
            </a:p>
          </p:txBody>
        </p:sp>
        <p:sp>
          <p:nvSpPr>
            <p:cNvPr id="45" name="Seta para a direita 44"/>
            <p:cNvSpPr/>
            <p:nvPr/>
          </p:nvSpPr>
          <p:spPr>
            <a:xfrm>
              <a:off x="6732240" y="5085184"/>
              <a:ext cx="288032" cy="144016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upo 60"/>
          <p:cNvGrpSpPr/>
          <p:nvPr/>
        </p:nvGrpSpPr>
        <p:grpSpPr>
          <a:xfrm>
            <a:off x="6876256" y="4077072"/>
            <a:ext cx="72008" cy="792088"/>
            <a:chOff x="6876256" y="4077072"/>
            <a:chExt cx="72008" cy="792088"/>
          </a:xfrm>
        </p:grpSpPr>
        <p:sp>
          <p:nvSpPr>
            <p:cNvPr id="46" name="Elipse 45"/>
            <p:cNvSpPr/>
            <p:nvPr/>
          </p:nvSpPr>
          <p:spPr>
            <a:xfrm>
              <a:off x="6876256" y="4077072"/>
              <a:ext cx="72008" cy="7200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Elipse 46"/>
            <p:cNvSpPr/>
            <p:nvPr/>
          </p:nvSpPr>
          <p:spPr>
            <a:xfrm>
              <a:off x="6876256" y="4365104"/>
              <a:ext cx="72008" cy="7200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Elipse 47"/>
            <p:cNvSpPr/>
            <p:nvPr/>
          </p:nvSpPr>
          <p:spPr>
            <a:xfrm>
              <a:off x="6876256" y="4221088"/>
              <a:ext cx="72008" cy="7200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Elipse 48"/>
            <p:cNvSpPr/>
            <p:nvPr/>
          </p:nvSpPr>
          <p:spPr>
            <a:xfrm>
              <a:off x="6876256" y="4509120"/>
              <a:ext cx="72008" cy="7200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Elipse 49"/>
            <p:cNvSpPr/>
            <p:nvPr/>
          </p:nvSpPr>
          <p:spPr>
            <a:xfrm>
              <a:off x="6876256" y="4797152"/>
              <a:ext cx="72008" cy="7200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Elipse 50"/>
            <p:cNvSpPr/>
            <p:nvPr/>
          </p:nvSpPr>
          <p:spPr>
            <a:xfrm>
              <a:off x="6876256" y="4653136"/>
              <a:ext cx="72008" cy="7200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CaixaDeTexto 51"/>
          <p:cNvSpPr txBox="1"/>
          <p:nvPr/>
        </p:nvSpPr>
        <p:spPr>
          <a:xfrm>
            <a:off x="5678438" y="1268760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 smtClean="0"/>
              <a:t>D2011_0</a:t>
            </a:r>
          </a:p>
        </p:txBody>
      </p:sp>
      <p:sp>
        <p:nvSpPr>
          <p:cNvPr id="54" name="CaixaDeTexto 53"/>
          <p:cNvSpPr txBox="1"/>
          <p:nvPr/>
        </p:nvSpPr>
        <p:spPr>
          <a:xfrm>
            <a:off x="5678438" y="1970534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 smtClean="0"/>
              <a:t>D2011_1</a:t>
            </a:r>
          </a:p>
        </p:txBody>
      </p:sp>
      <p:sp>
        <p:nvSpPr>
          <p:cNvPr id="55" name="CaixaDeTexto 54"/>
          <p:cNvSpPr txBox="1"/>
          <p:nvPr/>
        </p:nvSpPr>
        <p:spPr>
          <a:xfrm>
            <a:off x="5678438" y="2747020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 smtClean="0"/>
              <a:t>D2011_2</a:t>
            </a:r>
          </a:p>
        </p:txBody>
      </p:sp>
      <p:sp>
        <p:nvSpPr>
          <p:cNvPr id="56" name="CaixaDeTexto 55"/>
          <p:cNvSpPr txBox="1"/>
          <p:nvPr/>
        </p:nvSpPr>
        <p:spPr>
          <a:xfrm>
            <a:off x="5678438" y="3433192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 smtClean="0"/>
              <a:t>D2011_4</a:t>
            </a:r>
          </a:p>
        </p:txBody>
      </p:sp>
      <p:sp>
        <p:nvSpPr>
          <p:cNvPr id="57" name="CaixaDeTexto 56"/>
          <p:cNvSpPr txBox="1"/>
          <p:nvPr/>
        </p:nvSpPr>
        <p:spPr>
          <a:xfrm>
            <a:off x="5652120" y="4962654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 smtClean="0"/>
              <a:t>D2011_7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0" name="Rectangle 4"/>
          <p:cNvSpPr>
            <a:spLocks noChangeArrowheads="1"/>
          </p:cNvSpPr>
          <p:nvPr/>
        </p:nvSpPr>
        <p:spPr bwMode="auto">
          <a:xfrm>
            <a:off x="0" y="0"/>
            <a:ext cx="2987675" cy="6858000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5621" name="Text Box 5"/>
          <p:cNvSpPr txBox="1">
            <a:spLocks noChangeArrowheads="1"/>
          </p:cNvSpPr>
          <p:nvPr/>
        </p:nvSpPr>
        <p:spPr bwMode="auto">
          <a:xfrm>
            <a:off x="4224338" y="2655888"/>
            <a:ext cx="184150" cy="4572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 b="1">
              <a:latin typeface="Verdana" pitchFamily="34" charset="0"/>
            </a:endParaRPr>
          </a:p>
        </p:txBody>
      </p:sp>
      <p:pic>
        <p:nvPicPr>
          <p:cNvPr id="495622" name="Picture 6" descr="classes Prodes"/>
          <p:cNvPicPr>
            <a:picLocks noChangeAspect="1" noChangeArrowheads="1"/>
          </p:cNvPicPr>
          <p:nvPr/>
        </p:nvPicPr>
        <p:blipFill>
          <a:blip r:embed="rId2" cstate="print"/>
          <a:srcRect r="54417" b="6474"/>
          <a:stretch>
            <a:fillRect/>
          </a:stretch>
        </p:blipFill>
        <p:spPr bwMode="auto">
          <a:xfrm>
            <a:off x="431800" y="188913"/>
            <a:ext cx="1462088" cy="65532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95623" name="Rectangle 7"/>
          <p:cNvSpPr>
            <a:spLocks noChangeArrowheads="1"/>
          </p:cNvSpPr>
          <p:nvPr/>
        </p:nvSpPr>
        <p:spPr bwMode="auto">
          <a:xfrm>
            <a:off x="358775" y="815975"/>
            <a:ext cx="1628775" cy="4629150"/>
          </a:xfrm>
          <a:prstGeom prst="rect">
            <a:avLst/>
          </a:prstGeom>
          <a:noFill/>
          <a:ln w="28575">
            <a:solidFill>
              <a:srgbClr val="FF010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5624" name="Rectangle 8"/>
          <p:cNvSpPr>
            <a:spLocks noChangeArrowheads="1"/>
          </p:cNvSpPr>
          <p:nvPr/>
        </p:nvSpPr>
        <p:spPr bwMode="auto">
          <a:xfrm>
            <a:off x="358775" y="6391275"/>
            <a:ext cx="1638300" cy="403225"/>
          </a:xfrm>
          <a:prstGeom prst="rect">
            <a:avLst/>
          </a:prstGeom>
          <a:noFill/>
          <a:ln w="28575">
            <a:solidFill>
              <a:srgbClr val="FF010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5625" name="Rectangle 9"/>
          <p:cNvSpPr>
            <a:spLocks noChangeArrowheads="1"/>
          </p:cNvSpPr>
          <p:nvPr/>
        </p:nvSpPr>
        <p:spPr bwMode="auto">
          <a:xfrm>
            <a:off x="331788" y="333375"/>
            <a:ext cx="1611312" cy="215900"/>
          </a:xfrm>
          <a:prstGeom prst="rect">
            <a:avLst/>
          </a:prstGeom>
          <a:noFill/>
          <a:ln w="28575">
            <a:solidFill>
              <a:srgbClr val="FF010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5626" name="Rectangle 10"/>
          <p:cNvSpPr>
            <a:spLocks noChangeArrowheads="1"/>
          </p:cNvSpPr>
          <p:nvPr/>
        </p:nvSpPr>
        <p:spPr bwMode="auto">
          <a:xfrm>
            <a:off x="341313" y="665163"/>
            <a:ext cx="1611312" cy="207962"/>
          </a:xfrm>
          <a:prstGeom prst="rect">
            <a:avLst/>
          </a:prstGeom>
          <a:noFill/>
          <a:ln w="28575">
            <a:solidFill>
              <a:srgbClr val="99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 b="1">
              <a:solidFill>
                <a:srgbClr val="9900FF"/>
              </a:solidFill>
              <a:latin typeface="Verdana" pitchFamily="34" charset="0"/>
            </a:endParaRPr>
          </a:p>
        </p:txBody>
      </p:sp>
      <p:sp>
        <p:nvSpPr>
          <p:cNvPr id="495627" name="Rectangle 11"/>
          <p:cNvSpPr>
            <a:spLocks noChangeArrowheads="1"/>
          </p:cNvSpPr>
          <p:nvPr/>
        </p:nvSpPr>
        <p:spPr bwMode="auto">
          <a:xfrm>
            <a:off x="350838" y="5437188"/>
            <a:ext cx="1611312" cy="323850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5628" name="Rectangle 12"/>
          <p:cNvSpPr>
            <a:spLocks noChangeArrowheads="1"/>
          </p:cNvSpPr>
          <p:nvPr/>
        </p:nvSpPr>
        <p:spPr bwMode="auto">
          <a:xfrm>
            <a:off x="342900" y="5778500"/>
            <a:ext cx="1649413" cy="612775"/>
          </a:xfrm>
          <a:prstGeom prst="rect">
            <a:avLst/>
          </a:prstGeom>
          <a:noFill/>
          <a:ln w="28575">
            <a:solidFill>
              <a:srgbClr val="FF99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5629" name="Rectangle 13"/>
          <p:cNvSpPr>
            <a:spLocks noChangeArrowheads="1"/>
          </p:cNvSpPr>
          <p:nvPr/>
        </p:nvSpPr>
        <p:spPr bwMode="auto">
          <a:xfrm>
            <a:off x="342900" y="520700"/>
            <a:ext cx="1611313" cy="171450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5630" name="Rectangle 14"/>
          <p:cNvSpPr>
            <a:spLocks noChangeArrowheads="1"/>
          </p:cNvSpPr>
          <p:nvPr/>
        </p:nvSpPr>
        <p:spPr bwMode="auto">
          <a:xfrm>
            <a:off x="2555875" y="692150"/>
            <a:ext cx="6408738" cy="396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2000" b="1" dirty="0">
                <a:solidFill>
                  <a:schemeClr val="tx2"/>
                </a:solidFill>
                <a:latin typeface="Verdana" pitchFamily="34" charset="0"/>
              </a:rPr>
              <a:t>Exemplo: Desmatamento acumulado </a:t>
            </a:r>
            <a:r>
              <a:rPr lang="pt-BR" sz="2000" b="1" dirty="0" smtClean="0">
                <a:solidFill>
                  <a:schemeClr val="tx2"/>
                </a:solidFill>
                <a:latin typeface="Verdana" pitchFamily="34" charset="0"/>
              </a:rPr>
              <a:t>2006</a:t>
            </a:r>
            <a:endParaRPr lang="pt-BR" sz="2000" b="1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495631" name="AutoShape 15"/>
          <p:cNvSpPr>
            <a:spLocks/>
          </p:cNvSpPr>
          <p:nvPr/>
        </p:nvSpPr>
        <p:spPr bwMode="auto">
          <a:xfrm>
            <a:off x="2124075" y="404813"/>
            <a:ext cx="360363" cy="6337300"/>
          </a:xfrm>
          <a:prstGeom prst="rightBrace">
            <a:avLst>
              <a:gd name="adj1" fmla="val 146549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5632" name="AutoShape 16"/>
          <p:cNvSpPr>
            <a:spLocks noChangeArrowheads="1"/>
          </p:cNvSpPr>
          <p:nvPr/>
        </p:nvSpPr>
        <p:spPr bwMode="auto">
          <a:xfrm>
            <a:off x="3276600" y="3573463"/>
            <a:ext cx="1582738" cy="28733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66FF"/>
          </a:solidFill>
          <a:ln w="31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5633" name="Group 17"/>
          <p:cNvGrpSpPr>
            <a:grpSpLocks/>
          </p:cNvGrpSpPr>
          <p:nvPr/>
        </p:nvGrpSpPr>
        <p:grpSpPr bwMode="auto">
          <a:xfrm>
            <a:off x="5387975" y="2947988"/>
            <a:ext cx="2652713" cy="1552575"/>
            <a:chOff x="2200" y="2931"/>
            <a:chExt cx="1671" cy="978"/>
          </a:xfrm>
        </p:grpSpPr>
        <p:sp>
          <p:nvSpPr>
            <p:cNvPr id="495634" name="Rectangle 18"/>
            <p:cNvSpPr>
              <a:spLocks noChangeArrowheads="1"/>
            </p:cNvSpPr>
            <p:nvPr/>
          </p:nvSpPr>
          <p:spPr bwMode="auto">
            <a:xfrm>
              <a:off x="2200" y="3022"/>
              <a:ext cx="181" cy="136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5635" name="Rectangle 19"/>
            <p:cNvSpPr>
              <a:spLocks noChangeArrowheads="1"/>
            </p:cNvSpPr>
            <p:nvPr/>
          </p:nvSpPr>
          <p:spPr bwMode="auto">
            <a:xfrm>
              <a:off x="2200" y="3203"/>
              <a:ext cx="181" cy="136"/>
            </a:xfrm>
            <a:prstGeom prst="rect">
              <a:avLst/>
            </a:prstGeom>
            <a:solidFill>
              <a:srgbClr val="009900"/>
            </a:solidFill>
            <a:ln w="31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5636" name="Rectangle 20"/>
            <p:cNvSpPr>
              <a:spLocks noChangeArrowheads="1"/>
            </p:cNvSpPr>
            <p:nvPr/>
          </p:nvSpPr>
          <p:spPr bwMode="auto">
            <a:xfrm>
              <a:off x="2200" y="3385"/>
              <a:ext cx="181" cy="136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5637" name="Rectangle 21"/>
            <p:cNvSpPr>
              <a:spLocks noChangeArrowheads="1"/>
            </p:cNvSpPr>
            <p:nvPr/>
          </p:nvSpPr>
          <p:spPr bwMode="auto">
            <a:xfrm>
              <a:off x="2200" y="3566"/>
              <a:ext cx="181" cy="136"/>
            </a:xfrm>
            <a:prstGeom prst="rect">
              <a:avLst/>
            </a:prstGeom>
            <a:solidFill>
              <a:srgbClr val="9999FF"/>
            </a:solidFill>
            <a:ln w="31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5638" name="Rectangle 22"/>
            <p:cNvSpPr>
              <a:spLocks noChangeArrowheads="1"/>
            </p:cNvSpPr>
            <p:nvPr/>
          </p:nvSpPr>
          <p:spPr bwMode="auto">
            <a:xfrm>
              <a:off x="2200" y="3748"/>
              <a:ext cx="181" cy="136"/>
            </a:xfrm>
            <a:prstGeom prst="rect">
              <a:avLst/>
            </a:prstGeom>
            <a:solidFill>
              <a:srgbClr val="0000FF"/>
            </a:solidFill>
            <a:ln w="31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5639" name="Text Box 23"/>
            <p:cNvSpPr txBox="1">
              <a:spLocks noChangeArrowheads="1"/>
            </p:cNvSpPr>
            <p:nvPr/>
          </p:nvSpPr>
          <p:spPr bwMode="auto">
            <a:xfrm>
              <a:off x="2426" y="2931"/>
              <a:ext cx="1445" cy="978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pt-BR" sz="1200" b="1">
                  <a:latin typeface="Verdana" pitchFamily="34" charset="0"/>
                </a:rPr>
                <a:t>Desmatamento até 2006</a:t>
              </a:r>
            </a:p>
            <a:p>
              <a:pPr>
                <a:lnSpc>
                  <a:spcPct val="160000"/>
                </a:lnSpc>
              </a:pPr>
              <a:r>
                <a:rPr lang="pt-BR" sz="1200" b="1">
                  <a:latin typeface="Verdana" pitchFamily="34" charset="0"/>
                </a:rPr>
                <a:t>Floresta</a:t>
              </a:r>
            </a:p>
            <a:p>
              <a:pPr>
                <a:lnSpc>
                  <a:spcPct val="160000"/>
                </a:lnSpc>
              </a:pPr>
              <a:r>
                <a:rPr lang="pt-BR" sz="1200" b="1">
                  <a:latin typeface="Verdana" pitchFamily="34" charset="0"/>
                </a:rPr>
                <a:t>Não Floresta</a:t>
              </a:r>
            </a:p>
            <a:p>
              <a:pPr>
                <a:lnSpc>
                  <a:spcPct val="160000"/>
                </a:lnSpc>
              </a:pPr>
              <a:r>
                <a:rPr lang="pt-BR" sz="1200" b="1">
                  <a:latin typeface="Verdana" pitchFamily="34" charset="0"/>
                </a:rPr>
                <a:t>Nuvem</a:t>
              </a:r>
            </a:p>
            <a:p>
              <a:pPr>
                <a:lnSpc>
                  <a:spcPct val="160000"/>
                </a:lnSpc>
              </a:pPr>
              <a:r>
                <a:rPr lang="pt-BR" sz="1200" b="1">
                  <a:latin typeface="Verdana" pitchFamily="34" charset="0"/>
                </a:rPr>
                <a:t>Rios</a:t>
              </a:r>
            </a:p>
          </p:txBody>
        </p:sp>
      </p:grpSp>
      <p:sp>
        <p:nvSpPr>
          <p:cNvPr id="495640" name="Rectangle 24"/>
          <p:cNvSpPr>
            <a:spLocks noChangeArrowheads="1"/>
          </p:cNvSpPr>
          <p:nvPr/>
        </p:nvSpPr>
        <p:spPr bwMode="auto">
          <a:xfrm>
            <a:off x="2411413" y="2060575"/>
            <a:ext cx="6408737" cy="396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2000" b="1">
                <a:solidFill>
                  <a:schemeClr val="tx2"/>
                </a:solidFill>
                <a:latin typeface="Verdana" pitchFamily="34" charset="0"/>
              </a:rPr>
              <a:t>Agrupamento de Classes</a:t>
            </a:r>
          </a:p>
        </p:txBody>
      </p:sp>
      <p:sp>
        <p:nvSpPr>
          <p:cNvPr id="495641" name="Text Box 25"/>
          <p:cNvSpPr txBox="1">
            <a:spLocks noChangeArrowheads="1"/>
          </p:cNvSpPr>
          <p:nvPr/>
        </p:nvSpPr>
        <p:spPr bwMode="auto">
          <a:xfrm>
            <a:off x="5513388" y="6308725"/>
            <a:ext cx="3576637" cy="4572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200" b="1">
                <a:solidFill>
                  <a:schemeClr val="tx2"/>
                </a:solidFill>
                <a:latin typeface="Verdana" pitchFamily="34" charset="0"/>
              </a:rPr>
              <a:t>Mota et al, 2005</a:t>
            </a:r>
          </a:p>
          <a:p>
            <a:r>
              <a:rPr lang="pt-BR" sz="1200" b="1">
                <a:solidFill>
                  <a:schemeClr val="tx2"/>
                </a:solidFill>
                <a:latin typeface="Verdana" pitchFamily="34" charset="0"/>
              </a:rPr>
              <a:t>http://www.dpi.inpe.br/prodesdigital/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/>
          <p:cNvSpPr/>
          <p:nvPr/>
        </p:nvSpPr>
        <p:spPr>
          <a:xfrm>
            <a:off x="0" y="0"/>
            <a:ext cx="9144000" cy="5232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2" descr="E:\Usuarios\Maurano\Apresentacoes\19880528_impacto19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23219"/>
            <a:ext cx="4104456" cy="3400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E:\Usuarios\Maurano\Apresentacoes\19880827_FSP_focos_AM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78007"/>
            <a:ext cx="5004048" cy="30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E:\Usuarios\Maurano\Apresentacoes\19880830_impacto198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30" t="-4142" r="17905" b="22206"/>
          <a:stretch/>
        </p:blipFill>
        <p:spPr bwMode="auto">
          <a:xfrm>
            <a:off x="2483768" y="2219081"/>
            <a:ext cx="3863114" cy="345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/>
          <p:cNvSpPr txBox="1"/>
          <p:nvPr/>
        </p:nvSpPr>
        <p:spPr>
          <a:xfrm>
            <a:off x="27854" y="4302432"/>
            <a:ext cx="35177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latin typeface="Cambria" panose="02040503050406030204" pitchFamily="18" charset="0"/>
              </a:rPr>
              <a:t>Fonte: Folha de São Paulo (1988)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0" y="0"/>
            <a:ext cx="929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Cambria" panose="02040503050406030204" pitchFamily="18" charset="0"/>
              </a:rPr>
              <a:t>Preocupação </a:t>
            </a:r>
            <a:r>
              <a:rPr lang="pt-BR" sz="2400" dirty="0">
                <a:latin typeface="Cambria" panose="02040503050406030204" pitchFamily="18" charset="0"/>
              </a:rPr>
              <a:t>com </a:t>
            </a:r>
            <a:r>
              <a:rPr lang="pt-BR" sz="2400" dirty="0" smtClean="0">
                <a:latin typeface="Cambria" panose="02040503050406030204" pitchFamily="18" charset="0"/>
              </a:rPr>
              <a:t> desmatamento e os </a:t>
            </a:r>
            <a:r>
              <a:rPr lang="pt-BR" sz="2400" dirty="0">
                <a:latin typeface="Cambria" panose="02040503050406030204" pitchFamily="18" charset="0"/>
              </a:rPr>
              <a:t>processos de </a:t>
            </a:r>
            <a:r>
              <a:rPr lang="pt-BR" sz="2400" dirty="0" smtClean="0">
                <a:latin typeface="Cambria" panose="02040503050406030204" pitchFamily="18" charset="0"/>
              </a:rPr>
              <a:t>ocupação da AML</a:t>
            </a:r>
            <a:endParaRPr lang="pt-BR" sz="2400" dirty="0">
              <a:latin typeface="Cambria" panose="02040503050406030204" pitchFamily="18" charset="0"/>
            </a:endParaRPr>
          </a:p>
        </p:txBody>
      </p:sp>
      <p:pic>
        <p:nvPicPr>
          <p:cNvPr id="9" name="Picture 3" descr="E:\Usuarios\Maurano\Apresentacoes\19790101_Tardim_etal_FSP_1a_ref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2" b="39369"/>
          <a:stretch/>
        </p:blipFill>
        <p:spPr bwMode="auto">
          <a:xfrm>
            <a:off x="4250229" y="3140968"/>
            <a:ext cx="3202091" cy="287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Usuarios\Maurano\Apresentacoes\19890918_TorchingAmazonia_Tim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898" y="3501008"/>
            <a:ext cx="2653101" cy="334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/>
          <p:cNvSpPr txBox="1"/>
          <p:nvPr/>
        </p:nvSpPr>
        <p:spPr>
          <a:xfrm>
            <a:off x="6540745" y="6474822"/>
            <a:ext cx="263976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latin typeface="Cambria" panose="02040503050406030204" pitchFamily="18" charset="0"/>
              </a:rPr>
              <a:t>Fonte: Revista Time (1989)</a:t>
            </a:r>
            <a:endParaRPr lang="pt-BR" sz="1600" dirty="0">
              <a:latin typeface="Cambria" panose="02040503050406030204" pitchFamily="18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611560" y="1052736"/>
            <a:ext cx="7992888" cy="5112568"/>
            <a:chOff x="1817842" y="134697"/>
            <a:chExt cx="7992888" cy="5112568"/>
          </a:xfrm>
        </p:grpSpPr>
        <p:grpSp>
          <p:nvGrpSpPr>
            <p:cNvPr id="24" name="Grupo 23"/>
            <p:cNvGrpSpPr/>
            <p:nvPr/>
          </p:nvGrpSpPr>
          <p:grpSpPr>
            <a:xfrm>
              <a:off x="1817842" y="134697"/>
              <a:ext cx="7992888" cy="5112568"/>
              <a:chOff x="330352" y="1196752"/>
              <a:chExt cx="7992888" cy="5112568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330352" y="1196752"/>
                <a:ext cx="7992888" cy="5112568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639" y="1844824"/>
                <a:ext cx="2355747" cy="395019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1772816"/>
                <a:ext cx="2398917" cy="381642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CaixaDeTexto 8"/>
              <p:cNvSpPr txBox="1"/>
              <p:nvPr/>
            </p:nvSpPr>
            <p:spPr>
              <a:xfrm>
                <a:off x="1115616" y="1268760"/>
                <a:ext cx="713217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200" dirty="0" smtClean="0">
                    <a:latin typeface="Cambria" panose="02040503050406030204" pitchFamily="18" charset="0"/>
                  </a:rPr>
                  <a:t>Estudos pioneiros do INPE para mapear o desmatamento</a:t>
                </a:r>
                <a:endParaRPr lang="pt-BR" sz="2200" dirty="0"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13" name="CaixaDeTexto 5"/>
            <p:cNvSpPr txBox="1"/>
            <p:nvPr/>
          </p:nvSpPr>
          <p:spPr>
            <a:xfrm>
              <a:off x="2831750" y="4725144"/>
              <a:ext cx="25202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 smtClean="0">
                  <a:latin typeface="Cambria" panose="02040503050406030204" pitchFamily="18" charset="0"/>
                </a:rPr>
                <a:t>Fonte: </a:t>
              </a:r>
              <a:r>
                <a:rPr lang="pt-BR" sz="1600" dirty="0" err="1" smtClean="0">
                  <a:latin typeface="Cambria" panose="02040503050406030204" pitchFamily="18" charset="0"/>
                </a:rPr>
                <a:t>Tardin</a:t>
              </a:r>
              <a:r>
                <a:rPr lang="pt-BR" sz="1600" dirty="0" smtClean="0">
                  <a:latin typeface="Cambria" panose="02040503050406030204" pitchFamily="18" charset="0"/>
                </a:rPr>
                <a:t> et al. (1977)</a:t>
              </a:r>
              <a:endParaRPr lang="pt-BR" sz="1600" dirty="0">
                <a:latin typeface="Cambria" panose="02040503050406030204" pitchFamily="18" charset="0"/>
              </a:endParaRPr>
            </a:p>
          </p:txBody>
        </p:sp>
        <p:sp>
          <p:nvSpPr>
            <p:cNvPr id="15" name="CaixaDeTexto 7"/>
            <p:cNvSpPr txBox="1"/>
            <p:nvPr/>
          </p:nvSpPr>
          <p:spPr>
            <a:xfrm>
              <a:off x="6599550" y="4563683"/>
              <a:ext cx="25922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latin typeface="Cambria" panose="02040503050406030204" pitchFamily="18" charset="0"/>
                </a:rPr>
                <a:t>Fonte: </a:t>
              </a:r>
              <a:r>
                <a:rPr lang="pt-BR" sz="1600" dirty="0" err="1">
                  <a:latin typeface="Cambria" panose="02040503050406030204" pitchFamily="18" charset="0"/>
                </a:rPr>
                <a:t>Tardin</a:t>
              </a:r>
              <a:r>
                <a:rPr lang="pt-BR" sz="1600" dirty="0">
                  <a:latin typeface="Cambria" panose="02040503050406030204" pitchFamily="18" charset="0"/>
                </a:rPr>
                <a:t> et al. </a:t>
              </a:r>
              <a:r>
                <a:rPr lang="pt-BR" sz="1600" dirty="0" smtClean="0">
                  <a:latin typeface="Cambria" panose="02040503050406030204" pitchFamily="18" charset="0"/>
                </a:rPr>
                <a:t>(1979)</a:t>
              </a:r>
              <a:endParaRPr lang="pt-BR" sz="16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883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673" name="Picture 9" descr="Prodes2_agregado_2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23975"/>
            <a:ext cx="7848600" cy="55340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97668" name="Text Box 4"/>
          <p:cNvSpPr txBox="1">
            <a:spLocks noChangeArrowheads="1"/>
          </p:cNvSpPr>
          <p:nvPr/>
        </p:nvSpPr>
        <p:spPr bwMode="auto">
          <a:xfrm>
            <a:off x="3924300" y="2563813"/>
            <a:ext cx="522288" cy="36671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>
                <a:latin typeface="Verdana" pitchFamily="34" charset="0"/>
              </a:rPr>
              <a:t>RO</a:t>
            </a:r>
          </a:p>
        </p:txBody>
      </p:sp>
      <p:sp>
        <p:nvSpPr>
          <p:cNvPr id="497669" name="Text Box 5"/>
          <p:cNvSpPr txBox="1">
            <a:spLocks noChangeArrowheads="1"/>
          </p:cNvSpPr>
          <p:nvPr/>
        </p:nvSpPr>
        <p:spPr bwMode="auto">
          <a:xfrm>
            <a:off x="4224338" y="2655888"/>
            <a:ext cx="184150" cy="4572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 b="1">
              <a:latin typeface="Verdana" pitchFamily="34" charset="0"/>
            </a:endParaRPr>
          </a:p>
        </p:txBody>
      </p:sp>
      <p:sp>
        <p:nvSpPr>
          <p:cNvPr id="497670" name="Text Box 6"/>
          <p:cNvSpPr txBox="1">
            <a:spLocks noChangeArrowheads="1"/>
          </p:cNvSpPr>
          <p:nvPr/>
        </p:nvSpPr>
        <p:spPr bwMode="auto">
          <a:xfrm>
            <a:off x="6096000" y="2863850"/>
            <a:ext cx="517525" cy="36671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>
                <a:latin typeface="Verdana" pitchFamily="34" charset="0"/>
              </a:rPr>
              <a:t>MT</a:t>
            </a:r>
          </a:p>
        </p:txBody>
      </p:sp>
      <p:sp>
        <p:nvSpPr>
          <p:cNvPr id="497671" name="Text Box 7"/>
          <p:cNvSpPr txBox="1">
            <a:spLocks noChangeArrowheads="1"/>
          </p:cNvSpPr>
          <p:nvPr/>
        </p:nvSpPr>
        <p:spPr bwMode="auto">
          <a:xfrm>
            <a:off x="6096000" y="2420938"/>
            <a:ext cx="531813" cy="36671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>
                <a:latin typeface="Verdana" pitchFamily="34" charset="0"/>
              </a:rPr>
              <a:t>AM</a:t>
            </a:r>
          </a:p>
        </p:txBody>
      </p:sp>
      <p:sp>
        <p:nvSpPr>
          <p:cNvPr id="497672" name="Rectangle 8"/>
          <p:cNvSpPr>
            <a:spLocks noChangeArrowheads="1"/>
          </p:cNvSpPr>
          <p:nvPr/>
        </p:nvSpPr>
        <p:spPr bwMode="auto">
          <a:xfrm>
            <a:off x="0" y="685800"/>
            <a:ext cx="5981700" cy="4572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chemeClr val="tx2"/>
                </a:solidFill>
                <a:latin typeface="Verdana" pitchFamily="34" charset="0"/>
              </a:rPr>
              <a:t>Desmatamento</a:t>
            </a:r>
            <a:r>
              <a:rPr lang="pt-BR" sz="2400">
                <a:latin typeface="Verdana" pitchFamily="34" charset="0"/>
              </a:rPr>
              <a:t> </a:t>
            </a:r>
            <a:r>
              <a:rPr lang="pt-BR" sz="2400" b="1">
                <a:solidFill>
                  <a:schemeClr val="tx2"/>
                </a:solidFill>
                <a:latin typeface="Verdana" pitchFamily="34" charset="0"/>
              </a:rPr>
              <a:t>acumulado - 2006</a:t>
            </a:r>
          </a:p>
        </p:txBody>
      </p:sp>
      <p:sp>
        <p:nvSpPr>
          <p:cNvPr id="497674" name="Rectangle 10"/>
          <p:cNvSpPr>
            <a:spLocks noChangeArrowheads="1"/>
          </p:cNvSpPr>
          <p:nvPr/>
        </p:nvSpPr>
        <p:spPr bwMode="auto">
          <a:xfrm>
            <a:off x="6624638" y="5445125"/>
            <a:ext cx="2519362" cy="1412875"/>
          </a:xfrm>
          <a:prstGeom prst="rect">
            <a:avLst/>
          </a:prstGeom>
          <a:solidFill>
            <a:srgbClr val="CCCCFF"/>
          </a:solidFill>
          <a:ln w="12700">
            <a:solidFill>
              <a:srgbClr val="0099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7675" name="Group 11"/>
          <p:cNvGrpSpPr>
            <a:grpSpLocks/>
          </p:cNvGrpSpPr>
          <p:nvPr/>
        </p:nvGrpSpPr>
        <p:grpSpPr bwMode="auto">
          <a:xfrm>
            <a:off x="6740525" y="5472113"/>
            <a:ext cx="2374900" cy="1317625"/>
            <a:chOff x="3833" y="136"/>
            <a:chExt cx="1745" cy="830"/>
          </a:xfrm>
        </p:grpSpPr>
        <p:sp>
          <p:nvSpPr>
            <p:cNvPr id="497676" name="Rectangle 12"/>
            <p:cNvSpPr>
              <a:spLocks noChangeArrowheads="1"/>
            </p:cNvSpPr>
            <p:nvPr/>
          </p:nvSpPr>
          <p:spPr bwMode="auto">
            <a:xfrm>
              <a:off x="3833" y="216"/>
              <a:ext cx="136" cy="9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7677" name="Rectangle 13"/>
            <p:cNvSpPr>
              <a:spLocks noChangeArrowheads="1"/>
            </p:cNvSpPr>
            <p:nvPr/>
          </p:nvSpPr>
          <p:spPr bwMode="auto">
            <a:xfrm>
              <a:off x="3833" y="365"/>
              <a:ext cx="136" cy="91"/>
            </a:xfrm>
            <a:prstGeom prst="rect">
              <a:avLst/>
            </a:prstGeom>
            <a:solidFill>
              <a:srgbClr val="009900"/>
            </a:solidFill>
            <a:ln w="31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7678" name="Rectangle 14"/>
            <p:cNvSpPr>
              <a:spLocks noChangeArrowheads="1"/>
            </p:cNvSpPr>
            <p:nvPr/>
          </p:nvSpPr>
          <p:spPr bwMode="auto">
            <a:xfrm>
              <a:off x="3833" y="515"/>
              <a:ext cx="136" cy="91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7679" name="Rectangle 15"/>
            <p:cNvSpPr>
              <a:spLocks noChangeArrowheads="1"/>
            </p:cNvSpPr>
            <p:nvPr/>
          </p:nvSpPr>
          <p:spPr bwMode="auto">
            <a:xfrm>
              <a:off x="3833" y="665"/>
              <a:ext cx="136" cy="91"/>
            </a:xfrm>
            <a:prstGeom prst="rect">
              <a:avLst/>
            </a:prstGeom>
            <a:solidFill>
              <a:srgbClr val="9999FF"/>
            </a:solidFill>
            <a:ln w="31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7680" name="Rectangle 16"/>
            <p:cNvSpPr>
              <a:spLocks noChangeArrowheads="1"/>
            </p:cNvSpPr>
            <p:nvPr/>
          </p:nvSpPr>
          <p:spPr bwMode="auto">
            <a:xfrm>
              <a:off x="3833" y="815"/>
              <a:ext cx="136" cy="91"/>
            </a:xfrm>
            <a:prstGeom prst="rect">
              <a:avLst/>
            </a:prstGeom>
            <a:solidFill>
              <a:srgbClr val="0000FF"/>
            </a:solidFill>
            <a:ln w="31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7681" name="Text Box 17"/>
            <p:cNvSpPr txBox="1">
              <a:spLocks noChangeArrowheads="1"/>
            </p:cNvSpPr>
            <p:nvPr/>
          </p:nvSpPr>
          <p:spPr bwMode="auto">
            <a:xfrm>
              <a:off x="4035" y="136"/>
              <a:ext cx="1543" cy="830"/>
            </a:xfrm>
            <a:prstGeom prst="rect">
              <a:avLst/>
            </a:prstGeom>
            <a:solidFill>
              <a:srgbClr val="CCCCFF"/>
            </a:solidFill>
            <a:ln w="3175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pt-BR" sz="1000" b="1">
                  <a:latin typeface="Verdana" pitchFamily="34" charset="0"/>
                </a:rPr>
                <a:t>Desmatamento até 2006</a:t>
              </a:r>
            </a:p>
            <a:p>
              <a:pPr>
                <a:lnSpc>
                  <a:spcPct val="160000"/>
                </a:lnSpc>
              </a:pPr>
              <a:r>
                <a:rPr lang="pt-BR" sz="1000" b="1">
                  <a:latin typeface="Verdana" pitchFamily="34" charset="0"/>
                </a:rPr>
                <a:t>Floresta</a:t>
              </a:r>
            </a:p>
            <a:p>
              <a:pPr>
                <a:lnSpc>
                  <a:spcPct val="160000"/>
                </a:lnSpc>
              </a:pPr>
              <a:r>
                <a:rPr lang="pt-BR" sz="1000" b="1">
                  <a:latin typeface="Verdana" pitchFamily="34" charset="0"/>
                </a:rPr>
                <a:t>Não Floresta</a:t>
              </a:r>
            </a:p>
            <a:p>
              <a:pPr>
                <a:lnSpc>
                  <a:spcPct val="160000"/>
                </a:lnSpc>
              </a:pPr>
              <a:r>
                <a:rPr lang="pt-BR" sz="1000" b="1">
                  <a:latin typeface="Verdana" pitchFamily="34" charset="0"/>
                </a:rPr>
                <a:t>Nuvem</a:t>
              </a:r>
            </a:p>
            <a:p>
              <a:pPr>
                <a:lnSpc>
                  <a:spcPct val="160000"/>
                </a:lnSpc>
              </a:pPr>
              <a:r>
                <a:rPr lang="pt-BR" sz="1000" b="1">
                  <a:latin typeface="Verdana" pitchFamily="34" charset="0"/>
                </a:rPr>
                <a:t>Rios</a:t>
              </a:r>
            </a:p>
          </p:txBody>
        </p:sp>
      </p:grpSp>
      <p:sp>
        <p:nvSpPr>
          <p:cNvPr id="497682" name="Rectangle 18"/>
          <p:cNvSpPr>
            <a:spLocks noChangeArrowheads="1"/>
          </p:cNvSpPr>
          <p:nvPr/>
        </p:nvSpPr>
        <p:spPr bwMode="auto">
          <a:xfrm rot="1310854">
            <a:off x="5291138" y="3905250"/>
            <a:ext cx="157162" cy="358775"/>
          </a:xfrm>
          <a:prstGeom prst="rect">
            <a:avLst/>
          </a:prstGeom>
          <a:solidFill>
            <a:srgbClr val="00A800"/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4" name="Rectangle 4"/>
          <p:cNvSpPr>
            <a:spLocks noChangeArrowheads="1"/>
          </p:cNvSpPr>
          <p:nvPr/>
        </p:nvSpPr>
        <p:spPr bwMode="auto">
          <a:xfrm>
            <a:off x="0" y="0"/>
            <a:ext cx="2987675" cy="6858000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6645" name="Text Box 5"/>
          <p:cNvSpPr txBox="1">
            <a:spLocks noChangeArrowheads="1"/>
          </p:cNvSpPr>
          <p:nvPr/>
        </p:nvSpPr>
        <p:spPr bwMode="auto">
          <a:xfrm>
            <a:off x="4224338" y="2655888"/>
            <a:ext cx="184150" cy="4572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 b="1">
              <a:latin typeface="Verdana" pitchFamily="34" charset="0"/>
            </a:endParaRPr>
          </a:p>
        </p:txBody>
      </p:sp>
      <p:pic>
        <p:nvPicPr>
          <p:cNvPr id="496646" name="Picture 6" descr="classes Prodes"/>
          <p:cNvPicPr>
            <a:picLocks noChangeAspect="1" noChangeArrowheads="1"/>
          </p:cNvPicPr>
          <p:nvPr/>
        </p:nvPicPr>
        <p:blipFill>
          <a:blip r:embed="rId2" cstate="print"/>
          <a:srcRect r="54417" b="6474"/>
          <a:stretch>
            <a:fillRect/>
          </a:stretch>
        </p:blipFill>
        <p:spPr bwMode="auto">
          <a:xfrm>
            <a:off x="431800" y="188913"/>
            <a:ext cx="1462088" cy="65532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96647" name="Rectangle 7"/>
          <p:cNvSpPr>
            <a:spLocks noChangeArrowheads="1"/>
          </p:cNvSpPr>
          <p:nvPr/>
        </p:nvSpPr>
        <p:spPr bwMode="auto">
          <a:xfrm>
            <a:off x="304800" y="6477000"/>
            <a:ext cx="1714500" cy="241300"/>
          </a:xfrm>
          <a:prstGeom prst="rect">
            <a:avLst/>
          </a:prstGeom>
          <a:noFill/>
          <a:ln w="28575">
            <a:solidFill>
              <a:srgbClr val="FF010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6648" name="Rectangle 8"/>
          <p:cNvSpPr>
            <a:spLocks noChangeArrowheads="1"/>
          </p:cNvSpPr>
          <p:nvPr/>
        </p:nvSpPr>
        <p:spPr bwMode="auto">
          <a:xfrm>
            <a:off x="350838" y="5437188"/>
            <a:ext cx="1611312" cy="323850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6649" name="Rectangle 9"/>
          <p:cNvSpPr>
            <a:spLocks noChangeArrowheads="1"/>
          </p:cNvSpPr>
          <p:nvPr/>
        </p:nvSpPr>
        <p:spPr bwMode="auto">
          <a:xfrm>
            <a:off x="342900" y="5778500"/>
            <a:ext cx="1649413" cy="612775"/>
          </a:xfrm>
          <a:prstGeom prst="rect">
            <a:avLst/>
          </a:prstGeom>
          <a:noFill/>
          <a:ln w="28575">
            <a:solidFill>
              <a:srgbClr val="FF99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6650" name="Rectangle 10"/>
          <p:cNvSpPr>
            <a:spLocks noChangeArrowheads="1"/>
          </p:cNvSpPr>
          <p:nvPr/>
        </p:nvSpPr>
        <p:spPr bwMode="auto">
          <a:xfrm>
            <a:off x="342900" y="304800"/>
            <a:ext cx="1611313" cy="228600"/>
          </a:xfrm>
          <a:prstGeom prst="rect">
            <a:avLst/>
          </a:prstGeom>
          <a:noFill/>
          <a:ln w="38100">
            <a:solidFill>
              <a:srgbClr val="FF33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6651" name="Rectangle 11"/>
          <p:cNvSpPr>
            <a:spLocks noChangeArrowheads="1"/>
          </p:cNvSpPr>
          <p:nvPr/>
        </p:nvSpPr>
        <p:spPr bwMode="auto">
          <a:xfrm>
            <a:off x="2555875" y="692150"/>
            <a:ext cx="6408738" cy="396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2000" b="1">
                <a:solidFill>
                  <a:schemeClr val="tx2"/>
                </a:solidFill>
                <a:latin typeface="Verdana" pitchFamily="34" charset="0"/>
              </a:rPr>
              <a:t>Exemplo: Desmatamento 2003-2006</a:t>
            </a:r>
          </a:p>
        </p:txBody>
      </p:sp>
      <p:sp>
        <p:nvSpPr>
          <p:cNvPr id="496652" name="AutoShape 12"/>
          <p:cNvSpPr>
            <a:spLocks/>
          </p:cNvSpPr>
          <p:nvPr/>
        </p:nvSpPr>
        <p:spPr bwMode="auto">
          <a:xfrm>
            <a:off x="2124075" y="404813"/>
            <a:ext cx="360363" cy="6337300"/>
          </a:xfrm>
          <a:prstGeom prst="rightBrace">
            <a:avLst>
              <a:gd name="adj1" fmla="val 146549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6653" name="AutoShape 13"/>
          <p:cNvSpPr>
            <a:spLocks noChangeArrowheads="1"/>
          </p:cNvSpPr>
          <p:nvPr/>
        </p:nvSpPr>
        <p:spPr bwMode="auto">
          <a:xfrm>
            <a:off x="3276600" y="3573463"/>
            <a:ext cx="1582738" cy="28733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66FF"/>
          </a:solidFill>
          <a:ln w="31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6654" name="Group 14"/>
          <p:cNvGrpSpPr>
            <a:grpSpLocks/>
          </p:cNvGrpSpPr>
          <p:nvPr/>
        </p:nvGrpSpPr>
        <p:grpSpPr bwMode="auto">
          <a:xfrm>
            <a:off x="5387975" y="2947988"/>
            <a:ext cx="2832100" cy="1552575"/>
            <a:chOff x="2200" y="2931"/>
            <a:chExt cx="1784" cy="978"/>
          </a:xfrm>
        </p:grpSpPr>
        <p:sp>
          <p:nvSpPr>
            <p:cNvPr id="496655" name="Rectangle 15"/>
            <p:cNvSpPr>
              <a:spLocks noChangeArrowheads="1"/>
            </p:cNvSpPr>
            <p:nvPr/>
          </p:nvSpPr>
          <p:spPr bwMode="auto">
            <a:xfrm>
              <a:off x="2200" y="3022"/>
              <a:ext cx="181" cy="136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6656" name="Rectangle 16"/>
            <p:cNvSpPr>
              <a:spLocks noChangeArrowheads="1"/>
            </p:cNvSpPr>
            <p:nvPr/>
          </p:nvSpPr>
          <p:spPr bwMode="auto">
            <a:xfrm>
              <a:off x="2200" y="3203"/>
              <a:ext cx="181" cy="136"/>
            </a:xfrm>
            <a:prstGeom prst="rect">
              <a:avLst/>
            </a:prstGeom>
            <a:solidFill>
              <a:srgbClr val="009900"/>
            </a:solidFill>
            <a:ln w="31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6657" name="Rectangle 17"/>
            <p:cNvSpPr>
              <a:spLocks noChangeArrowheads="1"/>
            </p:cNvSpPr>
            <p:nvPr/>
          </p:nvSpPr>
          <p:spPr bwMode="auto">
            <a:xfrm>
              <a:off x="2200" y="3385"/>
              <a:ext cx="181" cy="136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6658" name="Rectangle 18"/>
            <p:cNvSpPr>
              <a:spLocks noChangeArrowheads="1"/>
            </p:cNvSpPr>
            <p:nvPr/>
          </p:nvSpPr>
          <p:spPr bwMode="auto">
            <a:xfrm>
              <a:off x="2200" y="3566"/>
              <a:ext cx="181" cy="136"/>
            </a:xfrm>
            <a:prstGeom prst="rect">
              <a:avLst/>
            </a:prstGeom>
            <a:solidFill>
              <a:srgbClr val="9999FF"/>
            </a:solidFill>
            <a:ln w="31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6659" name="Rectangle 19"/>
            <p:cNvSpPr>
              <a:spLocks noChangeArrowheads="1"/>
            </p:cNvSpPr>
            <p:nvPr/>
          </p:nvSpPr>
          <p:spPr bwMode="auto">
            <a:xfrm>
              <a:off x="2200" y="3748"/>
              <a:ext cx="181" cy="136"/>
            </a:xfrm>
            <a:prstGeom prst="rect">
              <a:avLst/>
            </a:prstGeom>
            <a:solidFill>
              <a:srgbClr val="0000FF"/>
            </a:solidFill>
            <a:ln w="31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6660" name="Text Box 20"/>
            <p:cNvSpPr txBox="1">
              <a:spLocks noChangeArrowheads="1"/>
            </p:cNvSpPr>
            <p:nvPr/>
          </p:nvSpPr>
          <p:spPr bwMode="auto">
            <a:xfrm>
              <a:off x="2426" y="2931"/>
              <a:ext cx="1558" cy="978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pt-BR" sz="1200" b="1">
                  <a:latin typeface="Verdana" pitchFamily="34" charset="0"/>
                </a:rPr>
                <a:t>Desmatamento 2003-2006</a:t>
              </a:r>
            </a:p>
            <a:p>
              <a:pPr>
                <a:lnSpc>
                  <a:spcPct val="160000"/>
                </a:lnSpc>
              </a:pPr>
              <a:r>
                <a:rPr lang="pt-BR" sz="1200" b="1">
                  <a:latin typeface="Verdana" pitchFamily="34" charset="0"/>
                </a:rPr>
                <a:t>Floresta</a:t>
              </a:r>
            </a:p>
            <a:p>
              <a:pPr>
                <a:lnSpc>
                  <a:spcPct val="160000"/>
                </a:lnSpc>
              </a:pPr>
              <a:r>
                <a:rPr lang="pt-BR" sz="1200" b="1">
                  <a:latin typeface="Verdana" pitchFamily="34" charset="0"/>
                </a:rPr>
                <a:t>Não Floresta</a:t>
              </a:r>
            </a:p>
            <a:p>
              <a:pPr>
                <a:lnSpc>
                  <a:spcPct val="160000"/>
                </a:lnSpc>
              </a:pPr>
              <a:r>
                <a:rPr lang="pt-BR" sz="1200" b="1">
                  <a:latin typeface="Verdana" pitchFamily="34" charset="0"/>
                </a:rPr>
                <a:t>Nuvem</a:t>
              </a:r>
            </a:p>
            <a:p>
              <a:pPr>
                <a:lnSpc>
                  <a:spcPct val="160000"/>
                </a:lnSpc>
              </a:pPr>
              <a:r>
                <a:rPr lang="pt-BR" sz="1200" b="1">
                  <a:latin typeface="Verdana" pitchFamily="34" charset="0"/>
                </a:rPr>
                <a:t>Rios</a:t>
              </a:r>
            </a:p>
          </p:txBody>
        </p:sp>
      </p:grpSp>
      <p:sp>
        <p:nvSpPr>
          <p:cNvPr id="496661" name="Rectangle 21"/>
          <p:cNvSpPr>
            <a:spLocks noChangeArrowheads="1"/>
          </p:cNvSpPr>
          <p:nvPr/>
        </p:nvSpPr>
        <p:spPr bwMode="auto">
          <a:xfrm>
            <a:off x="2411413" y="2060575"/>
            <a:ext cx="6408737" cy="396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2000" b="1">
                <a:solidFill>
                  <a:schemeClr val="tx2"/>
                </a:solidFill>
                <a:latin typeface="Verdana" pitchFamily="34" charset="0"/>
              </a:rPr>
              <a:t>Agrupamento de Classes</a:t>
            </a:r>
          </a:p>
        </p:txBody>
      </p:sp>
      <p:sp>
        <p:nvSpPr>
          <p:cNvPr id="496662" name="Text Box 22"/>
          <p:cNvSpPr txBox="1">
            <a:spLocks noChangeArrowheads="1"/>
          </p:cNvSpPr>
          <p:nvPr/>
        </p:nvSpPr>
        <p:spPr bwMode="auto">
          <a:xfrm>
            <a:off x="5513388" y="6308725"/>
            <a:ext cx="3576637" cy="4572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200" b="1">
                <a:solidFill>
                  <a:schemeClr val="tx2"/>
                </a:solidFill>
                <a:latin typeface="Verdana" pitchFamily="34" charset="0"/>
              </a:rPr>
              <a:t>Mota et al, 2005</a:t>
            </a:r>
          </a:p>
          <a:p>
            <a:r>
              <a:rPr lang="pt-BR" sz="1200" b="1">
                <a:solidFill>
                  <a:schemeClr val="tx2"/>
                </a:solidFill>
                <a:latin typeface="Verdana" pitchFamily="34" charset="0"/>
              </a:rPr>
              <a:t>http://www.dpi.inpe.br/prodesdigital/</a:t>
            </a:r>
          </a:p>
        </p:txBody>
      </p:sp>
      <p:sp>
        <p:nvSpPr>
          <p:cNvPr id="496663" name="Rectangle 23"/>
          <p:cNvSpPr>
            <a:spLocks noChangeArrowheads="1"/>
          </p:cNvSpPr>
          <p:nvPr/>
        </p:nvSpPr>
        <p:spPr bwMode="auto">
          <a:xfrm>
            <a:off x="304800" y="457200"/>
            <a:ext cx="1638300" cy="152400"/>
          </a:xfrm>
          <a:prstGeom prst="rect">
            <a:avLst/>
          </a:prstGeom>
          <a:noFill/>
          <a:ln w="2857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6664" name="Rectangle 24"/>
          <p:cNvSpPr>
            <a:spLocks noChangeArrowheads="1"/>
          </p:cNvSpPr>
          <p:nvPr/>
        </p:nvSpPr>
        <p:spPr bwMode="auto">
          <a:xfrm>
            <a:off x="304800" y="609600"/>
            <a:ext cx="1611313" cy="228600"/>
          </a:xfrm>
          <a:prstGeom prst="rect">
            <a:avLst/>
          </a:prstGeom>
          <a:noFill/>
          <a:ln w="28575">
            <a:solidFill>
              <a:srgbClr val="999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6665" name="Rectangle 25"/>
          <p:cNvSpPr>
            <a:spLocks noChangeArrowheads="1"/>
          </p:cNvSpPr>
          <p:nvPr/>
        </p:nvSpPr>
        <p:spPr bwMode="auto">
          <a:xfrm>
            <a:off x="381000" y="3429000"/>
            <a:ext cx="1628775" cy="228600"/>
          </a:xfrm>
          <a:prstGeom prst="rect">
            <a:avLst/>
          </a:prstGeom>
          <a:noFill/>
          <a:ln w="38100">
            <a:solidFill>
              <a:srgbClr val="FF010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6666" name="Rectangle 26"/>
          <p:cNvSpPr>
            <a:spLocks noChangeArrowheads="1"/>
          </p:cNvSpPr>
          <p:nvPr/>
        </p:nvSpPr>
        <p:spPr bwMode="auto">
          <a:xfrm>
            <a:off x="381000" y="4343400"/>
            <a:ext cx="1628775" cy="381000"/>
          </a:xfrm>
          <a:prstGeom prst="rect">
            <a:avLst/>
          </a:prstGeom>
          <a:noFill/>
          <a:ln w="38100">
            <a:solidFill>
              <a:srgbClr val="FF010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692" name="Picture 4" descr="desmat_2003_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" y="823913"/>
            <a:ext cx="8172450" cy="52101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98693" name="Picture 5" descr="desmat_2003_06_l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724400"/>
            <a:ext cx="1406525" cy="1096963"/>
          </a:xfrm>
          <a:prstGeom prst="rect">
            <a:avLst/>
          </a:prstGeom>
          <a:noFill/>
        </p:spPr>
      </p:pic>
      <p:sp>
        <p:nvSpPr>
          <p:cNvPr id="498694" name="Rectangle 6"/>
          <p:cNvSpPr>
            <a:spLocks noChangeArrowheads="1"/>
          </p:cNvSpPr>
          <p:nvPr/>
        </p:nvSpPr>
        <p:spPr bwMode="auto">
          <a:xfrm>
            <a:off x="2133600" y="457200"/>
            <a:ext cx="6408738" cy="396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2000" b="1">
                <a:solidFill>
                  <a:schemeClr val="tx2"/>
                </a:solidFill>
                <a:latin typeface="Verdana" pitchFamily="34" charset="0"/>
              </a:rPr>
              <a:t>Exemplo: Desmatamento 2003-2006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588"/>
          <a:stretch/>
        </p:blipFill>
        <p:spPr>
          <a:xfrm>
            <a:off x="2549324" y="762000"/>
            <a:ext cx="6636152" cy="561301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5" r="85244" b="51212"/>
          <a:stretch/>
        </p:blipFill>
        <p:spPr>
          <a:xfrm>
            <a:off x="76200" y="661661"/>
            <a:ext cx="2819400" cy="6085359"/>
          </a:xfrm>
          <a:prstGeom prst="rect">
            <a:avLst/>
          </a:prstGeom>
        </p:spPr>
      </p:pic>
      <p:sp>
        <p:nvSpPr>
          <p:cNvPr id="4" name="Título 10"/>
          <p:cNvSpPr txBox="1">
            <a:spLocks/>
          </p:cNvSpPr>
          <p:nvPr/>
        </p:nvSpPr>
        <p:spPr>
          <a:xfrm>
            <a:off x="0" y="0"/>
            <a:ext cx="5562600" cy="60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 fontScale="85000" lnSpcReduction="1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pt-BR" kern="0" dirty="0" smtClean="0">
                <a:solidFill>
                  <a:srgbClr val="0070C0"/>
                </a:solidFill>
              </a:rPr>
              <a:t>PRODES 2012 – Cena 227/65</a:t>
            </a:r>
            <a:endParaRPr lang="en-US" kern="0" dirty="0">
              <a:solidFill>
                <a:srgbClr val="0070C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362200" y="5956848"/>
            <a:ext cx="3505200" cy="1107996"/>
          </a:xfrm>
          <a:prstGeom prst="rect">
            <a:avLst/>
          </a:prstGeom>
          <a:solidFill>
            <a:srgbClr val="C6D7FE"/>
          </a:solidFill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Referência: Imagens </a:t>
            </a:r>
            <a:r>
              <a:rPr lang="pt-BR" sz="1600" dirty="0" err="1"/>
              <a:t>ortorretificadas</a:t>
            </a:r>
            <a:r>
              <a:rPr lang="pt-BR" sz="1600" dirty="0"/>
              <a:t> </a:t>
            </a:r>
            <a:r>
              <a:rPr lang="pt-BR" sz="1600" dirty="0" err="1" smtClean="0"/>
              <a:t>Landsat</a:t>
            </a:r>
            <a:r>
              <a:rPr lang="pt-BR" sz="1600" dirty="0" smtClean="0"/>
              <a:t> </a:t>
            </a:r>
            <a:r>
              <a:rPr lang="pt-BR" sz="1600" dirty="0"/>
              <a:t>5/7 </a:t>
            </a:r>
            <a:r>
              <a:rPr lang="pt-BR" sz="1600" dirty="0" smtClean="0"/>
              <a:t>TM de </a:t>
            </a:r>
            <a:r>
              <a:rPr lang="pt-BR" sz="1600" dirty="0"/>
              <a:t>2000 produzidas pelo </a:t>
            </a:r>
            <a:r>
              <a:rPr lang="pt-BR" sz="1600" dirty="0" smtClean="0"/>
              <a:t>projeto </a:t>
            </a:r>
            <a:r>
              <a:rPr lang="pt-BR" sz="1600" dirty="0" err="1"/>
              <a:t>Geocover</a:t>
            </a:r>
            <a:r>
              <a:rPr lang="pt-BR" sz="1600" dirty="0"/>
              <a:t> da NASA.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651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" t="54540" r="87238" b="26320"/>
          <a:stretch/>
        </p:blipFill>
        <p:spPr>
          <a:xfrm>
            <a:off x="152400" y="1163710"/>
            <a:ext cx="2209800" cy="2514600"/>
          </a:xfrm>
          <a:prstGeom prst="rect">
            <a:avLst/>
          </a:prstGeom>
        </p:spPr>
      </p:pic>
      <p:sp>
        <p:nvSpPr>
          <p:cNvPr id="4" name="Título 10"/>
          <p:cNvSpPr txBox="1">
            <a:spLocks/>
          </p:cNvSpPr>
          <p:nvPr/>
        </p:nvSpPr>
        <p:spPr>
          <a:xfrm>
            <a:off x="0" y="0"/>
            <a:ext cx="5562600" cy="60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 fontScale="85000" lnSpcReduction="1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pt-BR" kern="0" dirty="0" smtClean="0">
                <a:solidFill>
                  <a:srgbClr val="0070C0"/>
                </a:solidFill>
              </a:rPr>
              <a:t>PRODES 2016 – Cena 227/65</a:t>
            </a:r>
            <a:endParaRPr lang="en-US" kern="0" dirty="0">
              <a:solidFill>
                <a:srgbClr val="0070C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t="-208" r="4999" b="208"/>
          <a:stretch/>
        </p:blipFill>
        <p:spPr>
          <a:xfrm>
            <a:off x="2796851" y="609600"/>
            <a:ext cx="6335542" cy="613742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76200" y="3886200"/>
            <a:ext cx="2720651" cy="2246769"/>
          </a:xfrm>
          <a:prstGeom prst="rect">
            <a:avLst/>
          </a:prstGeom>
          <a:solidFill>
            <a:srgbClr val="C6D7FE"/>
          </a:solidFill>
        </p:spPr>
        <p:txBody>
          <a:bodyPr wrap="square">
            <a:spAutoFit/>
          </a:bodyPr>
          <a:lstStyle/>
          <a:p>
            <a:r>
              <a:rPr lang="pt-BR" sz="1400" dirty="0"/>
              <a:t>Após 2013, com o lançamento </a:t>
            </a:r>
            <a:r>
              <a:rPr lang="pt-BR" sz="1400" dirty="0" smtClean="0"/>
              <a:t>do </a:t>
            </a:r>
            <a:r>
              <a:rPr lang="pt-BR" sz="1400" dirty="0"/>
              <a:t>satélite </a:t>
            </a:r>
            <a:r>
              <a:rPr lang="pt-BR" sz="1400" dirty="0" err="1"/>
              <a:t>Landsat</a:t>
            </a:r>
            <a:r>
              <a:rPr lang="pt-BR" sz="1400" dirty="0"/>
              <a:t> 8 </a:t>
            </a:r>
            <a:r>
              <a:rPr lang="pt-BR" sz="1400" dirty="0" smtClean="0"/>
              <a:t>OLI</a:t>
            </a:r>
            <a:r>
              <a:rPr lang="pt-BR" sz="1400" dirty="0"/>
              <a:t>, </a:t>
            </a:r>
            <a:r>
              <a:rPr lang="pt-BR" sz="1400" dirty="0" smtClean="0"/>
              <a:t>passou-se a </a:t>
            </a:r>
            <a:r>
              <a:rPr lang="pt-BR" sz="1400" dirty="0"/>
              <a:t>utilizar estas </a:t>
            </a:r>
            <a:r>
              <a:rPr lang="pt-BR" sz="1400" dirty="0" smtClean="0"/>
              <a:t>imagens </a:t>
            </a:r>
            <a:r>
              <a:rPr lang="pt-BR" sz="1400" dirty="0" err="1" smtClean="0"/>
              <a:t>ortorretificadas</a:t>
            </a:r>
            <a:endParaRPr lang="pt-BR" sz="1400" dirty="0" smtClean="0"/>
          </a:p>
          <a:p>
            <a:r>
              <a:rPr lang="pt-BR" sz="1400" dirty="0" smtClean="0"/>
              <a:t> </a:t>
            </a:r>
            <a:r>
              <a:rPr lang="pt-BR" sz="1400" dirty="0"/>
              <a:t>fornecidas pelo Centro </a:t>
            </a:r>
          </a:p>
          <a:p>
            <a:r>
              <a:rPr lang="pt-BR" sz="1400" dirty="0"/>
              <a:t>de Dados de Sensoriamento </a:t>
            </a:r>
          </a:p>
          <a:p>
            <a:r>
              <a:rPr lang="pt-BR" sz="1400" dirty="0"/>
              <a:t>Remoto (CDSR) do INPE e pelo </a:t>
            </a:r>
          </a:p>
          <a:p>
            <a:r>
              <a:rPr lang="pt-BR" sz="1400" dirty="0"/>
              <a:t>United </a:t>
            </a:r>
            <a:r>
              <a:rPr lang="pt-BR" sz="1400" dirty="0" err="1"/>
              <a:t>States</a:t>
            </a:r>
            <a:r>
              <a:rPr lang="pt-BR" sz="1400" dirty="0"/>
              <a:t> </a:t>
            </a:r>
            <a:r>
              <a:rPr lang="pt-BR" sz="1400" dirty="0" err="1"/>
              <a:t>Geological</a:t>
            </a:r>
            <a:r>
              <a:rPr lang="pt-BR" sz="1400" dirty="0"/>
              <a:t> </a:t>
            </a:r>
            <a:r>
              <a:rPr lang="pt-BR" sz="1400" dirty="0" err="1" smtClean="0"/>
              <a:t>Survey</a:t>
            </a:r>
            <a:endParaRPr lang="pt-BR" sz="1400" dirty="0"/>
          </a:p>
          <a:p>
            <a:r>
              <a:rPr lang="pt-BR" sz="1400" dirty="0"/>
              <a:t>(USGS</a:t>
            </a:r>
          </a:p>
        </p:txBody>
      </p:sp>
    </p:spTree>
    <p:extLst>
      <p:ext uri="{BB962C8B-B14F-4D97-AF65-F5344CB8AC3E}">
        <p14:creationId xmlns:p14="http://schemas.microsoft.com/office/powerpoint/2010/main" val="151737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0"/>
          <p:cNvSpPr txBox="1">
            <a:spLocks/>
          </p:cNvSpPr>
          <p:nvPr/>
        </p:nvSpPr>
        <p:spPr>
          <a:xfrm>
            <a:off x="0" y="0"/>
            <a:ext cx="5562600" cy="60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pt-BR" kern="0" dirty="0" smtClean="0">
                <a:solidFill>
                  <a:srgbClr val="0070C0"/>
                </a:solidFill>
              </a:rPr>
              <a:t>PRODES 2019</a:t>
            </a:r>
            <a:endParaRPr lang="en-US" kern="0" dirty="0">
              <a:solidFill>
                <a:srgbClr val="0070C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990600"/>
            <a:ext cx="9211147" cy="54864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9" y="1447800"/>
            <a:ext cx="7162800" cy="501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7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1538" y="1100793"/>
            <a:ext cx="8162925" cy="523220"/>
          </a:xfrm>
        </p:spPr>
        <p:txBody>
          <a:bodyPr/>
          <a:lstStyle/>
          <a:p>
            <a:r>
              <a:rPr lang="pt-BR" dirty="0" smtClean="0"/>
              <a:t>Futuro - automatização?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Cubo de dados, big data, processamento em nuvem, algoritmos (</a:t>
            </a:r>
            <a:r>
              <a:rPr lang="pt-BR" dirty="0" err="1" smtClean="0"/>
              <a:t>random</a:t>
            </a:r>
            <a:r>
              <a:rPr lang="pt-BR" dirty="0" smtClean="0"/>
              <a:t> </a:t>
            </a:r>
            <a:r>
              <a:rPr lang="pt-BR" dirty="0" err="1" smtClean="0"/>
              <a:t>forest</a:t>
            </a:r>
            <a:r>
              <a:rPr lang="pt-BR" dirty="0" smtClean="0"/>
              <a:t>, redes neurais, etc..)</a:t>
            </a:r>
          </a:p>
          <a:p>
            <a:endParaRPr lang="pt-BR" dirty="0"/>
          </a:p>
          <a:p>
            <a:r>
              <a:rPr lang="pt-BR" dirty="0" smtClean="0"/>
              <a:t>Desafios: </a:t>
            </a:r>
          </a:p>
          <a:p>
            <a:pPr lvl="1"/>
            <a:r>
              <a:rPr lang="pt-BR" dirty="0" smtClean="0"/>
              <a:t>coleta de amostras de treinamento;</a:t>
            </a:r>
          </a:p>
          <a:p>
            <a:pPr lvl="1"/>
            <a:r>
              <a:rPr lang="pt-BR" dirty="0" smtClean="0"/>
              <a:t>Acurácia similar ou superior a interpretação visual.</a:t>
            </a:r>
          </a:p>
          <a:p>
            <a:endParaRPr lang="pt-BR" dirty="0" smtClean="0"/>
          </a:p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96342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777266" y="5518823"/>
            <a:ext cx="3505299" cy="1366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0"/>
            <a:ext cx="9144000" cy="5232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0" y="22668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Cambria" panose="02040503050406030204" pitchFamily="18" charset="0"/>
              </a:rPr>
              <a:t>AVALIAÇÃO DA PRECISÃO DOS DADOS DO PRODES -2014</a:t>
            </a:r>
            <a:endParaRPr lang="pt-BR" sz="2800" dirty="0">
              <a:latin typeface="Cambria" panose="02040503050406030204" pitchFamily="18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679699" y="5562524"/>
            <a:ext cx="1160512" cy="5342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30" tIns="45714" rIns="91430" bIns="45714" rtlCol="0">
            <a:spAutoFit/>
          </a:bodyPr>
          <a:lstStyle/>
          <a:p>
            <a:pPr algn="ctr"/>
            <a:endParaRPr lang="pt-BR" sz="1400" dirty="0"/>
          </a:p>
          <a:p>
            <a:pPr algn="ctr"/>
            <a:endParaRPr lang="pt-BR" sz="14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492802" y="2172250"/>
            <a:ext cx="186382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30" tIns="45714" rIns="91430" bIns="45714" rtlCol="0">
            <a:spAutoFit/>
          </a:bodyPr>
          <a:lstStyle/>
          <a:p>
            <a:pPr algn="ctr"/>
            <a:r>
              <a:rPr lang="pt-BR" sz="1600" dirty="0"/>
              <a:t>Usuário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2008255" y="2964339"/>
            <a:ext cx="4788532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91430" tIns="45714" rIns="91430" bIns="45714" rtlCol="0">
            <a:spAutoFit/>
          </a:bodyPr>
          <a:lstStyle/>
          <a:p>
            <a:pPr algn="ctr"/>
            <a:r>
              <a:rPr lang="pt-BR" sz="1600" dirty="0"/>
              <a:t>Interface WEB – Google Maps JavaScript API/PHP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239853" y="4752867"/>
            <a:ext cx="2376264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91430" tIns="45714" rIns="91430" bIns="45714" rtlCol="0">
            <a:spAutoFit/>
          </a:bodyPr>
          <a:lstStyle/>
          <a:p>
            <a:pPr algn="ctr"/>
            <a:r>
              <a:rPr lang="pt-BR" sz="1600" dirty="0"/>
              <a:t>SGBD – Objeto Relacional</a:t>
            </a:r>
          </a:p>
          <a:p>
            <a:pPr algn="ctr"/>
            <a:r>
              <a:rPr lang="pt-BR" sz="1600" dirty="0"/>
              <a:t> PostGIS/OGC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827584" y="4748751"/>
            <a:ext cx="237626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30" tIns="45714" rIns="91430" bIns="45714" rtlCol="0">
            <a:spAutoFit/>
          </a:bodyPr>
          <a:lstStyle/>
          <a:p>
            <a:pPr algn="ctr"/>
            <a:r>
              <a:rPr lang="pt-BR" sz="1600" dirty="0"/>
              <a:t>Séries Temporais MODIS</a:t>
            </a:r>
          </a:p>
          <a:p>
            <a:pPr algn="ctr"/>
            <a:r>
              <a:rPr lang="pt-BR" sz="1600" dirty="0"/>
              <a:t>API WTSS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5688125" y="4751920"/>
            <a:ext cx="237626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30" tIns="45714" rIns="91430" bIns="45714" rtlCol="0">
            <a:spAutoFit/>
          </a:bodyPr>
          <a:lstStyle/>
          <a:p>
            <a:pPr algn="ctr"/>
            <a:r>
              <a:rPr lang="pt-BR" sz="1600" dirty="0"/>
              <a:t>Recorte de Imagens Satélites - KML</a:t>
            </a:r>
          </a:p>
        </p:txBody>
      </p:sp>
      <p:cxnSp>
        <p:nvCxnSpPr>
          <p:cNvPr id="18" name="Conector de seta reta 17"/>
          <p:cNvCxnSpPr/>
          <p:nvPr/>
        </p:nvCxnSpPr>
        <p:spPr>
          <a:xfrm>
            <a:off x="3700442" y="5351663"/>
            <a:ext cx="0" cy="5030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3196387" y="5874199"/>
            <a:ext cx="1008112" cy="5342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30" tIns="45714" rIns="91430" bIns="45714" rtlCol="0">
            <a:spAutoFit/>
          </a:bodyPr>
          <a:lstStyle/>
          <a:p>
            <a:pPr algn="ctr"/>
            <a:r>
              <a:rPr lang="pt-BR" sz="1400" dirty="0"/>
              <a:t>Polígonos PRODES</a:t>
            </a:r>
          </a:p>
        </p:txBody>
      </p:sp>
      <p:cxnSp>
        <p:nvCxnSpPr>
          <p:cNvPr id="20" name="Conector de seta reta 19"/>
          <p:cNvCxnSpPr>
            <a:endCxn id="21" idx="0"/>
          </p:cNvCxnSpPr>
          <p:nvPr/>
        </p:nvCxnSpPr>
        <p:spPr>
          <a:xfrm>
            <a:off x="5140602" y="5340602"/>
            <a:ext cx="0" cy="5368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/>
          <p:cNvSpPr txBox="1"/>
          <p:nvPr/>
        </p:nvSpPr>
        <p:spPr>
          <a:xfrm>
            <a:off x="4636546" y="5877406"/>
            <a:ext cx="1008112" cy="5342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30" tIns="45714" rIns="91430" bIns="45714" rtlCol="0">
            <a:spAutoFit/>
          </a:bodyPr>
          <a:lstStyle/>
          <a:p>
            <a:pPr algn="ctr"/>
            <a:r>
              <a:rPr lang="pt-BR" sz="1400" dirty="0"/>
              <a:t>Pontos Amostrais</a:t>
            </a:r>
          </a:p>
        </p:txBody>
      </p:sp>
      <p:cxnSp>
        <p:nvCxnSpPr>
          <p:cNvPr id="22" name="Conector de seta reta 21"/>
          <p:cNvCxnSpPr/>
          <p:nvPr/>
        </p:nvCxnSpPr>
        <p:spPr>
          <a:xfrm>
            <a:off x="6292730" y="5380901"/>
            <a:ext cx="0" cy="5030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5860682" y="5894738"/>
            <a:ext cx="1008112" cy="5342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30" tIns="45714" rIns="91430" bIns="45714" rtlCol="0">
            <a:spAutoFit/>
          </a:bodyPr>
          <a:lstStyle/>
          <a:p>
            <a:pPr algn="ctr"/>
            <a:r>
              <a:rPr lang="pt-BR" sz="1400" dirty="0"/>
              <a:t>Tiles Landsat 8</a:t>
            </a:r>
          </a:p>
        </p:txBody>
      </p:sp>
      <p:cxnSp>
        <p:nvCxnSpPr>
          <p:cNvPr id="24" name="Conector de seta reta 23"/>
          <p:cNvCxnSpPr/>
          <p:nvPr/>
        </p:nvCxnSpPr>
        <p:spPr>
          <a:xfrm>
            <a:off x="7516866" y="5370143"/>
            <a:ext cx="0" cy="5030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7200293" y="5883980"/>
            <a:ext cx="1008112" cy="5342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30" tIns="45714" rIns="91430" bIns="45714" rtlCol="0">
            <a:spAutoFit/>
          </a:bodyPr>
          <a:lstStyle/>
          <a:p>
            <a:pPr algn="ctr"/>
            <a:r>
              <a:rPr lang="pt-BR" sz="1400" dirty="0"/>
              <a:t>Tiles RapidEye</a:t>
            </a:r>
          </a:p>
        </p:txBody>
      </p:sp>
      <p:cxnSp>
        <p:nvCxnSpPr>
          <p:cNvPr id="26" name="Conector de seta reta 25"/>
          <p:cNvCxnSpPr/>
          <p:nvPr/>
        </p:nvCxnSpPr>
        <p:spPr>
          <a:xfrm>
            <a:off x="1943708" y="5370142"/>
            <a:ext cx="0" cy="2330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/>
          <p:cNvSpPr txBox="1"/>
          <p:nvPr/>
        </p:nvSpPr>
        <p:spPr>
          <a:xfrm>
            <a:off x="4541160" y="2622203"/>
            <a:ext cx="2419730" cy="261610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r>
              <a:rPr lang="pt-BR" sz="1100" dirty="0"/>
              <a:t>Escolhe/classifica ponto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3268394" y="3469555"/>
            <a:ext cx="1816578" cy="430887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r>
              <a:rPr lang="pt-BR" sz="1100" dirty="0"/>
              <a:t>Consulta SQL para selecionar o ponto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4348515" y="4092366"/>
            <a:ext cx="1520541" cy="600164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r>
              <a:rPr lang="pt-BR" sz="1100" i="1" dirty="0"/>
              <a:t>Retorna ponto e  polígono PRODES correspondente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832286" y="3468395"/>
            <a:ext cx="1500004" cy="430887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r>
              <a:rPr lang="pt-BR" sz="1100" dirty="0"/>
              <a:t>Requisita série NDVI da lat/lon do ponto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1871197" y="4189636"/>
            <a:ext cx="1816578" cy="430887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r>
              <a:rPr lang="pt-BR" sz="1100" i="1" dirty="0"/>
              <a:t>Retorna array  de dados NDVI para plotagem</a:t>
            </a:r>
          </a:p>
        </p:txBody>
      </p:sp>
      <p:cxnSp>
        <p:nvCxnSpPr>
          <p:cNvPr id="32" name="Conector de seta reta 31"/>
          <p:cNvCxnSpPr/>
          <p:nvPr/>
        </p:nvCxnSpPr>
        <p:spPr>
          <a:xfrm flipH="1">
            <a:off x="1540203" y="3322760"/>
            <a:ext cx="871183" cy="1430106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de seta reta 32"/>
          <p:cNvCxnSpPr/>
          <p:nvPr/>
        </p:nvCxnSpPr>
        <p:spPr>
          <a:xfrm flipH="1">
            <a:off x="4420522" y="3322760"/>
            <a:ext cx="1" cy="1430106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de seta reta 33"/>
          <p:cNvCxnSpPr/>
          <p:nvPr/>
        </p:nvCxnSpPr>
        <p:spPr>
          <a:xfrm>
            <a:off x="6400742" y="3322761"/>
            <a:ext cx="684076" cy="142915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ixaDeTexto 34"/>
          <p:cNvSpPr txBox="1"/>
          <p:nvPr/>
        </p:nvSpPr>
        <p:spPr>
          <a:xfrm>
            <a:off x="6592926" y="3406113"/>
            <a:ext cx="1500004" cy="430887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r>
              <a:rPr lang="pt-BR" sz="1100" dirty="0"/>
              <a:t>Requisita </a:t>
            </a:r>
            <a:r>
              <a:rPr lang="pt-BR" sz="1100" i="1" dirty="0"/>
              <a:t>KML</a:t>
            </a:r>
            <a:r>
              <a:rPr lang="pt-BR" sz="1100" dirty="0"/>
              <a:t> L8 e RE via lat/lon do ponto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5844304" y="4116467"/>
            <a:ext cx="1816578" cy="430887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r>
              <a:rPr lang="pt-BR" sz="1100" i="1" dirty="0"/>
              <a:t>Retorna KML correspondentes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1527299" y="5697252"/>
            <a:ext cx="1160512" cy="5342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30" tIns="45714" rIns="91430" bIns="45714" rtlCol="0">
            <a:spAutoFit/>
          </a:bodyPr>
          <a:lstStyle/>
          <a:p>
            <a:pPr algn="ctr"/>
            <a:endParaRPr lang="pt-BR" sz="1400" dirty="0"/>
          </a:p>
          <a:p>
            <a:pPr algn="ctr"/>
            <a:endParaRPr lang="pt-BR" sz="1400" dirty="0"/>
          </a:p>
        </p:txBody>
      </p:sp>
      <p:sp>
        <p:nvSpPr>
          <p:cNvPr id="38" name="CaixaDeTexto 37"/>
          <p:cNvSpPr txBox="1"/>
          <p:nvPr/>
        </p:nvSpPr>
        <p:spPr>
          <a:xfrm>
            <a:off x="1324178" y="5825495"/>
            <a:ext cx="1160512" cy="5342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30" tIns="45714" rIns="91430" bIns="45714" rtlCol="0">
            <a:spAutoFit/>
          </a:bodyPr>
          <a:lstStyle/>
          <a:p>
            <a:pPr algn="ctr"/>
            <a:endParaRPr lang="pt-BR" sz="1400" dirty="0"/>
          </a:p>
          <a:p>
            <a:pPr algn="ctr"/>
            <a:endParaRPr lang="pt-BR" sz="1400" dirty="0"/>
          </a:p>
        </p:txBody>
      </p:sp>
      <p:sp>
        <p:nvSpPr>
          <p:cNvPr id="39" name="CaixaDeTexto 38"/>
          <p:cNvSpPr txBox="1"/>
          <p:nvPr/>
        </p:nvSpPr>
        <p:spPr>
          <a:xfrm>
            <a:off x="1108154" y="5958861"/>
            <a:ext cx="1160512" cy="5342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30" tIns="45714" rIns="91430" bIns="45714" rtlCol="0">
            <a:spAutoFit/>
          </a:bodyPr>
          <a:lstStyle/>
          <a:p>
            <a:pPr algn="ctr"/>
            <a:r>
              <a:rPr lang="pt-BR" sz="1400" dirty="0"/>
              <a:t>NDVI/MODIS</a:t>
            </a:r>
          </a:p>
          <a:p>
            <a:pPr algn="ctr"/>
            <a:endParaRPr lang="pt-BR" sz="1400" dirty="0"/>
          </a:p>
        </p:txBody>
      </p:sp>
      <p:cxnSp>
        <p:nvCxnSpPr>
          <p:cNvPr id="40" name="Conector de seta reta 39"/>
          <p:cNvCxnSpPr/>
          <p:nvPr/>
        </p:nvCxnSpPr>
        <p:spPr>
          <a:xfrm flipH="1">
            <a:off x="4417385" y="2519106"/>
            <a:ext cx="2" cy="44896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40"/>
          <p:cNvSpPr/>
          <p:nvPr/>
        </p:nvSpPr>
        <p:spPr>
          <a:xfrm>
            <a:off x="0" y="548680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>
                <a:latin typeface="Cambria" panose="02040503050406030204" pitchFamily="18" charset="0"/>
              </a:rPr>
              <a:t>~ </a:t>
            </a:r>
            <a:r>
              <a:rPr lang="pt-BR" sz="1600" dirty="0" smtClean="0">
                <a:latin typeface="Cambria" panose="02040503050406030204" pitchFamily="18" charset="0"/>
              </a:rPr>
              <a:t>4518 pontos validados por 3 especialistas independentes (INPA, UFC, EMBRAPA);</a:t>
            </a:r>
          </a:p>
          <a:p>
            <a:pPr>
              <a:buFont typeface="Arial" pitchFamily="34" charset="0"/>
              <a:buChar char="•"/>
            </a:pPr>
            <a:r>
              <a:rPr lang="pt-BR" sz="1600" dirty="0" smtClean="0">
                <a:latin typeface="Cambria" panose="02040503050406030204" pitchFamily="18" charset="0"/>
              </a:rPr>
              <a:t> Valor da moda para definir classe final do ponto;</a:t>
            </a:r>
          </a:p>
          <a:p>
            <a:pPr>
              <a:buFont typeface="Arial" pitchFamily="34" charset="0"/>
              <a:buChar char="•"/>
            </a:pPr>
            <a:r>
              <a:rPr lang="pt-BR" sz="1600" dirty="0" smtClean="0">
                <a:latin typeface="Cambria" panose="02040503050406030204" pitchFamily="18" charset="0"/>
              </a:rPr>
              <a:t> Classes: Floresta, Desmatamento 2014, Resíduo, Nuvem e  Sem Condições de Observação</a:t>
            </a:r>
            <a:endParaRPr lang="pt-BR" sz="1600" dirty="0">
              <a:latin typeface="Cambria" panose="02040503050406030204" pitchFamily="18" charset="0"/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1828234" y="6514575"/>
            <a:ext cx="540059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Cambria" panose="02040503050406030204" pitchFamily="18" charset="0"/>
              </a:rPr>
              <a:t>Fonte: </a:t>
            </a:r>
            <a:r>
              <a:rPr lang="pt-BR" sz="1600" dirty="0" smtClean="0">
                <a:latin typeface="Cambria" panose="02040503050406030204" pitchFamily="18" charset="0"/>
              </a:rPr>
              <a:t>Maurano e Adami (2017) e Adami et al., (2012)</a:t>
            </a:r>
            <a:endParaRPr lang="pt-BR" sz="1600" dirty="0">
              <a:latin typeface="Cambria" panose="02040503050406030204" pitchFamily="18" charset="0"/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17832" y="1770078"/>
            <a:ext cx="5523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</a:rPr>
              <a:t>Ferramenta para avaliação dos dados de desmatamento</a:t>
            </a:r>
            <a:endParaRPr lang="pt-BR" b="1" dirty="0">
              <a:solidFill>
                <a:srgbClr val="C0000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8" y="1787448"/>
            <a:ext cx="8542772" cy="472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0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 l="3304" t="695"/>
          <a:stretch>
            <a:fillRect/>
          </a:stretch>
        </p:blipFill>
        <p:spPr bwMode="auto">
          <a:xfrm>
            <a:off x="41320" y="380895"/>
            <a:ext cx="8923168" cy="6504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4928744" y="5479070"/>
            <a:ext cx="3505299" cy="1366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matriz2.JPG"/>
          <p:cNvPicPr>
            <a:picLocks noChangeAspect="1"/>
          </p:cNvPicPr>
          <p:nvPr/>
        </p:nvPicPr>
        <p:blipFill>
          <a:blip r:embed="rId3" cstate="print"/>
          <a:srcRect t="19523"/>
          <a:stretch>
            <a:fillRect/>
          </a:stretch>
        </p:blipFill>
        <p:spPr>
          <a:xfrm>
            <a:off x="4782242" y="5382386"/>
            <a:ext cx="4480092" cy="147923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0" y="0"/>
            <a:ext cx="9144000" cy="5232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366124" y="22668"/>
            <a:ext cx="7590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Cambria" panose="02040503050406030204" pitchFamily="18" charset="0"/>
              </a:rPr>
              <a:t>PRECISÃO DOS DADOS DO PRODES  - 2014</a:t>
            </a:r>
            <a:endParaRPr lang="pt-BR" sz="2800" dirty="0">
              <a:latin typeface="Cambria" panose="02040503050406030204" pitchFamily="18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7884368" y="6381328"/>
            <a:ext cx="1187624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503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2" name="Título 1"/>
          <p:cNvSpPr>
            <a:spLocks/>
          </p:cNvSpPr>
          <p:nvPr/>
        </p:nvSpPr>
        <p:spPr bwMode="auto">
          <a:xfrm>
            <a:off x="685800" y="785813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2800" b="1">
                <a:solidFill>
                  <a:schemeClr val="hlink"/>
                </a:solidFill>
                <a:latin typeface="Verdana" pitchFamily="34" charset="0"/>
              </a:rPr>
              <a:t>P</a:t>
            </a:r>
            <a:r>
              <a:rPr lang="en-US" sz="2800" b="1">
                <a:solidFill>
                  <a:schemeClr val="hlink"/>
                </a:solidFill>
                <a:latin typeface="Verdana" pitchFamily="34" charset="0"/>
              </a:rPr>
              <a:t>rincipais usos dos dados do PRODES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76275" y="1828800"/>
            <a:ext cx="822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 eaLnBrk="0" hangingPunct="0">
              <a:spcBef>
                <a:spcPts val="1200"/>
              </a:spcBef>
              <a:spcAft>
                <a:spcPts val="600"/>
              </a:spcAft>
              <a:buClr>
                <a:schemeClr val="folHlink"/>
              </a:buClr>
              <a:buSzPct val="75000"/>
              <a:buFont typeface="Wingdings" pitchFamily="2" charset="2"/>
              <a:buChar char="q"/>
            </a:pPr>
            <a:r>
              <a:rPr lang="en-US" sz="2200" dirty="0" err="1">
                <a:latin typeface="Humnst777 BT"/>
                <a:cs typeface="Arial" pitchFamily="34" charset="0"/>
              </a:rPr>
              <a:t>Avaliação</a:t>
            </a:r>
            <a:r>
              <a:rPr lang="en-US" sz="2200" dirty="0">
                <a:latin typeface="Humnst777 BT"/>
                <a:cs typeface="Arial" pitchFamily="34" charset="0"/>
              </a:rPr>
              <a:t> da </a:t>
            </a:r>
            <a:r>
              <a:rPr lang="en-US" sz="2200" dirty="0" err="1">
                <a:latin typeface="Humnst777 BT"/>
                <a:cs typeface="Arial" pitchFamily="34" charset="0"/>
              </a:rPr>
              <a:t>efetividade</a:t>
            </a:r>
            <a:r>
              <a:rPr lang="en-US" sz="2200" dirty="0">
                <a:latin typeface="Humnst777 BT"/>
                <a:cs typeface="Arial" pitchFamily="34" charset="0"/>
              </a:rPr>
              <a:t> das </a:t>
            </a:r>
            <a:r>
              <a:rPr lang="en-US" sz="2200" dirty="0" err="1">
                <a:latin typeface="Humnst777 BT"/>
                <a:cs typeface="Arial" pitchFamily="34" charset="0"/>
              </a:rPr>
              <a:t>políticas</a:t>
            </a:r>
            <a:r>
              <a:rPr lang="en-US" sz="2200" dirty="0">
                <a:latin typeface="Humnst777 BT"/>
                <a:cs typeface="Arial" pitchFamily="34" charset="0"/>
              </a:rPr>
              <a:t> de </a:t>
            </a:r>
            <a:r>
              <a:rPr lang="en-US" sz="2200" dirty="0" err="1">
                <a:latin typeface="Humnst777 BT"/>
                <a:cs typeface="Arial" pitchFamily="34" charset="0"/>
              </a:rPr>
              <a:t>controle</a:t>
            </a:r>
            <a:r>
              <a:rPr lang="en-US" sz="2200" dirty="0">
                <a:latin typeface="Humnst777 BT"/>
                <a:cs typeface="Arial" pitchFamily="34" charset="0"/>
              </a:rPr>
              <a:t> de </a:t>
            </a:r>
            <a:r>
              <a:rPr lang="en-US" sz="2200" dirty="0" err="1">
                <a:latin typeface="Humnst777 BT"/>
                <a:cs typeface="Arial" pitchFamily="34" charset="0"/>
              </a:rPr>
              <a:t>desmatamento</a:t>
            </a:r>
            <a:endParaRPr lang="en-US" sz="2200" dirty="0">
              <a:latin typeface="Humnst777 BT"/>
              <a:cs typeface="Arial" pitchFamily="34" charset="0"/>
            </a:endParaRPr>
          </a:p>
          <a:p>
            <a:pPr marL="990600" lvl="1" indent="-533400" eaLnBrk="0" hangingPunct="0">
              <a:spcBef>
                <a:spcPts val="1200"/>
              </a:spcBef>
              <a:spcAft>
                <a:spcPts val="600"/>
              </a:spcAft>
              <a:buClr>
                <a:schemeClr val="folHlink"/>
              </a:buClr>
              <a:buSzPct val="75000"/>
              <a:buFont typeface="Wingdings" pitchFamily="2" charset="2"/>
              <a:buChar char="q"/>
            </a:pPr>
            <a:r>
              <a:rPr lang="en-US" dirty="0">
                <a:solidFill>
                  <a:schemeClr val="hlink"/>
                </a:solidFill>
                <a:latin typeface="Humnst777 BT"/>
                <a:cs typeface="Arial" pitchFamily="34" charset="0"/>
              </a:rPr>
              <a:t>PPCDAM – Plano de </a:t>
            </a:r>
            <a:r>
              <a:rPr lang="en-US" dirty="0" err="1">
                <a:solidFill>
                  <a:schemeClr val="hlink"/>
                </a:solidFill>
                <a:latin typeface="Humnst777 BT"/>
                <a:cs typeface="Arial" pitchFamily="34" charset="0"/>
              </a:rPr>
              <a:t>Prevenção</a:t>
            </a:r>
            <a:r>
              <a:rPr lang="en-US" dirty="0">
                <a:solidFill>
                  <a:schemeClr val="hlink"/>
                </a:solidFill>
                <a:latin typeface="Humnst777 BT"/>
                <a:cs typeface="Arial" pitchFamily="34" charset="0"/>
              </a:rPr>
              <a:t> e </a:t>
            </a:r>
            <a:r>
              <a:rPr lang="en-US" dirty="0" err="1">
                <a:solidFill>
                  <a:schemeClr val="hlink"/>
                </a:solidFill>
                <a:latin typeface="Humnst777 BT"/>
                <a:cs typeface="Arial" pitchFamily="34" charset="0"/>
              </a:rPr>
              <a:t>Controle</a:t>
            </a:r>
            <a:r>
              <a:rPr lang="en-US" dirty="0">
                <a:solidFill>
                  <a:schemeClr val="hlink"/>
                </a:solidFill>
                <a:latin typeface="Humnst777 BT"/>
                <a:cs typeface="Arial" pitchFamily="34" charset="0"/>
              </a:rPr>
              <a:t> do </a:t>
            </a:r>
            <a:r>
              <a:rPr lang="en-US" dirty="0" err="1">
                <a:solidFill>
                  <a:schemeClr val="hlink"/>
                </a:solidFill>
                <a:latin typeface="Humnst777 BT"/>
                <a:cs typeface="Arial" pitchFamily="34" charset="0"/>
              </a:rPr>
              <a:t>Desmatamento</a:t>
            </a:r>
            <a:r>
              <a:rPr lang="en-US" dirty="0">
                <a:solidFill>
                  <a:schemeClr val="hlink"/>
                </a:solidFill>
                <a:latin typeface="Humnst777 BT"/>
                <a:cs typeface="Arial" pitchFamily="34" charset="0"/>
              </a:rPr>
              <a:t> da Amazônia Legal, </a:t>
            </a:r>
            <a:r>
              <a:rPr lang="en-US" dirty="0" err="1">
                <a:solidFill>
                  <a:schemeClr val="hlink"/>
                </a:solidFill>
                <a:latin typeface="Humnst777 BT"/>
                <a:cs typeface="Arial" pitchFamily="34" charset="0"/>
              </a:rPr>
              <a:t>coordenado</a:t>
            </a:r>
            <a:r>
              <a:rPr lang="en-US" dirty="0">
                <a:solidFill>
                  <a:schemeClr val="hlink"/>
                </a:solidFill>
                <a:latin typeface="Humnst777 BT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hlink"/>
                </a:solidFill>
                <a:latin typeface="Humnst777 BT"/>
                <a:cs typeface="Arial" pitchFamily="34" charset="0"/>
              </a:rPr>
              <a:t>pelo</a:t>
            </a:r>
            <a:r>
              <a:rPr lang="en-US" dirty="0">
                <a:solidFill>
                  <a:schemeClr val="hlink"/>
                </a:solidFill>
                <a:latin typeface="Humnst777 BT"/>
                <a:cs typeface="Arial" pitchFamily="34" charset="0"/>
              </a:rPr>
              <a:t> MMA. </a:t>
            </a:r>
          </a:p>
          <a:p>
            <a:pPr marL="533400" indent="-533400" eaLnBrk="0" hangingPunct="0">
              <a:spcBef>
                <a:spcPts val="1200"/>
              </a:spcBef>
              <a:spcAft>
                <a:spcPts val="600"/>
              </a:spcAft>
              <a:buClr>
                <a:schemeClr val="folHlink"/>
              </a:buClr>
              <a:buSzPct val="75000"/>
              <a:buFont typeface="Wingdings" pitchFamily="2" charset="2"/>
              <a:buChar char="q"/>
            </a:pPr>
            <a:r>
              <a:rPr lang="en-US" sz="2200" dirty="0" err="1">
                <a:latin typeface="Humnst777 BT"/>
                <a:cs typeface="Arial" pitchFamily="34" charset="0"/>
              </a:rPr>
              <a:t>Suporte</a:t>
            </a:r>
            <a:r>
              <a:rPr lang="en-US" sz="2200" dirty="0">
                <a:latin typeface="Humnst777 BT"/>
                <a:cs typeface="Arial" pitchFamily="34" charset="0"/>
              </a:rPr>
              <a:t> para </a:t>
            </a:r>
            <a:r>
              <a:rPr lang="en-US" sz="2200" dirty="0" err="1">
                <a:latin typeface="Humnst777 BT"/>
                <a:cs typeface="Arial" pitchFamily="34" charset="0"/>
              </a:rPr>
              <a:t>políticas</a:t>
            </a:r>
            <a:r>
              <a:rPr lang="en-US" sz="2200" dirty="0">
                <a:latin typeface="Humnst777 BT"/>
                <a:cs typeface="Arial" pitchFamily="34" charset="0"/>
              </a:rPr>
              <a:t> </a:t>
            </a:r>
            <a:r>
              <a:rPr lang="en-US" sz="2200" dirty="0" err="1">
                <a:latin typeface="Humnst777 BT"/>
                <a:cs typeface="Arial" pitchFamily="34" charset="0"/>
              </a:rPr>
              <a:t>públicas</a:t>
            </a:r>
            <a:r>
              <a:rPr lang="en-US" sz="2200" dirty="0">
                <a:latin typeface="Humnst777 BT"/>
                <a:cs typeface="Arial" pitchFamily="34" charset="0"/>
              </a:rPr>
              <a:t>  </a:t>
            </a:r>
            <a:r>
              <a:rPr lang="en-US" sz="2200" dirty="0" err="1">
                <a:latin typeface="Humnst777 BT"/>
                <a:cs typeface="Arial" pitchFamily="34" charset="0"/>
              </a:rPr>
              <a:t>em</a:t>
            </a:r>
            <a:r>
              <a:rPr lang="en-US" sz="2200" dirty="0">
                <a:latin typeface="Humnst777 BT"/>
                <a:cs typeface="Arial" pitchFamily="34" charset="0"/>
              </a:rPr>
              <a:t> </a:t>
            </a:r>
            <a:r>
              <a:rPr lang="en-US" sz="2200" dirty="0" err="1">
                <a:latin typeface="Humnst777 BT"/>
                <a:cs typeface="Arial" pitchFamily="34" charset="0"/>
              </a:rPr>
              <a:t>escalas</a:t>
            </a:r>
            <a:r>
              <a:rPr lang="en-US" sz="2200" dirty="0">
                <a:latin typeface="Humnst777 BT"/>
                <a:cs typeface="Arial" pitchFamily="34" charset="0"/>
              </a:rPr>
              <a:t> </a:t>
            </a:r>
            <a:r>
              <a:rPr lang="en-US" sz="2200" dirty="0" err="1">
                <a:latin typeface="Humnst777 BT"/>
                <a:cs typeface="Arial" pitchFamily="34" charset="0"/>
              </a:rPr>
              <a:t>regionais</a:t>
            </a:r>
            <a:r>
              <a:rPr lang="en-US" sz="2200" dirty="0">
                <a:latin typeface="Humnst777 BT"/>
                <a:cs typeface="Arial" pitchFamily="34" charset="0"/>
              </a:rPr>
              <a:t> e </a:t>
            </a:r>
            <a:r>
              <a:rPr lang="en-US" sz="2200" dirty="0" err="1">
                <a:latin typeface="Humnst777 BT"/>
                <a:cs typeface="Arial" pitchFamily="34" charset="0"/>
              </a:rPr>
              <a:t>locais</a:t>
            </a:r>
            <a:r>
              <a:rPr lang="en-US" sz="2200" dirty="0">
                <a:latin typeface="Humnst777 BT"/>
                <a:cs typeface="Arial" pitchFamily="34" charset="0"/>
              </a:rPr>
              <a:t>; </a:t>
            </a:r>
            <a:endParaRPr lang="en-US" sz="2200" dirty="0" smtClean="0">
              <a:latin typeface="Humnst777 BT"/>
              <a:cs typeface="Arial" pitchFamily="34" charset="0"/>
            </a:endParaRPr>
          </a:p>
          <a:p>
            <a:pPr marL="990600" lvl="1" indent="-533400" eaLnBrk="0" hangingPunct="0">
              <a:spcBef>
                <a:spcPts val="1200"/>
              </a:spcBef>
              <a:spcAft>
                <a:spcPts val="600"/>
              </a:spcAft>
              <a:buClr>
                <a:schemeClr val="folHlink"/>
              </a:buClr>
              <a:buSzPct val="75000"/>
              <a:buFont typeface="Wingdings" pitchFamily="2" charset="2"/>
              <a:buChar char="q"/>
            </a:pPr>
            <a:r>
              <a:rPr lang="pt-BR" dirty="0">
                <a:solidFill>
                  <a:schemeClr val="hlink"/>
                </a:solidFill>
                <a:latin typeface="Humnst777 BT"/>
                <a:cs typeface="Arial" pitchFamily="34" charset="0"/>
              </a:rPr>
              <a:t>Certificação de cadeias produtivas do agronegócio como a Moratória da Soja e o Termo de Ajustamento de Conduta da Pecuária-TAC da Carne</a:t>
            </a:r>
            <a:endParaRPr lang="en-US" dirty="0">
              <a:solidFill>
                <a:schemeClr val="hlink"/>
              </a:solidFill>
              <a:latin typeface="Humnst777 BT"/>
              <a:cs typeface="Arial" pitchFamily="34" charset="0"/>
            </a:endParaRPr>
          </a:p>
          <a:p>
            <a:pPr marL="533400" indent="-533400" eaLnBrk="0" hangingPunct="0">
              <a:spcBef>
                <a:spcPts val="1200"/>
              </a:spcBef>
              <a:spcAft>
                <a:spcPts val="600"/>
              </a:spcAft>
              <a:buClr>
                <a:schemeClr val="folHlink"/>
              </a:buClr>
              <a:buSzPct val="75000"/>
              <a:buFont typeface="Wingdings" pitchFamily="2" charset="2"/>
              <a:buChar char="q"/>
            </a:pPr>
            <a:r>
              <a:rPr lang="en-US" sz="2200" dirty="0" err="1" smtClean="0">
                <a:latin typeface="Humnst777 BT"/>
                <a:cs typeface="Arial" pitchFamily="34" charset="0"/>
              </a:rPr>
              <a:t>Fornece</a:t>
            </a:r>
            <a:r>
              <a:rPr lang="en-US" sz="2200" dirty="0" smtClean="0">
                <a:latin typeface="Humnst777 BT"/>
                <a:cs typeface="Arial" pitchFamily="34" charset="0"/>
              </a:rPr>
              <a:t> </a:t>
            </a:r>
            <a:r>
              <a:rPr lang="en-US" sz="2200" dirty="0" err="1">
                <a:latin typeface="Humnst777 BT"/>
                <a:cs typeface="Arial" pitchFamily="34" charset="0"/>
              </a:rPr>
              <a:t>estimativa</a:t>
            </a:r>
            <a:r>
              <a:rPr lang="en-US" sz="2200" dirty="0">
                <a:latin typeface="Humnst777 BT"/>
                <a:cs typeface="Arial" pitchFamily="34" charset="0"/>
              </a:rPr>
              <a:t> </a:t>
            </a:r>
            <a:r>
              <a:rPr lang="en-US" sz="2200" dirty="0" err="1">
                <a:latin typeface="Humnst777 BT"/>
                <a:cs typeface="Arial" pitchFamily="34" charset="0"/>
              </a:rPr>
              <a:t>oficial</a:t>
            </a:r>
            <a:r>
              <a:rPr lang="en-US" sz="2200" dirty="0">
                <a:latin typeface="Humnst777 BT"/>
                <a:cs typeface="Arial" pitchFamily="34" charset="0"/>
              </a:rPr>
              <a:t> para </a:t>
            </a:r>
            <a:r>
              <a:rPr lang="en-US" sz="2200" dirty="0" err="1">
                <a:latin typeface="Humnst777 BT"/>
                <a:cs typeface="Arial" pitchFamily="34" charset="0"/>
              </a:rPr>
              <a:t>subsidiar</a:t>
            </a:r>
            <a:r>
              <a:rPr lang="en-US" sz="2200" dirty="0">
                <a:latin typeface="Humnst777 BT"/>
                <a:cs typeface="Arial" pitchFamily="34" charset="0"/>
              </a:rPr>
              <a:t> </a:t>
            </a:r>
            <a:r>
              <a:rPr lang="en-US" sz="2200" dirty="0" err="1">
                <a:latin typeface="Humnst777 BT"/>
                <a:cs typeface="Arial" pitchFamily="34" charset="0"/>
              </a:rPr>
              <a:t>posições</a:t>
            </a:r>
            <a:r>
              <a:rPr lang="en-US" sz="2200" dirty="0">
                <a:latin typeface="Humnst777 BT"/>
                <a:cs typeface="Arial" pitchFamily="34" charset="0"/>
              </a:rPr>
              <a:t> </a:t>
            </a:r>
            <a:r>
              <a:rPr lang="en-US" sz="2200" dirty="0" err="1">
                <a:latin typeface="Humnst777 BT"/>
                <a:cs typeface="Arial" pitchFamily="34" charset="0"/>
              </a:rPr>
              <a:t>na</a:t>
            </a:r>
            <a:r>
              <a:rPr lang="en-US" sz="2200" dirty="0">
                <a:latin typeface="Humnst777 BT"/>
                <a:cs typeface="Arial" pitchFamily="34" charset="0"/>
              </a:rPr>
              <a:t> </a:t>
            </a:r>
            <a:r>
              <a:rPr lang="en-US" sz="2200" dirty="0" err="1">
                <a:latin typeface="Humnst777 BT"/>
                <a:cs typeface="Arial" pitchFamily="34" charset="0"/>
              </a:rPr>
              <a:t>convenção</a:t>
            </a:r>
            <a:r>
              <a:rPr lang="en-US" sz="2200" dirty="0">
                <a:latin typeface="Humnst777 BT"/>
                <a:cs typeface="Arial" pitchFamily="34" charset="0"/>
              </a:rPr>
              <a:t> do </a:t>
            </a:r>
            <a:r>
              <a:rPr lang="en-US" sz="2200" dirty="0" err="1">
                <a:latin typeface="Humnst777 BT"/>
                <a:cs typeface="Arial" pitchFamily="34" charset="0"/>
              </a:rPr>
              <a:t>carbono</a:t>
            </a:r>
            <a:r>
              <a:rPr lang="en-US" sz="2200" dirty="0">
                <a:latin typeface="Humnst777 BT"/>
                <a:cs typeface="Arial" pitchFamily="34" charset="0"/>
              </a:rPr>
              <a:t>, </a:t>
            </a:r>
            <a:r>
              <a:rPr lang="en-US" sz="2200" dirty="0" err="1">
                <a:latin typeface="Humnst777 BT"/>
                <a:cs typeface="Arial" pitchFamily="34" charset="0"/>
              </a:rPr>
              <a:t>mudanças</a:t>
            </a:r>
            <a:r>
              <a:rPr lang="en-US" sz="2200" dirty="0">
                <a:latin typeface="Humnst777 BT"/>
                <a:cs typeface="Arial" pitchFamily="34" charset="0"/>
              </a:rPr>
              <a:t> </a:t>
            </a:r>
            <a:r>
              <a:rPr lang="en-US" sz="2200" dirty="0" err="1">
                <a:latin typeface="Humnst777 BT"/>
                <a:cs typeface="Arial" pitchFamily="34" charset="0"/>
              </a:rPr>
              <a:t>climáticas</a:t>
            </a:r>
            <a:r>
              <a:rPr lang="en-US" sz="2200" dirty="0">
                <a:latin typeface="Humnst777 BT"/>
                <a:cs typeface="Arial" pitchFamily="34" charset="0"/>
              </a:rPr>
              <a:t> e de </a:t>
            </a:r>
            <a:r>
              <a:rPr lang="en-US" sz="2200" dirty="0" err="1">
                <a:latin typeface="Humnst777 BT"/>
                <a:cs typeface="Arial" pitchFamily="34" charset="0"/>
              </a:rPr>
              <a:t>biodiversidade</a:t>
            </a:r>
            <a:r>
              <a:rPr lang="en-US" sz="2200" dirty="0">
                <a:latin typeface="Humnst777 BT"/>
                <a:cs typeface="Arial" pitchFamily="34" charset="0"/>
              </a:rPr>
              <a:t>.</a:t>
            </a:r>
            <a:endParaRPr lang="pt-BR" sz="2400" dirty="0">
              <a:latin typeface="Humnst777 BT"/>
              <a:cs typeface="Arial" pitchFamily="34" charset="0"/>
            </a:endParaRPr>
          </a:p>
          <a:p>
            <a:pPr marL="533400" indent="-533400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lang="pt-BR" sz="2400" dirty="0">
              <a:latin typeface="Humnst777 BT"/>
              <a:cs typeface="Arial" pitchFamily="34" charset="0"/>
            </a:endParaRPr>
          </a:p>
          <a:p>
            <a:pPr marL="533400" indent="-533400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lang="pt-BR" sz="2400" dirty="0">
              <a:latin typeface="Humnst777 B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Monitoramento do desmatamento por satélite do </a:t>
            </a:r>
            <a:r>
              <a:rPr lang="pt-BR" dirty="0" smtClean="0"/>
              <a:t>INPE</a:t>
            </a:r>
            <a:endParaRPr lang="pt-BR" dirty="0"/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04800" y="2209800"/>
            <a:ext cx="4114800" cy="4572000"/>
          </a:xfrm>
        </p:spPr>
        <p:txBody>
          <a:bodyPr/>
          <a:lstStyle/>
          <a:p>
            <a:pPr marL="457200" lvl="1" indent="0">
              <a:spcBef>
                <a:spcPct val="20000"/>
              </a:spcBef>
              <a:spcAft>
                <a:spcPct val="20000"/>
              </a:spcAft>
              <a:buNone/>
            </a:pPr>
            <a:r>
              <a:rPr lang="pt-BR" dirty="0" smtClean="0"/>
              <a:t>Sistemas</a:t>
            </a:r>
            <a:endParaRPr lang="pt-BR" dirty="0"/>
          </a:p>
          <a:p>
            <a:pPr marL="990600" lvl="1" indent="-533400">
              <a:spcBef>
                <a:spcPct val="20000"/>
              </a:spcBef>
              <a:spcAft>
                <a:spcPct val="20000"/>
              </a:spcAft>
              <a:buFont typeface="Wingdings" pitchFamily="2" charset="2"/>
              <a:buAutoNum type="arabicPeriod"/>
            </a:pPr>
            <a:r>
              <a:rPr lang="pt-BR" sz="2000" dirty="0" err="1" smtClean="0"/>
              <a:t>Prodes</a:t>
            </a:r>
            <a:r>
              <a:rPr lang="pt-BR" sz="2000" dirty="0" smtClean="0"/>
              <a:t> -</a:t>
            </a:r>
            <a:r>
              <a:rPr lang="pt-BR" sz="2000" dirty="0" smtClean="0"/>
              <a:t>1988/2021</a:t>
            </a:r>
            <a:endParaRPr lang="pt-BR" sz="2000" dirty="0"/>
          </a:p>
          <a:p>
            <a:pPr marL="990600" lvl="1" indent="-533400">
              <a:spcBef>
                <a:spcPct val="20000"/>
              </a:spcBef>
              <a:spcAft>
                <a:spcPct val="20000"/>
              </a:spcAft>
              <a:buFont typeface="Wingdings" pitchFamily="2" charset="2"/>
              <a:buAutoNum type="arabicPeriod"/>
            </a:pPr>
            <a:r>
              <a:rPr lang="pt-BR" sz="2000" dirty="0" smtClean="0"/>
              <a:t>Deter - </a:t>
            </a:r>
            <a:r>
              <a:rPr lang="pt-BR" sz="2000" dirty="0" smtClean="0"/>
              <a:t>2004/2022</a:t>
            </a:r>
            <a:endParaRPr lang="pt-BR" sz="2000" dirty="0"/>
          </a:p>
          <a:p>
            <a:pPr marL="990600" lvl="1" indent="-533400">
              <a:spcBef>
                <a:spcPct val="20000"/>
              </a:spcBef>
              <a:spcAft>
                <a:spcPct val="20000"/>
              </a:spcAft>
              <a:buFont typeface="Wingdings" pitchFamily="2" charset="2"/>
              <a:buAutoNum type="arabicPeriod"/>
            </a:pPr>
            <a:r>
              <a:rPr lang="pt-BR" sz="2000" dirty="0" err="1" smtClean="0"/>
              <a:t>Degrad</a:t>
            </a:r>
            <a:r>
              <a:rPr lang="pt-BR" sz="2000" dirty="0" smtClean="0"/>
              <a:t>/</a:t>
            </a:r>
            <a:r>
              <a:rPr lang="pt-BR" sz="2000" dirty="0" err="1" smtClean="0"/>
              <a:t>Detex</a:t>
            </a:r>
            <a:r>
              <a:rPr lang="pt-BR" sz="2000" dirty="0" smtClean="0"/>
              <a:t> -2007- 2017</a:t>
            </a:r>
          </a:p>
          <a:p>
            <a:pPr marL="990600" lvl="1" indent="-533400">
              <a:spcBef>
                <a:spcPct val="20000"/>
              </a:spcBef>
              <a:spcAft>
                <a:spcPct val="20000"/>
              </a:spcAft>
              <a:buFont typeface="Wingdings" pitchFamily="2" charset="2"/>
              <a:buAutoNum type="arabicPeriod"/>
            </a:pPr>
            <a:r>
              <a:rPr lang="pt-BR" sz="2000" dirty="0" err="1" smtClean="0"/>
              <a:t>Terraclass</a:t>
            </a:r>
            <a:r>
              <a:rPr lang="pt-BR" sz="2000" dirty="0" smtClean="0"/>
              <a:t> </a:t>
            </a:r>
            <a:r>
              <a:rPr lang="pt-BR" sz="2000" dirty="0" smtClean="0"/>
              <a:t>– 2004, 2008, 2010, 2013, 2014</a:t>
            </a:r>
            <a:r>
              <a:rPr lang="pt-BR" sz="2000" dirty="0" smtClean="0"/>
              <a:t>, </a:t>
            </a:r>
            <a:r>
              <a:rPr lang="pt-BR" sz="2000" dirty="0" smtClean="0">
                <a:solidFill>
                  <a:srgbClr val="FF0000"/>
                </a:solidFill>
              </a:rPr>
              <a:t>2020</a:t>
            </a:r>
          </a:p>
          <a:p>
            <a:pPr marL="457200" lvl="1" indent="0">
              <a:spcBef>
                <a:spcPct val="20000"/>
              </a:spcBef>
              <a:spcAft>
                <a:spcPct val="20000"/>
              </a:spcAft>
              <a:buNone/>
            </a:pPr>
            <a:r>
              <a:rPr lang="pt-BR" sz="1400" dirty="0" smtClean="0"/>
              <a:t>Gerência:</a:t>
            </a:r>
            <a:r>
              <a:rPr lang="pt-BR" sz="1400" b="0" dirty="0" smtClean="0">
                <a:solidFill>
                  <a:srgbClr val="C00000"/>
                </a:solidFill>
              </a:rPr>
              <a:t> Cláudio Aparecido de Almeida</a:t>
            </a:r>
            <a:r>
              <a:rPr lang="pt-BR" sz="1400" dirty="0" smtClean="0"/>
              <a:t> </a:t>
            </a:r>
            <a:r>
              <a:rPr lang="pt-BR" sz="1400" b="0" dirty="0" smtClean="0"/>
              <a:t>(São José dos Campos)</a:t>
            </a:r>
          </a:p>
          <a:p>
            <a:pPr marL="457200" lvl="1" indent="0">
              <a:spcBef>
                <a:spcPct val="20000"/>
              </a:spcBef>
              <a:spcAft>
                <a:spcPct val="20000"/>
              </a:spcAft>
              <a:buNone/>
            </a:pPr>
            <a:r>
              <a:rPr lang="pt-BR" sz="1400" b="0" dirty="0" err="1" smtClean="0"/>
              <a:t>Luis</a:t>
            </a:r>
            <a:r>
              <a:rPr lang="pt-BR" sz="1400" b="0" dirty="0" smtClean="0"/>
              <a:t> Eduardo </a:t>
            </a:r>
            <a:r>
              <a:rPr lang="pt-BR" sz="1400" b="0" dirty="0" err="1" smtClean="0"/>
              <a:t>Maurano</a:t>
            </a:r>
            <a:r>
              <a:rPr lang="pt-BR" sz="1400" b="0" dirty="0" smtClean="0"/>
              <a:t>, Marcos Adami</a:t>
            </a:r>
            <a:endParaRPr lang="pt-BR" sz="1400" b="0" dirty="0"/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endParaRPr lang="pt-BR" sz="1400" b="0" dirty="0" smtClean="0"/>
          </a:p>
          <a:p>
            <a:pPr marL="457200" lvl="1" indent="0">
              <a:spcBef>
                <a:spcPts val="0"/>
              </a:spcBef>
              <a:spcAft>
                <a:spcPct val="20000"/>
              </a:spcAft>
              <a:buNone/>
            </a:pPr>
            <a:r>
              <a:rPr lang="pt-BR" sz="1400" dirty="0" smtClean="0"/>
              <a:t>Alessandra Gomes </a:t>
            </a:r>
            <a:r>
              <a:rPr lang="pt-BR" sz="1400" dirty="0" smtClean="0"/>
              <a:t>CRA-Belém</a:t>
            </a:r>
            <a:endParaRPr lang="pt-BR" sz="1400" b="0" dirty="0" smtClean="0"/>
          </a:p>
          <a:p>
            <a:pPr marL="457200" lvl="1" indent="0">
              <a:spcBef>
                <a:spcPct val="20000"/>
              </a:spcBef>
              <a:spcAft>
                <a:spcPct val="20000"/>
              </a:spcAft>
              <a:buNone/>
            </a:pPr>
            <a:endParaRPr lang="pt-BR" sz="2000" dirty="0"/>
          </a:p>
          <a:p>
            <a:pPr marL="533400" indent="-533400"/>
            <a:endParaRPr lang="pt-BR" dirty="0"/>
          </a:p>
        </p:txBody>
      </p:sp>
      <p:pic>
        <p:nvPicPr>
          <p:cNvPr id="287748" name="Picture 2" descr="terraAmaz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1086" y="2514599"/>
            <a:ext cx="4718113" cy="353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6934200" y="2105027"/>
            <a:ext cx="1556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T</a:t>
            </a:r>
            <a:r>
              <a:rPr lang="pt-BR" dirty="0" err="1" smtClean="0"/>
              <a:t>erraAmazon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209837"/>
            <a:ext cx="3805237" cy="82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8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48559" y="586721"/>
            <a:ext cx="7038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tx2"/>
                </a:solidFill>
                <a:latin typeface="+mj-lt"/>
              </a:rPr>
              <a:t>Metas</a:t>
            </a: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 de </a:t>
            </a:r>
            <a:r>
              <a:rPr lang="en-US" sz="2000" b="1" dirty="0" err="1" smtClean="0">
                <a:solidFill>
                  <a:schemeClr val="tx2"/>
                </a:solidFill>
                <a:latin typeface="+mj-lt"/>
              </a:rPr>
              <a:t>redução</a:t>
            </a: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 do </a:t>
            </a:r>
            <a:r>
              <a:rPr lang="en-US" sz="2000" b="1" dirty="0" err="1" smtClean="0">
                <a:solidFill>
                  <a:schemeClr val="tx2"/>
                </a:solidFill>
                <a:latin typeface="+mj-lt"/>
              </a:rPr>
              <a:t>desmatamento</a:t>
            </a: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+mj-lt"/>
              </a:rPr>
              <a:t>até</a:t>
            </a: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 2020</a:t>
            </a:r>
            <a:endParaRPr lang="pt-BR" sz="20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" t="2895" r="53345" b="29687"/>
          <a:stretch/>
        </p:blipFill>
        <p:spPr bwMode="auto">
          <a:xfrm>
            <a:off x="48559" y="1190086"/>
            <a:ext cx="9023570" cy="556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Resultado de imagem para mafalda planeta cabel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Resultado de imagem para mafalda planeta cabel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Resultado de imagem para mafalda planeta cabel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049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"/>
          <a:stretch/>
        </p:blipFill>
        <p:spPr>
          <a:xfrm>
            <a:off x="0" y="1447800"/>
            <a:ext cx="9211354" cy="521356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-27641" y="586721"/>
            <a:ext cx="7038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tx2"/>
                </a:solidFill>
                <a:latin typeface="+mj-lt"/>
              </a:rPr>
              <a:t>Metas</a:t>
            </a: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 de </a:t>
            </a:r>
            <a:r>
              <a:rPr lang="en-US" sz="2000" b="1" dirty="0" err="1" smtClean="0">
                <a:solidFill>
                  <a:schemeClr val="tx2"/>
                </a:solidFill>
                <a:latin typeface="+mj-lt"/>
              </a:rPr>
              <a:t>redução</a:t>
            </a: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 do </a:t>
            </a:r>
            <a:r>
              <a:rPr lang="en-US" sz="2000" b="1" dirty="0" err="1" smtClean="0">
                <a:solidFill>
                  <a:schemeClr val="tx2"/>
                </a:solidFill>
                <a:latin typeface="+mj-lt"/>
              </a:rPr>
              <a:t>desmatamento</a:t>
            </a: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+mj-lt"/>
              </a:rPr>
              <a:t>até</a:t>
            </a: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 2020</a:t>
            </a:r>
            <a:endParaRPr lang="pt-BR" sz="20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6" name="Picture 8" descr="http://img.photobucket.com/albums/v509/caosus/mafaldaMUN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244" y="28581"/>
            <a:ext cx="2478943" cy="157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8514710" y="3886200"/>
            <a:ext cx="170507" cy="1161107"/>
          </a:xfrm>
          <a:prstGeom prst="rect">
            <a:avLst/>
          </a:prstGeom>
          <a:solidFill>
            <a:srgbClr val="567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2" descr="http://lounge.obviousmag.org/with_a_little_help_from_my_friends/2016/02/o-que-mafalda-e-lisa-simpson-nos-ensinam.html.jpg?v=201605060902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1889647"/>
            <a:ext cx="2043846" cy="1286943"/>
          </a:xfrm>
          <a:prstGeom prst="rect">
            <a:avLst/>
          </a:prstGeom>
          <a:noFill/>
        </p:spPr>
      </p:pic>
      <p:sp>
        <p:nvSpPr>
          <p:cNvPr id="8" name="Retângulo 7"/>
          <p:cNvSpPr/>
          <p:nvPr/>
        </p:nvSpPr>
        <p:spPr>
          <a:xfrm>
            <a:off x="8821094" y="3810000"/>
            <a:ext cx="130401" cy="1237307"/>
          </a:xfrm>
          <a:prstGeom prst="rect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9019822" y="3505200"/>
            <a:ext cx="124178" cy="1542107"/>
          </a:xfrm>
          <a:prstGeom prst="rect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496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60" name="Rectangle 2"/>
          <p:cNvSpPr>
            <a:spLocks noChangeArrowheads="1"/>
          </p:cNvSpPr>
          <p:nvPr/>
        </p:nvSpPr>
        <p:spPr bwMode="auto">
          <a:xfrm>
            <a:off x="609600" y="1981200"/>
            <a:ext cx="822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endParaRPr lang="pt-BR" sz="2200" dirty="0">
              <a:latin typeface="Humnst777 BT"/>
              <a:cs typeface="Arial" pitchFamily="34" charset="0"/>
            </a:endParaRPr>
          </a:p>
          <a:p>
            <a:pPr marL="533400" indent="-5334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r>
              <a:rPr lang="pt-BR" sz="2200" dirty="0">
                <a:latin typeface="Humnst777 BT"/>
                <a:cs typeface="Arial" pitchFamily="34" charset="0"/>
              </a:rPr>
              <a:t>Resultados são obtidos e publicados depois do dano ter ocorrido.</a:t>
            </a:r>
          </a:p>
          <a:p>
            <a:pPr marL="533400" indent="-5334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endParaRPr lang="pt-BR" sz="2200" dirty="0">
              <a:latin typeface="Humnst777 BT"/>
              <a:cs typeface="Arial" pitchFamily="34" charset="0"/>
            </a:endParaRPr>
          </a:p>
          <a:p>
            <a:pPr marL="533400" indent="-5334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r>
              <a:rPr lang="pt-BR" sz="2200" dirty="0">
                <a:latin typeface="Humnst777 BT"/>
                <a:cs typeface="Arial" pitchFamily="34" charset="0"/>
              </a:rPr>
              <a:t>Dificuldade do governo em punir o desmatamento ilegal depois que o mesmo ocorreu. </a:t>
            </a:r>
          </a:p>
          <a:p>
            <a:pPr marL="533400" indent="-5334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endParaRPr lang="pt-BR" sz="2200" dirty="0">
              <a:latin typeface="Humnst777 BT"/>
              <a:cs typeface="Arial" pitchFamily="34" charset="0"/>
            </a:endParaRPr>
          </a:p>
          <a:p>
            <a:pPr marL="533400" indent="-5334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r>
              <a:rPr lang="pt-BR" sz="2200" dirty="0">
                <a:latin typeface="Humnst777 BT"/>
                <a:cs typeface="Arial" pitchFamily="34" charset="0"/>
              </a:rPr>
              <a:t>Demandas pela produção de informações de forma mais rápida.</a:t>
            </a:r>
          </a:p>
        </p:txBody>
      </p:sp>
      <p:sp>
        <p:nvSpPr>
          <p:cNvPr id="505861" name="Rectangle 3"/>
          <p:cNvSpPr>
            <a:spLocks noChangeArrowheads="1"/>
          </p:cNvSpPr>
          <p:nvPr/>
        </p:nvSpPr>
        <p:spPr bwMode="auto">
          <a:xfrm>
            <a:off x="990600" y="4445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2800" b="1" u="sng" dirty="0" smtClean="0">
                <a:solidFill>
                  <a:srgbClr val="003366"/>
                </a:solidFill>
                <a:latin typeface="ZapfHumnst BT"/>
                <a:cs typeface="Arial" pitchFamily="34" charset="0"/>
              </a:rPr>
              <a:t>O </a:t>
            </a:r>
            <a:r>
              <a:rPr lang="pt-BR" sz="2800" b="1" u="sng" dirty="0">
                <a:solidFill>
                  <a:srgbClr val="003366"/>
                </a:solidFill>
                <a:latin typeface="ZapfHumnst BT"/>
                <a:cs typeface="Arial" pitchFamily="34" charset="0"/>
              </a:rPr>
              <a:t>PRODES não é suficiente 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9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7909" name="Text Box 5"/>
          <p:cNvSpPr txBox="1">
            <a:spLocks noChangeArrowheads="1"/>
          </p:cNvSpPr>
          <p:nvPr/>
        </p:nvSpPr>
        <p:spPr bwMode="auto">
          <a:xfrm>
            <a:off x="533400" y="0"/>
            <a:ext cx="8305800" cy="14589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pt-BR" altLang="en-US" sz="2800">
                <a:latin typeface="Humnst777 BT"/>
                <a:cs typeface="Arial" pitchFamily="34" charset="0"/>
              </a:rPr>
              <a:t>Março de 200</a:t>
            </a:r>
            <a:r>
              <a:rPr lang="en-US" altLang="en-US" sz="2800">
                <a:latin typeface="Humnst777 BT"/>
                <a:cs typeface="Arial" pitchFamily="34" charset="0"/>
              </a:rPr>
              <a:t>4</a:t>
            </a:r>
            <a:r>
              <a:rPr lang="pt-BR" altLang="en-US" sz="2800">
                <a:latin typeface="Humnst777 BT"/>
                <a:cs typeface="Arial" pitchFamily="34" charset="0"/>
              </a:rPr>
              <a:t> 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pt-BR" altLang="en-US" sz="2800">
                <a:latin typeface="Humnst777 BT"/>
                <a:cs typeface="Arial" pitchFamily="34" charset="0"/>
              </a:rPr>
              <a:t>Plano de Ação para a Prevenção e Controle do Desmatamento na Amazônia Legal</a:t>
            </a:r>
            <a:endParaRPr lang="en-US" sz="2800">
              <a:latin typeface="Humnst777 BT"/>
              <a:cs typeface="Arial" pitchFamily="34" charset="0"/>
            </a:endParaRPr>
          </a:p>
        </p:txBody>
      </p:sp>
      <p:sp>
        <p:nvSpPr>
          <p:cNvPr id="507910" name="Text Box 5"/>
          <p:cNvSpPr txBox="1">
            <a:spLocks noChangeArrowheads="1"/>
          </p:cNvSpPr>
          <p:nvPr/>
        </p:nvSpPr>
        <p:spPr bwMode="auto">
          <a:xfrm>
            <a:off x="533400" y="4343400"/>
            <a:ext cx="8305800" cy="166846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pt-BR" altLang="en-US" sz="3200">
                <a:latin typeface="Humnst777 BT"/>
                <a:cs typeface="Arial" pitchFamily="34" charset="0"/>
              </a:rPr>
              <a:t>Solicitação do governo ao INPE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pt-BR" altLang="en-US" sz="3200">
                <a:latin typeface="Humnst777 BT"/>
                <a:cs typeface="Arial" pitchFamily="34" charset="0"/>
              </a:rPr>
              <a:t>Um sistema para apoio à prevenção e controle do desmatamento</a:t>
            </a:r>
            <a:endParaRPr lang="en-US" sz="3200">
              <a:latin typeface="Humnst777 B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2" name="Rectangle 4"/>
          <p:cNvSpPr>
            <a:spLocks noChangeArrowheads="1"/>
          </p:cNvSpPr>
          <p:nvPr/>
        </p:nvSpPr>
        <p:spPr bwMode="auto">
          <a:xfrm>
            <a:off x="685800" y="68580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2800" b="1">
                <a:solidFill>
                  <a:schemeClr val="tx2"/>
                </a:solidFill>
                <a:latin typeface="Verdana" pitchFamily="34" charset="0"/>
              </a:rPr>
              <a:t>DETER: </a:t>
            </a:r>
            <a:r>
              <a:rPr lang="en-US" sz="2400">
                <a:solidFill>
                  <a:schemeClr val="tx2"/>
                </a:solidFill>
                <a:latin typeface="Microsoft Sans Serif" pitchFamily="34" charset="0"/>
              </a:rPr>
              <a:t>DEteção em TEmpo Real do desmatamento na Amazônia Legal</a:t>
            </a:r>
            <a:endParaRPr lang="pt-BR" sz="2400">
              <a:solidFill>
                <a:schemeClr val="tx2"/>
              </a:solidFill>
              <a:latin typeface="Microsoft Sans Serif" pitchFamily="34" charset="0"/>
            </a:endParaRPr>
          </a:p>
        </p:txBody>
      </p:sp>
      <p:sp>
        <p:nvSpPr>
          <p:cNvPr id="508933" name="Rectangle 5"/>
          <p:cNvSpPr>
            <a:spLocks noChangeArrowheads="1"/>
          </p:cNvSpPr>
          <p:nvPr/>
        </p:nvSpPr>
        <p:spPr bwMode="auto">
          <a:xfrm>
            <a:off x="609600" y="2057400"/>
            <a:ext cx="822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r>
              <a:rPr lang="pt-BR" sz="2400" b="1" dirty="0">
                <a:latin typeface="Humnst777 BT"/>
              </a:rPr>
              <a:t>Contexto</a:t>
            </a:r>
            <a:r>
              <a:rPr lang="pt-BR" sz="2400" dirty="0">
                <a:latin typeface="Humnst777 BT"/>
              </a:rPr>
              <a:t>: Plano de Ação para Prevenção e Controle do Desmatamento na Amazônia Legal. PPCDAM</a:t>
            </a:r>
          </a:p>
          <a:p>
            <a:pPr marL="742950" lvl="1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itchFamily="2" charset="2"/>
              <a:buChar char="n"/>
            </a:pPr>
            <a:r>
              <a:rPr lang="pt-BR" sz="2000" dirty="0">
                <a:latin typeface="Humnst777 BT"/>
              </a:rPr>
              <a:t>Utiliza dados do PRODES (fornece base inicial)</a:t>
            </a:r>
          </a:p>
          <a:p>
            <a:pPr marL="742950" lvl="1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itchFamily="2" charset="2"/>
              <a:buChar char="n"/>
            </a:pPr>
            <a:r>
              <a:rPr lang="pt-BR" sz="2000" dirty="0">
                <a:latin typeface="Humnst777 BT"/>
              </a:rPr>
              <a:t>Opera com um conceito mais abrangente de desmatamento</a:t>
            </a:r>
          </a:p>
          <a:p>
            <a:pPr marL="1143000" lvl="2" indent="-2286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pt-BR" dirty="0">
                <a:latin typeface="Humnst777 BT"/>
              </a:rPr>
              <a:t>Inclui degradação </a:t>
            </a:r>
            <a:r>
              <a:rPr lang="pt-BR" dirty="0" smtClean="0">
                <a:latin typeface="Humnst777 BT"/>
              </a:rPr>
              <a:t>florestal: corte seletivo e cicatriz de fogo florestal</a:t>
            </a:r>
          </a:p>
          <a:p>
            <a:pPr marL="1143000" lvl="2" indent="-2286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pt-BR" sz="2400" dirty="0">
              <a:latin typeface="Humnst777 BT"/>
            </a:endParaRP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r>
              <a:rPr lang="pt-BR" sz="2400" b="1" dirty="0">
                <a:latin typeface="Humnst777 BT"/>
              </a:rPr>
              <a:t>Objetivo</a:t>
            </a:r>
            <a:r>
              <a:rPr lang="pt-BR" sz="2400" dirty="0">
                <a:latin typeface="Humnst777 BT"/>
              </a:rPr>
              <a:t>: fornecer informações sobre local e tamanho das ocorrências de desmatamento para a fiscalização.</a:t>
            </a:r>
          </a:p>
          <a:p>
            <a:pPr marL="742950" lvl="1" indent="-285750">
              <a:spcBef>
                <a:spcPct val="30000"/>
              </a:spcBef>
              <a:spcAft>
                <a:spcPct val="30000"/>
              </a:spcAft>
              <a:buClr>
                <a:schemeClr val="folHlink"/>
              </a:buClr>
              <a:buSzPct val="70000"/>
              <a:buFont typeface="Wingdings" pitchFamily="2" charset="2"/>
              <a:buChar char="n"/>
            </a:pPr>
            <a:r>
              <a:rPr lang="pt-BR" sz="2400" dirty="0">
                <a:latin typeface="Humnst777 BT"/>
              </a:rPr>
              <a:t>Medida de área apenas para hierarquização.</a:t>
            </a:r>
            <a:endParaRPr lang="pt-BR" sz="2800" b="1" dirty="0">
              <a:latin typeface="Garamond (W1)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6" name="Rectangle 4"/>
          <p:cNvSpPr>
            <a:spLocks noChangeArrowheads="1"/>
          </p:cNvSpPr>
          <p:nvPr/>
        </p:nvSpPr>
        <p:spPr bwMode="auto">
          <a:xfrm>
            <a:off x="685800" y="762000"/>
            <a:ext cx="81629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r>
              <a:rPr lang="pt-BR" sz="2800" b="1" dirty="0">
                <a:solidFill>
                  <a:schemeClr val="tx2"/>
                </a:solidFill>
                <a:latin typeface="Verdana" pitchFamily="34" charset="0"/>
              </a:rPr>
              <a:t>DETER -  </a:t>
            </a:r>
            <a:r>
              <a:rPr lang="pt-BR" sz="2800" b="1" dirty="0" smtClean="0">
                <a:solidFill>
                  <a:schemeClr val="tx2"/>
                </a:solidFill>
                <a:latin typeface="Verdana" pitchFamily="34" charset="0"/>
              </a:rPr>
              <a:t>2004 a 2017: Características</a:t>
            </a:r>
            <a:endParaRPr lang="pt-BR" sz="2800" b="1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509957" name="Rectangle 5"/>
          <p:cNvSpPr>
            <a:spLocks noChangeArrowheads="1"/>
          </p:cNvSpPr>
          <p:nvPr/>
        </p:nvSpPr>
        <p:spPr bwMode="auto">
          <a:xfrm>
            <a:off x="912813" y="1905000"/>
            <a:ext cx="8110537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endParaRPr lang="en-US" sz="2400" dirty="0" smtClean="0">
              <a:latin typeface="Humnst777 Lt BT" pitchFamily="34" charset="0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r>
              <a:rPr lang="en-US" sz="2400" dirty="0" err="1" smtClean="0">
                <a:latin typeface="Humnst777 Lt BT" pitchFamily="34" charset="0"/>
              </a:rPr>
              <a:t>Atualização</a:t>
            </a:r>
            <a:r>
              <a:rPr lang="en-US" sz="2400" dirty="0" smtClean="0">
                <a:latin typeface="Humnst777 Lt BT" pitchFamily="34" charset="0"/>
              </a:rPr>
              <a:t> </a:t>
            </a:r>
            <a:r>
              <a:rPr lang="en-US" sz="2400" dirty="0">
                <a:latin typeface="Humnst777 Lt BT" pitchFamily="34" charset="0"/>
              </a:rPr>
              <a:t>a </a:t>
            </a:r>
            <a:r>
              <a:rPr lang="en-US" sz="2400" dirty="0" err="1">
                <a:latin typeface="Humnst777 Lt BT" pitchFamily="34" charset="0"/>
              </a:rPr>
              <a:t>cada</a:t>
            </a:r>
            <a:r>
              <a:rPr lang="en-US" sz="2400" dirty="0">
                <a:latin typeface="Humnst777 Lt BT" pitchFamily="34" charset="0"/>
              </a:rPr>
              <a:t> </a:t>
            </a:r>
            <a:r>
              <a:rPr lang="en-US" sz="2400" dirty="0" err="1">
                <a:latin typeface="Humnst777 Lt BT" pitchFamily="34" charset="0"/>
              </a:rPr>
              <a:t>dois</a:t>
            </a:r>
            <a:r>
              <a:rPr lang="en-US" sz="2400" dirty="0">
                <a:latin typeface="Humnst777 Lt BT" pitchFamily="34" charset="0"/>
              </a:rPr>
              <a:t> </a:t>
            </a:r>
            <a:r>
              <a:rPr lang="en-US" sz="2400" dirty="0" err="1" smtClean="0">
                <a:latin typeface="Humnst777 Lt BT" pitchFamily="34" charset="0"/>
              </a:rPr>
              <a:t>dias</a:t>
            </a:r>
            <a:r>
              <a:rPr lang="en-US" sz="2400" dirty="0" smtClean="0">
                <a:latin typeface="Humnst777 Lt BT" pitchFamily="34" charset="0"/>
              </a:rPr>
              <a:t>; </a:t>
            </a:r>
            <a:endParaRPr lang="en-US" sz="2400" dirty="0">
              <a:latin typeface="Humnst777 Lt BT" pitchFamily="34" charset="0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r>
              <a:rPr lang="en-US" sz="2400" dirty="0" err="1" smtClean="0">
                <a:latin typeface="Humnst777 Lt BT" pitchFamily="34" charset="0"/>
              </a:rPr>
              <a:t>Impreciso</a:t>
            </a:r>
            <a:r>
              <a:rPr lang="en-US" sz="2400" dirty="0" smtClean="0">
                <a:latin typeface="Humnst777 Lt BT" pitchFamily="34" charset="0"/>
              </a:rPr>
              <a:t> </a:t>
            </a:r>
            <a:r>
              <a:rPr lang="en-US" sz="2400" dirty="0">
                <a:latin typeface="Humnst777 Lt BT" pitchFamily="34" charset="0"/>
              </a:rPr>
              <a:t>para </a:t>
            </a:r>
            <a:r>
              <a:rPr lang="en-US" sz="2400" dirty="0" err="1">
                <a:latin typeface="Humnst777 Lt BT" pitchFamily="34" charset="0"/>
              </a:rPr>
              <a:t>estimativas</a:t>
            </a:r>
            <a:r>
              <a:rPr lang="en-US" sz="2400" dirty="0">
                <a:latin typeface="Humnst777 Lt BT" pitchFamily="34" charset="0"/>
              </a:rPr>
              <a:t> das </a:t>
            </a:r>
            <a:r>
              <a:rPr lang="en-US" sz="2400" dirty="0" err="1">
                <a:latin typeface="Humnst777 Lt BT" pitchFamily="34" charset="0"/>
              </a:rPr>
              <a:t>áreas</a:t>
            </a:r>
            <a:r>
              <a:rPr lang="en-US" sz="2400" dirty="0">
                <a:latin typeface="Humnst777 Lt BT" pitchFamily="34" charset="0"/>
              </a:rPr>
              <a:t> </a:t>
            </a:r>
            <a:r>
              <a:rPr lang="en-US" sz="2400" dirty="0" err="1">
                <a:latin typeface="Humnst777 Lt BT" pitchFamily="34" charset="0"/>
              </a:rPr>
              <a:t>desmatadas</a:t>
            </a:r>
            <a:r>
              <a:rPr lang="en-US" sz="2400" dirty="0">
                <a:latin typeface="Humnst777 Lt BT" pitchFamily="34" charset="0"/>
              </a:rPr>
              <a:t>;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r>
              <a:rPr lang="en-US" sz="2400" dirty="0" err="1" smtClean="0">
                <a:latin typeface="Humnst777 Lt BT" pitchFamily="34" charset="0"/>
              </a:rPr>
              <a:t>Detecção</a:t>
            </a:r>
            <a:r>
              <a:rPr lang="en-US" sz="2400" dirty="0" smtClean="0">
                <a:latin typeface="Humnst777 Lt BT" pitchFamily="34" charset="0"/>
              </a:rPr>
              <a:t> de </a:t>
            </a:r>
            <a:r>
              <a:rPr lang="en-US" sz="2400" dirty="0" err="1">
                <a:latin typeface="Humnst777 Lt BT" pitchFamily="34" charset="0"/>
              </a:rPr>
              <a:t>desmatamentos</a:t>
            </a:r>
            <a:r>
              <a:rPr lang="en-US" sz="2400" dirty="0">
                <a:latin typeface="Humnst777 Lt BT" pitchFamily="34" charset="0"/>
              </a:rPr>
              <a:t> </a:t>
            </a:r>
            <a:r>
              <a:rPr lang="en-US" sz="2400" dirty="0" err="1">
                <a:latin typeface="Humnst777 Lt BT" pitchFamily="34" charset="0"/>
              </a:rPr>
              <a:t>superiores</a:t>
            </a:r>
            <a:r>
              <a:rPr lang="en-US" sz="2400" dirty="0">
                <a:latin typeface="Humnst777 Lt BT" pitchFamily="34" charset="0"/>
              </a:rPr>
              <a:t> a 25 ha. </a:t>
            </a:r>
            <a:r>
              <a:rPr lang="en-US" sz="2400" dirty="0" err="1">
                <a:latin typeface="Humnst777 Lt BT" pitchFamily="34" charset="0"/>
              </a:rPr>
              <a:t>Mais</a:t>
            </a:r>
            <a:r>
              <a:rPr lang="en-US" sz="2400" dirty="0">
                <a:latin typeface="Humnst777 Lt BT" pitchFamily="34" charset="0"/>
              </a:rPr>
              <a:t> </a:t>
            </a:r>
            <a:r>
              <a:rPr lang="en-US" sz="2400" dirty="0" err="1">
                <a:latin typeface="Humnst777 Lt BT" pitchFamily="34" charset="0"/>
              </a:rPr>
              <a:t>eficiente</a:t>
            </a:r>
            <a:r>
              <a:rPr lang="en-US" sz="2400" dirty="0">
                <a:latin typeface="Humnst777 Lt BT" pitchFamily="34" charset="0"/>
              </a:rPr>
              <a:t> a </a:t>
            </a:r>
            <a:r>
              <a:rPr lang="en-US" sz="2400" dirty="0" err="1">
                <a:latin typeface="Humnst777 Lt BT" pitchFamily="34" charset="0"/>
              </a:rPr>
              <a:t>partir</a:t>
            </a:r>
            <a:r>
              <a:rPr lang="en-US" sz="2400" dirty="0">
                <a:latin typeface="Humnst777 Lt BT" pitchFamily="34" charset="0"/>
              </a:rPr>
              <a:t> de 100 ha;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r>
              <a:rPr lang="en-US" sz="2400" dirty="0" err="1" smtClean="0">
                <a:latin typeface="Humnst777 Lt BT" pitchFamily="34" charset="0"/>
              </a:rPr>
              <a:t>Disseminação</a:t>
            </a:r>
            <a:r>
              <a:rPr lang="en-US" sz="2400" dirty="0" smtClean="0">
                <a:latin typeface="Humnst777 Lt BT" pitchFamily="34" charset="0"/>
              </a:rPr>
              <a:t> </a:t>
            </a:r>
            <a:r>
              <a:rPr lang="en-US" sz="2400" dirty="0" err="1" smtClean="0">
                <a:latin typeface="Humnst777 Lt BT" pitchFamily="34" charset="0"/>
              </a:rPr>
              <a:t>expedita</a:t>
            </a:r>
            <a:r>
              <a:rPr lang="en-US" sz="2400" dirty="0" smtClean="0">
                <a:latin typeface="Humnst777 Lt BT" pitchFamily="34" charset="0"/>
              </a:rPr>
              <a:t> dos </a:t>
            </a:r>
            <a:r>
              <a:rPr lang="en-US" sz="2400" dirty="0" err="1" smtClean="0">
                <a:latin typeface="Humnst777 Lt BT" pitchFamily="34" charset="0"/>
              </a:rPr>
              <a:t>resultados</a:t>
            </a:r>
            <a:r>
              <a:rPr lang="en-US" sz="2400" dirty="0" smtClean="0">
                <a:latin typeface="Humnst777 Lt BT" pitchFamily="34" charset="0"/>
              </a:rPr>
              <a:t> </a:t>
            </a:r>
            <a:r>
              <a:rPr lang="en-US" sz="2400" dirty="0" err="1" smtClean="0">
                <a:latin typeface="Humnst777 Lt BT" pitchFamily="34" charset="0"/>
              </a:rPr>
              <a:t>na</a:t>
            </a:r>
            <a:r>
              <a:rPr lang="en-US" sz="2400" dirty="0" smtClean="0">
                <a:latin typeface="Humnst777 Lt BT" pitchFamily="34" charset="0"/>
              </a:rPr>
              <a:t> internet; </a:t>
            </a:r>
            <a:r>
              <a:rPr lang="pt-BR" sz="2400" b="1" dirty="0" smtClean="0">
                <a:solidFill>
                  <a:schemeClr val="tx2"/>
                </a:solidFill>
                <a:latin typeface="Humnst777 Lt BT" pitchFamily="34" charset="0"/>
              </a:rPr>
              <a:t>www.obt.inpe.br/deter</a:t>
            </a:r>
            <a:endParaRPr lang="en-US" sz="2400" dirty="0" smtClean="0">
              <a:latin typeface="Humnst777 Lt BT" pitchFamily="34" charset="0"/>
            </a:endParaRPr>
          </a:p>
          <a:p>
            <a:pPr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75000"/>
            </a:pPr>
            <a:endParaRPr lang="pt-BR" sz="2400" b="1" dirty="0">
              <a:latin typeface="Humnst777 Lt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6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589746"/>
            <a:ext cx="8882063" cy="954107"/>
          </a:xfrm>
        </p:spPr>
        <p:txBody>
          <a:bodyPr anchor="ctr"/>
          <a:lstStyle/>
          <a:p>
            <a:r>
              <a:rPr lang="en-US" dirty="0">
                <a:solidFill>
                  <a:srgbClr val="00005E"/>
                </a:solidFill>
              </a:rPr>
              <a:t>DETER – </a:t>
            </a:r>
            <a:r>
              <a:rPr lang="en-US" dirty="0" err="1" smtClean="0">
                <a:solidFill>
                  <a:srgbClr val="00005E"/>
                </a:solidFill>
              </a:rPr>
              <a:t>Sensores</a:t>
            </a:r>
            <a:r>
              <a:rPr lang="en-US" dirty="0" smtClean="0">
                <a:solidFill>
                  <a:srgbClr val="00005E"/>
                </a:solidFill>
              </a:rPr>
              <a:t> com </a:t>
            </a:r>
            <a:r>
              <a:rPr lang="en-US" dirty="0" err="1" smtClean="0">
                <a:solidFill>
                  <a:srgbClr val="00005E"/>
                </a:solidFill>
              </a:rPr>
              <a:t>alta</a:t>
            </a:r>
            <a:r>
              <a:rPr lang="en-US" dirty="0" smtClean="0">
                <a:solidFill>
                  <a:srgbClr val="00005E"/>
                </a:solidFill>
              </a:rPr>
              <a:t> taxa de </a:t>
            </a:r>
            <a:r>
              <a:rPr lang="en-US" dirty="0" err="1" smtClean="0">
                <a:solidFill>
                  <a:srgbClr val="00005E"/>
                </a:solidFill>
              </a:rPr>
              <a:t>revisita</a:t>
            </a:r>
            <a:endParaRPr lang="en-US" dirty="0">
              <a:solidFill>
                <a:srgbClr val="00005E"/>
              </a:solidFill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524000"/>
            <a:ext cx="4038600" cy="4724400"/>
          </a:xfrm>
        </p:spPr>
        <p:txBody>
          <a:bodyPr/>
          <a:lstStyle/>
          <a:p>
            <a:endParaRPr lang="en-US" sz="2400"/>
          </a:p>
          <a:p>
            <a:endParaRPr lang="en-US" sz="2400"/>
          </a:p>
        </p:txBody>
      </p:sp>
      <p:pic>
        <p:nvPicPr>
          <p:cNvPr id="120836" name="Picture 4" descr="npo00000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81150"/>
            <a:ext cx="3509963" cy="23860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4191000" y="1812925"/>
            <a:ext cx="367982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Humnst777 BT"/>
              </a:rPr>
              <a:t>TERRA e AQUA</a:t>
            </a:r>
          </a:p>
          <a:p>
            <a:pPr algn="ctr">
              <a:spcBef>
                <a:spcPct val="50000"/>
              </a:spcBef>
            </a:pPr>
            <a:r>
              <a:rPr lang="en-US" sz="2000" b="1" dirty="0">
                <a:latin typeface="Humnst777 BT"/>
              </a:rPr>
              <a:t>MODIS - Moderate-resolution</a:t>
            </a:r>
          </a:p>
          <a:p>
            <a:pPr algn="ctr">
              <a:spcBef>
                <a:spcPct val="50000"/>
              </a:spcBef>
            </a:pPr>
            <a:r>
              <a:rPr lang="en-US" sz="2000" b="1" dirty="0">
                <a:latin typeface="Humnst777 BT"/>
              </a:rPr>
              <a:t>Imaging </a:t>
            </a:r>
            <a:r>
              <a:rPr lang="en-US" sz="2000" b="1" dirty="0" err="1">
                <a:latin typeface="Humnst777 BT"/>
              </a:rPr>
              <a:t>Spectroradiometer</a:t>
            </a:r>
            <a:endParaRPr lang="en-US" sz="2000" b="1" dirty="0">
              <a:latin typeface="Humnst777 BT"/>
            </a:endParaRPr>
          </a:p>
          <a:p>
            <a:pPr algn="ctr"/>
            <a:endParaRPr lang="en-US" sz="2000" b="1" dirty="0">
              <a:latin typeface="Humnst777 BT"/>
            </a:endParaRPr>
          </a:p>
          <a:p>
            <a:pPr algn="ctr"/>
            <a:r>
              <a:rPr lang="en-US" sz="2000" b="1" dirty="0">
                <a:latin typeface="Humnst777 BT"/>
              </a:rPr>
              <a:t>Temporal resolution: Daily</a:t>
            </a:r>
          </a:p>
          <a:p>
            <a:pPr algn="ctr"/>
            <a:r>
              <a:rPr lang="en-US" sz="2000" b="1" dirty="0">
                <a:latin typeface="Humnst777 BT"/>
              </a:rPr>
              <a:t>Spatial resolution: 250 m</a:t>
            </a:r>
          </a:p>
        </p:txBody>
      </p:sp>
      <p:pic>
        <p:nvPicPr>
          <p:cNvPr id="120838" name="Picture 6" descr="npo00000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38600"/>
            <a:ext cx="3505200" cy="2628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3886200" y="4327525"/>
            <a:ext cx="4572000" cy="2378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Humnst777 BT"/>
              </a:rPr>
              <a:t>CBERS - China-Brazil Earth Resources Satellite</a:t>
            </a:r>
          </a:p>
          <a:p>
            <a:pPr algn="ctr">
              <a:spcBef>
                <a:spcPct val="50000"/>
              </a:spcBef>
            </a:pPr>
            <a:r>
              <a:rPr lang="en-US" sz="2000" b="1" dirty="0">
                <a:latin typeface="Humnst777 BT"/>
              </a:rPr>
              <a:t>WFI sensor</a:t>
            </a:r>
          </a:p>
          <a:p>
            <a:pPr algn="ctr"/>
            <a:r>
              <a:rPr lang="en-US" sz="2000" b="1" dirty="0">
                <a:latin typeface="Humnst777 BT"/>
              </a:rPr>
              <a:t>Temporal resolution: 5 days</a:t>
            </a:r>
          </a:p>
          <a:p>
            <a:pPr algn="ctr"/>
            <a:endParaRPr lang="en-US" sz="2000" b="1" dirty="0">
              <a:latin typeface="Humnst777 BT"/>
            </a:endParaRPr>
          </a:p>
          <a:p>
            <a:pPr algn="ctr"/>
            <a:r>
              <a:rPr lang="en-US" sz="2000" b="1" dirty="0">
                <a:latin typeface="Humnst777 BT"/>
              </a:rPr>
              <a:t>Spatial resolution: 250 m</a:t>
            </a:r>
          </a:p>
          <a:p>
            <a:pPr algn="ctr"/>
            <a:endParaRPr lang="en-US" sz="2000" b="1" dirty="0">
              <a:latin typeface="Humnst777 B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80" name="Rectangle 4"/>
          <p:cNvSpPr>
            <a:spLocks noChangeArrowheads="1"/>
          </p:cNvSpPr>
          <p:nvPr/>
        </p:nvSpPr>
        <p:spPr bwMode="auto">
          <a:xfrm>
            <a:off x="838200" y="2286000"/>
            <a:ext cx="76787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algn="ctr"/>
            <a:r>
              <a:rPr lang="pt-BR" sz="2800" b="1">
                <a:solidFill>
                  <a:schemeClr val="tx2"/>
                </a:solidFill>
                <a:latin typeface="Verdana" pitchFamily="34" charset="0"/>
              </a:rPr>
              <a:t>Tempo de ocorrência é diferente do tempo de detecção!!!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3" name="Text Box 5"/>
          <p:cNvSpPr txBox="1">
            <a:spLocks noChangeArrowheads="1"/>
          </p:cNvSpPr>
          <p:nvPr/>
        </p:nvSpPr>
        <p:spPr bwMode="auto">
          <a:xfrm>
            <a:off x="0" y="685800"/>
            <a:ext cx="8039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r>
              <a:rPr lang="pt-BR" sz="2400" b="1">
                <a:solidFill>
                  <a:srgbClr val="003366"/>
                </a:solidFill>
                <a:latin typeface="ZapfHumnst BT"/>
                <a:cs typeface="Times New Roman" pitchFamily="18" charset="0"/>
              </a:rPr>
              <a:t>Distribuição de nuvens – Agosto 2007 a Julho de 2008</a:t>
            </a:r>
          </a:p>
        </p:txBody>
      </p:sp>
      <p:pic>
        <p:nvPicPr>
          <p:cNvPr id="5140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9144000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4055" name="Oval 7"/>
          <p:cNvSpPr>
            <a:spLocks noChangeArrowheads="1"/>
          </p:cNvSpPr>
          <p:nvPr/>
        </p:nvSpPr>
        <p:spPr bwMode="auto">
          <a:xfrm>
            <a:off x="8001000" y="4876800"/>
            <a:ext cx="762000" cy="457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4056" name="Oval 8"/>
          <p:cNvSpPr>
            <a:spLocks noChangeArrowheads="1"/>
          </p:cNvSpPr>
          <p:nvPr/>
        </p:nvSpPr>
        <p:spPr bwMode="auto">
          <a:xfrm>
            <a:off x="6858000" y="5029200"/>
            <a:ext cx="533400" cy="1066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Extensão_Total_12-27agosto2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225" y="847725"/>
            <a:ext cx="6378575" cy="5994400"/>
          </a:xfrm>
          <a:prstGeom prst="rect">
            <a:avLst/>
          </a:prstGeom>
          <a:noFill/>
        </p:spPr>
      </p:pic>
      <p:sp>
        <p:nvSpPr>
          <p:cNvPr id="200707" name="Rectangle 3"/>
          <p:cNvSpPr>
            <a:spLocks noChangeArrowheads="1"/>
          </p:cNvSpPr>
          <p:nvPr/>
        </p:nvSpPr>
        <p:spPr bwMode="auto">
          <a:xfrm>
            <a:off x="5105400" y="4365625"/>
            <a:ext cx="936625" cy="93503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0708" name="Text Box 4"/>
          <p:cNvSpPr txBox="1">
            <a:spLocks noChangeArrowheads="1"/>
          </p:cNvSpPr>
          <p:nvPr/>
        </p:nvSpPr>
        <p:spPr bwMode="auto">
          <a:xfrm>
            <a:off x="1177925" y="381000"/>
            <a:ext cx="6365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2000">
                <a:latin typeface="Microsoft Sans Serif" pitchFamily="34" charset="0"/>
              </a:rPr>
              <a:t>MÁSCARA DO PRODES  SOBRE A IMAGEM MODIS</a:t>
            </a:r>
            <a:r>
              <a:rPr lang="pt-BR" sz="2000">
                <a:solidFill>
                  <a:schemeClr val="accent2"/>
                </a:solidFill>
                <a:latin typeface="Microsoft Sans Serif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152400" y="830263"/>
            <a:ext cx="76963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chemeClr val="tx2"/>
                </a:solidFill>
                <a:latin typeface="Verdana" pitchFamily="34" charset="0"/>
              </a:rPr>
              <a:t>Processos de perda da Cobertura Florestal</a:t>
            </a:r>
            <a:endParaRPr lang="pt-BR" sz="2400" b="1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173061" name="Espaço Reservado para Conteúdo 2"/>
          <p:cNvSpPr>
            <a:spLocks/>
          </p:cNvSpPr>
          <p:nvPr/>
        </p:nvSpPr>
        <p:spPr bwMode="auto">
          <a:xfrm>
            <a:off x="912813" y="1905000"/>
            <a:ext cx="8110537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AutoNum type="arabicPeriod"/>
            </a:pPr>
            <a:endParaRPr lang="pt-BR" sz="2800" b="1">
              <a:latin typeface="Garamond (W1)" pitchFamily="18" charset="0"/>
            </a:endParaRPr>
          </a:p>
          <a:p>
            <a:pPr marL="533400" indent="-5334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AutoNum type="arabicPeriod"/>
            </a:pPr>
            <a:r>
              <a:rPr lang="pt-BR" sz="3200" b="1">
                <a:latin typeface="Garamond (W1)" pitchFamily="18" charset="0"/>
              </a:rPr>
              <a:t>Corte raso. </a:t>
            </a:r>
          </a:p>
          <a:p>
            <a:pPr marL="533400" indent="-5334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AutoNum type="arabicPeriod"/>
            </a:pPr>
            <a:endParaRPr lang="pt-BR" sz="3200" b="1">
              <a:latin typeface="Garamond (W1)" pitchFamily="18" charset="0"/>
            </a:endParaRPr>
          </a:p>
          <a:p>
            <a:pPr marL="533400" indent="-5334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AutoNum type="arabicPeriod"/>
            </a:pPr>
            <a:endParaRPr lang="pt-BR" sz="3200" b="1">
              <a:latin typeface="Garamond (W1)" pitchFamily="18" charset="0"/>
            </a:endParaRPr>
          </a:p>
          <a:p>
            <a:pPr marL="533400" indent="-5334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AutoNum type="arabicPeriod"/>
            </a:pPr>
            <a:r>
              <a:rPr lang="pt-BR" sz="3200" b="1">
                <a:latin typeface="Garamond (W1)" pitchFamily="18" charset="0"/>
              </a:rPr>
              <a:t>Degradação florestal Progressiva.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Detalhe_Extensão_Total_12-27agosto2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012825"/>
            <a:ext cx="7908925" cy="5845175"/>
          </a:xfrm>
          <a:prstGeom prst="rect">
            <a:avLst/>
          </a:prstGeom>
          <a:noFill/>
        </p:spPr>
      </p:pic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8080375" y="6400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01732" name="Text Box 4"/>
          <p:cNvSpPr txBox="1">
            <a:spLocks noChangeArrowheads="1"/>
          </p:cNvSpPr>
          <p:nvPr/>
        </p:nvSpPr>
        <p:spPr bwMode="auto">
          <a:xfrm>
            <a:off x="1258888" y="-26988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Extensao_2003_total_ago+Sem_Alerta+imag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84213"/>
            <a:ext cx="8588375" cy="6180137"/>
          </a:xfrm>
          <a:prstGeom prst="rect">
            <a:avLst/>
          </a:prstGeom>
          <a:noFill/>
        </p:spPr>
      </p:pic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527050" y="34242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chemeClr val="tx2"/>
                </a:solidFill>
              </a:rPr>
              <a:t> </a:t>
            </a:r>
            <a:endParaRPr lang="pt-BR" sz="14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203780" name="Text Box 4"/>
          <p:cNvSpPr txBox="1">
            <a:spLocks noChangeArrowheads="1"/>
          </p:cNvSpPr>
          <p:nvPr/>
        </p:nvSpPr>
        <p:spPr bwMode="auto">
          <a:xfrm>
            <a:off x="3419475" y="3440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03781" name="Text Box 5"/>
          <p:cNvSpPr txBox="1">
            <a:spLocks noChangeArrowheads="1"/>
          </p:cNvSpPr>
          <p:nvPr/>
        </p:nvSpPr>
        <p:spPr bwMode="auto">
          <a:xfrm>
            <a:off x="6732588" y="3438525"/>
            <a:ext cx="1841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pt-BR" sz="1400">
              <a:solidFill>
                <a:schemeClr val="tx2"/>
              </a:solidFill>
              <a:latin typeface="Arial Black" pitchFamily="34" charset="0"/>
            </a:endParaRPr>
          </a:p>
          <a:p>
            <a:endParaRPr lang="pt-BR"/>
          </a:p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Extensao_2003_total_ago+Alerta+imag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8" y="685800"/>
            <a:ext cx="8593137" cy="6169025"/>
          </a:xfrm>
          <a:prstGeom prst="rect">
            <a:avLst/>
          </a:prstGeom>
          <a:noFill/>
        </p:spPr>
      </p:pic>
      <p:sp>
        <p:nvSpPr>
          <p:cNvPr id="202755" name="Text Box 3"/>
          <p:cNvSpPr txBox="1">
            <a:spLocks noChangeArrowheads="1"/>
          </p:cNvSpPr>
          <p:nvPr/>
        </p:nvSpPr>
        <p:spPr bwMode="auto">
          <a:xfrm>
            <a:off x="609600" y="0"/>
            <a:ext cx="8534400" cy="3968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2000" b="1">
                <a:solidFill>
                  <a:schemeClr val="tx2"/>
                </a:solidFill>
                <a:latin typeface="Microsoft Sans Serif" pitchFamily="34" charset="0"/>
              </a:rPr>
              <a:t>NOVOS DESMATAMENTOS DETECTADOS NAS IMAGENS MODIS</a:t>
            </a:r>
          </a:p>
        </p:txBody>
      </p:sp>
      <p:sp>
        <p:nvSpPr>
          <p:cNvPr id="202756" name="Text Box 4"/>
          <p:cNvSpPr txBox="1">
            <a:spLocks noChangeArrowheads="1"/>
          </p:cNvSpPr>
          <p:nvPr/>
        </p:nvSpPr>
        <p:spPr bwMode="auto">
          <a:xfrm>
            <a:off x="527050" y="34242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chemeClr val="tx2"/>
                </a:solidFill>
              </a:rPr>
              <a:t> </a:t>
            </a:r>
            <a:endParaRPr lang="pt-BR" sz="14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202757" name="Text Box 5"/>
          <p:cNvSpPr txBox="1">
            <a:spLocks noChangeArrowheads="1"/>
          </p:cNvSpPr>
          <p:nvPr/>
        </p:nvSpPr>
        <p:spPr bwMode="auto">
          <a:xfrm>
            <a:off x="3419475" y="3497263"/>
            <a:ext cx="1841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pt-BR" sz="1400">
              <a:solidFill>
                <a:schemeClr val="tx2"/>
              </a:solidFill>
              <a:latin typeface="Arial Black" pitchFamily="34" charset="0"/>
            </a:endParaRPr>
          </a:p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Extensao_total_07maio_2004 + Imagem Sintética de 07 maio 2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913" y="668338"/>
            <a:ext cx="8577262" cy="6189662"/>
          </a:xfrm>
          <a:prstGeom prst="rect">
            <a:avLst/>
          </a:prstGeom>
          <a:noFill/>
        </p:spPr>
      </p:pic>
      <p:sp>
        <p:nvSpPr>
          <p:cNvPr id="204803" name="Text Box 3"/>
          <p:cNvSpPr txBox="1">
            <a:spLocks noChangeArrowheads="1"/>
          </p:cNvSpPr>
          <p:nvPr/>
        </p:nvSpPr>
        <p:spPr bwMode="auto">
          <a:xfrm>
            <a:off x="685800" y="0"/>
            <a:ext cx="8197850" cy="7016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2000" b="1">
                <a:solidFill>
                  <a:schemeClr val="tx2"/>
                </a:solidFill>
                <a:latin typeface="Microsoft Sans Serif" pitchFamily="34" charset="0"/>
              </a:rPr>
              <a:t>NOVA MÁSCARA, ADICIONADO OS DESMATAMENTOS DA DETECÇÃO ANTERIOR</a:t>
            </a:r>
          </a:p>
        </p:txBody>
      </p:sp>
      <p:sp>
        <p:nvSpPr>
          <p:cNvPr id="204804" name="Text Box 4"/>
          <p:cNvSpPr txBox="1">
            <a:spLocks noChangeArrowheads="1"/>
          </p:cNvSpPr>
          <p:nvPr/>
        </p:nvSpPr>
        <p:spPr bwMode="auto">
          <a:xfrm>
            <a:off x="527050" y="34242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chemeClr val="tx2"/>
                </a:solidFill>
              </a:rPr>
              <a:t> </a:t>
            </a:r>
            <a:endParaRPr lang="pt-BR" sz="14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204805" name="Text Box 5"/>
          <p:cNvSpPr txBox="1">
            <a:spLocks noChangeArrowheads="1"/>
          </p:cNvSpPr>
          <p:nvPr/>
        </p:nvSpPr>
        <p:spPr bwMode="auto">
          <a:xfrm>
            <a:off x="3419475" y="3440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04806" name="Text Box 6"/>
          <p:cNvSpPr txBox="1">
            <a:spLocks noChangeArrowheads="1"/>
          </p:cNvSpPr>
          <p:nvPr/>
        </p:nvSpPr>
        <p:spPr bwMode="auto">
          <a:xfrm>
            <a:off x="6732588" y="3438525"/>
            <a:ext cx="1841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pt-BR" sz="1400">
              <a:solidFill>
                <a:schemeClr val="tx2"/>
              </a:solidFill>
              <a:latin typeface="Arial Black" pitchFamily="34" charset="0"/>
            </a:endParaRPr>
          </a:p>
          <a:p>
            <a:endParaRPr lang="pt-BR"/>
          </a:p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7" name="Text Box 3"/>
          <p:cNvSpPr txBox="1">
            <a:spLocks noChangeArrowheads="1"/>
          </p:cNvSpPr>
          <p:nvPr/>
        </p:nvSpPr>
        <p:spPr bwMode="auto">
          <a:xfrm>
            <a:off x="527050" y="3424238"/>
            <a:ext cx="247650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 </a:t>
            </a:r>
            <a:endParaRPr lang="pt-BR" sz="1400">
              <a:latin typeface="Arial Black" pitchFamily="34" charset="0"/>
            </a:endParaRPr>
          </a:p>
        </p:txBody>
      </p:sp>
      <p:sp>
        <p:nvSpPr>
          <p:cNvPr id="205828" name="Text Box 4"/>
          <p:cNvSpPr txBox="1">
            <a:spLocks noChangeArrowheads="1"/>
          </p:cNvSpPr>
          <p:nvPr/>
        </p:nvSpPr>
        <p:spPr bwMode="auto">
          <a:xfrm>
            <a:off x="3419475" y="3440113"/>
            <a:ext cx="184150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05829" name="Text Box 5"/>
          <p:cNvSpPr txBox="1">
            <a:spLocks noChangeArrowheads="1"/>
          </p:cNvSpPr>
          <p:nvPr/>
        </p:nvSpPr>
        <p:spPr bwMode="auto">
          <a:xfrm>
            <a:off x="6732588" y="3438525"/>
            <a:ext cx="1841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pt-BR" sz="1400">
              <a:solidFill>
                <a:schemeClr val="tx2"/>
              </a:solidFill>
              <a:latin typeface="Arial Black" pitchFamily="34" charset="0"/>
            </a:endParaRPr>
          </a:p>
          <a:p>
            <a:endParaRPr lang="pt-BR"/>
          </a:p>
          <a:p>
            <a:endParaRPr lang="pt-BR"/>
          </a:p>
        </p:txBody>
      </p:sp>
      <p:pic>
        <p:nvPicPr>
          <p:cNvPr id="205830" name="Picture 6" descr="Extensao_total_07maio_2004+sintetica-21maio_2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68338"/>
            <a:ext cx="8570913" cy="6189662"/>
          </a:xfrm>
          <a:prstGeom prst="rect">
            <a:avLst/>
          </a:prstGeom>
          <a:noFill/>
        </p:spPr>
      </p:pic>
      <p:sp>
        <p:nvSpPr>
          <p:cNvPr id="205831" name="Text Box 7"/>
          <p:cNvSpPr txBox="1">
            <a:spLocks noChangeArrowheads="1"/>
          </p:cNvSpPr>
          <p:nvPr/>
        </p:nvSpPr>
        <p:spPr bwMode="auto">
          <a:xfrm>
            <a:off x="685800" y="152400"/>
            <a:ext cx="8458200" cy="3968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2000" b="1">
                <a:solidFill>
                  <a:schemeClr val="tx2"/>
                </a:solidFill>
                <a:latin typeface="Microsoft Sans Serif" pitchFamily="34" charset="0"/>
              </a:rPr>
              <a:t>MÁSCARA SOBRE NOVA IMAGEM MODIS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1" name="Text Box 3"/>
          <p:cNvSpPr txBox="1">
            <a:spLocks noChangeArrowheads="1"/>
          </p:cNvSpPr>
          <p:nvPr/>
        </p:nvSpPr>
        <p:spPr bwMode="auto">
          <a:xfrm>
            <a:off x="527050" y="34242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 </a:t>
            </a:r>
            <a:endParaRPr lang="pt-BR" sz="1400">
              <a:latin typeface="Arial Black" pitchFamily="34" charset="0"/>
            </a:endParaRP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3419475" y="3440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06853" name="Text Box 5"/>
          <p:cNvSpPr txBox="1">
            <a:spLocks noChangeArrowheads="1"/>
          </p:cNvSpPr>
          <p:nvPr/>
        </p:nvSpPr>
        <p:spPr bwMode="auto">
          <a:xfrm>
            <a:off x="6732588" y="3438525"/>
            <a:ext cx="1841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pt-BR" sz="1400">
              <a:latin typeface="Arial Black" pitchFamily="34" charset="0"/>
            </a:endParaRPr>
          </a:p>
          <a:p>
            <a:endParaRPr lang="pt-BR"/>
          </a:p>
          <a:p>
            <a:endParaRPr lang="pt-BR"/>
          </a:p>
        </p:txBody>
      </p:sp>
      <p:pic>
        <p:nvPicPr>
          <p:cNvPr id="206854" name="Picture 6" descr="Classificaçao_final_21maio+sintetica-21maio_2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98463"/>
            <a:ext cx="8553450" cy="6459537"/>
          </a:xfrm>
          <a:prstGeom prst="rect">
            <a:avLst/>
          </a:prstGeom>
          <a:noFill/>
        </p:spPr>
      </p:pic>
      <p:sp>
        <p:nvSpPr>
          <p:cNvPr id="206850" name="Text Box 2"/>
          <p:cNvSpPr txBox="1">
            <a:spLocks noChangeArrowheads="1"/>
          </p:cNvSpPr>
          <p:nvPr/>
        </p:nvSpPr>
        <p:spPr bwMode="auto">
          <a:xfrm>
            <a:off x="685800" y="0"/>
            <a:ext cx="8458200" cy="3968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2000" b="1">
                <a:solidFill>
                  <a:schemeClr val="tx2"/>
                </a:solidFill>
                <a:latin typeface="Microsoft Sans Serif" pitchFamily="34" charset="0"/>
              </a:rPr>
              <a:t>DETECÇÃO DE NOVOS DESMATAMENTOS NA NOVA IMAGEM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196" name="Gráfico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4800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0200" name="Imagem 15" descr="DSC08655.JPG"/>
          <p:cNvPicPr>
            <a:picLocks noChangeAspect="1" noChangeArrowheads="1"/>
          </p:cNvPicPr>
          <p:nvPr/>
        </p:nvPicPr>
        <p:blipFill>
          <a:blip r:embed="rId3" cstate="print"/>
          <a:srcRect t="-240" r="9998" b="10474"/>
          <a:stretch>
            <a:fillRect/>
          </a:stretch>
        </p:blipFill>
        <p:spPr bwMode="auto">
          <a:xfrm>
            <a:off x="6505575" y="0"/>
            <a:ext cx="2638425" cy="1876425"/>
          </a:xfrm>
          <a:prstGeom prst="rect">
            <a:avLst/>
          </a:prstGeom>
          <a:noFill/>
        </p:spPr>
      </p:pic>
      <p:pic>
        <p:nvPicPr>
          <p:cNvPr id="520199" name="Imagem 14" descr="DSC08650.JPG"/>
          <p:cNvPicPr>
            <a:picLocks noChangeAspect="1" noChangeArrowheads="1"/>
          </p:cNvPicPr>
          <p:nvPr/>
        </p:nvPicPr>
        <p:blipFill>
          <a:blip r:embed="rId4" cstate="print"/>
          <a:srcRect t="1964" r="10292" b="11752"/>
          <a:stretch>
            <a:fillRect/>
          </a:stretch>
        </p:blipFill>
        <p:spPr bwMode="auto">
          <a:xfrm>
            <a:off x="6515100" y="1905000"/>
            <a:ext cx="2628900" cy="1895475"/>
          </a:xfrm>
          <a:prstGeom prst="rect">
            <a:avLst/>
          </a:prstGeom>
          <a:noFill/>
        </p:spPr>
      </p:pic>
      <p:pic>
        <p:nvPicPr>
          <p:cNvPr id="520198" name="Imagem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24625" y="3810000"/>
            <a:ext cx="2619375" cy="1962150"/>
          </a:xfrm>
          <a:prstGeom prst="rect">
            <a:avLst/>
          </a:prstGeom>
          <a:noFill/>
        </p:spPr>
      </p:pic>
      <p:sp>
        <p:nvSpPr>
          <p:cNvPr id="520201" name="Rectangle 9"/>
          <p:cNvSpPr>
            <a:spLocks noChangeArrowheads="1"/>
          </p:cNvSpPr>
          <p:nvPr/>
        </p:nvSpPr>
        <p:spPr bwMode="auto">
          <a:xfrm>
            <a:off x="-228600" y="-715963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20202" name="Rectangle 10"/>
          <p:cNvSpPr>
            <a:spLocks noChangeArrowheads="1"/>
          </p:cNvSpPr>
          <p:nvPr/>
        </p:nvSpPr>
        <p:spPr bwMode="auto">
          <a:xfrm>
            <a:off x="-246063" y="3222625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20204" name="Rectangle 12"/>
          <p:cNvSpPr>
            <a:spLocks noChangeArrowheads="1"/>
          </p:cNvSpPr>
          <p:nvPr/>
        </p:nvSpPr>
        <p:spPr bwMode="auto">
          <a:xfrm>
            <a:off x="5486400" y="5791200"/>
            <a:ext cx="36576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pt-BR" sz="1600"/>
              <a:t>Áreas de desmatamentos autorizados das Usinas de Santo Antônio e Jirau, e pátios com madeiras empilhadas nas margens do Rio Madeira </a:t>
            </a:r>
          </a:p>
        </p:txBody>
      </p:sp>
      <p:pic>
        <p:nvPicPr>
          <p:cNvPr id="520206" name="Imagem 19"/>
          <p:cNvPicPr>
            <a:picLocks noChangeAspect="1" noChangeArrowheads="1"/>
          </p:cNvPicPr>
          <p:nvPr/>
        </p:nvPicPr>
        <p:blipFill>
          <a:blip r:embed="rId6" cstate="print"/>
          <a:srcRect t="50143"/>
          <a:stretch>
            <a:fillRect/>
          </a:stretch>
        </p:blipFill>
        <p:spPr bwMode="auto">
          <a:xfrm>
            <a:off x="0" y="4799013"/>
            <a:ext cx="5486400" cy="205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0208" name="Rectangle 16"/>
          <p:cNvSpPr>
            <a:spLocks noChangeArrowheads="1"/>
          </p:cNvSpPr>
          <p:nvPr/>
        </p:nvSpPr>
        <p:spPr bwMode="auto">
          <a:xfrm>
            <a:off x="0" y="533400"/>
            <a:ext cx="6140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pt-BR" b="1">
                <a:solidFill>
                  <a:srgbClr val="003366"/>
                </a:solidFill>
              </a:rPr>
              <a:t>Resultados – Porto Velho (RO) – 82  áreas desmaradas</a:t>
            </a:r>
          </a:p>
          <a:p>
            <a:pPr eaLnBrk="0" hangingPunct="0"/>
            <a:r>
              <a:rPr lang="pt-BR" b="1">
                <a:solidFill>
                  <a:srgbClr val="003366"/>
                </a:solidFill>
              </a:rPr>
              <a:t>Prodes + Deter (100%)</a:t>
            </a:r>
          </a:p>
        </p:txBody>
      </p:sp>
      <p:sp>
        <p:nvSpPr>
          <p:cNvPr id="520209" name="AutoShape 17"/>
          <p:cNvSpPr>
            <a:spLocks/>
          </p:cNvSpPr>
          <p:nvPr/>
        </p:nvSpPr>
        <p:spPr bwMode="auto">
          <a:xfrm rot="-3609345">
            <a:off x="2768600" y="950913"/>
            <a:ext cx="381000" cy="2514600"/>
          </a:xfrm>
          <a:prstGeom prst="rightBrace">
            <a:avLst>
              <a:gd name="adj1" fmla="val 5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0210" name="Text Box 18"/>
          <p:cNvSpPr txBox="1">
            <a:spLocks noChangeArrowheads="1"/>
          </p:cNvSpPr>
          <p:nvPr/>
        </p:nvSpPr>
        <p:spPr bwMode="auto">
          <a:xfrm>
            <a:off x="2965450" y="1752600"/>
            <a:ext cx="539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400" b="1"/>
              <a:t>93%</a:t>
            </a:r>
          </a:p>
        </p:txBody>
      </p:sp>
    </p:spTree>
    <p:extLst>
      <p:ext uri="{BB962C8B-B14F-4D97-AF65-F5344CB8AC3E}">
        <p14:creationId xmlns:p14="http://schemas.microsoft.com/office/powerpoint/2010/main" val="294426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5294" y="260648"/>
            <a:ext cx="8110538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pt-BR" sz="2000" dirty="0" smtClean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2400" dirty="0" smtClean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dirty="0" smtClean="0">
                <a:latin typeface="Cambria" panose="02040503050406030204" pitchFamily="18" charset="0"/>
              </a:rPr>
              <a:t>Mudança no padrão de desmatamento na Amazônia Legal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2400" b="1" dirty="0" smtClean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2400" b="1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2400" b="1" dirty="0" smtClean="0">
              <a:latin typeface="Cambria" panose="02040503050406030204" pitchFamily="18" charset="0"/>
            </a:endParaRPr>
          </a:p>
          <a:p>
            <a:pPr marL="457200" indent="-457200"/>
            <a:endParaRPr lang="pt-BR" sz="2000" dirty="0" smtClean="0">
              <a:solidFill>
                <a:schemeClr val="accent2"/>
              </a:solidFill>
            </a:endParaRPr>
          </a:p>
          <a:p>
            <a:pPr marL="457200" indent="-457200"/>
            <a:endParaRPr lang="pt-BR" dirty="0" smtClean="0"/>
          </a:p>
          <a:p>
            <a:pPr marL="914400" lvl="1" indent="-457200"/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762000" y="6477000"/>
            <a:ext cx="830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ambria" panose="02040503050406030204" pitchFamily="18" charset="0"/>
              </a:rPr>
              <a:t>~ </a:t>
            </a:r>
            <a:r>
              <a:rPr lang="pt-BR" sz="2000" dirty="0" smtClean="0">
                <a:latin typeface="Cambria" panose="02040503050406030204" pitchFamily="18" charset="0"/>
              </a:rPr>
              <a:t>65 </a:t>
            </a:r>
            <a:r>
              <a:rPr lang="pt-BR" sz="2000" dirty="0" smtClean="0">
                <a:latin typeface="Cambria" panose="02040503050406030204" pitchFamily="18" charset="0"/>
              </a:rPr>
              <a:t>% </a:t>
            </a:r>
            <a:r>
              <a:rPr lang="pt-BR" sz="2000" dirty="0">
                <a:latin typeface="Cambria" panose="02040503050406030204" pitchFamily="18" charset="0"/>
              </a:rPr>
              <a:t>desmatamentos </a:t>
            </a:r>
            <a:r>
              <a:rPr lang="pt-BR" sz="2000" dirty="0" smtClean="0">
                <a:latin typeface="Cambria" panose="02040503050406030204" pitchFamily="18" charset="0"/>
              </a:rPr>
              <a:t>eram</a:t>
            </a:r>
            <a:r>
              <a:rPr lang="pt-BR" sz="2000" dirty="0" smtClean="0">
                <a:latin typeface="Cambria" panose="02040503050406030204" pitchFamily="18" charset="0"/>
              </a:rPr>
              <a:t> </a:t>
            </a:r>
            <a:r>
              <a:rPr lang="pt-BR" sz="2000" dirty="0">
                <a:latin typeface="Cambria" panose="02040503050406030204" pitchFamily="18" charset="0"/>
              </a:rPr>
              <a:t>menores que &lt; </a:t>
            </a:r>
            <a:r>
              <a:rPr lang="pt-BR" sz="2000" dirty="0" smtClean="0">
                <a:latin typeface="Cambria" panose="02040503050406030204" pitchFamily="18" charset="0"/>
              </a:rPr>
              <a:t>25  ha em 2010</a:t>
            </a:r>
            <a:endParaRPr lang="pt-BR" sz="2000" dirty="0">
              <a:latin typeface="Cambria" panose="02040503050406030204" pitchFamily="18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3124200" y="260648"/>
            <a:ext cx="2819400" cy="698004"/>
          </a:xfrm>
          <a:prstGeom prst="rect">
            <a:avLst/>
          </a:prstGeom>
          <a:solidFill>
            <a:schemeClr val="accent1">
              <a:lumMod val="95000"/>
            </a:schemeClr>
          </a:solidFill>
        </p:spPr>
        <p:txBody>
          <a:bodyPr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pt-BR" kern="0" dirty="0" err="1" smtClean="0">
                <a:latin typeface="Cambria" panose="02040503050406030204" pitchFamily="18" charset="0"/>
                <a:ea typeface="+mn-ea"/>
                <a:cs typeface="+mn-cs"/>
              </a:rPr>
              <a:t>Prodes</a:t>
            </a:r>
            <a:r>
              <a:rPr lang="pt-BR" kern="0" dirty="0" smtClean="0">
                <a:latin typeface="Cambria" panose="02040503050406030204" pitchFamily="18" charset="0"/>
                <a:ea typeface="+mn-ea"/>
                <a:cs typeface="+mn-cs"/>
              </a:rPr>
              <a:t> X Deter</a:t>
            </a:r>
            <a:endParaRPr lang="pt-BR" kern="0" dirty="0"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t="4559" r="1980" b="2742"/>
          <a:stretch/>
        </p:blipFill>
        <p:spPr>
          <a:xfrm>
            <a:off x="515162" y="1828800"/>
            <a:ext cx="7467600" cy="4648200"/>
          </a:xfrm>
          <a:prstGeom prst="rect">
            <a:avLst/>
          </a:prstGeom>
        </p:spPr>
      </p:pic>
      <p:sp>
        <p:nvSpPr>
          <p:cNvPr id="7" name="Chave esquerda 6"/>
          <p:cNvSpPr/>
          <p:nvPr/>
        </p:nvSpPr>
        <p:spPr>
          <a:xfrm>
            <a:off x="7982762" y="2133600"/>
            <a:ext cx="323038" cy="10668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have esquerda 7"/>
          <p:cNvSpPr/>
          <p:nvPr/>
        </p:nvSpPr>
        <p:spPr>
          <a:xfrm>
            <a:off x="8144281" y="2133600"/>
            <a:ext cx="313919" cy="57532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have esquerda 8"/>
          <p:cNvSpPr/>
          <p:nvPr/>
        </p:nvSpPr>
        <p:spPr>
          <a:xfrm rot="10800000">
            <a:off x="8001000" y="2133600"/>
            <a:ext cx="389343" cy="2667000"/>
          </a:xfrm>
          <a:prstGeom prst="leftBrace">
            <a:avLst>
              <a:gd name="adj1" fmla="val 8333"/>
              <a:gd name="adj2" fmla="val 457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8433981" y="338542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70%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605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 bwMode="auto">
          <a:xfrm>
            <a:off x="714348" y="1524000"/>
            <a:ext cx="8104842" cy="435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endParaRPr lang="pt-BR" altLang="pt-BR" sz="3600" b="1" kern="0" dirty="0" smtClean="0">
              <a:latin typeface="Calibri" pitchFamily="34" charset="0"/>
            </a:endParaRPr>
          </a:p>
          <a:p>
            <a:pPr marL="0" indent="0" algn="ctr">
              <a:buNone/>
            </a:pPr>
            <a:r>
              <a:rPr lang="pt-BR" altLang="pt-BR" sz="3200" b="1" kern="0" dirty="0" smtClean="0">
                <a:latin typeface="Calibri" pitchFamily="34" charset="0"/>
              </a:rPr>
              <a:t>2ª Revisão do </a:t>
            </a:r>
            <a:r>
              <a:rPr lang="pt-BR" altLang="pt-BR" sz="3200" b="1" kern="0" dirty="0" err="1" smtClean="0">
                <a:latin typeface="Calibri" pitchFamily="34" charset="0"/>
              </a:rPr>
              <a:t>PPCDAm</a:t>
            </a:r>
            <a:r>
              <a:rPr lang="pt-BR" altLang="pt-BR" sz="3200" b="1" kern="0" dirty="0" smtClean="0">
                <a:latin typeface="Calibri" pitchFamily="34" charset="0"/>
              </a:rPr>
              <a:t>: É necessário melhorar a resolução do sistema DETER devido à redução da importância dos grandes desmatamentos</a:t>
            </a:r>
          </a:p>
          <a:p>
            <a:pPr marL="0" indent="0" algn="ctr">
              <a:buNone/>
            </a:pPr>
            <a:endParaRPr lang="pt-BR" altLang="pt-BR" sz="3600" b="1" kern="0" dirty="0" smtClean="0">
              <a:latin typeface="Calibri" pitchFamily="34" charset="0"/>
            </a:endParaRPr>
          </a:p>
          <a:p>
            <a:pPr marL="0" indent="0" algn="ctr">
              <a:buNone/>
            </a:pPr>
            <a:endParaRPr lang="pt-BR" altLang="pt-BR" sz="3600" b="1" kern="0" dirty="0" smtClean="0">
              <a:latin typeface="Calibri" pitchFamily="34" charset="0"/>
            </a:endParaRPr>
          </a:p>
          <a:p>
            <a:pPr marL="0" indent="0" algn="ctr">
              <a:buNone/>
            </a:pPr>
            <a:endParaRPr lang="pt-BR" altLang="pt-BR" sz="3600" b="1" kern="0" dirty="0" smtClean="0">
              <a:latin typeface="Calibri" pitchFamily="34" charset="0"/>
            </a:endParaRPr>
          </a:p>
          <a:p>
            <a:pPr marL="457200" indent="-457200" algn="ctr">
              <a:buFont typeface="Courier New" panose="02070309020205020404" pitchFamily="49" charset="0"/>
              <a:buChar char="o"/>
            </a:pPr>
            <a:endParaRPr lang="pt-BR" altLang="pt-BR" sz="3200" b="1" kern="0" dirty="0" smtClean="0">
              <a:latin typeface="Calibri" pitchFamily="34" charset="0"/>
            </a:endParaRPr>
          </a:p>
          <a:p>
            <a:pPr algn="ctr"/>
            <a:endParaRPr lang="pt-BR" sz="3200" b="1" kern="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28600" y="1104806"/>
            <a:ext cx="7772400" cy="81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700" b="1" i="0" u="none" strike="noStrike" kern="1200" cap="none" spc="0" normalizeH="0" noProof="0" dirty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Calibri" pitchFamily="34" charset="0"/>
              </a:rPr>
              <a:t>DETER-B – 2016 - Motivação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endParaRPr kumimoji="0" lang="pt-BR" sz="34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4" name="Imagem 3" descr="logo_DETER-B_horizontal_colorid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-76200"/>
            <a:ext cx="3581400" cy="1181006"/>
          </a:xfrm>
          <a:prstGeom prst="rect">
            <a:avLst/>
          </a:prstGeom>
          <a:solidFill>
            <a:schemeClr val="accent3">
              <a:lumMod val="65000"/>
            </a:schemeClr>
          </a:solidFill>
        </p:spPr>
      </p:pic>
      <p:pic>
        <p:nvPicPr>
          <p:cNvPr id="7" name="Picture 3" descr="RIMG02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191000"/>
            <a:ext cx="3355250" cy="251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560187" y="5029200"/>
            <a:ext cx="5181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dirty="0">
                <a:solidFill>
                  <a:schemeClr val="tx2"/>
                </a:solidFill>
                <a:latin typeface="+mj-lt"/>
                <a:cs typeface="Calibri" pitchFamily="34" charset="0"/>
              </a:rPr>
              <a:t>Centro Regional da </a:t>
            </a:r>
            <a:r>
              <a:rPr lang="pt-BR" sz="2000" dirty="0" smtClean="0">
                <a:solidFill>
                  <a:schemeClr val="tx2"/>
                </a:solidFill>
                <a:latin typeface="+mj-lt"/>
                <a:cs typeface="Calibri" pitchFamily="34" charset="0"/>
              </a:rPr>
              <a:t>Amazônia do Inpe em  Belém/PA: unidade responsável pelo Deter B</a:t>
            </a:r>
            <a:endParaRPr lang="pt-BR" sz="2000" dirty="0">
              <a:solidFill>
                <a:schemeClr val="tx2"/>
              </a:solidFill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21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0"/>
          <p:cNvGrpSpPr/>
          <p:nvPr/>
        </p:nvGrpSpPr>
        <p:grpSpPr>
          <a:xfrm>
            <a:off x="-32" y="-24"/>
            <a:ext cx="2257198" cy="6858025"/>
            <a:chOff x="3031366" y="-24"/>
            <a:chExt cx="2257198" cy="6858025"/>
          </a:xfrm>
        </p:grpSpPr>
        <p:pic>
          <p:nvPicPr>
            <p:cNvPr id="1026" name="Picture 2" descr="C:\Users\cesar.guerreiro\Documents\PrintScreen Files\ScreenShot06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16" r="52074" b="15877"/>
            <a:stretch/>
          </p:blipFill>
          <p:spPr bwMode="auto">
            <a:xfrm>
              <a:off x="3031366" y="7145"/>
              <a:ext cx="2257198" cy="6850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CaixaDeTexto 5"/>
            <p:cNvSpPr txBox="1"/>
            <p:nvPr/>
          </p:nvSpPr>
          <p:spPr>
            <a:xfrm>
              <a:off x="3247390" y="-24"/>
              <a:ext cx="1842043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200" b="1" dirty="0" smtClean="0">
                  <a:solidFill>
                    <a:schemeClr val="bg1"/>
                  </a:solidFill>
                </a:rPr>
                <a:t>DETER-A</a:t>
              </a:r>
            </a:p>
            <a:p>
              <a:pPr algn="ctr"/>
              <a:endParaRPr lang="pt-BR" sz="7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pt-BR" sz="2200" b="1" dirty="0" smtClean="0">
                  <a:solidFill>
                    <a:schemeClr val="bg1"/>
                  </a:solidFill>
                </a:rPr>
                <a:t>MODIS (Terra)</a:t>
              </a:r>
              <a:endParaRPr lang="en-US" sz="22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3469016" y="6237312"/>
              <a:ext cx="150656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200" b="1" dirty="0" smtClean="0">
                  <a:solidFill>
                    <a:schemeClr val="bg1"/>
                  </a:solidFill>
                </a:rPr>
                <a:t>250 metros</a:t>
              </a:r>
              <a:endParaRPr lang="en-US" sz="2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8" name="Picture 4" descr="C:\Users\cesar.guerreiro\Documents\PrintScreen Files\ScreenShot067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3" r="51349" b="16463"/>
          <a:stretch/>
        </p:blipFill>
        <p:spPr bwMode="auto">
          <a:xfrm>
            <a:off x="2253230" y="7144"/>
            <a:ext cx="2318770" cy="685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123728" y="357166"/>
            <a:ext cx="2570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err="1" smtClean="0">
                <a:solidFill>
                  <a:schemeClr val="bg1"/>
                </a:solidFill>
              </a:rPr>
              <a:t>AWiFS</a:t>
            </a:r>
            <a:r>
              <a:rPr lang="pt-BR" sz="2200" b="1" dirty="0" smtClean="0">
                <a:solidFill>
                  <a:schemeClr val="bg1"/>
                </a:solidFill>
              </a:rPr>
              <a:t> (ResourceSat-2)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757286" y="6237312"/>
            <a:ext cx="13639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</a:rPr>
              <a:t>56 metros</a:t>
            </a:r>
            <a:endParaRPr lang="en-US" sz="2200" b="1" dirty="0">
              <a:solidFill>
                <a:schemeClr val="bg1"/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6858412" y="-24"/>
            <a:ext cx="2281403" cy="6858025"/>
            <a:chOff x="737732" y="-24"/>
            <a:chExt cx="2281403" cy="6858025"/>
          </a:xfrm>
        </p:grpSpPr>
        <p:pic>
          <p:nvPicPr>
            <p:cNvPr id="4" name="Picture 3" descr="C:\Users\cesar.guerreiro\Documents\PrintScreen Files\ScreenShot069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35" t="7515" r="43172" b="9152"/>
            <a:stretch/>
          </p:blipFill>
          <p:spPr bwMode="auto">
            <a:xfrm>
              <a:off x="737732" y="0"/>
              <a:ext cx="2279120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CaixaDeTexto 1"/>
            <p:cNvSpPr txBox="1"/>
            <p:nvPr/>
          </p:nvSpPr>
          <p:spPr>
            <a:xfrm>
              <a:off x="774610" y="-24"/>
              <a:ext cx="2244525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200" b="1" dirty="0" smtClean="0">
                  <a:solidFill>
                    <a:schemeClr val="bg1"/>
                  </a:solidFill>
                </a:rPr>
                <a:t>PRODES</a:t>
              </a:r>
            </a:p>
            <a:p>
              <a:pPr algn="ctr"/>
              <a:endParaRPr lang="pt-BR" sz="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pt-BR" sz="2200" b="1" dirty="0" smtClean="0">
                  <a:solidFill>
                    <a:schemeClr val="bg1"/>
                  </a:solidFill>
                </a:rPr>
                <a:t>OLI (</a:t>
              </a:r>
              <a:r>
                <a:rPr lang="pt-BR" sz="2200" b="1" dirty="0" err="1" smtClean="0">
                  <a:solidFill>
                    <a:schemeClr val="bg1"/>
                  </a:solidFill>
                </a:rPr>
                <a:t>Landsat</a:t>
              </a:r>
              <a:r>
                <a:rPr lang="pt-BR" sz="2200" b="1" dirty="0" smtClean="0">
                  <a:solidFill>
                    <a:schemeClr val="bg1"/>
                  </a:solidFill>
                </a:rPr>
                <a:t> 8)</a:t>
              </a:r>
              <a:endParaRPr lang="en-US" sz="22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1350406" y="6203542"/>
              <a:ext cx="13639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200" b="1" dirty="0" smtClean="0">
                  <a:solidFill>
                    <a:schemeClr val="bg1"/>
                  </a:solidFill>
                </a:rPr>
                <a:t>30 metros</a:t>
              </a:r>
              <a:endParaRPr lang="en-US" sz="2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Picture 3" descr="C:\Users\cesar.guerreiro\Documents\PrintScreen Files\ScreenShot065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8" r="51646" b="16544"/>
          <a:stretch/>
        </p:blipFill>
        <p:spPr bwMode="auto">
          <a:xfrm>
            <a:off x="4589634" y="13766"/>
            <a:ext cx="2268382" cy="68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4786314" y="357166"/>
            <a:ext cx="18506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</a:rPr>
              <a:t>WFI (CBERS-4)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5013242" y="6203541"/>
            <a:ext cx="13639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</a:rPr>
              <a:t>64 metros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3890332" y="33385"/>
            <a:ext cx="11817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 smtClean="0">
                <a:solidFill>
                  <a:schemeClr val="bg1"/>
                </a:solidFill>
              </a:rPr>
              <a:t>DETER-B</a:t>
            </a:r>
          </a:p>
        </p:txBody>
      </p:sp>
    </p:spTree>
    <p:extLst>
      <p:ext uri="{BB962C8B-B14F-4D97-AF65-F5344CB8AC3E}">
        <p14:creationId xmlns:p14="http://schemas.microsoft.com/office/powerpoint/2010/main" val="17995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1166813"/>
            <a:ext cx="8162925" cy="457200"/>
          </a:xfrm>
        </p:spPr>
        <p:txBody>
          <a:bodyPr/>
          <a:lstStyle/>
          <a:p>
            <a:r>
              <a:rPr lang="pt-BR" sz="2400"/>
              <a:t>1. Corte raso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/>
            <a:endParaRPr lang="pt-BR"/>
          </a:p>
          <a:p>
            <a:pPr marL="533400" indent="-533400"/>
            <a:r>
              <a:rPr lang="pt-BR"/>
              <a:t>Corte e queima (slash-and-burn). Em um ou dois anos toda a cobertura vegetal é removida e substituída por outras coberturas vegetais.</a:t>
            </a:r>
          </a:p>
          <a:p>
            <a:pPr marL="533400" indent="-533400"/>
            <a:endParaRPr lang="pt-BR"/>
          </a:p>
          <a:p>
            <a:pPr marL="533400" indent="-533400"/>
            <a:r>
              <a:rPr lang="pt-BR"/>
              <a:t>Ciclos curtos: 1 - 2 anos.</a:t>
            </a:r>
          </a:p>
          <a:p>
            <a:pPr marL="533400" indent="-533400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332656"/>
            <a:ext cx="8162925" cy="519113"/>
          </a:xfrm>
        </p:spPr>
        <p:txBody>
          <a:bodyPr>
            <a:normAutofit/>
          </a:bodyPr>
          <a:lstStyle/>
          <a:p>
            <a:r>
              <a:rPr lang="pt-BR" sz="2400" b="1" dirty="0">
                <a:latin typeface="Cambria" panose="02040503050406030204" pitchFamily="18" charset="0"/>
                <a:ea typeface="+mn-ea"/>
                <a:cs typeface="+mn-cs"/>
              </a:rPr>
              <a:t>Monitoramento da floresta amazônica por satélite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65175"/>
            <a:ext cx="8110538" cy="7191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pt-BR" sz="2000" dirty="0" smtClean="0">
              <a:latin typeface="+mj-lt"/>
            </a:endParaRPr>
          </a:p>
          <a:p>
            <a:pPr marL="0" indent="0">
              <a:buNone/>
            </a:pPr>
            <a:r>
              <a:rPr lang="pt-BR" sz="2400" dirty="0">
                <a:latin typeface="Cambria" panose="02040503050406030204" pitchFamily="18" charset="0"/>
              </a:rPr>
              <a:t>Sistemas complementares e concebidos para atender a diferentes objetivos:</a:t>
            </a:r>
          </a:p>
          <a:p>
            <a:pPr marL="457200" indent="-457200"/>
            <a:endParaRPr lang="pt-BR" sz="2000" dirty="0" smtClean="0">
              <a:solidFill>
                <a:schemeClr val="accent2"/>
              </a:solidFill>
            </a:endParaRPr>
          </a:p>
          <a:p>
            <a:pPr marL="457200" indent="-457200"/>
            <a:endParaRPr lang="pt-BR" dirty="0" smtClean="0"/>
          </a:p>
          <a:p>
            <a:pPr marL="914400" lvl="1" indent="-457200"/>
            <a:endParaRPr lang="pt-BR" dirty="0" smtClean="0"/>
          </a:p>
        </p:txBody>
      </p:sp>
      <p:graphicFrame>
        <p:nvGraphicFramePr>
          <p:cNvPr id="737400" name="Group 120"/>
          <p:cNvGraphicFramePr>
            <a:graphicFrameLocks noGrp="1"/>
          </p:cNvGraphicFramePr>
          <p:nvPr>
            <p:extLst/>
          </p:nvPr>
        </p:nvGraphicFramePr>
        <p:xfrm>
          <a:off x="228600" y="1447800"/>
          <a:ext cx="8280474" cy="4022928"/>
        </p:xfrm>
        <a:graphic>
          <a:graphicData uri="http://schemas.openxmlformats.org/drawingml/2006/table">
            <a:tbl>
              <a:tblPr/>
              <a:tblGrid>
                <a:gridCol w="1223690"/>
                <a:gridCol w="1519510"/>
                <a:gridCol w="1360810"/>
                <a:gridCol w="1368152"/>
                <a:gridCol w="1584176"/>
                <a:gridCol w="1224136"/>
              </a:tblGrid>
              <a:tr h="6404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Satélite e resolução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Atualização dos dados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Área mínima mapeada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Tipo de desmate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Objetivos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8895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PRODES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desde 1988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LANDSAT TM, CBERS CCD (30 m)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Anual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6.25 ha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Corte raso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Taxas anuais 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8895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DETER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desde 2004 </a:t>
                      </a: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MODIS TERRA (250 m)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Diário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25.00 ha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Corte raso e Degradação (sem distinção)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Indicadores para fiscalização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12381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DETER B </a:t>
                      </a:r>
                      <a:endParaRPr kumimoji="0" lang="pt-B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desde 2016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AWiFS</a:t>
                      </a: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(56 m) e CBERS AWFI (64 m)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 dias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6.25 ha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Corte raso, Degradação, Mineração e Cicatriz queimada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Indicadores para fiscalização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 descr="http://www.isro.org/satellites/images/irsp6_im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587351"/>
            <a:ext cx="1544706" cy="1255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sat.cnpm.embrapa.br/images/irs_AWiFS_ISRO2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46" y="5587352"/>
            <a:ext cx="1511930" cy="1255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209800" y="5919653"/>
            <a:ext cx="8187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pt-BR" sz="1600" dirty="0">
                <a:solidFill>
                  <a:schemeClr val="tx2"/>
                </a:solidFill>
                <a:latin typeface="+mj-lt"/>
                <a:cs typeface="Calibri" pitchFamily="34" charset="0"/>
              </a:rPr>
              <a:t>Satélite </a:t>
            </a:r>
            <a:r>
              <a:rPr lang="pt-BR" sz="1600" dirty="0" err="1" smtClean="0">
                <a:solidFill>
                  <a:schemeClr val="tx2"/>
                </a:solidFill>
                <a:latin typeface="+mj-lt"/>
                <a:cs typeface="Calibri" pitchFamily="34" charset="0"/>
              </a:rPr>
              <a:t>Resource</a:t>
            </a:r>
            <a:r>
              <a:rPr lang="pt-BR" sz="1600" dirty="0" smtClean="0">
                <a:solidFill>
                  <a:schemeClr val="tx2"/>
                </a:solidFill>
                <a:latin typeface="+mj-lt"/>
                <a:cs typeface="Calibri" pitchFamily="34" charset="0"/>
              </a:rPr>
              <a:t> </a:t>
            </a:r>
            <a:r>
              <a:rPr lang="pt-BR" sz="1600" dirty="0">
                <a:solidFill>
                  <a:schemeClr val="tx2"/>
                </a:solidFill>
                <a:latin typeface="+mj-lt"/>
                <a:cs typeface="Calibri" pitchFamily="34" charset="0"/>
              </a:rPr>
              <a:t>Sat e sensor </a:t>
            </a:r>
            <a:r>
              <a:rPr lang="pt-BR" sz="1600" dirty="0" err="1" smtClean="0">
                <a:solidFill>
                  <a:schemeClr val="tx2"/>
                </a:solidFill>
                <a:latin typeface="+mj-lt"/>
                <a:cs typeface="Calibri" pitchFamily="34" charset="0"/>
              </a:rPr>
              <a:t>AWiFS</a:t>
            </a:r>
            <a:r>
              <a:rPr lang="pt-BR" sz="1600" dirty="0" smtClean="0">
                <a:solidFill>
                  <a:schemeClr val="tx2"/>
                </a:solidFill>
                <a:latin typeface="+mj-lt"/>
                <a:cs typeface="Calibri" pitchFamily="34" charset="0"/>
              </a:rPr>
              <a:t> </a:t>
            </a:r>
            <a:r>
              <a:rPr lang="pt-BR" sz="1600" dirty="0">
                <a:solidFill>
                  <a:schemeClr val="tx2"/>
                </a:solidFill>
                <a:latin typeface="+mj-lt"/>
                <a:cs typeface="Calibri" pitchFamily="34" charset="0"/>
              </a:rPr>
              <a:t>(fonte </a:t>
            </a:r>
            <a:r>
              <a:rPr lang="pt-BR" sz="1600" dirty="0" smtClean="0">
                <a:solidFill>
                  <a:schemeClr val="tx2"/>
                </a:solidFill>
                <a:latin typeface="+mj-lt"/>
                <a:cs typeface="Calibri" pitchFamily="34" charset="0"/>
              </a:rPr>
              <a:t>ISRO)</a:t>
            </a:r>
            <a:endParaRPr lang="pt-BR" sz="1600" dirty="0">
              <a:solidFill>
                <a:schemeClr val="tx2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52400" y="3962400"/>
            <a:ext cx="8458200" cy="162495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970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968607"/>
              </p:ext>
            </p:extLst>
          </p:nvPr>
        </p:nvGraphicFramePr>
        <p:xfrm>
          <a:off x="228600" y="1905000"/>
          <a:ext cx="8785872" cy="4858805"/>
        </p:xfrm>
        <a:graphic>
          <a:graphicData uri="http://schemas.openxmlformats.org/drawingml/2006/table">
            <a:tbl>
              <a:tblPr firstRow="1" bandRow="1"/>
              <a:tblGrid>
                <a:gridCol w="1800200"/>
                <a:gridCol w="1728192"/>
                <a:gridCol w="1728192"/>
                <a:gridCol w="1979829"/>
                <a:gridCol w="1549459"/>
              </a:tblGrid>
              <a:tr h="7337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dirty="0" smtClean="0"/>
                        <a:t>Nível 1</a:t>
                      </a:r>
                      <a:endParaRPr lang="pt-BR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pt-BR" dirty="0" smtClean="0"/>
                        <a:t>Classes (nível 2)</a:t>
                      </a:r>
                      <a:endParaRPr lang="pt-BR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dirty="0" smtClean="0"/>
                        <a:t>Imagem de</a:t>
                      </a:r>
                      <a:r>
                        <a:rPr lang="pt-BR" baseline="0" dirty="0" smtClean="0"/>
                        <a:t> satélite</a:t>
                      </a:r>
                      <a:endParaRPr lang="pt-BR" dirty="0"/>
                    </a:p>
                    <a:p>
                      <a:pPr algn="ctr"/>
                      <a:endParaRPr lang="pt-BR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latin typeface="Calibri" panose="020F0502020204030204" pitchFamily="34" charset="0"/>
                        </a:rPr>
                        <a:t>Imagem fração solo</a:t>
                      </a:r>
                      <a:endParaRPr lang="pt-BR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latin typeface="Calibri" panose="020F0502020204030204" pitchFamily="34" charset="0"/>
                        </a:rPr>
                        <a:t>Imagem de campo</a:t>
                      </a:r>
                    </a:p>
                    <a:p>
                      <a:pPr algn="ctr"/>
                      <a:endParaRPr lang="pt-BR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42312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sz="2000" dirty="0" smtClean="0"/>
                        <a:t>Desmatamento</a:t>
                      </a:r>
                    </a:p>
                    <a:p>
                      <a:pPr algn="ctr"/>
                      <a:r>
                        <a:rPr lang="pt-BR" sz="2000" dirty="0" smtClean="0"/>
                        <a:t>(ALERTA)</a:t>
                      </a:r>
                      <a:endParaRPr lang="pt-BR" sz="2000" dirty="0"/>
                    </a:p>
                  </a:txBody>
                  <a:tcPr anchor="ctr" anchorCtr="1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pt-BR" sz="1800" dirty="0" smtClean="0"/>
                        <a:t>Desmatamento </a:t>
                      </a:r>
                    </a:p>
                    <a:p>
                      <a:r>
                        <a:rPr lang="pt-BR" sz="1800" dirty="0" smtClean="0"/>
                        <a:t>com solo exposto</a:t>
                      </a:r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0081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pt-BR" sz="1800" dirty="0" smtClean="0"/>
                        <a:t>Desmatamento </a:t>
                      </a:r>
                    </a:p>
                    <a:p>
                      <a:r>
                        <a:rPr lang="pt-BR" sz="1800" dirty="0" smtClean="0"/>
                        <a:t>com vegetação</a:t>
                      </a:r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35519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pt-BR" sz="1800" dirty="0" smtClean="0"/>
                        <a:t>Mineração</a:t>
                      </a:r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9553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75147" y="2872799"/>
            <a:ext cx="1476000" cy="1054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399" y="4033720"/>
            <a:ext cx="1476000" cy="1054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3555" y="5257856"/>
            <a:ext cx="1476000" cy="1054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9163" y="2881592"/>
            <a:ext cx="1476000" cy="105344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7514" y="4033720"/>
            <a:ext cx="1493649" cy="10548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1535" y="5257856"/>
            <a:ext cx="1476000" cy="10548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 cstate="print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955" y="5257856"/>
            <a:ext cx="1476000" cy="10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195" y="4033720"/>
            <a:ext cx="1476000" cy="10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698" y="2881592"/>
            <a:ext cx="1476000" cy="105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714348" y="636902"/>
            <a:ext cx="7772400" cy="81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Calibri" pitchFamily="34" charset="0"/>
              </a:rPr>
              <a:t>DETER-B – Classes de desmatamento e alteração na cobertura florestal</a:t>
            </a:r>
            <a:endParaRPr kumimoji="0" lang="pt-BR" sz="3400" b="1" i="0" u="none" strike="noStrike" kern="1200" cap="none" spc="0" normalizeH="0" baseline="0" noProof="0" dirty="0">
              <a:ln>
                <a:noFill/>
              </a:ln>
              <a:solidFill>
                <a:srgbClr val="005C2A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00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226452"/>
              </p:ext>
            </p:extLst>
          </p:nvPr>
        </p:nvGraphicFramePr>
        <p:xfrm>
          <a:off x="533400" y="1219200"/>
          <a:ext cx="8107834" cy="5276073"/>
        </p:xfrm>
        <a:graphic>
          <a:graphicData uri="http://schemas.openxmlformats.org/drawingml/2006/table">
            <a:tbl>
              <a:tblPr firstRow="1" bandRow="1"/>
              <a:tblGrid>
                <a:gridCol w="1783099"/>
                <a:gridCol w="1691687"/>
                <a:gridCol w="1510567"/>
                <a:gridCol w="1578132"/>
                <a:gridCol w="1544349"/>
              </a:tblGrid>
              <a:tr h="6268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dirty="0" smtClean="0"/>
                        <a:t>Nível 1</a:t>
                      </a:r>
                      <a:endParaRPr lang="pt-BR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dirty="0" smtClean="0"/>
                        <a:t>Classes (nível 2)</a:t>
                      </a:r>
                      <a:endParaRPr lang="pt-BR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dirty="0" smtClean="0"/>
                        <a:t>Imagem de satélite</a:t>
                      </a:r>
                      <a:endParaRPr lang="pt-BR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latin typeface="Calibri" panose="020F0502020204030204" pitchFamily="34" charset="0"/>
                        </a:rPr>
                        <a:t>Imagem fração solo</a:t>
                      </a:r>
                      <a:endParaRPr lang="pt-BR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latin typeface="Calibri" panose="020F0502020204030204" pitchFamily="34" charset="0"/>
                        </a:rPr>
                        <a:t>Imagem de campo</a:t>
                      </a:r>
                      <a:endParaRPr lang="pt-BR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09723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sz="2600" dirty="0" smtClean="0"/>
                        <a:t>Degradação</a:t>
                      </a:r>
                      <a:endParaRPr lang="pt-BR" sz="2600" dirty="0"/>
                    </a:p>
                  </a:txBody>
                  <a:tcPr anchor="ctr" anchorCtr="1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pt-BR" sz="1800" dirty="0" smtClean="0"/>
                        <a:t>Degradação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9823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pt-BR" sz="1800" dirty="0" smtClean="0"/>
                        <a:t>Cicatriz de </a:t>
                      </a:r>
                    </a:p>
                    <a:p>
                      <a:r>
                        <a:rPr lang="pt-BR" sz="1800" dirty="0" smtClean="0"/>
                        <a:t>incêndio florestal</a:t>
                      </a:r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226647">
                <a:tc rowSpan="2">
                  <a:txBody>
                    <a:bodyPr/>
                    <a:lstStyle/>
                    <a:p>
                      <a:r>
                        <a:rPr lang="pt-BR" sz="2600" dirty="0" smtClean="0">
                          <a:latin typeface="Calibri" pitchFamily="34" charset="0"/>
                        </a:rPr>
                        <a:t>Exploração Madeireira</a:t>
                      </a:r>
                      <a:endParaRPr lang="pt-BR" sz="2600" dirty="0">
                        <a:latin typeface="Calibri" pitchFamily="34" charset="0"/>
                      </a:endParaRPr>
                    </a:p>
                  </a:txBody>
                  <a:tcPr anchor="ctr" anchorCtr="1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pt-BR" sz="1800" dirty="0" smtClean="0"/>
                        <a:t>Corte seletivo Tipo 1 (desordenado)</a:t>
                      </a:r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13879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pt-BR" sz="1800" dirty="0" smtClean="0"/>
                        <a:t>Corte seletivo Tipo</a:t>
                      </a:r>
                      <a:r>
                        <a:rPr lang="pt-BR" sz="1800" baseline="0" dirty="0" smtClean="0"/>
                        <a:t> 2 (geométrico)</a:t>
                      </a:r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Imagem 5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03398" y="1874762"/>
            <a:ext cx="1476000" cy="1054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m 6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06602" y="3031283"/>
            <a:ext cx="1476000" cy="1054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82646" y="5454037"/>
            <a:ext cx="1476000" cy="1054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95613" y="4258407"/>
            <a:ext cx="1476000" cy="1054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6497" y="1887859"/>
            <a:ext cx="1475700" cy="105594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0296" y="3022490"/>
            <a:ext cx="1476000" cy="10548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0296" y="5454037"/>
            <a:ext cx="1476000" cy="1054800"/>
          </a:xfrm>
          <a:prstGeom prst="rect">
            <a:avLst/>
          </a:prstGeom>
        </p:spPr>
      </p:pic>
      <p:pic>
        <p:nvPicPr>
          <p:cNvPr id="11" name="Imagem 10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3786497" y="4248058"/>
            <a:ext cx="1476000" cy="1054800"/>
          </a:xfrm>
          <a:prstGeom prst="rect">
            <a:avLst/>
          </a:prstGeom>
        </p:spPr>
      </p:pic>
      <p:pic>
        <p:nvPicPr>
          <p:cNvPr id="13" name="Imagem 12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463" y="1882938"/>
            <a:ext cx="1474917" cy="10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922" y="3022490"/>
            <a:ext cx="1476000" cy="10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m 14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152" y="4254010"/>
            <a:ext cx="1476000" cy="10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380" y="5456151"/>
            <a:ext cx="1476000" cy="105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ítulo 1"/>
          <p:cNvSpPr txBox="1">
            <a:spLocks/>
          </p:cNvSpPr>
          <p:nvPr/>
        </p:nvSpPr>
        <p:spPr>
          <a:xfrm>
            <a:off x="714348" y="428604"/>
            <a:ext cx="7772400" cy="668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Calibri" pitchFamily="34" charset="0"/>
              </a:rPr>
              <a:t>DETER-B – Chave</a:t>
            </a:r>
            <a:r>
              <a:rPr kumimoji="0" lang="pt-BR" sz="3400" b="1" i="0" u="none" strike="noStrike" kern="1200" cap="none" spc="0" normalizeH="0" noProof="0" dirty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Calibri" pitchFamily="34" charset="0"/>
              </a:rPr>
              <a:t> de interpretação</a:t>
            </a:r>
            <a:endParaRPr kumimoji="0" lang="pt-BR" sz="3400" b="1" i="0" u="none" strike="noStrike" kern="1200" cap="none" spc="0" normalizeH="0" baseline="0" noProof="0" dirty="0">
              <a:ln>
                <a:noFill/>
              </a:ln>
              <a:solidFill>
                <a:srgbClr val="005C2A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99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" y="828000"/>
            <a:ext cx="8146697" cy="5760000"/>
          </a:xfrm>
          <a:prstGeom prst="rect">
            <a:avLst/>
          </a:prstGeom>
        </p:spPr>
      </p:pic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628680" y="538320"/>
            <a:ext cx="8229600" cy="604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altLang="pt-BR" sz="2800" b="1" dirty="0" smtClean="0">
                <a:solidFill>
                  <a:srgbClr val="005C2A"/>
                </a:solidFill>
                <a:latin typeface="Calibri" pitchFamily="34" charset="0"/>
              </a:rPr>
              <a:t>Estratégia de análise – Desmatamento + Degradação</a:t>
            </a:r>
          </a:p>
          <a:p>
            <a:pPr marL="457200" indent="-457200" algn="just">
              <a:buFontTx/>
              <a:buChar char="-"/>
            </a:pPr>
            <a:endParaRPr lang="pt-BR" altLang="pt-BR" sz="2800" b="1" dirty="0" smtClean="0">
              <a:solidFill>
                <a:prstClr val="black"/>
              </a:solidFill>
              <a:latin typeface="Calibri" pitchFamily="34" charset="0"/>
            </a:endParaRPr>
          </a:p>
          <a:p>
            <a:pPr algn="just"/>
            <a:endParaRPr lang="pt-BR" altLang="pt-BR" sz="2400" dirty="0"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50013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36893"/>
            <a:ext cx="8915400" cy="497139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" y="457200"/>
            <a:ext cx="9067800" cy="954107"/>
          </a:xfrm>
        </p:spPr>
        <p:txBody>
          <a:bodyPr/>
          <a:lstStyle/>
          <a:p>
            <a:r>
              <a:rPr lang="pt-BR" dirty="0" smtClean="0"/>
              <a:t>Portal de divulgação dos dados</a:t>
            </a:r>
            <a:br>
              <a:rPr lang="pt-BR" dirty="0" smtClean="0"/>
            </a:br>
            <a:r>
              <a:rPr lang="pt-BR" dirty="0" smtClean="0"/>
              <a:t> </a:t>
            </a:r>
            <a:r>
              <a:rPr lang="pt-BR" dirty="0" err="1" smtClean="0"/>
              <a:t>Terrabrasilis</a:t>
            </a:r>
            <a:r>
              <a:rPr lang="pt-BR" dirty="0" smtClean="0"/>
              <a:t> 2016-2020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88271" y="6488668"/>
            <a:ext cx="655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http://terrabrasilis.dpi.inpe.br/app/map/alerts?hl=pt-br</a:t>
            </a:r>
          </a:p>
        </p:txBody>
      </p:sp>
      <p:sp>
        <p:nvSpPr>
          <p:cNvPr id="8" name="Retângulo 7"/>
          <p:cNvSpPr/>
          <p:nvPr/>
        </p:nvSpPr>
        <p:spPr>
          <a:xfrm>
            <a:off x="4267200" y="3352800"/>
            <a:ext cx="4572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0673"/>
            <a:ext cx="9144000" cy="522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1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0" y="677863"/>
            <a:ext cx="9034463" cy="9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Calibri" pitchFamily="34" charset="0"/>
              </a:rPr>
              <a:t>DETER – Variação diária</a:t>
            </a:r>
            <a:r>
              <a:rPr kumimoji="0" lang="pt-BR" sz="3400" b="1" i="0" u="none" strike="noStrike" kern="1200" cap="none" spc="0" normalizeH="0" noProof="0" dirty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Calibri" pitchFamily="34" charset="0"/>
              </a:rPr>
              <a:t> 2020/2021</a:t>
            </a:r>
            <a:endParaRPr kumimoji="0" lang="pt-BR" sz="3400" b="1" i="0" u="none" strike="noStrike" kern="1200" cap="none" spc="0" normalizeH="0" baseline="0" noProof="0" dirty="0">
              <a:ln>
                <a:noFill/>
              </a:ln>
              <a:solidFill>
                <a:srgbClr val="005C2A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52400" y="3667060"/>
            <a:ext cx="381000" cy="4477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200400" y="3667060"/>
            <a:ext cx="1958549" cy="62204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4"/>
          <a:stretch/>
        </p:blipFill>
        <p:spPr>
          <a:xfrm>
            <a:off x="0" y="2041201"/>
            <a:ext cx="9144000" cy="4495800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3276600" y="-132280"/>
            <a:ext cx="5867400" cy="818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Calibri" pitchFamily="34" charset="0"/>
              </a:rPr>
              <a:t>DETER – Alertas 2020 a 2021</a:t>
            </a:r>
            <a:endParaRPr kumimoji="0" lang="pt-BR" sz="3400" b="1" i="0" u="none" strike="noStrike" kern="1200" cap="none" spc="0" normalizeH="0" baseline="0" noProof="0" dirty="0">
              <a:ln>
                <a:noFill/>
              </a:ln>
              <a:solidFill>
                <a:srgbClr val="005C2A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74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109537" y="465120"/>
            <a:ext cx="9034463" cy="9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Calibri" pitchFamily="34" charset="0"/>
              </a:rPr>
              <a:t>DETER – desmatamento</a:t>
            </a:r>
            <a:r>
              <a:rPr kumimoji="0" lang="pt-BR" sz="3400" b="1" i="0" u="none" strike="noStrike" kern="1200" cap="none" spc="0" normalizeH="0" noProof="0" dirty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Calibri" pitchFamily="34" charset="0"/>
              </a:rPr>
              <a:t> - </a:t>
            </a:r>
            <a:r>
              <a:rPr kumimoji="0" lang="pt-BR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Calibri" pitchFamily="34" charset="0"/>
              </a:rPr>
              <a:t>Variação Mensal </a:t>
            </a:r>
            <a:r>
              <a:rPr kumimoji="0" lang="pt-BR" sz="3400" b="1" i="0" u="none" strike="noStrike" kern="1200" cap="none" spc="0" normalizeH="0" noProof="0" dirty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Calibri" pitchFamily="34" charset="0"/>
              </a:rPr>
              <a:t>2015/2021</a:t>
            </a:r>
            <a:endParaRPr kumimoji="0" lang="pt-BR" sz="3400" b="1" i="0" u="none" strike="noStrike" kern="1200" cap="none" spc="0" normalizeH="0" baseline="0" noProof="0" dirty="0">
              <a:ln>
                <a:noFill/>
              </a:ln>
              <a:solidFill>
                <a:srgbClr val="005C2A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52400" y="3667060"/>
            <a:ext cx="381000" cy="4477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200400" y="3667060"/>
            <a:ext cx="1958549" cy="62204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3"/>
          <a:stretch/>
        </p:blipFill>
        <p:spPr>
          <a:xfrm>
            <a:off x="0" y="1600199"/>
            <a:ext cx="9138313" cy="5243465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6781800" y="3810000"/>
            <a:ext cx="914400" cy="2514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370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304800" y="533400"/>
            <a:ext cx="8458200" cy="14033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Calibri" pitchFamily="34" charset="0"/>
              </a:rPr>
              <a:t>DETER – Detecções por Estado e por Classe</a:t>
            </a:r>
            <a:r>
              <a:rPr kumimoji="0" lang="pt-BR" sz="3400" b="1" i="0" u="none" strike="noStrike" kern="1200" cap="none" spc="0" normalizeH="0" noProof="0" dirty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Calibri" pitchFamily="34" charset="0"/>
              </a:rPr>
              <a:t> 2019/2020 – desmatamento – corte raso</a:t>
            </a:r>
            <a:endParaRPr kumimoji="0" lang="pt-BR" sz="3400" b="1" i="0" u="none" strike="noStrike" kern="1200" cap="none" spc="0" normalizeH="0" baseline="0" noProof="0" dirty="0">
              <a:ln>
                <a:noFill/>
              </a:ln>
              <a:solidFill>
                <a:srgbClr val="005C2A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1" y="1828800"/>
            <a:ext cx="89408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3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-1604" y="990600"/>
            <a:ext cx="3650045" cy="9461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Calibri" pitchFamily="34" charset="0"/>
              </a:rPr>
              <a:t>DETER</a:t>
            </a:r>
            <a:r>
              <a:rPr lang="pt-BR" sz="2400" dirty="0" smtClean="0">
                <a:solidFill>
                  <a:srgbClr val="005C2A"/>
                </a:solidFill>
                <a:latin typeface="Calibri" pitchFamily="34" charset="0"/>
              </a:rPr>
              <a:t>- 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Calibri" pitchFamily="34" charset="0"/>
              </a:rPr>
              <a:t>Detecções por Municípios</a:t>
            </a:r>
            <a:r>
              <a:rPr kumimoji="0" lang="pt-BR" sz="2400" b="1" i="0" u="none" strike="noStrike" kern="1200" cap="none" spc="0" normalizeH="0" noProof="0" dirty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Calibri" pitchFamily="34" charset="0"/>
              </a:rPr>
              <a:t> e UC</a:t>
            </a:r>
            <a:br>
              <a:rPr kumimoji="0" lang="pt-BR" sz="2400" b="1" i="0" u="none" strike="noStrike" kern="1200" cap="none" spc="0" normalizeH="0" noProof="0" dirty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Calibri" pitchFamily="34" charset="0"/>
              </a:rPr>
            </a:br>
            <a:r>
              <a:rPr lang="pt-BR" sz="2400" dirty="0" smtClean="0">
                <a:solidFill>
                  <a:srgbClr val="005C2A"/>
                </a:solidFill>
                <a:latin typeface="Calibri" pitchFamily="34" charset="0"/>
              </a:rPr>
              <a:t>2020- 2021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5C2A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9"/>
          <a:stretch/>
        </p:blipFill>
        <p:spPr>
          <a:xfrm>
            <a:off x="4038600" y="-1"/>
            <a:ext cx="5105400" cy="34705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04"/>
          <a:stretch/>
        </p:blipFill>
        <p:spPr>
          <a:xfrm>
            <a:off x="4038600" y="3327981"/>
            <a:ext cx="5105400" cy="353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9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0" y="609600"/>
            <a:ext cx="8688404" cy="9461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pt-BR" sz="2400" dirty="0" smtClean="0">
                <a:solidFill>
                  <a:srgbClr val="005C2A"/>
                </a:solidFill>
                <a:latin typeface="Calibri" pitchFamily="34" charset="0"/>
              </a:rPr>
              <a:t>DETER- Sala de Situação </a:t>
            </a:r>
            <a:r>
              <a:rPr lang="pt-BR" sz="2400" dirty="0" smtClean="0">
                <a:solidFill>
                  <a:srgbClr val="005C2A"/>
                </a:solidFill>
                <a:latin typeface="Calibri" pitchFamily="34" charset="0"/>
              </a:rPr>
              <a:t>2021- 2022</a:t>
            </a:r>
            <a:endParaRPr lang="pt-BR" sz="2400" dirty="0">
              <a:solidFill>
                <a:srgbClr val="005C2A"/>
              </a:solidFill>
              <a:latin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437071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76401"/>
            <a:ext cx="9164177" cy="437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istras">
  <a:themeElements>
    <a:clrScheme name="">
      <a:dk1>
        <a:srgbClr val="000000"/>
      </a:dk1>
      <a:lt1>
        <a:srgbClr val="FFFFFF"/>
      </a:lt1>
      <a:dk2>
        <a:srgbClr val="003366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000000"/>
      </a:accent4>
      <a:accent5>
        <a:srgbClr val="FFFFFF"/>
      </a:accent5>
      <a:accent6>
        <a:srgbClr val="E7E7E7"/>
      </a:accent6>
      <a:hlink>
        <a:srgbClr val="336699"/>
      </a:hlink>
      <a:folHlink>
        <a:srgbClr val="9A0000"/>
      </a:folHlink>
    </a:clrScheme>
    <a:fontScheme name="Listras">
      <a:majorFont>
        <a:latin typeface="Verdana"/>
        <a:ea typeface=""/>
        <a:cs typeface=""/>
      </a:majorFont>
      <a:minorFont>
        <a:latin typeface="Garamond (W1)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istra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stra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stra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stra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14932</TotalTime>
  <Words>3119</Words>
  <Application>Microsoft Office PowerPoint</Application>
  <PresentationFormat>Apresentação na tela (4:3)</PresentationFormat>
  <Paragraphs>707</Paragraphs>
  <Slides>128</Slides>
  <Notes>25</Notes>
  <HiddenSlides>0</HiddenSlides>
  <MMClips>0</MMClips>
  <ScaleCrop>false</ScaleCrop>
  <HeadingPairs>
    <vt:vector size="8" baseType="variant">
      <vt:variant>
        <vt:lpstr>Fontes usadas</vt:lpstr>
      </vt:variant>
      <vt:variant>
        <vt:i4>18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128</vt:i4>
      </vt:variant>
    </vt:vector>
  </HeadingPairs>
  <TitlesOfParts>
    <vt:vector size="148" baseType="lpstr">
      <vt:lpstr>MS PGothic</vt:lpstr>
      <vt:lpstr>Arial</vt:lpstr>
      <vt:lpstr>Arial Black</vt:lpstr>
      <vt:lpstr>Calibri</vt:lpstr>
      <vt:lpstr>Cambria</vt:lpstr>
      <vt:lpstr>Courier New</vt:lpstr>
      <vt:lpstr>Garamond</vt:lpstr>
      <vt:lpstr>Garamond (W1)</vt:lpstr>
      <vt:lpstr>Humnst777 BT</vt:lpstr>
      <vt:lpstr>Humnst777 Lt BT</vt:lpstr>
      <vt:lpstr>HY헤드라인M</vt:lpstr>
      <vt:lpstr>Microsoft Sans Serif</vt:lpstr>
      <vt:lpstr>Tahoma</vt:lpstr>
      <vt:lpstr>Times New Roman</vt:lpstr>
      <vt:lpstr>Verdana</vt:lpstr>
      <vt:lpstr>Wingdings</vt:lpstr>
      <vt:lpstr>ZapfHumnst BT</vt:lpstr>
      <vt:lpstr>ZapfHumnst Dm BT</vt:lpstr>
      <vt:lpstr>Listras</vt:lpstr>
      <vt:lpstr>Documento</vt:lpstr>
      <vt:lpstr>Apresentação do PowerPoint</vt:lpstr>
      <vt:lpstr>Floresta Tropical</vt:lpstr>
      <vt:lpstr>Apresentação do PowerPoint</vt:lpstr>
      <vt:lpstr>Apresentação do PowerPoint</vt:lpstr>
      <vt:lpstr>Programa Avança Brasil -1998...</vt:lpstr>
      <vt:lpstr>Apresentação do PowerPoint</vt:lpstr>
      <vt:lpstr>Monitoramento do desmatamento por satélite do INPE</vt:lpstr>
      <vt:lpstr>Apresentação do PowerPoint</vt:lpstr>
      <vt:lpstr>1. Corte raso</vt:lpstr>
      <vt:lpstr>1. Corte e queima – Ciclo curto </vt:lpstr>
      <vt:lpstr>Apresentação do PowerPoint</vt:lpstr>
      <vt:lpstr>Degradação Florestal (INPE)</vt:lpstr>
      <vt:lpstr>Apresentação do PowerPoint</vt:lpstr>
      <vt:lpstr>   Degradação florestal</vt:lpstr>
      <vt:lpstr>Apresentação do PowerPoint</vt:lpstr>
      <vt:lpstr>Apresentação do PowerPoint</vt:lpstr>
      <vt:lpstr>2. Exploração Intensa – Degradação Florestal</vt:lpstr>
      <vt:lpstr>Apresentação do PowerPoint</vt:lpstr>
      <vt:lpstr>Processos de Perda Florestal</vt:lpstr>
      <vt:lpstr>Apresentação do PowerPoint</vt:lpstr>
      <vt:lpstr>Apresentação do PowerPoint</vt:lpstr>
      <vt:lpstr>Apresentação do PowerPoint</vt:lpstr>
      <vt:lpstr>Detecção por Sensoriamento Remoto: Efeito da escala</vt:lpstr>
      <vt:lpstr>Apresentação do PowerPoint</vt:lpstr>
      <vt:lpstr>Apresentação do PowerPoint</vt:lpstr>
      <vt:lpstr>Programa Amazônia: Instrumentos de medida </vt:lpstr>
      <vt:lpstr>Apresentação do PowerPoint</vt:lpstr>
      <vt:lpstr>Apresentação do PowerPoint</vt:lpstr>
      <vt:lpstr>Apresentação do PowerPoint</vt:lpstr>
      <vt:lpstr>PRODES - Monitoramento do desmatamento das formações florestais na Amazônia Legal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Futuro - automatização?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DETER – Sensores com alta taxa de revisita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Monitoramento da floresta amazônica por satélite</vt:lpstr>
      <vt:lpstr>Apresentação do PowerPoint</vt:lpstr>
      <vt:lpstr>Apresentação do PowerPoint</vt:lpstr>
      <vt:lpstr>Apresentação do PowerPoint</vt:lpstr>
      <vt:lpstr>Portal de divulgação dos dados  Terrabrasilis 2016-2020</vt:lpstr>
      <vt:lpstr>DETER – Variação diária 2020/2021</vt:lpstr>
      <vt:lpstr>DETER – desmatamento - Variação Mensal 2015/2021</vt:lpstr>
      <vt:lpstr>DETER – Detecções por Estado e por Classe 2019/2020 – desmatamento – corte raso</vt:lpstr>
      <vt:lpstr>DETER- Detecções por Municípios e UC 2020- 2021</vt:lpstr>
      <vt:lpstr>Apresentação do PowerPoint</vt:lpstr>
      <vt:lpstr>Apresentação do PowerPoint</vt:lpstr>
      <vt:lpstr>Apresentação do PowerPoint</vt:lpstr>
      <vt:lpstr>Deter Intenso</vt:lpstr>
      <vt:lpstr>Deter Intenso 2019– Áreas Prioritárias para fiscalização (parceria com IBAMA)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Método de Classificação para Vegetação Secundária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FIM  Obrigada!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isabel</dc:creator>
  <cp:lastModifiedBy>Conta da Microsoft</cp:lastModifiedBy>
  <cp:revision>872</cp:revision>
  <dcterms:created xsi:type="dcterms:W3CDTF">2008-02-25T13:16:03Z</dcterms:created>
  <dcterms:modified xsi:type="dcterms:W3CDTF">2022-05-16T18:37:52Z</dcterms:modified>
</cp:coreProperties>
</file>