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740" r:id="rId1"/>
  </p:sldMasterIdLst>
  <p:notesMasterIdLst>
    <p:notesMasterId r:id="rId23"/>
  </p:notesMasterIdLst>
  <p:handoutMasterIdLst>
    <p:handoutMasterId r:id="rId24"/>
  </p:handoutMasterIdLst>
  <p:sldIdLst>
    <p:sldId id="256" r:id="rId2"/>
    <p:sldId id="339" r:id="rId3"/>
    <p:sldId id="372" r:id="rId4"/>
    <p:sldId id="340" r:id="rId5"/>
    <p:sldId id="374" r:id="rId6"/>
    <p:sldId id="336" r:id="rId7"/>
    <p:sldId id="382" r:id="rId8"/>
    <p:sldId id="338" r:id="rId9"/>
    <p:sldId id="375" r:id="rId10"/>
    <p:sldId id="377" r:id="rId11"/>
    <p:sldId id="376" r:id="rId12"/>
    <p:sldId id="378" r:id="rId13"/>
    <p:sldId id="379" r:id="rId14"/>
    <p:sldId id="380" r:id="rId15"/>
    <p:sldId id="381" r:id="rId16"/>
    <p:sldId id="383" r:id="rId17"/>
    <p:sldId id="384" r:id="rId18"/>
    <p:sldId id="385" r:id="rId19"/>
    <p:sldId id="363" r:id="rId20"/>
    <p:sldId id="286" r:id="rId21"/>
    <p:sldId id="386" r:id="rId2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66"/>
    <a:srgbClr val="FF9900"/>
    <a:srgbClr val="FFCC66"/>
    <a:srgbClr val="33CCFF"/>
    <a:srgbClr val="0066FF"/>
    <a:srgbClr val="3399FF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0" autoAdjust="0"/>
    <p:restoredTop sz="81016" autoAdjust="0"/>
  </p:normalViewPr>
  <p:slideViewPr>
    <p:cSldViewPr>
      <p:cViewPr varScale="1">
        <p:scale>
          <a:sx n="72" d="100"/>
          <a:sy n="72" d="100"/>
        </p:scale>
        <p:origin x="19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 dirty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pt-BR" dirty="0"/>
          </a:p>
        </p:txBody>
      </p:sp>
      <p:sp>
        <p:nvSpPr>
          <p:cNvPr id="161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 dirty="0"/>
          </a:p>
        </p:txBody>
      </p:sp>
      <p:sp>
        <p:nvSpPr>
          <p:cNvPr id="161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2A162E39-ECDF-4CBB-A672-9769BBD825D8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4389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pt-BR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pt-BR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958F83A4-D236-43E2-8894-26F1D167535F}" type="slidenum">
              <a:rPr lang="pt-BR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8919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B2D0B-4058-4BB5-8EBC-EA4B249E8D26}" type="slidenum">
              <a:rPr lang="pt-BR"/>
              <a:pPr/>
              <a:t>1</a:t>
            </a:fld>
            <a:endParaRPr lang="pt-BR" dirty="0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60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Normalidade</a:t>
            </a:r>
            <a:r>
              <a:rPr lang="pt-BR" baseline="0" dirty="0" smtClean="0"/>
              <a:t> dos erros/ erros aleatórios sem tendências</a:t>
            </a:r>
          </a:p>
          <a:p>
            <a:r>
              <a:rPr lang="pt-BR" baseline="0" dirty="0" smtClean="0"/>
              <a:t>Média próxima a zero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4135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Maiores erros em áreas sem amostras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468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Influência do relevo na Mantiqueira</a:t>
            </a:r>
          </a:p>
          <a:p>
            <a:r>
              <a:rPr lang="pt-BR" dirty="0" smtClean="0"/>
              <a:t>Afunilamento/estreitamento da bocaina com a Mantiqueira</a:t>
            </a:r>
          </a:p>
          <a:p>
            <a:r>
              <a:rPr lang="pt-BR" dirty="0" smtClean="0"/>
              <a:t>Chuva intensa/ acima da esperado/</a:t>
            </a:r>
            <a:r>
              <a:rPr lang="pt-BR" baseline="0" dirty="0" smtClean="0"/>
              <a:t> média climatológica</a:t>
            </a:r>
            <a:r>
              <a:rPr lang="pt-BR" dirty="0" smtClean="0"/>
              <a:t> </a:t>
            </a:r>
          </a:p>
          <a:p>
            <a:r>
              <a:rPr lang="pt-BR" dirty="0" smtClean="0"/>
              <a:t>No Vale</a:t>
            </a:r>
            <a:r>
              <a:rPr lang="pt-BR" baseline="0" dirty="0" smtClean="0"/>
              <a:t> Histórico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57359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9582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6119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34517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0CD8E-61F6-44F3-9058-BA1B02B2A60D}" type="slidenum">
              <a:rPr lang="pt-BR"/>
              <a:pPr/>
              <a:t>20</a:t>
            </a:fld>
            <a:endParaRPr lang="pt-BR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08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2A8D9-2F48-41CC-A29A-0137B8CBDD0D}" type="slidenum">
              <a:rPr lang="pt-BR" smtClean="0"/>
              <a:pPr/>
              <a:t>3</a:t>
            </a:fld>
            <a:endParaRPr lang="pt-BR" dirty="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dirty="0" smtClean="0"/>
              <a:t>Abastece mais de 14 milhões de pessoas incluindo a região metropolitana do Rio de Janeiro. </a:t>
            </a:r>
          </a:p>
          <a:p>
            <a:pPr eaLnBrk="1" hangingPunct="1"/>
            <a:r>
              <a:rPr lang="pt-BR" dirty="0" smtClean="0"/>
              <a:t>Responsável por mais de 10 % do PIB</a:t>
            </a:r>
            <a:r>
              <a:rPr lang="pt-BR" baseline="0" dirty="0" smtClean="0"/>
              <a:t> nacional.</a:t>
            </a: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537135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049326-1665-4391-BD98-10589C982AB1}" type="slidenum">
              <a:rPr lang="pt-BR"/>
              <a:pPr/>
              <a:t>4</a:t>
            </a:fld>
            <a:endParaRPr lang="pt-BR" dirty="0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noProof="0" dirty="0" smtClean="0"/>
              <a:t>Relevo</a:t>
            </a:r>
            <a:r>
              <a:rPr lang="en-US" dirty="0" smtClean="0"/>
              <a:t> </a:t>
            </a:r>
            <a:r>
              <a:rPr lang="pt-BR" noProof="0" dirty="0" smtClean="0"/>
              <a:t>bastante</a:t>
            </a:r>
            <a:r>
              <a:rPr lang="en-US" dirty="0" smtClean="0"/>
              <a:t> </a:t>
            </a:r>
            <a:r>
              <a:rPr lang="en-US" dirty="0" err="1" smtClean="0"/>
              <a:t>acidentado</a:t>
            </a:r>
            <a:r>
              <a:rPr lang="en-US" dirty="0" smtClean="0"/>
              <a:t>. </a:t>
            </a:r>
            <a:r>
              <a:rPr lang="pt-BR" noProof="0" dirty="0" smtClean="0"/>
              <a:t>Propício</a:t>
            </a:r>
            <a:r>
              <a:rPr lang="en-US" dirty="0" smtClean="0"/>
              <a:t> a </a:t>
            </a:r>
            <a:r>
              <a:rPr lang="en-US" dirty="0" err="1" smtClean="0"/>
              <a:t>Desastres</a:t>
            </a:r>
            <a:r>
              <a:rPr lang="en-US" dirty="0" smtClean="0"/>
              <a:t> </a:t>
            </a:r>
            <a:r>
              <a:rPr lang="en-US" dirty="0" err="1" smtClean="0"/>
              <a:t>naturais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6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E603FD-4A95-4D9C-9F01-F2D828795C3B}" type="slidenum">
              <a:rPr lang="pt-BR"/>
              <a:pPr/>
              <a:t>5</a:t>
            </a:fld>
            <a:endParaRPr lang="pt-BR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2789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1740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Climatologia de 1949 a 1991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114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1641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Modela</a:t>
            </a:r>
            <a:r>
              <a:rPr lang="pt-BR" baseline="0" dirty="0" smtClean="0"/>
              <a:t> a variabilidade/dependência espacial do dado até 90 km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9309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Ajuste ao modelo teórico Esférico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8F83A4-D236-43E2-8894-26F1D167535F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4483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ED849-DFD1-4714-90DF-1FEA18D3DC49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1E7CE-387D-48F1-B930-D7178DA81937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6F789-EE59-44B0-89AC-0CD83078C946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83FAE-AB6D-4F66-8156-CA40F30AAD5E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BAC31-63C0-40BC-B606-F141D5FE47E6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37346-6B54-4BAD-9A1C-BB4A4F420AB5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5DB54-E254-4A72-A392-6DA23A21B7C7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94242-D7CD-4F85-91AE-D3EA8557BC1C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5E40A-76A6-4611-B7C7-15102F5182BB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823786-114B-4EA3-89C8-2D0596D1B908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C912C-EB07-4388-ACE1-D7603E0FFA3F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65F3-0E6D-4F74-97D2-187AD18EAEC6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2780928"/>
            <a:ext cx="7578725" cy="1254125"/>
          </a:xfrm>
        </p:spPr>
        <p:txBody>
          <a:bodyPr>
            <a:normAutofit/>
          </a:bodyPr>
          <a:lstStyle/>
          <a:p>
            <a:r>
              <a:rPr lang="pt-BR" sz="2200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DISTRIBUIÇÃO ESPACIAL DE PRECIPTAÇÕES EXTREMAS OCORRIDAS EM JANEIRO DO ANO DE 2000 NO VALE DO PARAÍBA </a:t>
            </a:r>
            <a:endParaRPr lang="pt-BR" sz="2200" dirty="0"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78942" y="4869160"/>
            <a:ext cx="5113338" cy="727844"/>
          </a:xfrm>
        </p:spPr>
        <p:txBody>
          <a:bodyPr>
            <a:noAutofit/>
          </a:bodyPr>
          <a:lstStyle/>
          <a:p>
            <a:r>
              <a:rPr lang="pt-BR" sz="1800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Thiago Batista dos Santos </a:t>
            </a:r>
            <a:r>
              <a:rPr lang="en-US" sz="18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endParaRPr lang="pt-BR" sz="1800" dirty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331640" y="5591562"/>
            <a:ext cx="640873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pt-BR" sz="1400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Divisão </a:t>
            </a: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de 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Sensoriamento Remoto </a:t>
            </a: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– 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DSR /OBT/INPE</a:t>
            </a:r>
            <a:endParaRPr lang="pt-BR" dirty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 algn="ctr"/>
            <a:endParaRPr lang="pt-BR" dirty="0">
              <a:solidFill>
                <a:schemeClr val="tx2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10" name="Picture 3" descr="C:\Users\Fran\AppData\Local\Temp\DSR_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8905" y="5805264"/>
            <a:ext cx="1437591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Imagem 1" descr="Instituto Nacional de Pesquisas Espaciais"/>
          <p:cNvPicPr>
            <a:picLocks noChangeAspect="1" noChangeArrowheads="1"/>
          </p:cNvPicPr>
          <p:nvPr/>
        </p:nvPicPr>
        <p:blipFill>
          <a:blip r:embed="rId4" cstate="print"/>
          <a:srcRect l="22559"/>
          <a:stretch>
            <a:fillRect/>
          </a:stretch>
        </p:blipFill>
        <p:spPr bwMode="auto">
          <a:xfrm>
            <a:off x="1691680" y="548680"/>
            <a:ext cx="4202342" cy="936104"/>
          </a:xfrm>
          <a:prstGeom prst="rect">
            <a:avLst/>
          </a:prstGeom>
          <a:noFill/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2" name="Imagem 11" descr="logoInpe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716">
                        <a14:foregroundMark x1="1419" y1="57126" x2="17408" y2="89164"/>
                        <a14:foregroundMark x1="28098" y1="91991" x2="74551" y2="70554"/>
                        <a14:foregroundMark x1="80511" y1="41578" x2="85241" y2="22026"/>
                        <a14:foregroundMark x1="43330" y1="72085" x2="48344" y2="59600"/>
                        <a14:foregroundMark x1="8136" y1="57126" x2="9839" y2="44994"/>
                        <a14:foregroundMark x1="11637" y1="57479" x2="14096" y2="45936"/>
                        <a14:foregroundMark x1="21854" y1="57479" x2="23084" y2="46879"/>
                        <a14:foregroundMark x1="32829" y1="56890" x2="30842" y2="53710"/>
                        <a14:foregroundMark x1="47777" y1="51590" x2="54778" y2="4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642" y="548680"/>
            <a:ext cx="1254892" cy="100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Semivariograma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6695583"/>
              </p:ext>
            </p:extLst>
          </p:nvPr>
        </p:nvGraphicFramePr>
        <p:xfrm>
          <a:off x="1091952" y="2057254"/>
          <a:ext cx="6936432" cy="3243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2144"/>
                <a:gridCol w="2312144"/>
                <a:gridCol w="2312144"/>
              </a:tblGrid>
              <a:tr h="46342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LAG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Pares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Distância</a:t>
                      </a:r>
                      <a:endParaRPr lang="pt-BR" dirty="0"/>
                    </a:p>
                  </a:txBody>
                  <a:tcPr/>
                </a:tc>
              </a:tr>
              <a:tr h="46342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/>
                        </a:rPr>
                        <a:t>200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/>
                        </a:rPr>
                        <a:t>16 km</a:t>
                      </a:r>
                      <a:endParaRPr lang="pt-BR" dirty="0"/>
                    </a:p>
                  </a:txBody>
                  <a:tcPr/>
                </a:tc>
              </a:tr>
              <a:tr h="46342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1156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/>
                        </a:rPr>
                        <a:t>45 km</a:t>
                      </a:r>
                      <a:endParaRPr lang="pt-BR" dirty="0"/>
                    </a:p>
                  </a:txBody>
                  <a:tcPr/>
                </a:tc>
              </a:tr>
              <a:tr h="46342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954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effectLst/>
                        </a:rPr>
                        <a:t>88 km</a:t>
                      </a:r>
                      <a:endParaRPr lang="pt-BR" dirty="0"/>
                    </a:p>
                  </a:txBody>
                  <a:tcPr/>
                </a:tc>
              </a:tr>
              <a:tr h="46342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622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133 km</a:t>
                      </a:r>
                      <a:endParaRPr lang="pt-BR" dirty="0"/>
                    </a:p>
                  </a:txBody>
                  <a:tcPr/>
                </a:tc>
              </a:tr>
              <a:tr h="46342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308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176 km</a:t>
                      </a:r>
                      <a:endParaRPr lang="pt-BR" dirty="0"/>
                    </a:p>
                  </a:txBody>
                  <a:tcPr/>
                </a:tc>
              </a:tr>
              <a:tr h="46342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66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215 km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43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" y="1629224"/>
            <a:ext cx="9055886" cy="381600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9608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Ajuste Semivariograma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2"/>
            <a:ext cx="7826882" cy="37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Validação Modelo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9" y="1844824"/>
            <a:ext cx="8749949" cy="3924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570043" y="5939988"/>
            <a:ext cx="1991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Cof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. Correlação: </a:t>
            </a:r>
            <a:r>
              <a:rPr lang="pt-BR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0.81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8729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Validação Modelo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59" y="1700808"/>
            <a:ext cx="614148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Validação Modelo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65320"/>
            <a:ext cx="7709301" cy="46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Distribuição Espacial 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71"/>
          <a:stretch/>
        </p:blipFill>
        <p:spPr>
          <a:xfrm>
            <a:off x="539552" y="-1"/>
            <a:ext cx="826217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Campos do Jordão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6750" t="38003" r="54996" b="9991"/>
          <a:stretch/>
        </p:blipFill>
        <p:spPr>
          <a:xfrm>
            <a:off x="35496" y="1772816"/>
            <a:ext cx="9227084" cy="352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840589" y="6237312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IPT, 2002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352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Campos do Jordão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7840589" y="6237312"/>
            <a:ext cx="1051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IPT, 2002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1251" t="32004" r="60621" b="27992"/>
          <a:stretch/>
        </p:blipFill>
        <p:spPr>
          <a:xfrm>
            <a:off x="234488" y="1988840"/>
            <a:ext cx="8730000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3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39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      </a:t>
            </a:r>
            <a:r>
              <a:rPr kumimoji="0" lang="pt-BR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    </a:t>
            </a: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CONCLUSÕES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Imagem 13" descr="Satélite CBERS-3 -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7516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 descr="landsat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" y="1556792"/>
            <a:ext cx="1465625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 descr="Spot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5021" y="5157192"/>
            <a:ext cx="1465491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 descr="srtm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12" y="3284984"/>
            <a:ext cx="1534240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 descr="jet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581232"/>
            <a:ext cx="1497600" cy="9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19" descr="B_747_SCA_airplane_with_Columbia_on_board_before_tuchdown_at_KSC.jpg"/>
          <p:cNvPicPr>
            <a:picLocks noChangeAspect="1"/>
          </p:cNvPicPr>
          <p:nvPr/>
        </p:nvPicPr>
        <p:blipFill>
          <a:blip r:embed="rId8" cstate="print"/>
          <a:srcRect l="15113"/>
          <a:stretch>
            <a:fillRect/>
          </a:stretch>
        </p:blipFill>
        <p:spPr>
          <a:xfrm>
            <a:off x="-1" y="5481384"/>
            <a:ext cx="1489126" cy="14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ixaDeTexto 9"/>
          <p:cNvSpPr txBox="1"/>
          <p:nvPr/>
        </p:nvSpPr>
        <p:spPr>
          <a:xfrm>
            <a:off x="1979712" y="1456323"/>
            <a:ext cx="66271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Distribuição espacial dos sistemas precipitantes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Auxiliam no entendimento da dinâmica espacial das chuvas no Vale do Paraíba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;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r>
              <a:rPr lang="pt-BR" sz="2000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Demonstrou a influência do relevo nos sistemas</a:t>
            </a:r>
            <a:r>
              <a:rPr lang="pt-BR" sz="20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;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r>
              <a:rPr lang="pt-BR" sz="20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As análises </a:t>
            </a:r>
            <a:r>
              <a:rPr lang="pt-BR" sz="2000" dirty="0" err="1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geoestatísticas</a:t>
            </a:r>
            <a:r>
              <a:rPr lang="pt-BR" sz="20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são as técnicas são eficientes para analisar a distribuição espacial da chuva com dados históricos;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2000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r>
              <a:rPr lang="pt-BR" sz="20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Os radares meteorológicos e estimativas de precipitação por satélite datam de 2004 em diante.</a:t>
            </a:r>
            <a:endParaRPr lang="pt-BR" sz="2000" dirty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>
              <a:lnSpc>
                <a:spcPct val="150000"/>
              </a:lnSpc>
            </a:pPr>
            <a:endParaRPr lang="pt-BR" sz="2000" b="1" dirty="0" smtClean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 marL="288000">
              <a:lnSpc>
                <a:spcPct val="150000"/>
              </a:lnSpc>
            </a:pPr>
            <a:endParaRPr lang="pt-BR" sz="2000" dirty="0" smtClean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Área de Estudo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6045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mbel-Limeira 27-05-2006 0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71"/>
            <a:ext cx="9144000" cy="6855429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-20977" y="404664"/>
            <a:ext cx="31321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Obrigado!</a:t>
            </a:r>
          </a:p>
          <a:p>
            <a:r>
              <a:rPr lang="pt-BR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pt-B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hiago.santos@inpe.br</a:t>
            </a:r>
            <a:r>
              <a:rPr lang="pt-BR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t-BR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pt-BR" sz="20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/>
            <a:endParaRPr lang="pt-BR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Pressupostos do modelo</a:t>
            </a:r>
            <a:br>
              <a:rPr lang="pt-BR" dirty="0" smtClean="0"/>
            </a:br>
            <a:r>
              <a:rPr lang="pt-BR" dirty="0" smtClean="0"/>
              <a:t>isotrópica não é legal pelo relevo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Melhorar </a:t>
            </a:r>
            <a:r>
              <a:rPr lang="pt-BR" smtClean="0"/>
              <a:t>no artigo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012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 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5724525" y="5084763"/>
            <a:ext cx="3240088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</a:pPr>
            <a:r>
              <a:rPr lang="pt-BR" dirty="0">
                <a:solidFill>
                  <a:schemeClr val="bg1"/>
                </a:solidFill>
              </a:rPr>
              <a:t>Abastece cerca de 14,3 milhões de pessoas, incluindo 8,7 milhões de habitantes da região metropolitana do Rio de Janeiro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Picture 7" descr="Foto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2"/>
          <p:cNvSpPr txBox="1">
            <a:spLocks noChangeArrowheads="1"/>
          </p:cNvSpPr>
          <p:nvPr/>
        </p:nvSpPr>
        <p:spPr bwMode="auto">
          <a:xfrm>
            <a:off x="1311275" y="2562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000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9684" name="Picture 4" descr="Fotos para Internet 0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6988"/>
            <a:ext cx="10044113" cy="7077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0" name="Picture 4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482975"/>
            <a:ext cx="450056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81" name="Picture 5" descr="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83" name="Text Box 7"/>
          <p:cNvSpPr txBox="1">
            <a:spLocks noChangeArrowheads="1"/>
          </p:cNvSpPr>
          <p:nvPr/>
        </p:nvSpPr>
        <p:spPr bwMode="auto">
          <a:xfrm>
            <a:off x="34925" y="4602163"/>
            <a:ext cx="45894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tx2"/>
                </a:solidFill>
              </a:rPr>
              <a:t> </a:t>
            </a:r>
            <a:r>
              <a:rPr lang="pt-BR" sz="2200" b="1">
                <a:solidFill>
                  <a:schemeClr val="tx2"/>
                </a:solidFill>
              </a:rPr>
              <a:t>Causando prejuízos materiais </a:t>
            </a:r>
          </a:p>
          <a:p>
            <a:r>
              <a:rPr lang="pt-BR" sz="2200" b="1">
                <a:solidFill>
                  <a:schemeClr val="tx2"/>
                </a:solidFill>
              </a:rPr>
              <a:t>e ameaça à vida dos habitantes</a:t>
            </a:r>
            <a:endParaRPr lang="pt-BR" sz="2200">
              <a:solidFill>
                <a:schemeClr val="tx2"/>
              </a:solidFill>
            </a:endParaRPr>
          </a:p>
        </p:txBody>
      </p:sp>
      <p:sp>
        <p:nvSpPr>
          <p:cNvPr id="203784" name="Text Box 8"/>
          <p:cNvSpPr txBox="1">
            <a:spLocks noChangeArrowheads="1"/>
          </p:cNvSpPr>
          <p:nvPr/>
        </p:nvSpPr>
        <p:spPr bwMode="auto">
          <a:xfrm>
            <a:off x="4787900" y="1412875"/>
            <a:ext cx="4256088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200" b="1">
                <a:solidFill>
                  <a:schemeClr val="tx2"/>
                </a:solidFill>
              </a:rPr>
              <a:t>Enchentes de curta duração, </a:t>
            </a:r>
          </a:p>
          <a:p>
            <a:r>
              <a:rPr lang="pt-BR" sz="2200" b="1">
                <a:solidFill>
                  <a:schemeClr val="tx2"/>
                </a:solidFill>
              </a:rPr>
              <a:t>porém violentas</a:t>
            </a:r>
          </a:p>
          <a:p>
            <a:endParaRPr lang="pt-BR" sz="2200"/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4597400" y="4838700"/>
            <a:ext cx="255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/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Objetivo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4" descr="Benfica 25-12-2006 (8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5121384"/>
            <a:ext cx="2343200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 descr="Imbel-Limeira 27-05-2006 0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248" y="5121384"/>
            <a:ext cx="2352000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A 13"/>
          <p:cNvPicPr>
            <a:picLocks noChangeAspect="1" noChangeArrowheads="1"/>
          </p:cNvPicPr>
          <p:nvPr/>
        </p:nvPicPr>
        <p:blipFill>
          <a:blip r:embed="rId5" cstate="print"/>
          <a:srcRect l="5463" t="4879" r="6723" b="7307"/>
          <a:stretch>
            <a:fillRect/>
          </a:stretch>
        </p:blipFill>
        <p:spPr bwMode="auto">
          <a:xfrm>
            <a:off x="4524256" y="5121384"/>
            <a:ext cx="2352000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A 56"/>
          <p:cNvPicPr>
            <a:picLocks noChangeAspect="1" noChangeArrowheads="1"/>
          </p:cNvPicPr>
          <p:nvPr/>
        </p:nvPicPr>
        <p:blipFill>
          <a:blip r:embed="rId6" cstate="print"/>
          <a:srcRect l="30333" t="12762" r="3344" b="13239"/>
          <a:stretch>
            <a:fillRect/>
          </a:stretch>
        </p:blipFill>
        <p:spPr bwMode="auto">
          <a:xfrm>
            <a:off x="2272469" y="5121384"/>
            <a:ext cx="2371539" cy="17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/>
          <p:cNvSpPr txBox="1"/>
          <p:nvPr/>
        </p:nvSpPr>
        <p:spPr>
          <a:xfrm>
            <a:off x="1115616" y="1988840"/>
            <a:ext cx="70567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r>
              <a:rPr lang="pt-BR" sz="3200" dirty="0" smtClean="0"/>
              <a:t> </a:t>
            </a:r>
            <a:r>
              <a:rPr lang="pt-BR" dirty="0" smtClean="0">
                <a:solidFill>
                  <a:schemeClr val="tx2"/>
                </a:solidFill>
              </a:rPr>
              <a:t>Identificar a distribuição espacial dos sistemas precipitantes extremos ocorridos nos dez primeiros dias de janeiro do ano de 2000 na porção paulista da bacia do Rio </a:t>
            </a:r>
            <a:r>
              <a:rPr lang="pt-BR" dirty="0">
                <a:solidFill>
                  <a:schemeClr val="tx2"/>
                </a:solidFill>
              </a:rPr>
              <a:t>P</a:t>
            </a:r>
            <a:r>
              <a:rPr lang="pt-BR" dirty="0" smtClean="0">
                <a:solidFill>
                  <a:schemeClr val="tx2"/>
                </a:solidFill>
              </a:rPr>
              <a:t>araíba do Sul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Distribuição de Chuvas</a:t>
            </a:r>
            <a:br>
              <a:rPr lang="pt-BR" sz="3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3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primeiros dias do ano</a:t>
            </a:r>
            <a:endParaRPr lang="pt-BR" sz="3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3" y="1628800"/>
            <a:ext cx="7902237" cy="460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380312" y="6300028"/>
            <a:ext cx="1640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NERY et.al, 1999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000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3955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Tahoma" pitchFamily="34" charset="0"/>
                <a:cs typeface="Tahoma" pitchFamily="34" charset="0"/>
              </a:rPr>
              <a:t>Abordagem Metodológica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051720" y="1140415"/>
            <a:ext cx="66271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Coleta e Processamento dos dados de estações do DAEE e CPTEC/INPE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Download dos dados na página do DAEE e CPTEC/INPE;</a:t>
            </a:r>
            <a:endParaRPr lang="pt-BR" dirty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Tabulação dos dados;</a:t>
            </a:r>
            <a:endParaRPr lang="pt-BR" dirty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r>
              <a:rPr lang="pt-BR" dirty="0" err="1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Georreferenciamento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das estações;</a:t>
            </a:r>
            <a:endParaRPr lang="pt-BR" dirty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Montagem do banco de dados espaciais</a:t>
            </a:r>
            <a:r>
              <a:rPr lang="pt-BR" sz="20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;</a:t>
            </a:r>
            <a:endParaRPr lang="pt-BR" sz="2000" dirty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b="1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Análise da distribuição dos sistemas precipitantes severos</a:t>
            </a:r>
            <a:endParaRPr lang="pt-BR" dirty="0" smtClean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Análise exploratória das amostras;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Elaboração do </a:t>
            </a:r>
            <a:r>
              <a:rPr lang="pt-BR" dirty="0" err="1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semivariograma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empírico;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Ajuste do </a:t>
            </a:r>
            <a:r>
              <a:rPr lang="pt-BR" dirty="0" err="1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semivariograma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em relação ao modelo teórico;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Validação do modelo e</a:t>
            </a:r>
            <a:r>
              <a:rPr lang="pt-BR" sz="2000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;</a:t>
            </a:r>
          </a:p>
          <a:p>
            <a:pPr marL="288000">
              <a:lnSpc>
                <a:spcPct val="150000"/>
              </a:lnSpc>
              <a:buFont typeface="Wingdings" pitchFamily="2" charset="2"/>
              <a:buChar char="Ø"/>
            </a:pP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Interpolação </a:t>
            </a: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por </a:t>
            </a:r>
            <a:r>
              <a:rPr lang="pt-BR" dirty="0" err="1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krigeagem</a:t>
            </a:r>
            <a:r>
              <a:rPr lang="pt-BR" dirty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 ordinária</a:t>
            </a:r>
            <a:r>
              <a:rPr lang="pt-BR" dirty="0" smtClean="0">
                <a:solidFill>
                  <a:schemeClr val="tx2"/>
                </a:solidFill>
                <a:latin typeface="Tunga" pitchFamily="34" charset="0"/>
                <a:cs typeface="Tunga" pitchFamily="34" charset="0"/>
              </a:rPr>
              <a:t>.</a:t>
            </a:r>
            <a:endParaRPr lang="pt-BR" sz="2000" dirty="0" smtClean="0">
              <a:solidFill>
                <a:schemeClr val="tx2"/>
              </a:solidFill>
              <a:latin typeface="Tunga" pitchFamily="34" charset="0"/>
              <a:cs typeface="Tunga" pitchFamily="34" charset="0"/>
            </a:endParaRPr>
          </a:p>
        </p:txBody>
      </p:sp>
      <p:pic>
        <p:nvPicPr>
          <p:cNvPr id="14" name="Imagem 13" descr="Satélite CBERS-3 -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7516" cy="15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 descr="landsat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" y="1556792"/>
            <a:ext cx="1465625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 descr="Spot-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6336" y="5157192"/>
            <a:ext cx="1465491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 descr="srtm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12" y="3284984"/>
            <a:ext cx="1534240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m 18" descr="jet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4581232"/>
            <a:ext cx="1497600" cy="9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19" descr="B_747_SCA_airplane_with_Columbia_on_board_before_tuchdown_at_KSC.jpg"/>
          <p:cNvPicPr>
            <a:picLocks noChangeAspect="1"/>
          </p:cNvPicPr>
          <p:nvPr/>
        </p:nvPicPr>
        <p:blipFill>
          <a:blip r:embed="rId8" cstate="print"/>
          <a:srcRect l="15113"/>
          <a:stretch>
            <a:fillRect/>
          </a:stretch>
        </p:blipFill>
        <p:spPr>
          <a:xfrm>
            <a:off x="-1" y="5481384"/>
            <a:ext cx="1489126" cy="14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39552" y="413792"/>
            <a:ext cx="8229600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Análise Exploratória</a:t>
            </a:r>
            <a:endParaRPr lang="pt-BR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9" y="1844824"/>
            <a:ext cx="8897361" cy="43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2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6122</TotalTime>
  <Words>433</Words>
  <Application>Microsoft Office PowerPoint</Application>
  <PresentationFormat>Apresentação na tela (4:3)</PresentationFormat>
  <Paragraphs>101</Paragraphs>
  <Slides>21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Tunga</vt:lpstr>
      <vt:lpstr>Wingdings</vt:lpstr>
      <vt:lpstr>Tema do Office</vt:lpstr>
      <vt:lpstr>DISTRIBUIÇÃO ESPACIAL DE PRECIPTAÇÕES EXTREMAS OCORRIDAS EM JANEIRO DO ANO DE 2000 NO VALE DO PARAÍBA </vt:lpstr>
      <vt:lpstr>Área de Estudo</vt:lpstr>
      <vt:lpstr> </vt:lpstr>
      <vt:lpstr>Apresentação do PowerPoint</vt:lpstr>
      <vt:lpstr>Apresentação do PowerPoint</vt:lpstr>
      <vt:lpstr>Objetivo</vt:lpstr>
      <vt:lpstr>Distribuição de Chuvas 10 primeiros dias do ano</vt:lpstr>
      <vt:lpstr>Apresentação do PowerPoint</vt:lpstr>
      <vt:lpstr>Análise Exploratória</vt:lpstr>
      <vt:lpstr>Semivariograma</vt:lpstr>
      <vt:lpstr>Apresentação do PowerPoint</vt:lpstr>
      <vt:lpstr>Ajuste Semivariograma</vt:lpstr>
      <vt:lpstr>Validação Modelo</vt:lpstr>
      <vt:lpstr>Validação Modelo</vt:lpstr>
      <vt:lpstr>Validação Modelo</vt:lpstr>
      <vt:lpstr>Distribuição Espacial </vt:lpstr>
      <vt:lpstr>Campos do Jordão</vt:lpstr>
      <vt:lpstr>Campos do Jordão</vt:lpstr>
      <vt:lpstr>Apresentação do PowerPoint</vt:lpstr>
      <vt:lpstr>Apresentação do PowerPoint</vt:lpstr>
      <vt:lpstr>Pressupostos do modelo isotrópica não é legal pelo relevo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Thiago Batista dos Santos</cp:lastModifiedBy>
  <cp:revision>432</cp:revision>
  <dcterms:created xsi:type="dcterms:W3CDTF">2007-09-30T14:05:43Z</dcterms:created>
  <dcterms:modified xsi:type="dcterms:W3CDTF">2015-01-10T21:37:10Z</dcterms:modified>
</cp:coreProperties>
</file>