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notesMasterIdLst>
    <p:notesMasterId r:id="rId33"/>
  </p:notesMasterIdLst>
  <p:sldIdLst>
    <p:sldId id="256" r:id="rId2"/>
    <p:sldId id="273" r:id="rId3"/>
    <p:sldId id="257" r:id="rId4"/>
    <p:sldId id="259" r:id="rId5"/>
    <p:sldId id="258" r:id="rId6"/>
    <p:sldId id="319" r:id="rId7"/>
    <p:sldId id="321" r:id="rId8"/>
    <p:sldId id="290" r:id="rId9"/>
    <p:sldId id="271" r:id="rId10"/>
    <p:sldId id="277" r:id="rId11"/>
    <p:sldId id="323" r:id="rId12"/>
    <p:sldId id="282" r:id="rId13"/>
    <p:sldId id="325" r:id="rId14"/>
    <p:sldId id="324" r:id="rId15"/>
    <p:sldId id="289" r:id="rId16"/>
    <p:sldId id="276" r:id="rId17"/>
    <p:sldId id="322" r:id="rId18"/>
    <p:sldId id="326" r:id="rId19"/>
    <p:sldId id="328" r:id="rId20"/>
    <p:sldId id="329" r:id="rId21"/>
    <p:sldId id="327" r:id="rId22"/>
    <p:sldId id="291" r:id="rId23"/>
    <p:sldId id="308" r:id="rId24"/>
    <p:sldId id="309" r:id="rId25"/>
    <p:sldId id="310" r:id="rId26"/>
    <p:sldId id="287" r:id="rId27"/>
    <p:sldId id="283" r:id="rId28"/>
    <p:sldId id="317" r:id="rId29"/>
    <p:sldId id="318" r:id="rId30"/>
    <p:sldId id="272" r:id="rId31"/>
    <p:sldId id="33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02C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90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B5DDC-7AED-4250-B5C3-89BCFB1C93A2}" type="datetimeFigureOut">
              <a:rPr lang="pt-BR" smtClean="0"/>
              <a:t>25/12/2014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33E62-1A5C-47E0-B3A5-578A64FAD3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852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33E62-1A5C-47E0-B3A5-578A64FAD35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4679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33E62-1A5C-47E0-B3A5-578A64FAD35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5284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1A11E-F74F-47C4-9EE6-EE5AD0956D95}" type="datetime1">
              <a:rPr lang="en-US" smtClean="0"/>
              <a:t>12/25/2014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877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A235-3D3B-40E1-81B6-D4863BF54495}" type="datetime1">
              <a:rPr lang="en-US" smtClean="0"/>
              <a:t>12/25/2014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346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A0E0E-7533-4EC7-827E-9DCF16ABC7A7}" type="datetime1">
              <a:rPr lang="en-US" smtClean="0"/>
              <a:t>12/25/2014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085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BB2D-A745-42BB-B76E-C6F7FB0C81C6}" type="datetime1">
              <a:rPr lang="en-US" smtClean="0"/>
              <a:t>12/25/2014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213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AC6D-DAF4-441B-BCA0-588E1B9D1235}" type="datetime1">
              <a:rPr lang="en-US" smtClean="0"/>
              <a:t>12/25/2014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6166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751E6-7A31-4E6F-81E2-BD0E6AE5104D}" type="datetime1">
              <a:rPr lang="en-US" smtClean="0"/>
              <a:t>12/25/2014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739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08155-9893-4DE4-B734-1ABF426AA511}" type="datetime1">
              <a:rPr lang="en-US" smtClean="0"/>
              <a:t>12/25/2014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035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9288D-ABD2-4910-A6F1-2672E4AE0CEF}" type="datetime1">
              <a:rPr lang="en-US" smtClean="0"/>
              <a:t>12/25/2014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99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C2C4-EA29-4398-A70A-4024B9BDDA1F}" type="datetime1">
              <a:rPr lang="en-US" smtClean="0"/>
              <a:t>12/25/2014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249E-FA61-4514-A5A5-E9AFF55142F7}" type="datetime1">
              <a:rPr lang="en-US" smtClean="0"/>
              <a:t>12/25/2014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3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23CBE-6ADF-411C-A736-B5D2061A9C42}" type="datetime1">
              <a:rPr lang="en-US" smtClean="0"/>
              <a:t>12/25/2014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237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96FB4-40DB-4F35-AD91-B20EAAA0C167}" type="datetime1">
              <a:rPr lang="en-US" smtClean="0"/>
              <a:t>12/25/2014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5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645B-6A6F-4399-9310-0F9DDDCF1CA8}" type="datetime1">
              <a:rPr lang="en-US" smtClean="0"/>
              <a:t>12/25/2014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952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1C7B-8BBD-48EA-BC88-49057BCA1AE0}" type="datetime1">
              <a:rPr lang="en-US" smtClean="0"/>
              <a:t>12/25/2014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02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AC453-0405-4D41-8603-FEC3E877CA57}" type="datetime1">
              <a:rPr lang="en-US" smtClean="0"/>
              <a:t>12/25/2014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11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8E74-F1D3-4E8A-AB0C-941B8F5BDC1E}" type="datetime1">
              <a:rPr lang="en-US" smtClean="0"/>
              <a:t>12/25/2014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56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FC379-1E34-49B3-B4F4-54E468C33E89}" type="datetime1">
              <a:rPr lang="en-US" smtClean="0"/>
              <a:t>12/25/2014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12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o_Microsoft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0401" y="287867"/>
            <a:ext cx="7707226" cy="3891735"/>
          </a:xfrm>
        </p:spPr>
        <p:txBody>
          <a:bodyPr/>
          <a:lstStyle/>
          <a:p>
            <a:r>
              <a:rPr lang="en-US" sz="4800" dirty="0" err="1" smtClean="0">
                <a:solidFill>
                  <a:schemeClr val="accent2">
                    <a:lumMod val="50000"/>
                  </a:schemeClr>
                </a:solidFill>
              </a:rPr>
              <a:t>Modelagem</a:t>
            </a: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2">
                    <a:lumMod val="50000"/>
                  </a:schemeClr>
                </a:solidFill>
              </a:rPr>
              <a:t>dinâmica</a:t>
            </a: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2">
                    <a:lumMod val="50000"/>
                  </a:schemeClr>
                </a:solidFill>
              </a:rPr>
              <a:t>espacial</a:t>
            </a: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> de </a:t>
            </a:r>
            <a:r>
              <a:rPr lang="en-US" sz="4800" dirty="0" err="1" smtClean="0">
                <a:solidFill>
                  <a:schemeClr val="accent2">
                    <a:lumMod val="50000"/>
                  </a:schemeClr>
                </a:solidFill>
              </a:rPr>
              <a:t>ocupação</a:t>
            </a: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2">
                    <a:lumMod val="50000"/>
                  </a:schemeClr>
                </a:solidFill>
              </a:rPr>
              <a:t>em</a:t>
            </a: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2">
                    <a:lumMod val="50000"/>
                  </a:schemeClr>
                </a:solidFill>
              </a:rPr>
              <a:t>área</a:t>
            </a: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2">
                    <a:lumMod val="50000"/>
                  </a:schemeClr>
                </a:solidFill>
              </a:rPr>
              <a:t>litorânea</a:t>
            </a:r>
            <a:endParaRPr lang="pt-BR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101737" y="3631153"/>
            <a:ext cx="7766936" cy="1096899"/>
          </a:xfrm>
        </p:spPr>
        <p:txBody>
          <a:bodyPr/>
          <a:lstStyle/>
          <a:p>
            <a:endParaRPr lang="pt-BR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 dirty="0"/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-101737" y="4824952"/>
            <a:ext cx="8732911" cy="11671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Disciplina: Análise Espacial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INSTITUTO NACIONAL DE PESQUISAS ESPACIAS - INPE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Daniel Cohenca*,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Dez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2014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147558" y="6126247"/>
            <a:ext cx="8732911" cy="5111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00"/>
              </a:spcBef>
            </a:pPr>
            <a:r>
              <a:rPr lang="pt-BR" sz="1400" dirty="0" smtClean="0">
                <a:solidFill>
                  <a:schemeClr val="accent2">
                    <a:lumMod val="50000"/>
                  </a:schemeClr>
                </a:solidFill>
              </a:rPr>
              <a:t>* Analista </a:t>
            </a:r>
            <a:r>
              <a:rPr lang="pt-BR" sz="1400" dirty="0">
                <a:solidFill>
                  <a:schemeClr val="accent2">
                    <a:lumMod val="50000"/>
                  </a:schemeClr>
                </a:solidFill>
              </a:rPr>
              <a:t>Ambiental – IBAMA, </a:t>
            </a:r>
          </a:p>
          <a:p>
            <a:pPr algn="l">
              <a:spcBef>
                <a:spcPts val="200"/>
              </a:spcBef>
            </a:pPr>
            <a:r>
              <a:rPr lang="pt-BR" sz="1400" dirty="0" smtClean="0">
                <a:solidFill>
                  <a:schemeClr val="accent2">
                    <a:lumMod val="50000"/>
                  </a:schemeClr>
                </a:solidFill>
              </a:rPr>
              <a:t>	mestrando </a:t>
            </a:r>
            <a:r>
              <a:rPr lang="pt-BR" sz="1400" dirty="0">
                <a:solidFill>
                  <a:schemeClr val="accent2">
                    <a:lumMod val="50000"/>
                  </a:schemeClr>
                </a:solidFill>
              </a:rPr>
              <a:t>do Departamento de Geociências  da Universidade Federal de Santa Catarina - UFSC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31174" y="6454874"/>
            <a:ext cx="51263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8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907307" cy="708212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. Construção de Banco de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dados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6948" y="1446298"/>
            <a:ext cx="8676119" cy="52820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+mj-lt"/>
              <a:buAutoNum type="alphaLcParenR"/>
            </a:pPr>
            <a:r>
              <a:rPr lang="pt-BR" dirty="0" smtClean="0">
                <a:solidFill>
                  <a:schemeClr val="tx1"/>
                </a:solidFill>
              </a:rPr>
              <a:t>Classificação e Pós-classificação das Imagens</a:t>
            </a:r>
          </a:p>
          <a:p>
            <a:pPr>
              <a:lnSpc>
                <a:spcPct val="150000"/>
              </a:lnSpc>
              <a:buFont typeface="+mj-lt"/>
              <a:buAutoNum type="alphaLcParenR"/>
            </a:pPr>
            <a:r>
              <a:rPr lang="pt-BR" dirty="0" smtClean="0">
                <a:solidFill>
                  <a:schemeClr val="tx1"/>
                </a:solidFill>
              </a:rPr>
              <a:t>Construção das Feições Geográficas de cada uma das variáveis explicativas</a:t>
            </a:r>
          </a:p>
          <a:p>
            <a:pPr>
              <a:lnSpc>
                <a:spcPct val="150000"/>
              </a:lnSpc>
              <a:buFont typeface="+mj-lt"/>
              <a:buAutoNum type="alphaLcParenR"/>
            </a:pPr>
            <a:r>
              <a:rPr lang="pt-BR" dirty="0" smtClean="0">
                <a:solidFill>
                  <a:schemeClr val="tx1"/>
                </a:solidFill>
              </a:rPr>
              <a:t>Construção de plano celular</a:t>
            </a:r>
          </a:p>
          <a:p>
            <a:pPr>
              <a:lnSpc>
                <a:spcPct val="150000"/>
              </a:lnSpc>
              <a:buFont typeface="+mj-lt"/>
              <a:buAutoNum type="alphaLcParenR"/>
            </a:pPr>
            <a:r>
              <a:rPr lang="pt-BR" dirty="0" smtClean="0">
                <a:solidFill>
                  <a:schemeClr val="tx1"/>
                </a:solidFill>
              </a:rPr>
              <a:t>Preenchimento do Plano Celular com variáveis.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96948" y="138965"/>
            <a:ext cx="2796987" cy="3421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Metodologia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31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907307" cy="70821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Análise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dos 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dados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6948" y="1317813"/>
            <a:ext cx="8196425" cy="5370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i="1" dirty="0" smtClean="0">
                <a:solidFill>
                  <a:schemeClr val="tx1"/>
                </a:solidFill>
              </a:rPr>
              <a:t>Utilizando o GEODA e seguindo passos propostos por </a:t>
            </a:r>
            <a:r>
              <a:rPr lang="pt-BR" i="1" dirty="0" err="1" smtClean="0">
                <a:solidFill>
                  <a:schemeClr val="tx1"/>
                </a:solidFill>
              </a:rPr>
              <a:t>Anselin</a:t>
            </a:r>
            <a:r>
              <a:rPr lang="pt-BR" i="1" dirty="0" smtClean="0">
                <a:solidFill>
                  <a:schemeClr val="tx1"/>
                </a:solidFill>
              </a:rPr>
              <a:t>, 2005</a:t>
            </a:r>
          </a:p>
          <a:p>
            <a:pPr>
              <a:buFont typeface="+mj-lt"/>
              <a:buAutoNum type="alphaUcPeriod"/>
            </a:pPr>
            <a:r>
              <a:rPr lang="pt-BR" dirty="0" smtClean="0">
                <a:solidFill>
                  <a:schemeClr val="tx1"/>
                </a:solidFill>
              </a:rPr>
              <a:t>Correlação entre as variáveis independentes</a:t>
            </a:r>
          </a:p>
          <a:p>
            <a:pPr>
              <a:buFont typeface="+mj-lt"/>
              <a:buAutoNum type="alphaUcPeriod"/>
            </a:pPr>
            <a:r>
              <a:rPr lang="pt-BR" dirty="0" smtClean="0">
                <a:solidFill>
                  <a:schemeClr val="tx1"/>
                </a:solidFill>
              </a:rPr>
              <a:t>Correlação </a:t>
            </a:r>
            <a:r>
              <a:rPr lang="pt-BR" dirty="0">
                <a:solidFill>
                  <a:schemeClr val="tx1"/>
                </a:solidFill>
              </a:rPr>
              <a:t>entre as variáveis independentes X </a:t>
            </a:r>
            <a:r>
              <a:rPr lang="pt-BR" dirty="0" smtClean="0">
                <a:solidFill>
                  <a:schemeClr val="tx1"/>
                </a:solidFill>
              </a:rPr>
              <a:t>Dependentes</a:t>
            </a:r>
          </a:p>
          <a:p>
            <a:pPr>
              <a:buFont typeface="+mj-lt"/>
              <a:buAutoNum type="alphaUcPeriod"/>
            </a:pPr>
            <a:r>
              <a:rPr lang="pt-BR" dirty="0" smtClean="0">
                <a:solidFill>
                  <a:schemeClr val="tx1"/>
                </a:solidFill>
              </a:rPr>
              <a:t>Regressões lineares multivariadas </a:t>
            </a:r>
          </a:p>
          <a:p>
            <a:pPr>
              <a:buFont typeface="+mj-lt"/>
              <a:buAutoNum type="alphaUcPeriod"/>
            </a:pPr>
            <a:r>
              <a:rPr lang="pt-BR" dirty="0" smtClean="0">
                <a:solidFill>
                  <a:schemeClr val="tx1"/>
                </a:solidFill>
              </a:rPr>
              <a:t>Análise </a:t>
            </a:r>
            <a:r>
              <a:rPr lang="pt-BR" dirty="0">
                <a:solidFill>
                  <a:schemeClr val="tx1"/>
                </a:solidFill>
              </a:rPr>
              <a:t>de Resíduos</a:t>
            </a:r>
            <a:r>
              <a:rPr lang="pt-BR" dirty="0" smtClean="0">
                <a:solidFill>
                  <a:schemeClr val="tx1"/>
                </a:solidFill>
              </a:rPr>
              <a:t>:</a:t>
            </a:r>
          </a:p>
          <a:p>
            <a:pPr marL="857250" lvl="1" indent="-400050">
              <a:buFont typeface="+mj-lt"/>
              <a:buAutoNum type="romanLcPeriod"/>
            </a:pPr>
            <a:r>
              <a:rPr lang="pt-BR" sz="1400" dirty="0" err="1" smtClean="0">
                <a:solidFill>
                  <a:schemeClr val="tx1"/>
                </a:solidFill>
              </a:rPr>
              <a:t>Multicolinearidade</a:t>
            </a:r>
            <a:r>
              <a:rPr lang="pt-BR" sz="1400" dirty="0">
                <a:solidFill>
                  <a:schemeClr val="tx1"/>
                </a:solidFill>
              </a:rPr>
              <a:t>, </a:t>
            </a:r>
            <a:r>
              <a:rPr lang="pt-BR" sz="1400" dirty="0" smtClean="0">
                <a:solidFill>
                  <a:schemeClr val="tx1"/>
                </a:solidFill>
              </a:rPr>
              <a:t>(</a:t>
            </a:r>
            <a:r>
              <a:rPr lang="pt-BR" sz="1400" dirty="0">
                <a:solidFill>
                  <a:schemeClr val="tx1"/>
                </a:solidFill>
              </a:rPr>
              <a:t>mede a </a:t>
            </a:r>
            <a:r>
              <a:rPr lang="pt-BR" sz="1400" dirty="0" smtClean="0">
                <a:solidFill>
                  <a:schemeClr val="tx1"/>
                </a:solidFill>
              </a:rPr>
              <a:t>linearidade da correlação entre </a:t>
            </a:r>
            <a:r>
              <a:rPr lang="pt-BR" sz="1400" dirty="0">
                <a:solidFill>
                  <a:schemeClr val="tx1"/>
                </a:solidFill>
              </a:rPr>
              <a:t>as variáveis Independentes X Dependente</a:t>
            </a:r>
            <a:r>
              <a:rPr lang="pt-BR" sz="1400" dirty="0" smtClean="0">
                <a:solidFill>
                  <a:schemeClr val="tx1"/>
                </a:solidFill>
              </a:rPr>
              <a:t>)</a:t>
            </a:r>
          </a:p>
          <a:p>
            <a:pPr marL="857250" lvl="1" indent="-400050">
              <a:buFont typeface="+mj-lt"/>
              <a:buAutoNum type="romanLcPeriod"/>
            </a:pPr>
            <a:r>
              <a:rPr lang="pt-BR" sz="1400" dirty="0">
                <a:solidFill>
                  <a:schemeClr val="tx1"/>
                </a:solidFill>
              </a:rPr>
              <a:t>Normalidade, (mede a correlação entre as variáveis independentes</a:t>
            </a:r>
            <a:r>
              <a:rPr lang="pt-BR" sz="1400" dirty="0" smtClean="0">
                <a:solidFill>
                  <a:schemeClr val="tx1"/>
                </a:solidFill>
              </a:rPr>
              <a:t>)</a:t>
            </a:r>
          </a:p>
          <a:p>
            <a:pPr marL="857250" lvl="1" indent="-400050">
              <a:buFont typeface="+mj-lt"/>
              <a:buAutoNum type="romanLcPeriod"/>
            </a:pPr>
            <a:r>
              <a:rPr lang="pt-BR" sz="1400" dirty="0" err="1">
                <a:solidFill>
                  <a:schemeClr val="tx1"/>
                </a:solidFill>
              </a:rPr>
              <a:t>Heteroscedasticidade</a:t>
            </a:r>
            <a:r>
              <a:rPr lang="pt-BR" sz="1400" dirty="0">
                <a:solidFill>
                  <a:schemeClr val="tx1"/>
                </a:solidFill>
              </a:rPr>
              <a:t> 	</a:t>
            </a:r>
            <a:r>
              <a:rPr lang="pt-BR" sz="1400" dirty="0" smtClean="0">
                <a:solidFill>
                  <a:schemeClr val="tx1"/>
                </a:solidFill>
              </a:rPr>
              <a:t>(mede a </a:t>
            </a:r>
            <a:r>
              <a:rPr lang="pt-BR" sz="1400" dirty="0">
                <a:solidFill>
                  <a:schemeClr val="tx1"/>
                </a:solidFill>
              </a:rPr>
              <a:t>variância do resíduo de </a:t>
            </a:r>
            <a:r>
              <a:rPr lang="pt-BR" sz="1400" dirty="0" smtClean="0">
                <a:solidFill>
                  <a:schemeClr val="tx1"/>
                </a:solidFill>
              </a:rPr>
              <a:t>Y) </a:t>
            </a:r>
          </a:p>
          <a:p>
            <a:pPr marL="857250" lvl="1" indent="-400050">
              <a:buFont typeface="+mj-lt"/>
              <a:buAutoNum type="romanLcPeriod"/>
            </a:pPr>
            <a:r>
              <a:rPr lang="pt-BR" sz="1400" dirty="0">
                <a:solidFill>
                  <a:schemeClr val="tx1"/>
                </a:solidFill>
              </a:rPr>
              <a:t>Dependência </a:t>
            </a:r>
            <a:r>
              <a:rPr lang="pt-BR" sz="1400" dirty="0" smtClean="0">
                <a:solidFill>
                  <a:schemeClr val="tx1"/>
                </a:solidFill>
              </a:rPr>
              <a:t>Espacial (mede se existe relação  dos resíduos em relação aos vizinhos</a:t>
            </a:r>
          </a:p>
          <a:p>
            <a:pPr marL="342900" lvl="1" indent="-342900">
              <a:buFont typeface="+mj-lt"/>
              <a:buAutoNum type="alphaUcPeriod" startAt="5"/>
            </a:pPr>
            <a:r>
              <a:rPr lang="pt-BR" dirty="0" err="1">
                <a:solidFill>
                  <a:schemeClr val="tx1"/>
                </a:solidFill>
              </a:rPr>
              <a:t>Spatial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Lag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dirty="0" err="1">
                <a:solidFill>
                  <a:schemeClr val="tx1"/>
                </a:solidFill>
              </a:rPr>
              <a:t>Spatial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Error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smtClean="0">
                <a:solidFill>
                  <a:schemeClr val="tx1"/>
                </a:solidFill>
              </a:rPr>
              <a:t>ou Mínimos Quadrados?</a:t>
            </a:r>
          </a:p>
          <a:p>
            <a:pPr marL="800100" lvl="2" indent="-400050">
              <a:buFont typeface="+mj-lt"/>
              <a:buAutoNum type="romanLcPeriod"/>
            </a:pPr>
            <a:r>
              <a:rPr lang="pt-BR" dirty="0" smtClean="0">
                <a:solidFill>
                  <a:schemeClr val="tx1"/>
                </a:solidFill>
              </a:rPr>
              <a:t>Testes Multiplicadores de </a:t>
            </a:r>
            <a:r>
              <a:rPr lang="pt-BR" dirty="0" err="1" smtClean="0">
                <a:solidFill>
                  <a:schemeClr val="tx1"/>
                </a:solidFill>
              </a:rPr>
              <a:t>Lagrange</a:t>
            </a:r>
            <a:endParaRPr lang="pt-BR" dirty="0" smtClean="0">
              <a:solidFill>
                <a:schemeClr val="tx1"/>
              </a:solidFill>
            </a:endParaRPr>
          </a:p>
          <a:p>
            <a:pPr marL="800100" lvl="2" indent="-400050">
              <a:buFont typeface="+mj-lt"/>
              <a:buAutoNum type="romanLcPeriod"/>
            </a:pPr>
            <a:r>
              <a:rPr lang="en-US" dirty="0" err="1" smtClean="0">
                <a:solidFill>
                  <a:schemeClr val="tx1"/>
                </a:solidFill>
              </a:rPr>
              <a:t>Aplicação</a:t>
            </a:r>
            <a:r>
              <a:rPr lang="en-US" dirty="0" smtClean="0">
                <a:solidFill>
                  <a:schemeClr val="tx1"/>
                </a:solidFill>
              </a:rPr>
              <a:t> do </a:t>
            </a:r>
            <a:r>
              <a:rPr lang="en-US" dirty="0" err="1" smtClean="0">
                <a:solidFill>
                  <a:schemeClr val="tx1"/>
                </a:solidFill>
              </a:rPr>
              <a:t>Modelo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de </a:t>
            </a:r>
            <a:r>
              <a:rPr lang="en-US" dirty="0" err="1">
                <a:solidFill>
                  <a:schemeClr val="tx1"/>
                </a:solidFill>
              </a:rPr>
              <a:t>Regressão</a:t>
            </a:r>
            <a:r>
              <a:rPr lang="en-US" dirty="0">
                <a:solidFill>
                  <a:schemeClr val="tx1"/>
                </a:solidFill>
              </a:rPr>
              <a:t> Spatial Lag</a:t>
            </a:r>
          </a:p>
          <a:p>
            <a:pPr marL="800100" lvl="2" indent="-400050">
              <a:buFont typeface="+mj-lt"/>
              <a:buAutoNum type="romanLcPeriod"/>
            </a:pPr>
            <a:r>
              <a:rPr lang="pt-BR" dirty="0" smtClean="0">
                <a:solidFill>
                  <a:schemeClr val="tx1"/>
                </a:solidFill>
              </a:rPr>
              <a:t>Nova Análise de Resíduos</a:t>
            </a:r>
            <a:endParaRPr lang="pt-BR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pt-BR" sz="1400" dirty="0"/>
          </a:p>
          <a:p>
            <a:pPr marL="800100" lvl="1" indent="-342900">
              <a:buFont typeface="Wingdings 3" charset="2"/>
              <a:buAutoNum type="alphaLcParenR"/>
            </a:pPr>
            <a:endParaRPr lang="pt-BR" sz="1400" dirty="0" smtClean="0"/>
          </a:p>
          <a:p>
            <a:pPr marL="800100" lvl="1" indent="-342900">
              <a:buFont typeface="Wingdings 3" charset="2"/>
              <a:buAutoNum type="alphaLcParenR"/>
            </a:pPr>
            <a:endParaRPr lang="pt-BR" sz="1400" dirty="0"/>
          </a:p>
          <a:p>
            <a:pPr marL="800100" lvl="1" indent="-342900">
              <a:buAutoNum type="alphaLcParenR"/>
            </a:pPr>
            <a:endParaRPr lang="pt-BR" sz="1400" dirty="0"/>
          </a:p>
          <a:p>
            <a:pPr marL="342900" lvl="1" indent="-342900"/>
            <a:endParaRPr lang="pt-BR" dirty="0"/>
          </a:p>
          <a:p>
            <a:pPr lvl="1"/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96948" y="138965"/>
            <a:ext cx="2796987" cy="3421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Metodologia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59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907307" cy="70821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4. Aplicação do Modelo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LuccME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6948" y="1446298"/>
            <a:ext cx="8196425" cy="528204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dirty="0" smtClean="0">
                <a:solidFill>
                  <a:schemeClr val="tx1"/>
                </a:solidFill>
              </a:rPr>
              <a:t>Uso do </a:t>
            </a:r>
            <a:r>
              <a:rPr lang="pt-BR" dirty="0" err="1" smtClean="0">
                <a:solidFill>
                  <a:schemeClr val="tx1"/>
                </a:solidFill>
              </a:rPr>
              <a:t>LuccME</a:t>
            </a:r>
            <a:r>
              <a:rPr lang="pt-BR" dirty="0" smtClean="0">
                <a:solidFill>
                  <a:schemeClr val="tx1"/>
                </a:solidFill>
              </a:rPr>
              <a:t> para estimar mudanças entre 2004 e 2014.</a:t>
            </a:r>
          </a:p>
          <a:p>
            <a:pPr marL="800100" lvl="1" indent="-342900">
              <a:buFont typeface="+mj-lt"/>
              <a:buAutoNum type="alphaLcParenR"/>
            </a:pPr>
            <a:r>
              <a:rPr lang="pt-BR" dirty="0" smtClean="0">
                <a:solidFill>
                  <a:schemeClr val="tx1"/>
                </a:solidFill>
              </a:rPr>
              <a:t>Potencial: Uso dos coeficientes da regressão após </a:t>
            </a:r>
            <a:r>
              <a:rPr lang="pt-BR" dirty="0" err="1" smtClean="0">
                <a:solidFill>
                  <a:schemeClr val="tx1"/>
                </a:solidFill>
              </a:rPr>
              <a:t>Spatial</a:t>
            </a: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 err="1" smtClean="0">
                <a:solidFill>
                  <a:schemeClr val="tx1"/>
                </a:solidFill>
              </a:rPr>
              <a:t>Lag</a:t>
            </a:r>
            <a:endParaRPr lang="pt-BR" dirty="0" smtClean="0">
              <a:solidFill>
                <a:schemeClr val="tx1"/>
              </a:solidFill>
            </a:endParaRPr>
          </a:p>
          <a:p>
            <a:pPr marL="800100" lvl="1" indent="-342900">
              <a:buFont typeface="+mj-lt"/>
              <a:buAutoNum type="alphaLcParenR"/>
            </a:pPr>
            <a:r>
              <a:rPr lang="pt-BR" dirty="0" smtClean="0">
                <a:solidFill>
                  <a:schemeClr val="tx1"/>
                </a:solidFill>
              </a:rPr>
              <a:t>Alocação: Testes com diferentes valores dos parâmetros do </a:t>
            </a:r>
            <a:r>
              <a:rPr lang="pt-BR" dirty="0" err="1" smtClean="0">
                <a:solidFill>
                  <a:schemeClr val="tx1"/>
                </a:solidFill>
              </a:rPr>
              <a:t>LuccMe</a:t>
            </a:r>
            <a:endParaRPr lang="pt-BR" dirty="0" smtClean="0">
              <a:solidFill>
                <a:schemeClr val="tx1"/>
              </a:solidFill>
            </a:endParaRPr>
          </a:p>
          <a:p>
            <a:pPr marL="800100" lvl="1" indent="-342900">
              <a:buFont typeface="+mj-lt"/>
              <a:buAutoNum type="alphaLcParenR"/>
            </a:pPr>
            <a:r>
              <a:rPr lang="pt-BR" dirty="0" smtClean="0">
                <a:solidFill>
                  <a:schemeClr val="tx1"/>
                </a:solidFill>
              </a:rPr>
              <a:t>Utilização </a:t>
            </a:r>
            <a:r>
              <a:rPr lang="pt-BR" dirty="0">
                <a:solidFill>
                  <a:schemeClr val="tx1"/>
                </a:solidFill>
              </a:rPr>
              <a:t>dos </a:t>
            </a:r>
            <a:r>
              <a:rPr lang="pt-BR" dirty="0" smtClean="0">
                <a:solidFill>
                  <a:schemeClr val="tx1"/>
                </a:solidFill>
              </a:rPr>
              <a:t>módulos de Alocação e Potencial:</a:t>
            </a:r>
            <a:endParaRPr lang="pt-BR" dirty="0">
              <a:solidFill>
                <a:schemeClr val="tx1"/>
              </a:solidFill>
            </a:endParaRPr>
          </a:p>
          <a:p>
            <a:pPr lvl="3"/>
            <a:r>
              <a:rPr lang="pt-BR" dirty="0">
                <a:solidFill>
                  <a:schemeClr val="tx1"/>
                </a:solidFill>
              </a:rPr>
              <a:t>módulo de Alocação: </a:t>
            </a:r>
            <a:r>
              <a:rPr lang="pt-BR" dirty="0" err="1">
                <a:solidFill>
                  <a:schemeClr val="tx1"/>
                </a:solidFill>
              </a:rPr>
              <a:t>AllocationClueLike</a:t>
            </a:r>
            <a:r>
              <a:rPr lang="pt-BR" dirty="0">
                <a:solidFill>
                  <a:schemeClr val="tx1"/>
                </a:solidFill>
              </a:rPr>
              <a:t> (para dados contínuos) </a:t>
            </a:r>
          </a:p>
          <a:p>
            <a:pPr lvl="3"/>
            <a:r>
              <a:rPr lang="pt-BR" dirty="0">
                <a:solidFill>
                  <a:schemeClr val="tx1"/>
                </a:solidFill>
              </a:rPr>
              <a:t>módulo de  Potencial: </a:t>
            </a:r>
            <a:r>
              <a:rPr lang="pt-BR" dirty="0" err="1">
                <a:solidFill>
                  <a:schemeClr val="tx1"/>
                </a:solidFill>
              </a:rPr>
              <a:t>SpatialLagRegression</a:t>
            </a:r>
            <a:endParaRPr lang="pt-BR" dirty="0">
              <a:solidFill>
                <a:schemeClr val="tx1"/>
              </a:solidFill>
            </a:endParaRPr>
          </a:p>
          <a:p>
            <a:pPr marL="1257300" lvl="2" indent="-342900">
              <a:buFont typeface="+mj-lt"/>
              <a:buAutoNum type="alphaLcParenR"/>
            </a:pPr>
            <a:endParaRPr lang="pt-BR" dirty="0">
              <a:solidFill>
                <a:schemeClr val="tx1"/>
              </a:solidFill>
            </a:endParaRPr>
          </a:p>
          <a:p>
            <a:pPr marL="800100" lvl="1" indent="-342900">
              <a:buFont typeface="+mj-lt"/>
              <a:buAutoNum type="alphaLcParenR"/>
            </a:pPr>
            <a:r>
              <a:rPr lang="pt-BR" sz="1400" dirty="0" smtClean="0">
                <a:solidFill>
                  <a:schemeClr val="tx1"/>
                </a:solidFill>
              </a:rPr>
              <a:t>Comparação </a:t>
            </a:r>
            <a:r>
              <a:rPr lang="pt-BR" sz="1400" dirty="0">
                <a:solidFill>
                  <a:schemeClr val="tx1"/>
                </a:solidFill>
              </a:rPr>
              <a:t>de resultados </a:t>
            </a:r>
            <a:r>
              <a:rPr lang="pt-BR" sz="1400" dirty="0" smtClean="0">
                <a:solidFill>
                  <a:schemeClr val="tx1"/>
                </a:solidFill>
              </a:rPr>
              <a:t>Aferido X </a:t>
            </a:r>
            <a:r>
              <a:rPr lang="pt-BR" sz="1400" dirty="0">
                <a:solidFill>
                  <a:schemeClr val="tx1"/>
                </a:solidFill>
              </a:rPr>
              <a:t>Estimado para o ano de 2014</a:t>
            </a:r>
          </a:p>
          <a:p>
            <a:pPr lvl="2"/>
            <a:r>
              <a:rPr lang="pt-BR" dirty="0">
                <a:solidFill>
                  <a:schemeClr val="tx1"/>
                </a:solidFill>
              </a:rPr>
              <a:t>Visual</a:t>
            </a:r>
          </a:p>
          <a:p>
            <a:pPr lvl="2"/>
            <a:r>
              <a:rPr lang="pt-BR" dirty="0">
                <a:solidFill>
                  <a:schemeClr val="tx1"/>
                </a:solidFill>
              </a:rPr>
              <a:t>Automatizada por rotina em  janelas;</a:t>
            </a:r>
          </a:p>
          <a:p>
            <a:pPr lvl="2"/>
            <a:endParaRPr lang="pt-BR" dirty="0" smtClean="0">
              <a:solidFill>
                <a:schemeClr val="tx1"/>
              </a:solidFill>
            </a:endParaRPr>
          </a:p>
          <a:p>
            <a:pPr lvl="2"/>
            <a:endParaRPr lang="pt-BR" dirty="0"/>
          </a:p>
          <a:p>
            <a:pPr lvl="2"/>
            <a:endParaRPr lang="pt-BR" dirty="0" smtClean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96948" y="138965"/>
            <a:ext cx="2796987" cy="3421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Metodologia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907307" cy="708212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5. Construção de Cenários 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BR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BR" dirty="0">
                <a:solidFill>
                  <a:schemeClr val="accent2">
                    <a:lumMod val="50000"/>
                  </a:schemeClr>
                </a:solidFill>
              </a:rPr>
            </a:b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6948" y="1548043"/>
            <a:ext cx="8196425" cy="5282048"/>
          </a:xfrm>
        </p:spPr>
        <p:txBody>
          <a:bodyPr>
            <a:normAutofit/>
          </a:bodyPr>
          <a:lstStyle/>
          <a:p>
            <a:pPr lvl="1"/>
            <a:r>
              <a:rPr lang="pt-BR" sz="2000" dirty="0" smtClean="0">
                <a:solidFill>
                  <a:schemeClr val="tx1"/>
                </a:solidFill>
              </a:rPr>
              <a:t>Uso do </a:t>
            </a:r>
            <a:r>
              <a:rPr lang="pt-BR" sz="2000" dirty="0" err="1" smtClean="0">
                <a:solidFill>
                  <a:schemeClr val="tx1"/>
                </a:solidFill>
              </a:rPr>
              <a:t>LuccME</a:t>
            </a:r>
            <a:r>
              <a:rPr lang="pt-BR" sz="2000" dirty="0" smtClean="0">
                <a:solidFill>
                  <a:schemeClr val="tx1"/>
                </a:solidFill>
              </a:rPr>
              <a:t> para estimar mudanças de 10 em 10 anos,</a:t>
            </a:r>
          </a:p>
          <a:p>
            <a:pPr marL="457200" lvl="1" indent="0">
              <a:buNone/>
            </a:pPr>
            <a:r>
              <a:rPr lang="pt-BR" sz="2000" dirty="0">
                <a:solidFill>
                  <a:schemeClr val="tx1"/>
                </a:solidFill>
              </a:rPr>
              <a:t>	</a:t>
            </a:r>
            <a:r>
              <a:rPr lang="pt-BR" sz="2000" dirty="0" smtClean="0">
                <a:solidFill>
                  <a:schemeClr val="tx1"/>
                </a:solidFill>
              </a:rPr>
              <a:t>			entre 2014 e 2064. </a:t>
            </a:r>
          </a:p>
          <a:p>
            <a:pPr lvl="2"/>
            <a:endParaRPr lang="pt-BR" sz="1800" dirty="0" smtClean="0">
              <a:solidFill>
                <a:schemeClr val="tx1"/>
              </a:solidFill>
            </a:endParaRPr>
          </a:p>
          <a:p>
            <a:pPr lvl="2"/>
            <a:endParaRPr lang="pt-BR" sz="1800" dirty="0">
              <a:solidFill>
                <a:schemeClr val="tx1"/>
              </a:solidFill>
            </a:endParaRPr>
          </a:p>
          <a:p>
            <a:pPr lvl="2"/>
            <a:endParaRPr lang="pt-BR" sz="1800" dirty="0" smtClean="0">
              <a:solidFill>
                <a:schemeClr val="tx1"/>
              </a:solidFill>
            </a:endParaRPr>
          </a:p>
          <a:p>
            <a:pPr lvl="2"/>
            <a:r>
              <a:rPr lang="pt-BR" sz="1800" dirty="0" smtClean="0">
                <a:solidFill>
                  <a:schemeClr val="tx1"/>
                </a:solidFill>
              </a:rPr>
              <a:t>Coeficientes angulares de Potencial da </a:t>
            </a:r>
            <a:r>
              <a:rPr lang="pt-BR" sz="1800" dirty="0">
                <a:solidFill>
                  <a:schemeClr val="tx1"/>
                </a:solidFill>
              </a:rPr>
              <a:t>fase de </a:t>
            </a:r>
            <a:r>
              <a:rPr lang="pt-BR" sz="1800" dirty="0" smtClean="0">
                <a:solidFill>
                  <a:schemeClr val="tx1"/>
                </a:solidFill>
              </a:rPr>
              <a:t>calibração, </a:t>
            </a:r>
          </a:p>
          <a:p>
            <a:pPr lvl="2"/>
            <a:r>
              <a:rPr lang="pt-BR" sz="1800" dirty="0" smtClean="0">
                <a:solidFill>
                  <a:schemeClr val="tx1"/>
                </a:solidFill>
              </a:rPr>
              <a:t>Atualizações de potencial para feições iniciais </a:t>
            </a:r>
            <a:r>
              <a:rPr lang="pt-BR" sz="1800" dirty="0">
                <a:solidFill>
                  <a:schemeClr val="tx1"/>
                </a:solidFill>
              </a:rPr>
              <a:t>de </a:t>
            </a:r>
            <a:r>
              <a:rPr lang="pt-BR" sz="1800" dirty="0" smtClean="0">
                <a:solidFill>
                  <a:schemeClr val="tx1"/>
                </a:solidFill>
              </a:rPr>
              <a:t>2014 </a:t>
            </a:r>
            <a:r>
              <a:rPr lang="pt-BR" sz="1800" dirty="0">
                <a:solidFill>
                  <a:schemeClr val="tx1"/>
                </a:solidFill>
              </a:rPr>
              <a:t>(classificação estradas, áreas </a:t>
            </a:r>
            <a:r>
              <a:rPr lang="pt-BR" sz="1800" dirty="0" smtClean="0">
                <a:solidFill>
                  <a:schemeClr val="tx1"/>
                </a:solidFill>
              </a:rPr>
              <a:t>urbanizadas, habitantes e domicílios).</a:t>
            </a:r>
          </a:p>
          <a:p>
            <a:pPr lvl="2"/>
            <a:r>
              <a:rPr lang="pt-BR" sz="1800" dirty="0" smtClean="0">
                <a:solidFill>
                  <a:schemeClr val="tx1"/>
                </a:solidFill>
              </a:rPr>
              <a:t>projeção futura da demanda seguindo aproximadamente a tendência atual.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96948" y="138965"/>
            <a:ext cx="2796987" cy="3421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Metodologia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6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84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907307" cy="70821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1. Identificação das variáveis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6948" y="1317812"/>
            <a:ext cx="8251016" cy="654921"/>
          </a:xfrm>
        </p:spPr>
        <p:txBody>
          <a:bodyPr>
            <a:normAutofit/>
          </a:bodyPr>
          <a:lstStyle/>
          <a:p>
            <a:pPr lvl="0"/>
            <a:r>
              <a:rPr lang="pt-BR" b="1" dirty="0" smtClean="0"/>
              <a:t>Variáveis  Resposta 					   Matriz de Transição</a:t>
            </a:r>
          </a:p>
          <a:p>
            <a:pPr lvl="0"/>
            <a:endParaRPr lang="pt-BR" b="1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96948" y="138965"/>
            <a:ext cx="2796987" cy="3421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Resultados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523999" y="2456431"/>
            <a:ext cx="4851400" cy="3005667"/>
          </a:xfrm>
          <a:prstGeom prst="rect">
            <a:avLst/>
          </a:prstGeom>
          <a:noFill/>
        </p:spPr>
      </p:sp>
      <p:sp>
        <p:nvSpPr>
          <p:cNvPr id="7" name="Forma livre 6"/>
          <p:cNvSpPr/>
          <p:nvPr/>
        </p:nvSpPr>
        <p:spPr>
          <a:xfrm>
            <a:off x="5614394" y="1972733"/>
            <a:ext cx="1074272" cy="698277"/>
          </a:xfrm>
          <a:custGeom>
            <a:avLst/>
            <a:gdLst>
              <a:gd name="connsiteX0" fmla="*/ 0 w 1074272"/>
              <a:gd name="connsiteY0" fmla="*/ 116382 h 698277"/>
              <a:gd name="connsiteX1" fmla="*/ 116382 w 1074272"/>
              <a:gd name="connsiteY1" fmla="*/ 0 h 698277"/>
              <a:gd name="connsiteX2" fmla="*/ 957890 w 1074272"/>
              <a:gd name="connsiteY2" fmla="*/ 0 h 698277"/>
              <a:gd name="connsiteX3" fmla="*/ 1074272 w 1074272"/>
              <a:gd name="connsiteY3" fmla="*/ 116382 h 698277"/>
              <a:gd name="connsiteX4" fmla="*/ 1074272 w 1074272"/>
              <a:gd name="connsiteY4" fmla="*/ 581895 h 698277"/>
              <a:gd name="connsiteX5" fmla="*/ 957890 w 1074272"/>
              <a:gd name="connsiteY5" fmla="*/ 698277 h 698277"/>
              <a:gd name="connsiteX6" fmla="*/ 116382 w 1074272"/>
              <a:gd name="connsiteY6" fmla="*/ 698277 h 698277"/>
              <a:gd name="connsiteX7" fmla="*/ 0 w 1074272"/>
              <a:gd name="connsiteY7" fmla="*/ 581895 h 698277"/>
              <a:gd name="connsiteX8" fmla="*/ 0 w 1074272"/>
              <a:gd name="connsiteY8" fmla="*/ 116382 h 69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4272" h="698277">
                <a:moveTo>
                  <a:pt x="0" y="116382"/>
                </a:moveTo>
                <a:cubicBezTo>
                  <a:pt x="0" y="52106"/>
                  <a:pt x="52106" y="0"/>
                  <a:pt x="116382" y="0"/>
                </a:cubicBezTo>
                <a:lnTo>
                  <a:pt x="957890" y="0"/>
                </a:lnTo>
                <a:cubicBezTo>
                  <a:pt x="1022166" y="0"/>
                  <a:pt x="1074272" y="52106"/>
                  <a:pt x="1074272" y="116382"/>
                </a:cubicBezTo>
                <a:lnTo>
                  <a:pt x="1074272" y="581895"/>
                </a:lnTo>
                <a:cubicBezTo>
                  <a:pt x="1074272" y="646171"/>
                  <a:pt x="1022166" y="698277"/>
                  <a:pt x="957890" y="698277"/>
                </a:cubicBezTo>
                <a:lnTo>
                  <a:pt x="116382" y="698277"/>
                </a:lnTo>
                <a:cubicBezTo>
                  <a:pt x="52106" y="698277"/>
                  <a:pt x="0" y="646171"/>
                  <a:pt x="0" y="581895"/>
                </a:cubicBezTo>
                <a:lnTo>
                  <a:pt x="0" y="11638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857" tIns="98857" rIns="98857" bIns="98857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700" kern="1200" dirty="0" smtClean="0"/>
              <a:t>NATURAL</a:t>
            </a:r>
            <a:endParaRPr lang="pt-BR" sz="1700" kern="1200" dirty="0"/>
          </a:p>
        </p:txBody>
      </p:sp>
      <p:sp>
        <p:nvSpPr>
          <p:cNvPr id="10" name="Forma livre 9"/>
          <p:cNvSpPr/>
          <p:nvPr/>
        </p:nvSpPr>
        <p:spPr>
          <a:xfrm>
            <a:off x="6833095" y="3137216"/>
            <a:ext cx="1074272" cy="698277"/>
          </a:xfrm>
          <a:custGeom>
            <a:avLst/>
            <a:gdLst>
              <a:gd name="connsiteX0" fmla="*/ 0 w 1074272"/>
              <a:gd name="connsiteY0" fmla="*/ 116382 h 698277"/>
              <a:gd name="connsiteX1" fmla="*/ 116382 w 1074272"/>
              <a:gd name="connsiteY1" fmla="*/ 0 h 698277"/>
              <a:gd name="connsiteX2" fmla="*/ 957890 w 1074272"/>
              <a:gd name="connsiteY2" fmla="*/ 0 h 698277"/>
              <a:gd name="connsiteX3" fmla="*/ 1074272 w 1074272"/>
              <a:gd name="connsiteY3" fmla="*/ 116382 h 698277"/>
              <a:gd name="connsiteX4" fmla="*/ 1074272 w 1074272"/>
              <a:gd name="connsiteY4" fmla="*/ 581895 h 698277"/>
              <a:gd name="connsiteX5" fmla="*/ 957890 w 1074272"/>
              <a:gd name="connsiteY5" fmla="*/ 698277 h 698277"/>
              <a:gd name="connsiteX6" fmla="*/ 116382 w 1074272"/>
              <a:gd name="connsiteY6" fmla="*/ 698277 h 698277"/>
              <a:gd name="connsiteX7" fmla="*/ 0 w 1074272"/>
              <a:gd name="connsiteY7" fmla="*/ 581895 h 698277"/>
              <a:gd name="connsiteX8" fmla="*/ 0 w 1074272"/>
              <a:gd name="connsiteY8" fmla="*/ 116382 h 69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4272" h="698277">
                <a:moveTo>
                  <a:pt x="0" y="116382"/>
                </a:moveTo>
                <a:cubicBezTo>
                  <a:pt x="0" y="52106"/>
                  <a:pt x="52106" y="0"/>
                  <a:pt x="116382" y="0"/>
                </a:cubicBezTo>
                <a:lnTo>
                  <a:pt x="957890" y="0"/>
                </a:lnTo>
                <a:cubicBezTo>
                  <a:pt x="1022166" y="0"/>
                  <a:pt x="1074272" y="52106"/>
                  <a:pt x="1074272" y="116382"/>
                </a:cubicBezTo>
                <a:lnTo>
                  <a:pt x="1074272" y="581895"/>
                </a:lnTo>
                <a:cubicBezTo>
                  <a:pt x="1074272" y="646171"/>
                  <a:pt x="1022166" y="698277"/>
                  <a:pt x="957890" y="698277"/>
                </a:cubicBezTo>
                <a:lnTo>
                  <a:pt x="116382" y="698277"/>
                </a:lnTo>
                <a:cubicBezTo>
                  <a:pt x="52106" y="698277"/>
                  <a:pt x="0" y="646171"/>
                  <a:pt x="0" y="581895"/>
                </a:cubicBezTo>
                <a:lnTo>
                  <a:pt x="0" y="116382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857" tIns="98857" rIns="98857" bIns="98857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700" kern="1200" dirty="0" smtClean="0"/>
              <a:t>AGUA</a:t>
            </a:r>
            <a:endParaRPr lang="pt-BR" sz="1700" kern="1200" dirty="0"/>
          </a:p>
        </p:txBody>
      </p:sp>
      <p:sp>
        <p:nvSpPr>
          <p:cNvPr id="12" name="Forma livre 11"/>
          <p:cNvSpPr/>
          <p:nvPr/>
        </p:nvSpPr>
        <p:spPr>
          <a:xfrm>
            <a:off x="5614394" y="4277922"/>
            <a:ext cx="1074272" cy="698277"/>
          </a:xfrm>
          <a:custGeom>
            <a:avLst/>
            <a:gdLst>
              <a:gd name="connsiteX0" fmla="*/ 0 w 1074272"/>
              <a:gd name="connsiteY0" fmla="*/ 116382 h 698277"/>
              <a:gd name="connsiteX1" fmla="*/ 116382 w 1074272"/>
              <a:gd name="connsiteY1" fmla="*/ 0 h 698277"/>
              <a:gd name="connsiteX2" fmla="*/ 957890 w 1074272"/>
              <a:gd name="connsiteY2" fmla="*/ 0 h 698277"/>
              <a:gd name="connsiteX3" fmla="*/ 1074272 w 1074272"/>
              <a:gd name="connsiteY3" fmla="*/ 116382 h 698277"/>
              <a:gd name="connsiteX4" fmla="*/ 1074272 w 1074272"/>
              <a:gd name="connsiteY4" fmla="*/ 581895 h 698277"/>
              <a:gd name="connsiteX5" fmla="*/ 957890 w 1074272"/>
              <a:gd name="connsiteY5" fmla="*/ 698277 h 698277"/>
              <a:gd name="connsiteX6" fmla="*/ 116382 w 1074272"/>
              <a:gd name="connsiteY6" fmla="*/ 698277 h 698277"/>
              <a:gd name="connsiteX7" fmla="*/ 0 w 1074272"/>
              <a:gd name="connsiteY7" fmla="*/ 581895 h 698277"/>
              <a:gd name="connsiteX8" fmla="*/ 0 w 1074272"/>
              <a:gd name="connsiteY8" fmla="*/ 116382 h 69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4272" h="698277">
                <a:moveTo>
                  <a:pt x="0" y="116382"/>
                </a:moveTo>
                <a:cubicBezTo>
                  <a:pt x="0" y="52106"/>
                  <a:pt x="52106" y="0"/>
                  <a:pt x="116382" y="0"/>
                </a:cubicBezTo>
                <a:lnTo>
                  <a:pt x="957890" y="0"/>
                </a:lnTo>
                <a:cubicBezTo>
                  <a:pt x="1022166" y="0"/>
                  <a:pt x="1074272" y="52106"/>
                  <a:pt x="1074272" y="116382"/>
                </a:cubicBezTo>
                <a:lnTo>
                  <a:pt x="1074272" y="581895"/>
                </a:lnTo>
                <a:cubicBezTo>
                  <a:pt x="1074272" y="646171"/>
                  <a:pt x="1022166" y="698277"/>
                  <a:pt x="957890" y="698277"/>
                </a:cubicBezTo>
                <a:lnTo>
                  <a:pt x="116382" y="698277"/>
                </a:lnTo>
                <a:cubicBezTo>
                  <a:pt x="52106" y="698277"/>
                  <a:pt x="0" y="646171"/>
                  <a:pt x="0" y="581895"/>
                </a:cubicBezTo>
                <a:lnTo>
                  <a:pt x="0" y="116382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857" tIns="98857" rIns="98857" bIns="98857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700" kern="1200" dirty="0" smtClean="0"/>
              <a:t>URBANO</a:t>
            </a:r>
            <a:endParaRPr lang="pt-BR" sz="1700" kern="1200" dirty="0"/>
          </a:p>
        </p:txBody>
      </p:sp>
      <p:sp>
        <p:nvSpPr>
          <p:cNvPr id="14" name="Forma livre 13"/>
          <p:cNvSpPr/>
          <p:nvPr/>
        </p:nvSpPr>
        <p:spPr>
          <a:xfrm>
            <a:off x="4395693" y="3104161"/>
            <a:ext cx="1074272" cy="698277"/>
          </a:xfrm>
          <a:custGeom>
            <a:avLst/>
            <a:gdLst>
              <a:gd name="connsiteX0" fmla="*/ 0 w 1074272"/>
              <a:gd name="connsiteY0" fmla="*/ 116382 h 698277"/>
              <a:gd name="connsiteX1" fmla="*/ 116382 w 1074272"/>
              <a:gd name="connsiteY1" fmla="*/ 0 h 698277"/>
              <a:gd name="connsiteX2" fmla="*/ 957890 w 1074272"/>
              <a:gd name="connsiteY2" fmla="*/ 0 h 698277"/>
              <a:gd name="connsiteX3" fmla="*/ 1074272 w 1074272"/>
              <a:gd name="connsiteY3" fmla="*/ 116382 h 698277"/>
              <a:gd name="connsiteX4" fmla="*/ 1074272 w 1074272"/>
              <a:gd name="connsiteY4" fmla="*/ 581895 h 698277"/>
              <a:gd name="connsiteX5" fmla="*/ 957890 w 1074272"/>
              <a:gd name="connsiteY5" fmla="*/ 698277 h 698277"/>
              <a:gd name="connsiteX6" fmla="*/ 116382 w 1074272"/>
              <a:gd name="connsiteY6" fmla="*/ 698277 h 698277"/>
              <a:gd name="connsiteX7" fmla="*/ 0 w 1074272"/>
              <a:gd name="connsiteY7" fmla="*/ 581895 h 698277"/>
              <a:gd name="connsiteX8" fmla="*/ 0 w 1074272"/>
              <a:gd name="connsiteY8" fmla="*/ 116382 h 69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4272" h="698277">
                <a:moveTo>
                  <a:pt x="0" y="116382"/>
                </a:moveTo>
                <a:cubicBezTo>
                  <a:pt x="0" y="52106"/>
                  <a:pt x="52106" y="0"/>
                  <a:pt x="116382" y="0"/>
                </a:cubicBezTo>
                <a:lnTo>
                  <a:pt x="957890" y="0"/>
                </a:lnTo>
                <a:cubicBezTo>
                  <a:pt x="1022166" y="0"/>
                  <a:pt x="1074272" y="52106"/>
                  <a:pt x="1074272" y="116382"/>
                </a:cubicBezTo>
                <a:lnTo>
                  <a:pt x="1074272" y="581895"/>
                </a:lnTo>
                <a:cubicBezTo>
                  <a:pt x="1074272" y="646171"/>
                  <a:pt x="1022166" y="698277"/>
                  <a:pt x="957890" y="698277"/>
                </a:cubicBezTo>
                <a:lnTo>
                  <a:pt x="116382" y="698277"/>
                </a:lnTo>
                <a:cubicBezTo>
                  <a:pt x="52106" y="698277"/>
                  <a:pt x="0" y="646171"/>
                  <a:pt x="0" y="581895"/>
                </a:cubicBezTo>
                <a:lnTo>
                  <a:pt x="0" y="11638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857" tIns="98857" rIns="98857" bIns="98857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700" kern="1200" dirty="0" smtClean="0"/>
              <a:t>RURAL</a:t>
            </a:r>
            <a:endParaRPr lang="pt-BR" sz="1700" kern="1200" dirty="0"/>
          </a:p>
        </p:txBody>
      </p:sp>
      <p:cxnSp>
        <p:nvCxnSpPr>
          <p:cNvPr id="17" name="Conector de seta reta 16"/>
          <p:cNvCxnSpPr/>
          <p:nvPr/>
        </p:nvCxnSpPr>
        <p:spPr>
          <a:xfrm>
            <a:off x="6151530" y="2750568"/>
            <a:ext cx="0" cy="14054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flipH="1">
            <a:off x="4998936" y="2496568"/>
            <a:ext cx="471029" cy="5418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>
            <a:off x="4998936" y="3910497"/>
            <a:ext cx="471029" cy="7165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9" name="Objeto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963226"/>
              </p:ext>
            </p:extLst>
          </p:nvPr>
        </p:nvGraphicFramePr>
        <p:xfrm>
          <a:off x="315031" y="1871471"/>
          <a:ext cx="2786874" cy="3277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7" name="Documento" r:id="rId3" imgW="2946082" imgH="3455590" progId="Word.Document.12">
                  <p:embed/>
                </p:oleObj>
              </mc:Choice>
              <mc:Fallback>
                <p:oleObj name="Documento" r:id="rId3" imgW="2946082" imgH="345559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5031" y="1871471"/>
                        <a:ext cx="2786874" cy="3277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7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8"/>
          <a:stretch/>
        </p:blipFill>
        <p:spPr>
          <a:xfrm>
            <a:off x="1" y="1380067"/>
            <a:ext cx="9156466" cy="54779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907307" cy="70821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1. Identificação das variáveis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6948" y="1446298"/>
            <a:ext cx="8196425" cy="3176502"/>
          </a:xfrm>
        </p:spPr>
        <p:txBody>
          <a:bodyPr>
            <a:normAutofit/>
          </a:bodyPr>
          <a:lstStyle/>
          <a:p>
            <a:pPr lvl="0"/>
            <a:r>
              <a:rPr lang="pt-BR" b="1" dirty="0">
                <a:solidFill>
                  <a:schemeClr val="tx1"/>
                </a:solidFill>
              </a:rPr>
              <a:t>Lista de fatores que potencialmente determinam localização da mudança</a:t>
            </a:r>
            <a:r>
              <a:rPr lang="pt-BR" b="1" dirty="0" smtClean="0">
                <a:solidFill>
                  <a:schemeClr val="tx1"/>
                </a:solidFill>
              </a:rPr>
              <a:t>. </a:t>
            </a:r>
          </a:p>
          <a:p>
            <a:pPr lvl="0"/>
            <a:endParaRPr lang="pt-BR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pt-BR" dirty="0">
                <a:solidFill>
                  <a:schemeClr val="tx1"/>
                </a:solidFill>
              </a:rPr>
              <a:t>Distância do Mar</a:t>
            </a:r>
          </a:p>
          <a:p>
            <a:pPr lvl="1">
              <a:spcBef>
                <a:spcPts val="0"/>
              </a:spcBef>
            </a:pPr>
            <a:r>
              <a:rPr lang="pt-BR" dirty="0">
                <a:solidFill>
                  <a:schemeClr val="tx1"/>
                </a:solidFill>
              </a:rPr>
              <a:t>Malha </a:t>
            </a:r>
            <a:r>
              <a:rPr lang="pt-BR" dirty="0" smtClean="0">
                <a:solidFill>
                  <a:schemeClr val="tx1"/>
                </a:solidFill>
              </a:rPr>
              <a:t>Viária - </a:t>
            </a:r>
            <a:r>
              <a:rPr lang="pt-BR" dirty="0">
                <a:solidFill>
                  <a:schemeClr val="tx1"/>
                </a:solidFill>
              </a:rPr>
              <a:t>Distância das Estradas Principais </a:t>
            </a:r>
          </a:p>
          <a:p>
            <a:pPr lvl="1">
              <a:spcBef>
                <a:spcPts val="0"/>
              </a:spcBef>
            </a:pPr>
            <a:r>
              <a:rPr lang="pt-BR" dirty="0" smtClean="0">
                <a:solidFill>
                  <a:schemeClr val="tx1"/>
                </a:solidFill>
              </a:rPr>
              <a:t>Grau </a:t>
            </a:r>
            <a:r>
              <a:rPr lang="pt-BR" dirty="0">
                <a:solidFill>
                  <a:schemeClr val="tx1"/>
                </a:solidFill>
              </a:rPr>
              <a:t>de implantação dos loteamentos. (Luz, agua, esgoto, arruamento) </a:t>
            </a:r>
          </a:p>
          <a:p>
            <a:pPr lvl="1">
              <a:spcBef>
                <a:spcPts val="0"/>
              </a:spcBef>
            </a:pPr>
            <a:r>
              <a:rPr lang="pt-BR" dirty="0">
                <a:solidFill>
                  <a:schemeClr val="tx1"/>
                </a:solidFill>
              </a:rPr>
              <a:t>D</a:t>
            </a:r>
            <a:r>
              <a:rPr lang="pt-BR" dirty="0" smtClean="0">
                <a:solidFill>
                  <a:schemeClr val="tx1"/>
                </a:solidFill>
              </a:rPr>
              <a:t>ensidade </a:t>
            </a:r>
            <a:r>
              <a:rPr lang="pt-BR" dirty="0">
                <a:solidFill>
                  <a:schemeClr val="tx1"/>
                </a:solidFill>
              </a:rPr>
              <a:t>populacional.</a:t>
            </a:r>
          </a:p>
          <a:p>
            <a:pPr lvl="1">
              <a:spcBef>
                <a:spcPts val="0"/>
              </a:spcBef>
            </a:pPr>
            <a:r>
              <a:rPr lang="pt-BR" dirty="0" smtClean="0">
                <a:solidFill>
                  <a:schemeClr val="tx1"/>
                </a:solidFill>
              </a:rPr>
              <a:t>Proximidade aos centros urbanos </a:t>
            </a:r>
          </a:p>
          <a:p>
            <a:pPr lvl="1">
              <a:spcBef>
                <a:spcPts val="0"/>
              </a:spcBef>
            </a:pPr>
            <a:r>
              <a:rPr lang="pt-BR" dirty="0">
                <a:solidFill>
                  <a:schemeClr val="tx1"/>
                </a:solidFill>
              </a:rPr>
              <a:t>Proximidade </a:t>
            </a:r>
            <a:r>
              <a:rPr lang="pt-BR" dirty="0" smtClean="0">
                <a:solidFill>
                  <a:schemeClr val="tx1"/>
                </a:solidFill>
              </a:rPr>
              <a:t>aos centros das comunidades rurais</a:t>
            </a:r>
            <a:endParaRPr lang="pt-BR" dirty="0">
              <a:solidFill>
                <a:schemeClr val="tx1"/>
              </a:solidFill>
            </a:endParaRPr>
          </a:p>
          <a:p>
            <a:endParaRPr lang="pt-BR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96948" y="138965"/>
            <a:ext cx="2796987" cy="3421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Resultados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2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907307" cy="708212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. Construção de Banco de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dados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6948" y="1446298"/>
            <a:ext cx="8196425" cy="52820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chemeClr val="tx1"/>
                </a:solidFill>
              </a:rPr>
              <a:t>Classificação e Pós-classificação das Imagens TM 2004 e OLI 2014</a:t>
            </a:r>
          </a:p>
          <a:p>
            <a:pPr lvl="1">
              <a:lnSpc>
                <a:spcPct val="150000"/>
              </a:lnSpc>
            </a:pPr>
            <a:r>
              <a:rPr lang="pt-BR" dirty="0" smtClean="0">
                <a:solidFill>
                  <a:schemeClr val="tx1"/>
                </a:solidFill>
              </a:rPr>
              <a:t>Agrupamento de Classes (U, R, N, A)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chemeClr val="tx1"/>
                </a:solidFill>
              </a:rPr>
              <a:t>Construção das Feições Geográficas de cada uma das variáveis </a:t>
            </a:r>
            <a:r>
              <a:rPr lang="pt-BR" dirty="0" err="1" smtClean="0">
                <a:solidFill>
                  <a:schemeClr val="tx1"/>
                </a:solidFill>
              </a:rPr>
              <a:t>preditoras</a:t>
            </a:r>
            <a:endParaRPr lang="pt-BR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chemeClr val="tx1"/>
                </a:solidFill>
              </a:rPr>
              <a:t>Construção de plano celular de com 1197 células de 25 ha 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chemeClr val="tx1"/>
                </a:solidFill>
              </a:rPr>
              <a:t>Preenchimento do Plano Celular com variáveis.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96948" y="138965"/>
            <a:ext cx="2796987" cy="3421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Resultados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93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907307" cy="70821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Análise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dos 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dados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6948" y="1317813"/>
            <a:ext cx="8196425" cy="5370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i="1" dirty="0" smtClean="0">
                <a:solidFill>
                  <a:schemeClr val="tx1"/>
                </a:solidFill>
              </a:rPr>
              <a:t>Seguindo passos propostos por </a:t>
            </a:r>
            <a:r>
              <a:rPr lang="pt-BR" i="1" dirty="0" err="1" smtClean="0">
                <a:solidFill>
                  <a:schemeClr val="tx1"/>
                </a:solidFill>
              </a:rPr>
              <a:t>Anselin</a:t>
            </a:r>
            <a:r>
              <a:rPr lang="pt-BR" i="1" dirty="0" smtClean="0">
                <a:solidFill>
                  <a:schemeClr val="tx1"/>
                </a:solidFill>
              </a:rPr>
              <a:t>, 2005</a:t>
            </a:r>
          </a:p>
          <a:p>
            <a:pPr>
              <a:buFont typeface="+mj-lt"/>
              <a:buAutoNum type="alphaUcPeriod"/>
            </a:pPr>
            <a:r>
              <a:rPr lang="pt-BR" dirty="0" smtClean="0">
                <a:solidFill>
                  <a:schemeClr val="tx1"/>
                </a:solidFill>
              </a:rPr>
              <a:t>Correlação entre as variáveis independentes</a:t>
            </a:r>
          </a:p>
          <a:p>
            <a:pPr lvl="1"/>
            <a:r>
              <a:rPr lang="pt-BR" dirty="0" err="1" smtClean="0">
                <a:solidFill>
                  <a:schemeClr val="tx1"/>
                </a:solidFill>
              </a:rPr>
              <a:t>hab</a:t>
            </a:r>
            <a:r>
              <a:rPr lang="pt-BR" dirty="0" smtClean="0">
                <a:solidFill>
                  <a:schemeClr val="tx1"/>
                </a:solidFill>
              </a:rPr>
              <a:t> X dom</a:t>
            </a:r>
          </a:p>
          <a:p>
            <a:pPr>
              <a:buFont typeface="+mj-lt"/>
              <a:buAutoNum type="alphaUcPeriod"/>
            </a:pPr>
            <a:r>
              <a:rPr lang="pt-BR" dirty="0" smtClean="0">
                <a:solidFill>
                  <a:schemeClr val="tx1"/>
                </a:solidFill>
              </a:rPr>
              <a:t>Gráficos de Correlação entre as variáveis independentes X Dependentes</a:t>
            </a:r>
          </a:p>
          <a:p>
            <a:pPr>
              <a:buFont typeface="+mj-lt"/>
              <a:buAutoNum type="alphaUcPeriod"/>
            </a:pPr>
            <a:r>
              <a:rPr lang="pt-BR" dirty="0" smtClean="0">
                <a:solidFill>
                  <a:schemeClr val="tx1"/>
                </a:solidFill>
              </a:rPr>
              <a:t>Regressões lineares multivariadas (para cada classe de uso do solo)</a:t>
            </a:r>
          </a:p>
          <a:p>
            <a:pPr marL="457200" lvl="1" indent="0">
              <a:buNone/>
            </a:pPr>
            <a:endParaRPr lang="pt-BR" sz="1400" dirty="0">
              <a:solidFill>
                <a:schemeClr val="tx1"/>
              </a:solidFill>
            </a:endParaRPr>
          </a:p>
          <a:p>
            <a:pPr marL="800100" lvl="1" indent="-342900">
              <a:buFont typeface="Wingdings 3" charset="2"/>
              <a:buAutoNum type="alphaLcParenR"/>
            </a:pPr>
            <a:endParaRPr lang="pt-BR" sz="1400" dirty="0" smtClean="0"/>
          </a:p>
          <a:p>
            <a:pPr marL="800100" lvl="1" indent="-342900">
              <a:buFont typeface="Wingdings 3" charset="2"/>
              <a:buAutoNum type="alphaLcParenR"/>
            </a:pPr>
            <a:endParaRPr lang="pt-BR" sz="1400" dirty="0"/>
          </a:p>
          <a:p>
            <a:pPr marL="800100" lvl="1" indent="-342900">
              <a:buAutoNum type="alphaLcParenR"/>
            </a:pPr>
            <a:endParaRPr lang="pt-BR" sz="1400" dirty="0"/>
          </a:p>
          <a:p>
            <a:pPr marL="342900" lvl="1" indent="-342900"/>
            <a:endParaRPr lang="pt-BR" dirty="0"/>
          </a:p>
          <a:p>
            <a:pPr lvl="1"/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96948" y="138965"/>
            <a:ext cx="2796987" cy="3421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Resultados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1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3533" y="481114"/>
            <a:ext cx="6907307" cy="70821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Análise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dos 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dados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6948" y="1106798"/>
            <a:ext cx="8196425" cy="5751202"/>
          </a:xfrm>
        </p:spPr>
        <p:txBody>
          <a:bodyPr>
            <a:normAutofit/>
          </a:bodyPr>
          <a:lstStyle/>
          <a:p>
            <a:pPr marL="342900" lvl="1" indent="-342900">
              <a:buFont typeface="+mj-lt"/>
              <a:buAutoNum type="alphaUcPeriod" startAt="4"/>
            </a:pPr>
            <a:r>
              <a:rPr lang="pt-BR" dirty="0" smtClean="0">
                <a:solidFill>
                  <a:schemeClr val="tx1"/>
                </a:solidFill>
              </a:rPr>
              <a:t>Análise dos </a:t>
            </a:r>
            <a:r>
              <a:rPr lang="pt-BR" dirty="0">
                <a:solidFill>
                  <a:schemeClr val="tx1"/>
                </a:solidFill>
              </a:rPr>
              <a:t>Resíduos</a:t>
            </a:r>
            <a:r>
              <a:rPr lang="pt-BR" dirty="0" smtClean="0">
                <a:solidFill>
                  <a:schemeClr val="tx1"/>
                </a:solidFill>
              </a:rPr>
              <a:t>:</a:t>
            </a:r>
          </a:p>
          <a:p>
            <a:pPr marL="800100" lvl="1" indent="-342900">
              <a:buAutoNum type="alphaLcParenR"/>
            </a:pPr>
            <a:r>
              <a:rPr lang="pt-BR" sz="1400" dirty="0" err="1" smtClean="0">
                <a:solidFill>
                  <a:schemeClr val="tx1"/>
                </a:solidFill>
              </a:rPr>
              <a:t>Multicolinearidade</a:t>
            </a:r>
            <a:r>
              <a:rPr lang="pt-BR" sz="1400" dirty="0" smtClean="0">
                <a:solidFill>
                  <a:schemeClr val="tx1"/>
                </a:solidFill>
              </a:rPr>
              <a:t>, (mede linearidade da relação X/Y)</a:t>
            </a:r>
          </a:p>
          <a:p>
            <a:pPr marL="1200150" lvl="2" indent="-342900"/>
            <a:r>
              <a:rPr lang="pt-BR" sz="1200" dirty="0" smtClean="0">
                <a:solidFill>
                  <a:schemeClr val="tx1"/>
                </a:solidFill>
              </a:rPr>
              <a:t>Teste de </a:t>
            </a:r>
            <a:r>
              <a:rPr lang="pt-BR" sz="1200" dirty="0" err="1" smtClean="0">
                <a:solidFill>
                  <a:schemeClr val="tx1"/>
                </a:solidFill>
              </a:rPr>
              <a:t>Multicolinearidade</a:t>
            </a:r>
            <a:r>
              <a:rPr lang="pt-BR" sz="1200" dirty="0" smtClean="0">
                <a:solidFill>
                  <a:schemeClr val="tx1"/>
                </a:solidFill>
              </a:rPr>
              <a:t> (GEODA)</a:t>
            </a:r>
          </a:p>
          <a:p>
            <a:pPr marL="1200150" lvl="2" indent="-342900"/>
            <a:endParaRPr lang="pt-BR" sz="1200" dirty="0">
              <a:solidFill>
                <a:schemeClr val="tx1"/>
              </a:solidFill>
            </a:endParaRPr>
          </a:p>
          <a:p>
            <a:pPr marL="1200150" lvl="2" indent="-342900"/>
            <a:endParaRPr lang="pt-BR" sz="1200" dirty="0" smtClean="0">
              <a:solidFill>
                <a:schemeClr val="tx1"/>
              </a:solidFill>
            </a:endParaRPr>
          </a:p>
          <a:p>
            <a:pPr marL="1200150" lvl="2" indent="-342900"/>
            <a:endParaRPr lang="pt-BR" sz="1200" dirty="0">
              <a:solidFill>
                <a:schemeClr val="tx1"/>
              </a:solidFill>
            </a:endParaRPr>
          </a:p>
          <a:p>
            <a:pPr marL="857250" lvl="2" indent="0">
              <a:buNone/>
            </a:pPr>
            <a:endParaRPr lang="pt-BR" sz="1200" dirty="0" smtClean="0">
              <a:solidFill>
                <a:schemeClr val="tx1"/>
              </a:solidFill>
            </a:endParaRPr>
          </a:p>
          <a:p>
            <a:pPr marL="800100" lvl="1" indent="-342900">
              <a:buFont typeface="Wingdings 3" charset="2"/>
              <a:buAutoNum type="alphaLcParenR"/>
            </a:pPr>
            <a:r>
              <a:rPr lang="pt-BR" sz="1400" dirty="0">
                <a:solidFill>
                  <a:schemeClr val="tx1"/>
                </a:solidFill>
              </a:rPr>
              <a:t>Normalidade, (mede a correlação entre as variáveis independentes</a:t>
            </a:r>
            <a:r>
              <a:rPr lang="pt-BR" sz="1400" dirty="0" smtClean="0">
                <a:solidFill>
                  <a:schemeClr val="tx1"/>
                </a:solidFill>
              </a:rPr>
              <a:t>)</a:t>
            </a:r>
          </a:p>
          <a:p>
            <a:pPr marL="1200150" lvl="2" indent="-342900"/>
            <a:r>
              <a:rPr lang="pt-BR" sz="1200" dirty="0" smtClean="0">
                <a:solidFill>
                  <a:schemeClr val="tx1"/>
                </a:solidFill>
              </a:rPr>
              <a:t>Histogramas </a:t>
            </a:r>
          </a:p>
          <a:p>
            <a:pPr marL="1200150" lvl="2" indent="-342900"/>
            <a:endParaRPr lang="pt-BR" sz="1200" dirty="0" smtClean="0">
              <a:solidFill>
                <a:schemeClr val="tx1"/>
              </a:solidFill>
            </a:endParaRPr>
          </a:p>
          <a:p>
            <a:pPr marL="1200150" lvl="2" indent="-342900"/>
            <a:endParaRPr lang="pt-BR" sz="1200" dirty="0" smtClean="0">
              <a:solidFill>
                <a:schemeClr val="tx1"/>
              </a:solidFill>
            </a:endParaRPr>
          </a:p>
          <a:p>
            <a:pPr marL="800100" lvl="1" indent="-342900">
              <a:buFont typeface="Wingdings 3" charset="2"/>
              <a:buAutoNum type="alphaLcParenR"/>
            </a:pPr>
            <a:r>
              <a:rPr lang="pt-BR" sz="1400" dirty="0" err="1">
                <a:solidFill>
                  <a:schemeClr val="tx1"/>
                </a:solidFill>
              </a:rPr>
              <a:t>Heteroscedasticidade</a:t>
            </a:r>
            <a:r>
              <a:rPr lang="pt-BR" sz="1400" dirty="0">
                <a:solidFill>
                  <a:schemeClr val="tx1"/>
                </a:solidFill>
              </a:rPr>
              <a:t> 	</a:t>
            </a:r>
            <a:r>
              <a:rPr lang="pt-BR" sz="1400" dirty="0" smtClean="0">
                <a:solidFill>
                  <a:schemeClr val="tx1"/>
                </a:solidFill>
              </a:rPr>
              <a:t>(mede a </a:t>
            </a:r>
            <a:r>
              <a:rPr lang="pt-BR" sz="1400" dirty="0">
                <a:solidFill>
                  <a:schemeClr val="tx1"/>
                </a:solidFill>
              </a:rPr>
              <a:t>variância do resíduo de </a:t>
            </a:r>
            <a:r>
              <a:rPr lang="pt-BR" sz="1400" dirty="0" smtClean="0">
                <a:solidFill>
                  <a:schemeClr val="tx1"/>
                </a:solidFill>
              </a:rPr>
              <a:t>Y) </a:t>
            </a:r>
          </a:p>
          <a:p>
            <a:pPr marL="800100" lvl="1" indent="-342900">
              <a:buFont typeface="Wingdings 3" charset="2"/>
              <a:buAutoNum type="alphaLcParenR"/>
            </a:pPr>
            <a:endParaRPr lang="pt-BR" sz="1400" dirty="0" smtClean="0">
              <a:solidFill>
                <a:schemeClr val="tx1"/>
              </a:solidFill>
            </a:endParaRPr>
          </a:p>
          <a:p>
            <a:pPr marL="800100" lvl="1" indent="-342900">
              <a:buFont typeface="Wingdings 3" charset="2"/>
              <a:buAutoNum type="alphaLcParenR"/>
            </a:pPr>
            <a:endParaRPr lang="pt-BR" sz="1400" dirty="0" smtClean="0">
              <a:solidFill>
                <a:schemeClr val="tx1"/>
              </a:solidFill>
            </a:endParaRPr>
          </a:p>
          <a:p>
            <a:pPr marL="800100" lvl="1" indent="-342900">
              <a:buFont typeface="Wingdings 3" charset="2"/>
              <a:buAutoNum type="alphaLcParenR"/>
            </a:pPr>
            <a:endParaRPr lang="pt-BR" sz="1400" dirty="0">
              <a:solidFill>
                <a:schemeClr val="tx1"/>
              </a:solidFill>
            </a:endParaRPr>
          </a:p>
          <a:p>
            <a:pPr marL="800100" lvl="1" indent="-342900">
              <a:buFont typeface="Wingdings 3" charset="2"/>
              <a:buAutoNum type="alphaLcParenR"/>
            </a:pPr>
            <a:endParaRPr lang="pt-BR" sz="1400" dirty="0" smtClean="0">
              <a:solidFill>
                <a:schemeClr val="tx1"/>
              </a:solidFill>
            </a:endParaRPr>
          </a:p>
          <a:p>
            <a:pPr marL="800100" lvl="1" indent="-342900">
              <a:buFont typeface="Wingdings 3" charset="2"/>
              <a:buAutoNum type="alphaLcParenR"/>
            </a:pPr>
            <a:r>
              <a:rPr lang="pt-BR" sz="1400" dirty="0" smtClean="0">
                <a:solidFill>
                  <a:schemeClr val="tx1"/>
                </a:solidFill>
              </a:rPr>
              <a:t>Dependência Espacial (mede se existe relação  dos resíduos em relação aos vizinhos</a:t>
            </a:r>
          </a:p>
          <a:p>
            <a:pPr marL="457200" lvl="1" indent="0">
              <a:buNone/>
            </a:pPr>
            <a:endParaRPr lang="pt-BR" sz="1400" dirty="0"/>
          </a:p>
          <a:p>
            <a:pPr marL="800100" lvl="1" indent="-342900">
              <a:buFont typeface="Wingdings 3" charset="2"/>
              <a:buAutoNum type="alphaLcParenR"/>
            </a:pPr>
            <a:endParaRPr lang="pt-BR" sz="1400" dirty="0" smtClean="0"/>
          </a:p>
          <a:p>
            <a:pPr marL="800100" lvl="1" indent="-342900">
              <a:buFont typeface="Wingdings 3" charset="2"/>
              <a:buAutoNum type="alphaLcParenR"/>
            </a:pPr>
            <a:endParaRPr lang="pt-BR" sz="1400" dirty="0"/>
          </a:p>
          <a:p>
            <a:pPr marL="800100" lvl="1" indent="-342900">
              <a:buAutoNum type="alphaLcParenR"/>
            </a:pPr>
            <a:endParaRPr lang="pt-BR" sz="1400" dirty="0"/>
          </a:p>
          <a:p>
            <a:pPr marL="342900" lvl="1" indent="-342900"/>
            <a:endParaRPr lang="pt-BR" dirty="0"/>
          </a:p>
          <a:p>
            <a:pPr lvl="1"/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96948" y="138965"/>
            <a:ext cx="2796987" cy="3421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Resultados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015" y="4897756"/>
            <a:ext cx="5700254" cy="1213209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855847"/>
              </p:ext>
            </p:extLst>
          </p:nvPr>
        </p:nvGraphicFramePr>
        <p:xfrm>
          <a:off x="1257060" y="2058122"/>
          <a:ext cx="4032790" cy="849936"/>
        </p:xfrm>
        <a:graphic>
          <a:graphicData uri="http://schemas.openxmlformats.org/drawingml/2006/table">
            <a:tbl>
              <a:tblPr/>
              <a:tblGrid>
                <a:gridCol w="577325"/>
                <a:gridCol w="3455465"/>
              </a:tblGrid>
              <a:tr h="21248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effectLst/>
                          <a:latin typeface="Arial" panose="020B0604020202020204" pitchFamily="34" charset="0"/>
                        </a:rPr>
                        <a:t>Classe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effectLst/>
                          <a:latin typeface="Arial" panose="020B0604020202020204" pitchFamily="34" charset="0"/>
                        </a:rPr>
                        <a:t>MULTICOLLINEARITY CONDITION NUMBER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1248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effectLst/>
                          <a:latin typeface="Arial" panose="020B0604020202020204" pitchFamily="34" charset="0"/>
                        </a:rPr>
                        <a:t>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effectLst/>
                          <a:latin typeface="Arial" panose="020B0604020202020204" pitchFamily="34" charset="0"/>
                        </a:rPr>
                        <a:t>52.073477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</a:tr>
              <a:tr h="21248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effectLst/>
                          <a:latin typeface="Arial" panose="020B0604020202020204" pitchFamily="34" charset="0"/>
                        </a:rPr>
                        <a:t>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effectLst/>
                          <a:latin typeface="Arial" panose="020B0604020202020204" pitchFamily="34" charset="0"/>
                        </a:rPr>
                        <a:t>19.409932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1248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effectLst/>
                          <a:latin typeface="Arial" panose="020B0604020202020204" pitchFamily="34" charset="0"/>
                        </a:rPr>
                        <a:t>13.344514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3480" t="5487" r="3821" b="27142"/>
          <a:stretch/>
        </p:blipFill>
        <p:spPr>
          <a:xfrm>
            <a:off x="5611529" y="1530783"/>
            <a:ext cx="2534194" cy="184178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l="34030" t="61913" r="16762" b="8621"/>
          <a:stretch/>
        </p:blipFill>
        <p:spPr>
          <a:xfrm>
            <a:off x="2739513" y="3605113"/>
            <a:ext cx="2677885" cy="87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7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7216" y="435507"/>
            <a:ext cx="8596668" cy="1059356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Contexto 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BR" dirty="0">
                <a:solidFill>
                  <a:schemeClr val="accent2">
                    <a:lumMod val="50000"/>
                  </a:schemeClr>
                </a:solidFill>
              </a:rPr>
            </a:b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7100" y="1223681"/>
            <a:ext cx="3575588" cy="5311589"/>
          </a:xfrm>
        </p:spPr>
        <p:txBody>
          <a:bodyPr>
            <a:normAutofit/>
          </a:bodyPr>
          <a:lstStyle/>
          <a:p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Municípios de Balneário Gaivota e Passo de Torres /SC (25.030ha)</a:t>
            </a:r>
          </a:p>
          <a:p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Zona Urbana: Década de 60 a 80 foram registrados 60.000 lotes.</a:t>
            </a:r>
          </a:p>
          <a:p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Principal atividade econômica é o turismo</a:t>
            </a:r>
          </a:p>
          <a:p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Rápido Crescimento urbano (muitas casas </a:t>
            </a: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</a:t>
            </a:r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veraneio).</a:t>
            </a:r>
          </a:p>
          <a:p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Adensamento Rural</a:t>
            </a:r>
          </a:p>
          <a:p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Ocupação de áreas nativas</a:t>
            </a:r>
            <a:endParaRPr lang="pt-BR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Consequências: Piora </a:t>
            </a: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 qualidade </a:t>
            </a:r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ambiental </a:t>
            </a:r>
          </a:p>
          <a:p>
            <a:pPr lvl="1"/>
            <a:r>
              <a:rPr lang="pt-BR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Destruição </a:t>
            </a:r>
            <a:r>
              <a:rPr lang="pt-BR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das restingas Litorâneas</a:t>
            </a:r>
            <a:endParaRPr lang="pt-BR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pt-BR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Impermeabilização do solo</a:t>
            </a:r>
          </a:p>
          <a:p>
            <a:pPr lvl="1"/>
            <a:r>
              <a:rPr lang="pt-BR" sz="13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  Demanda por</a:t>
            </a:r>
            <a:r>
              <a:rPr lang="pt-BR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serviços </a:t>
            </a:r>
            <a:r>
              <a:rPr lang="pt-BR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públicos.</a:t>
            </a:r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8" name="Imagem 7" descr="Figura1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916" y="119023"/>
            <a:ext cx="5410200" cy="39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Figura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069" y="-79231"/>
            <a:ext cx="5324274" cy="415112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589407"/>
              </p:ext>
            </p:extLst>
          </p:nvPr>
        </p:nvGraphicFramePr>
        <p:xfrm>
          <a:off x="4138920" y="4190431"/>
          <a:ext cx="4463213" cy="24862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5651"/>
                <a:gridCol w="941506"/>
                <a:gridCol w="968028"/>
                <a:gridCol w="968028"/>
              </a:tblGrid>
              <a:tr h="2858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CENSO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P. de Torres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Baln</a:t>
                      </a: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Gaivota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21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População em </a:t>
                      </a:r>
                      <a:r>
                        <a:rPr lang="pt-BR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  <a:endParaRPr lang="pt-BR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4.400 hab.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5.450 hab.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9.850 hab.</a:t>
                      </a:r>
                      <a:endParaRPr lang="pt-BR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6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População em </a:t>
                      </a:r>
                      <a:r>
                        <a:rPr lang="pt-BR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endParaRPr lang="pt-BR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6.627 hab.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8.234 hab.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14.861 </a:t>
                      </a:r>
                      <a:r>
                        <a:rPr lang="pt-BR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hab.</a:t>
                      </a:r>
                      <a:endParaRPr lang="pt-BR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948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Domicílios em 2000</a:t>
                      </a:r>
                      <a:endParaRPr lang="pt-BR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1278 domicílios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1634 domicílios</a:t>
                      </a:r>
                      <a:endParaRPr lang="pt-BR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2.912 </a:t>
                      </a:r>
                      <a:r>
                        <a:rPr lang="pt-BR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domicílios</a:t>
                      </a:r>
                      <a:endParaRPr lang="pt-BR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513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</a:rPr>
                        <a:t>Domicílios </a:t>
                      </a: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</a:rPr>
                        <a:t>em 2010</a:t>
                      </a:r>
                      <a:endParaRPr lang="pt-BR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2.145 domicílios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2.893 domicílios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5.038 </a:t>
                      </a:r>
                      <a:r>
                        <a:rPr lang="pt-BR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domicílios</a:t>
                      </a:r>
                      <a:endParaRPr lang="pt-BR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5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" name="Grupo 6"/>
          <p:cNvGrpSpPr/>
          <p:nvPr/>
        </p:nvGrpSpPr>
        <p:grpSpPr>
          <a:xfrm>
            <a:off x="8577819" y="4806417"/>
            <a:ext cx="566181" cy="1103851"/>
            <a:chOff x="8577819" y="4806417"/>
            <a:chExt cx="566181" cy="1103851"/>
          </a:xfrm>
        </p:grpSpPr>
        <p:sp>
          <p:nvSpPr>
            <p:cNvPr id="5" name="CaixaDeTexto 4"/>
            <p:cNvSpPr txBox="1"/>
            <p:nvPr/>
          </p:nvSpPr>
          <p:spPr>
            <a:xfrm>
              <a:off x="8577819" y="4806417"/>
              <a:ext cx="5661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50%</a:t>
              </a:r>
              <a:endParaRPr lang="pt-BR" dirty="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8577819" y="5540936"/>
              <a:ext cx="5661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73%</a:t>
              </a:r>
              <a:endParaRPr lang="pt-BR" dirty="0"/>
            </a:p>
          </p:txBody>
        </p:sp>
      </p:grpSp>
      <p:pic>
        <p:nvPicPr>
          <p:cNvPr id="11" name="Imagem 10" descr="Figura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688" y="34506"/>
            <a:ext cx="5410200" cy="40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98" y="4051300"/>
            <a:ext cx="3742267" cy="28067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6252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907307" cy="70821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Análise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dos 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dados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6948" y="1317813"/>
            <a:ext cx="8196425" cy="5370854"/>
          </a:xfrm>
        </p:spPr>
        <p:txBody>
          <a:bodyPr>
            <a:normAutofit/>
          </a:bodyPr>
          <a:lstStyle/>
          <a:p>
            <a:pPr marL="800100" lvl="1" indent="-342900">
              <a:buFont typeface="+mj-lt"/>
              <a:buAutoNum type="alphaLcParenR" startAt="5"/>
            </a:pPr>
            <a:r>
              <a:rPr lang="pt-BR" sz="1400" dirty="0" smtClean="0">
                <a:solidFill>
                  <a:schemeClr val="tx1"/>
                </a:solidFill>
              </a:rPr>
              <a:t>Dependência Espacial (mede se existe relação  dos resíduos em relação aos vizinhos</a:t>
            </a:r>
          </a:p>
          <a:p>
            <a:pPr lvl="2"/>
            <a:r>
              <a:rPr lang="pt-BR" dirty="0">
                <a:solidFill>
                  <a:schemeClr val="tx1"/>
                </a:solidFill>
              </a:rPr>
              <a:t>Medido pelo Índice de Moran 			</a:t>
            </a:r>
          </a:p>
          <a:p>
            <a:pPr marL="0" indent="0">
              <a:buNone/>
              <a:tabLst>
                <a:tab pos="896938" algn="l"/>
                <a:tab pos="3944938" algn="l"/>
                <a:tab pos="6634163" algn="l"/>
              </a:tabLst>
            </a:pPr>
            <a:endParaRPr lang="pt-BR" dirty="0"/>
          </a:p>
          <a:p>
            <a:pPr marL="0" indent="0">
              <a:buNone/>
              <a:tabLst>
                <a:tab pos="896938" algn="l"/>
                <a:tab pos="3944938" algn="l"/>
                <a:tab pos="6634163" algn="l"/>
              </a:tabLst>
            </a:pPr>
            <a:endParaRPr lang="pt-BR" dirty="0"/>
          </a:p>
          <a:p>
            <a:pPr marL="0" indent="0">
              <a:buNone/>
              <a:tabLst>
                <a:tab pos="896938" algn="l"/>
                <a:tab pos="3944938" algn="l"/>
                <a:tab pos="6634163" algn="l"/>
              </a:tabLst>
            </a:pPr>
            <a:endParaRPr lang="pt-BR" dirty="0"/>
          </a:p>
          <a:p>
            <a:pPr marL="0" indent="0">
              <a:buNone/>
              <a:tabLst>
                <a:tab pos="896938" algn="l"/>
                <a:tab pos="3944938" algn="l"/>
                <a:tab pos="6634163" algn="l"/>
              </a:tabLst>
            </a:pPr>
            <a:r>
              <a:rPr lang="pt-BR" dirty="0"/>
              <a:t>	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URBANA</a:t>
            </a:r>
            <a:r>
              <a:rPr lang="pt-BR" dirty="0"/>
              <a:t>	</a:t>
            </a:r>
            <a:r>
              <a:rPr lang="pt-B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RURAL</a:t>
            </a:r>
            <a:r>
              <a:rPr lang="pt-BR" dirty="0"/>
              <a:t>	  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</a:p>
          <a:p>
            <a:pPr marL="800100" lvl="1" indent="-342900">
              <a:buFont typeface="+mj-lt"/>
              <a:buAutoNum type="alphaLcParenR" startAt="5"/>
            </a:pPr>
            <a:endParaRPr lang="pt-BR" sz="1400" dirty="0" smtClean="0"/>
          </a:p>
          <a:p>
            <a:pPr marL="800100" lvl="1" indent="-342900">
              <a:buFont typeface="+mj-lt"/>
              <a:buAutoNum type="alphaLcParenR" startAt="5"/>
            </a:pPr>
            <a:endParaRPr lang="pt-BR" sz="1400" dirty="0"/>
          </a:p>
          <a:p>
            <a:pPr marL="800100" lvl="1" indent="-342900">
              <a:buFont typeface="+mj-lt"/>
              <a:buAutoNum type="alphaLcParenR" startAt="5"/>
            </a:pPr>
            <a:endParaRPr lang="pt-BR" sz="1400" dirty="0" smtClean="0"/>
          </a:p>
          <a:p>
            <a:pPr marL="800100" lvl="1" indent="-342900">
              <a:buFont typeface="+mj-lt"/>
              <a:buAutoNum type="alphaLcParenR" startAt="5"/>
            </a:pPr>
            <a:endParaRPr lang="pt-BR" sz="1400" dirty="0"/>
          </a:p>
          <a:p>
            <a:pPr marL="800100" lvl="1" indent="-342900">
              <a:buFont typeface="+mj-lt"/>
              <a:buAutoNum type="alphaLcParenR" startAt="5"/>
            </a:pPr>
            <a:endParaRPr lang="pt-BR" sz="1400" dirty="0" smtClean="0"/>
          </a:p>
          <a:p>
            <a:pPr marL="342900" lvl="1" indent="-342900">
              <a:buFont typeface="+mj-lt"/>
              <a:buAutoNum type="alphaUcPeriod" startAt="5"/>
            </a:pPr>
            <a:r>
              <a:rPr lang="pt-BR" dirty="0" err="1"/>
              <a:t>Spatial</a:t>
            </a:r>
            <a:r>
              <a:rPr lang="pt-BR" dirty="0"/>
              <a:t> </a:t>
            </a:r>
            <a:r>
              <a:rPr lang="pt-BR" dirty="0" err="1"/>
              <a:t>Lag</a:t>
            </a:r>
            <a:r>
              <a:rPr lang="pt-BR" dirty="0"/>
              <a:t>, </a:t>
            </a:r>
            <a:r>
              <a:rPr lang="pt-BR" dirty="0" err="1"/>
              <a:t>Spatial</a:t>
            </a:r>
            <a:r>
              <a:rPr lang="pt-BR" dirty="0"/>
              <a:t> </a:t>
            </a:r>
            <a:r>
              <a:rPr lang="pt-BR" dirty="0" err="1"/>
              <a:t>Error</a:t>
            </a:r>
            <a:r>
              <a:rPr lang="pt-BR" dirty="0"/>
              <a:t> </a:t>
            </a:r>
            <a:r>
              <a:rPr lang="pt-BR" dirty="0" smtClean="0"/>
              <a:t>ou Mínimos Quadrados?</a:t>
            </a:r>
          </a:p>
          <a:p>
            <a:pPr marL="742950" lvl="2" indent="-342900"/>
            <a:r>
              <a:rPr lang="pt-BR" dirty="0" smtClean="0"/>
              <a:t>Testes Multiplicadores de </a:t>
            </a:r>
            <a:r>
              <a:rPr lang="pt-BR" dirty="0" err="1" smtClean="0"/>
              <a:t>Lagrange</a:t>
            </a:r>
            <a:endParaRPr lang="pt-BR" dirty="0" smtClean="0"/>
          </a:p>
          <a:p>
            <a:pPr marL="742950" lvl="2" indent="-342900"/>
            <a:r>
              <a:rPr lang="en-US" dirty="0" err="1" smtClean="0"/>
              <a:t>Aplicação</a:t>
            </a:r>
            <a:r>
              <a:rPr lang="en-US" dirty="0" smtClean="0"/>
              <a:t> do </a:t>
            </a:r>
            <a:r>
              <a:rPr lang="en-US" dirty="0" err="1" smtClean="0"/>
              <a:t>Modelo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Regressão</a:t>
            </a:r>
            <a:r>
              <a:rPr lang="en-US" dirty="0"/>
              <a:t> Spatial Lag</a:t>
            </a:r>
          </a:p>
          <a:p>
            <a:pPr marL="742950" lvl="2" indent="-342900"/>
            <a:r>
              <a:rPr lang="pt-BR" dirty="0" smtClean="0"/>
              <a:t>Nova Análise de Resíduos</a:t>
            </a:r>
            <a:endParaRPr lang="pt-BR" dirty="0"/>
          </a:p>
          <a:p>
            <a:pPr marL="457200" lvl="1" indent="0">
              <a:buNone/>
            </a:pPr>
            <a:endParaRPr lang="pt-BR" sz="1400" dirty="0"/>
          </a:p>
          <a:p>
            <a:pPr marL="800100" lvl="1" indent="-342900">
              <a:buFont typeface="Wingdings 3" charset="2"/>
              <a:buAutoNum type="alphaLcParenR"/>
            </a:pPr>
            <a:endParaRPr lang="pt-BR" sz="1400" dirty="0" smtClean="0"/>
          </a:p>
          <a:p>
            <a:pPr marL="800100" lvl="1" indent="-342900">
              <a:buFont typeface="Wingdings 3" charset="2"/>
              <a:buAutoNum type="alphaLcParenR"/>
            </a:pPr>
            <a:endParaRPr lang="pt-BR" sz="1400" dirty="0"/>
          </a:p>
          <a:p>
            <a:pPr marL="800100" lvl="1" indent="-342900">
              <a:buAutoNum type="alphaLcParenR"/>
            </a:pPr>
            <a:endParaRPr lang="pt-BR" sz="1400" dirty="0"/>
          </a:p>
          <a:p>
            <a:pPr marL="342900" lvl="1" indent="-342900"/>
            <a:endParaRPr lang="pt-BR" dirty="0"/>
          </a:p>
          <a:p>
            <a:pPr lvl="1"/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96948" y="138965"/>
            <a:ext cx="2796987" cy="3421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Resultados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561" y="3637226"/>
            <a:ext cx="3051439" cy="305143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122" y="3637227"/>
            <a:ext cx="3051439" cy="305143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" y="3649557"/>
            <a:ext cx="3039110" cy="3039110"/>
          </a:xfrm>
          <a:prstGeom prst="rect">
            <a:avLst/>
          </a:prstGeom>
        </p:spPr>
      </p:pic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921957"/>
              </p:ext>
            </p:extLst>
          </p:nvPr>
        </p:nvGraphicFramePr>
        <p:xfrm>
          <a:off x="1644255" y="1998890"/>
          <a:ext cx="5689600" cy="1104900"/>
        </p:xfrm>
        <a:graphic>
          <a:graphicData uri="http://schemas.openxmlformats.org/drawingml/2006/table">
            <a:tbl>
              <a:tblPr/>
              <a:tblGrid>
                <a:gridCol w="647700"/>
                <a:gridCol w="5041900"/>
              </a:tblGrid>
              <a:tr h="2762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Classe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TEST                   MI/DF        VALUE          PROB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U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Moran's I              0.3365       22.9398        0.00000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Moran's I              0.5672       38.4588        0.00000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Moran's I              0.4395       30.0156        0.00000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2" name="Retângulo 11"/>
          <p:cNvSpPr/>
          <p:nvPr/>
        </p:nvSpPr>
        <p:spPr>
          <a:xfrm>
            <a:off x="8055853" y="7741641"/>
            <a:ext cx="1292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Moran </a:t>
            </a:r>
            <a:r>
              <a:rPr lang="pt-BR" dirty="0" err="1" smtClean="0"/>
              <a:t>Map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210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400525"/>
            <a:ext cx="6907307" cy="70821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Análise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dos 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dados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6948" y="1317813"/>
            <a:ext cx="8196425" cy="5370854"/>
          </a:xfrm>
        </p:spPr>
        <p:txBody>
          <a:bodyPr>
            <a:normAutofit/>
          </a:bodyPr>
          <a:lstStyle/>
          <a:p>
            <a:pPr marL="342900" lvl="1" indent="-342900">
              <a:buFont typeface="+mj-lt"/>
              <a:buAutoNum type="alphaUcPeriod" startAt="5"/>
            </a:pPr>
            <a:r>
              <a:rPr lang="pt-BR" dirty="0" err="1" smtClean="0">
                <a:solidFill>
                  <a:schemeClr val="tx1"/>
                </a:solidFill>
              </a:rPr>
              <a:t>Spatial</a:t>
            </a: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Lag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dirty="0" err="1">
                <a:solidFill>
                  <a:schemeClr val="tx1"/>
                </a:solidFill>
              </a:rPr>
              <a:t>Spatial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Error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smtClean="0">
                <a:solidFill>
                  <a:schemeClr val="tx1"/>
                </a:solidFill>
              </a:rPr>
              <a:t>ou Mínimos Quadrados?</a:t>
            </a:r>
          </a:p>
          <a:p>
            <a:pPr marL="742950" lvl="2" indent="-342900"/>
            <a:r>
              <a:rPr lang="pt-BR" dirty="0" smtClean="0">
                <a:solidFill>
                  <a:schemeClr val="tx1"/>
                </a:solidFill>
              </a:rPr>
              <a:t>Testes Multiplicadores de </a:t>
            </a:r>
            <a:r>
              <a:rPr lang="pt-BR" dirty="0" err="1" smtClean="0">
                <a:solidFill>
                  <a:schemeClr val="tx1"/>
                </a:solidFill>
              </a:rPr>
              <a:t>Lagrange</a:t>
            </a:r>
            <a:endParaRPr lang="pt-BR" dirty="0" smtClean="0">
              <a:solidFill>
                <a:schemeClr val="tx1"/>
              </a:solidFill>
            </a:endParaRPr>
          </a:p>
          <a:p>
            <a:pPr marL="1200150" lvl="3" indent="-342900"/>
            <a:endParaRPr lang="pt-BR" dirty="0" smtClean="0">
              <a:solidFill>
                <a:schemeClr val="tx1"/>
              </a:solidFill>
            </a:endParaRPr>
          </a:p>
          <a:p>
            <a:pPr marL="742950" lvl="2" indent="-342900"/>
            <a:r>
              <a:rPr lang="en-US" dirty="0" err="1" smtClean="0">
                <a:solidFill>
                  <a:schemeClr val="tx1"/>
                </a:solidFill>
              </a:rPr>
              <a:t>Aplicação</a:t>
            </a:r>
            <a:r>
              <a:rPr lang="en-US" dirty="0" smtClean="0">
                <a:solidFill>
                  <a:schemeClr val="tx1"/>
                </a:solidFill>
              </a:rPr>
              <a:t> do </a:t>
            </a:r>
            <a:r>
              <a:rPr lang="en-US" dirty="0" err="1" smtClean="0">
                <a:solidFill>
                  <a:schemeClr val="tx1"/>
                </a:solidFill>
              </a:rPr>
              <a:t>Modelo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de </a:t>
            </a:r>
            <a:r>
              <a:rPr lang="en-US" dirty="0" err="1">
                <a:solidFill>
                  <a:schemeClr val="tx1"/>
                </a:solidFill>
              </a:rPr>
              <a:t>Regressão</a:t>
            </a:r>
            <a:r>
              <a:rPr lang="en-US" dirty="0">
                <a:solidFill>
                  <a:schemeClr val="tx1"/>
                </a:solidFill>
              </a:rPr>
              <a:t> Spatial </a:t>
            </a:r>
            <a:r>
              <a:rPr lang="en-US" dirty="0" smtClean="0">
                <a:solidFill>
                  <a:schemeClr val="tx1"/>
                </a:solidFill>
              </a:rPr>
              <a:t>Lag</a:t>
            </a:r>
          </a:p>
          <a:p>
            <a:pPr marL="742950" lvl="2" indent="-342900"/>
            <a:endParaRPr lang="en-US" dirty="0" smtClean="0">
              <a:solidFill>
                <a:schemeClr val="tx1"/>
              </a:solidFill>
            </a:endParaRPr>
          </a:p>
          <a:p>
            <a:pPr marL="742950" lvl="2" indent="-342900"/>
            <a:endParaRPr lang="en-US" dirty="0">
              <a:solidFill>
                <a:schemeClr val="tx1"/>
              </a:solidFill>
            </a:endParaRPr>
          </a:p>
          <a:p>
            <a:pPr marL="742950" lvl="2" indent="-342900"/>
            <a:endParaRPr lang="en-US" dirty="0" smtClean="0">
              <a:solidFill>
                <a:schemeClr val="tx1"/>
              </a:solidFill>
            </a:endParaRPr>
          </a:p>
          <a:p>
            <a:pPr marL="742950" lvl="2" indent="-342900"/>
            <a:endParaRPr lang="en-US" dirty="0">
              <a:solidFill>
                <a:schemeClr val="tx1"/>
              </a:solidFill>
            </a:endParaRPr>
          </a:p>
          <a:p>
            <a:pPr marL="742950" lvl="2" indent="-342900"/>
            <a:endParaRPr lang="en-US" dirty="0" smtClean="0">
              <a:solidFill>
                <a:schemeClr val="tx1"/>
              </a:solidFill>
            </a:endParaRPr>
          </a:p>
          <a:p>
            <a:pPr marL="742950" lvl="2" indent="-342900"/>
            <a:endParaRPr lang="en-US" dirty="0">
              <a:solidFill>
                <a:schemeClr val="tx1"/>
              </a:solidFill>
            </a:endParaRPr>
          </a:p>
          <a:p>
            <a:pPr marL="742950" lvl="2" indent="-342900"/>
            <a:endParaRPr lang="en-US" dirty="0" smtClean="0">
              <a:solidFill>
                <a:schemeClr val="tx1"/>
              </a:solidFill>
            </a:endParaRPr>
          </a:p>
          <a:p>
            <a:pPr marL="742950" lvl="2" indent="-342900"/>
            <a:endParaRPr lang="en-US" dirty="0" smtClean="0">
              <a:solidFill>
                <a:schemeClr val="tx1"/>
              </a:solidFill>
            </a:endParaRPr>
          </a:p>
          <a:p>
            <a:pPr marL="742950" lvl="2" indent="-342900"/>
            <a:r>
              <a:rPr lang="pt-BR" dirty="0" smtClean="0">
                <a:solidFill>
                  <a:schemeClr val="tx1"/>
                </a:solidFill>
              </a:rPr>
              <a:t>Nova Análise de Resíduos</a:t>
            </a:r>
            <a:endParaRPr lang="pt-BR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pt-BR" sz="1400" dirty="0"/>
          </a:p>
          <a:p>
            <a:pPr marL="800100" lvl="1" indent="-342900">
              <a:buFont typeface="Wingdings 3" charset="2"/>
              <a:buAutoNum type="alphaLcParenR"/>
            </a:pPr>
            <a:endParaRPr lang="pt-BR" sz="1400" dirty="0" smtClean="0"/>
          </a:p>
          <a:p>
            <a:pPr marL="800100" lvl="1" indent="-342900">
              <a:buFont typeface="Wingdings 3" charset="2"/>
              <a:buAutoNum type="alphaLcParenR"/>
            </a:pPr>
            <a:endParaRPr lang="pt-BR" sz="1400" dirty="0"/>
          </a:p>
          <a:p>
            <a:pPr marL="800100" lvl="1" indent="-342900">
              <a:buAutoNum type="alphaLcParenR"/>
            </a:pPr>
            <a:endParaRPr lang="pt-BR" sz="1400" dirty="0"/>
          </a:p>
          <a:p>
            <a:pPr marL="342900" lvl="1" indent="-342900"/>
            <a:endParaRPr lang="pt-BR" dirty="0"/>
          </a:p>
          <a:p>
            <a:pPr lvl="1"/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96948" y="138965"/>
            <a:ext cx="2796987" cy="3421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Resultados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208" y="2681279"/>
            <a:ext cx="5816088" cy="217036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3221"/>
            <a:ext cx="9144793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1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2992" y="654222"/>
            <a:ext cx="8272328" cy="1145779"/>
          </a:xfrm>
        </p:spPr>
        <p:txBody>
          <a:bodyPr>
            <a:noAutofit/>
          </a:bodyPr>
          <a:lstStyle/>
          <a:p>
            <a:pPr algn="ctr"/>
            <a:r>
              <a:rPr lang="pt-BR" sz="1600" dirty="0" smtClean="0">
                <a:solidFill>
                  <a:schemeClr val="tx1"/>
                </a:solidFill>
              </a:rPr>
              <a:t>2004-2014 - </a:t>
            </a:r>
            <a:r>
              <a:rPr lang="pt-BR" sz="1600" dirty="0">
                <a:solidFill>
                  <a:schemeClr val="tx1"/>
                </a:solidFill>
              </a:rPr>
              <a:t>Comparação </a:t>
            </a:r>
            <a:r>
              <a:rPr lang="pt-BR" sz="1600" dirty="0" smtClean="0">
                <a:solidFill>
                  <a:schemeClr val="tx1"/>
                </a:solidFill>
              </a:rPr>
              <a:t>visual das </a:t>
            </a:r>
            <a:r>
              <a:rPr lang="pt-BR" sz="1600" b="1" dirty="0" smtClean="0">
                <a:solidFill>
                  <a:schemeClr val="tx1"/>
                </a:solidFill>
              </a:rPr>
              <a:t>MUDANÇAS</a:t>
            </a:r>
            <a:r>
              <a:rPr lang="pt-BR" sz="1600" dirty="0" smtClean="0">
                <a:solidFill>
                  <a:schemeClr val="tx1"/>
                </a:solidFill>
              </a:rPr>
              <a:t> aferidas </a:t>
            </a:r>
            <a:r>
              <a:rPr lang="pt-BR" sz="1600" dirty="0">
                <a:solidFill>
                  <a:schemeClr val="tx1"/>
                </a:solidFill>
              </a:rPr>
              <a:t>e estimadas </a:t>
            </a:r>
            <a:br>
              <a:rPr lang="pt-BR" sz="1600" dirty="0">
                <a:solidFill>
                  <a:schemeClr val="tx1"/>
                </a:solidFill>
              </a:rPr>
            </a:br>
            <a:r>
              <a:rPr lang="pt-BR" sz="1600" dirty="0">
                <a:solidFill>
                  <a:schemeClr val="tx1"/>
                </a:solidFill>
              </a:rPr>
              <a:t> </a:t>
            </a:r>
            <a:r>
              <a:rPr lang="pt-BR" sz="1600" dirty="0" smtClean="0">
                <a:solidFill>
                  <a:schemeClr val="tx1"/>
                </a:solidFill>
              </a:rPr>
              <a:t/>
            </a:r>
            <a:br>
              <a:rPr lang="pt-BR" sz="1600" dirty="0" smtClean="0">
                <a:solidFill>
                  <a:schemeClr val="tx1"/>
                </a:solidFill>
              </a:rPr>
            </a:br>
            <a:r>
              <a:rPr lang="pt-BR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URBANA</a:t>
            </a:r>
            <a:endParaRPr lang="pt-B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" y="4027233"/>
            <a:ext cx="6347714" cy="524122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Modelo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" y="1372912"/>
            <a:ext cx="4469450" cy="5241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tx1"/>
                </a:solidFill>
              </a:rPr>
              <a:t>Classificação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920" t="9239" r="1203" b="29341"/>
          <a:stretch/>
        </p:blipFill>
        <p:spPr>
          <a:xfrm rot="3180000">
            <a:off x="2174997" y="2411031"/>
            <a:ext cx="5566612" cy="6096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70" t="9508" r="1053" b="28749"/>
          <a:stretch/>
        </p:blipFill>
        <p:spPr>
          <a:xfrm rot="3180000">
            <a:off x="2174997" y="-272876"/>
            <a:ext cx="5566610" cy="6128085"/>
          </a:xfrm>
          <a:prstGeom prst="rect">
            <a:avLst/>
          </a:prstGeom>
        </p:spPr>
      </p:pic>
      <p:sp>
        <p:nvSpPr>
          <p:cNvPr id="21" name="Retângulo 20"/>
          <p:cNvSpPr/>
          <p:nvPr/>
        </p:nvSpPr>
        <p:spPr>
          <a:xfrm>
            <a:off x="5264299" y="1227112"/>
            <a:ext cx="309762" cy="21096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5623489" y="1117634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Aumento da Classe Urbana</a:t>
            </a:r>
            <a:endParaRPr lang="pt-BR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066596" y="47803"/>
            <a:ext cx="6907307" cy="7082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4. Aplicação do Modelo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LuccME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4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61" y="4200701"/>
            <a:ext cx="6347714" cy="524122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Modelo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" y="1521579"/>
            <a:ext cx="4469450" cy="5241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tx1"/>
                </a:solidFill>
              </a:rPr>
              <a:t>Classificação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965" t="9471" r="1333" b="28786"/>
          <a:stretch/>
        </p:blipFill>
        <p:spPr>
          <a:xfrm rot="3180000">
            <a:off x="1853980" y="2732216"/>
            <a:ext cx="5550568" cy="612808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510" t="14966" r="1403" b="28624"/>
          <a:stretch/>
        </p:blipFill>
        <p:spPr>
          <a:xfrm rot="3180000">
            <a:off x="2002400" y="16259"/>
            <a:ext cx="5477025" cy="6087522"/>
          </a:xfrm>
          <a:prstGeom prst="rect">
            <a:avLst/>
          </a:prstGeom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222191" y="341189"/>
            <a:ext cx="8272328" cy="11457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1600" dirty="0" smtClean="0">
                <a:solidFill>
                  <a:schemeClr val="tx1"/>
                </a:solidFill>
              </a:rPr>
              <a:t>2004-2014 - Comparação visual das </a:t>
            </a:r>
            <a:r>
              <a:rPr lang="pt-BR" sz="1600" b="1" dirty="0" smtClean="0">
                <a:solidFill>
                  <a:schemeClr val="tx1"/>
                </a:solidFill>
              </a:rPr>
              <a:t>MUDANÇAS</a:t>
            </a:r>
            <a:r>
              <a:rPr lang="pt-BR" sz="1600" dirty="0" smtClean="0">
                <a:solidFill>
                  <a:schemeClr val="tx1"/>
                </a:solidFill>
              </a:rPr>
              <a:t> aferidas e estimadas </a:t>
            </a:r>
            <a:br>
              <a:rPr lang="pt-BR" sz="1600" dirty="0" smtClean="0">
                <a:solidFill>
                  <a:schemeClr val="tx1"/>
                </a:solidFill>
              </a:rPr>
            </a:br>
            <a:r>
              <a:rPr lang="pt-BR" sz="1600" dirty="0" smtClean="0">
                <a:solidFill>
                  <a:schemeClr val="tx1"/>
                </a:solidFill>
              </a:rPr>
              <a:t> </a:t>
            </a:r>
            <a:br>
              <a:rPr lang="pt-BR" sz="1600" dirty="0" smtClean="0">
                <a:solidFill>
                  <a:schemeClr val="tx1"/>
                </a:solidFill>
              </a:rPr>
            </a:br>
            <a:r>
              <a:rPr lang="pt-BR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RURAL</a:t>
            </a:r>
            <a:endParaRPr lang="pt-B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5264299" y="1227112"/>
            <a:ext cx="309762" cy="21096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5623489" y="1117634"/>
            <a:ext cx="2737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Aumento da Classe Rural</a:t>
            </a:r>
            <a:endParaRPr lang="pt-BR" dirty="0"/>
          </a:p>
        </p:txBody>
      </p:sp>
      <p:sp>
        <p:nvSpPr>
          <p:cNvPr id="17" name="Retângulo 16"/>
          <p:cNvSpPr/>
          <p:nvPr/>
        </p:nvSpPr>
        <p:spPr>
          <a:xfrm>
            <a:off x="5264299" y="1556230"/>
            <a:ext cx="309762" cy="21096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5623489" y="1446752"/>
            <a:ext cx="295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Diminuição da Classe Rural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270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4149305"/>
            <a:ext cx="6347714" cy="524122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Modelo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0" y="1556084"/>
            <a:ext cx="4469450" cy="5241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tx1"/>
                </a:solidFill>
              </a:rPr>
              <a:t>Classificação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728" t="15829" r="1937" b="19712"/>
          <a:stretch/>
        </p:blipFill>
        <p:spPr>
          <a:xfrm rot="3120000">
            <a:off x="1894158" y="-169345"/>
            <a:ext cx="5791279" cy="63975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60" t="16259" r="2456" b="19896"/>
          <a:stretch/>
        </p:blipFill>
        <p:spPr>
          <a:xfrm rot="3120000">
            <a:off x="1814577" y="2324553"/>
            <a:ext cx="5823284" cy="6336633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222191" y="341189"/>
            <a:ext cx="8272328" cy="11457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1600" dirty="0" smtClean="0">
                <a:solidFill>
                  <a:schemeClr val="tx1"/>
                </a:solidFill>
              </a:rPr>
              <a:t>2004-2014 - Comparação visual das </a:t>
            </a:r>
            <a:r>
              <a:rPr lang="pt-BR" sz="1600" b="1" dirty="0" smtClean="0">
                <a:solidFill>
                  <a:schemeClr val="tx1"/>
                </a:solidFill>
              </a:rPr>
              <a:t>MUDANÇAS</a:t>
            </a:r>
            <a:r>
              <a:rPr lang="pt-BR" sz="1600" dirty="0" smtClean="0">
                <a:solidFill>
                  <a:schemeClr val="tx1"/>
                </a:solidFill>
              </a:rPr>
              <a:t> aferidas e estimadas </a:t>
            </a:r>
            <a:br>
              <a:rPr lang="pt-BR" sz="1600" dirty="0" smtClean="0">
                <a:solidFill>
                  <a:schemeClr val="tx1"/>
                </a:solidFill>
              </a:rPr>
            </a:br>
            <a:r>
              <a:rPr lang="pt-BR" sz="1600" dirty="0" smtClean="0">
                <a:solidFill>
                  <a:schemeClr val="tx1"/>
                </a:solidFill>
              </a:rPr>
              <a:t> </a:t>
            </a:r>
            <a:br>
              <a:rPr lang="pt-BR" sz="1600" dirty="0" smtClean="0">
                <a:solidFill>
                  <a:schemeClr val="tx1"/>
                </a:solidFill>
              </a:rPr>
            </a:br>
            <a:r>
              <a:rPr lang="pt-BR" sz="1600" dirty="0" smtClean="0">
                <a:solidFill>
                  <a:schemeClr val="tx1"/>
                </a:solidFill>
              </a:rPr>
              <a:t>								</a:t>
            </a:r>
            <a:r>
              <a:rPr lang="pt-BR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  <a:endParaRPr lang="pt-B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5264299" y="1227112"/>
            <a:ext cx="309762" cy="21096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5623489" y="1117634"/>
            <a:ext cx="3190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Diminuição da Classe Natural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795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8277727" cy="660400"/>
          </a:xfrm>
        </p:spPr>
        <p:txBody>
          <a:bodyPr>
            <a:normAutofit/>
          </a:bodyPr>
          <a:lstStyle/>
          <a:p>
            <a:r>
              <a:rPr lang="pt-BR" sz="2800" dirty="0" smtClean="0">
                <a:solidFill>
                  <a:schemeClr val="tx1"/>
                </a:solidFill>
              </a:rPr>
              <a:t>Validação Automatizada </a:t>
            </a:r>
            <a:r>
              <a:rPr lang="pt-BR" sz="2800" dirty="0">
                <a:solidFill>
                  <a:schemeClr val="tx1"/>
                </a:solidFill>
              </a:rPr>
              <a:t>por rotina em  janelas</a:t>
            </a:r>
            <a:endParaRPr lang="pt-BR" sz="2800" dirty="0"/>
          </a:p>
        </p:txBody>
      </p:sp>
      <p:sp>
        <p:nvSpPr>
          <p:cNvPr id="4" name="Retângulo 3"/>
          <p:cNvSpPr/>
          <p:nvPr/>
        </p:nvSpPr>
        <p:spPr>
          <a:xfrm>
            <a:off x="3232483" y="1270000"/>
            <a:ext cx="3031958" cy="533992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100" dirty="0" err="1" smtClean="0"/>
              <a:t>Number</a:t>
            </a:r>
            <a:r>
              <a:rPr lang="pt-BR" sz="1100" dirty="0" smtClean="0"/>
              <a:t> </a:t>
            </a:r>
            <a:r>
              <a:rPr lang="pt-BR" sz="1100" dirty="0" err="1"/>
              <a:t>of</a:t>
            </a:r>
            <a:r>
              <a:rPr lang="pt-BR" sz="1100" dirty="0"/>
              <a:t> </a:t>
            </a:r>
            <a:r>
              <a:rPr lang="pt-BR" sz="1100" dirty="0" err="1"/>
              <a:t>read</a:t>
            </a:r>
            <a:r>
              <a:rPr lang="pt-BR" sz="1100" dirty="0"/>
              <a:t> </a:t>
            </a:r>
            <a:r>
              <a:rPr lang="pt-BR" sz="1100" dirty="0" err="1"/>
              <a:t>cells</a:t>
            </a:r>
            <a:r>
              <a:rPr lang="pt-BR" sz="1100" dirty="0"/>
              <a:t>: 1197.</a:t>
            </a:r>
          </a:p>
          <a:p>
            <a:endParaRPr lang="pt-BR" sz="1100" dirty="0"/>
          </a:p>
          <a:p>
            <a:r>
              <a:rPr lang="pt-BR" sz="1100" dirty="0"/>
              <a:t>Resultados da simulação - Porcentagem de acertos em cada janela:</a:t>
            </a:r>
          </a:p>
          <a:p>
            <a:endParaRPr lang="pt-BR" sz="1100" dirty="0"/>
          </a:p>
          <a:p>
            <a:endParaRPr lang="pt-BR" sz="1100" dirty="0"/>
          </a:p>
          <a:p>
            <a:r>
              <a:rPr lang="pt-BR" sz="1100" dirty="0"/>
              <a:t>	CL04R_out	CL14R	CL04R	TAB_results_v05_2014	</a:t>
            </a:r>
          </a:p>
          <a:p>
            <a:endParaRPr lang="pt-BR" sz="1100" dirty="0"/>
          </a:p>
          <a:p>
            <a:r>
              <a:rPr lang="pt-BR" sz="1100" dirty="0"/>
              <a:t>1	0.0028258297698598</a:t>
            </a:r>
          </a:p>
          <a:p>
            <a:r>
              <a:rPr lang="pt-BR" sz="1100" dirty="0"/>
              <a:t>2	0.25371638205682</a:t>
            </a:r>
          </a:p>
          <a:p>
            <a:r>
              <a:rPr lang="pt-BR" sz="1100" dirty="0"/>
              <a:t>3	0.35351407793692</a:t>
            </a:r>
          </a:p>
          <a:p>
            <a:r>
              <a:rPr lang="pt-BR" sz="1100" dirty="0"/>
              <a:t>4	0.46096896346243</a:t>
            </a:r>
          </a:p>
          <a:p>
            <a:r>
              <a:rPr lang="pt-BR" sz="1100" dirty="0"/>
              <a:t>5	0.63548635305306</a:t>
            </a:r>
          </a:p>
          <a:p>
            <a:r>
              <a:rPr lang="pt-BR" sz="1100" dirty="0"/>
              <a:t>6	0.69189618362454</a:t>
            </a:r>
          </a:p>
          <a:p>
            <a:r>
              <a:rPr lang="pt-BR" sz="1100" dirty="0"/>
              <a:t>7	0.86111904021336</a:t>
            </a:r>
          </a:p>
          <a:p>
            <a:r>
              <a:rPr lang="pt-BR" sz="1100" dirty="0"/>
              <a:t>8	0.89487530760083</a:t>
            </a:r>
          </a:p>
          <a:p>
            <a:r>
              <a:rPr lang="pt-BR" sz="1100" dirty="0"/>
              <a:t>9	0.97268670709992</a:t>
            </a:r>
          </a:p>
          <a:p>
            <a:r>
              <a:rPr lang="pt-BR" sz="1100" dirty="0"/>
              <a:t>10	0.98523391889187</a:t>
            </a:r>
          </a:p>
          <a:p>
            <a:r>
              <a:rPr lang="pt-BR" sz="1100" dirty="0"/>
              <a:t>11	1</a:t>
            </a:r>
          </a:p>
          <a:p>
            <a:r>
              <a:rPr lang="pt-BR" sz="1100" dirty="0"/>
              <a:t>12	1</a:t>
            </a:r>
          </a:p>
          <a:p>
            <a:r>
              <a:rPr lang="pt-BR" sz="1100" dirty="0"/>
              <a:t>13	1</a:t>
            </a:r>
          </a:p>
          <a:p>
            <a:r>
              <a:rPr lang="pt-BR" sz="1100" dirty="0"/>
              <a:t>14	1</a:t>
            </a:r>
          </a:p>
          <a:p>
            <a:r>
              <a:rPr lang="pt-BR" sz="1100" dirty="0"/>
              <a:t>15	1</a:t>
            </a:r>
          </a:p>
          <a:p>
            <a:r>
              <a:rPr lang="pt-BR" sz="1100" dirty="0"/>
              <a:t>16	1</a:t>
            </a:r>
          </a:p>
          <a:p>
            <a:r>
              <a:rPr lang="pt-BR" sz="1100" dirty="0"/>
              <a:t>17	1</a:t>
            </a:r>
          </a:p>
          <a:p>
            <a:r>
              <a:rPr lang="pt-BR" sz="1100" dirty="0"/>
              <a:t>18	1</a:t>
            </a:r>
          </a:p>
          <a:p>
            <a:r>
              <a:rPr lang="pt-BR" sz="1100" dirty="0"/>
              <a:t>19	1</a:t>
            </a:r>
          </a:p>
          <a:p>
            <a:r>
              <a:rPr lang="pt-BR" sz="1100" dirty="0"/>
              <a:t>20	1</a:t>
            </a:r>
          </a:p>
          <a:p>
            <a:r>
              <a:rPr lang="pt-BR" sz="1100" dirty="0" err="1"/>
              <a:t>Saving</a:t>
            </a:r>
            <a:r>
              <a:rPr lang="pt-BR" sz="1100" dirty="0"/>
              <a:t> </a:t>
            </a:r>
            <a:r>
              <a:rPr lang="pt-BR" sz="1100" dirty="0" err="1"/>
              <a:t>cellular</a:t>
            </a:r>
            <a:r>
              <a:rPr lang="pt-BR" sz="1100" dirty="0"/>
              <a:t> </a:t>
            </a:r>
            <a:r>
              <a:rPr lang="pt-BR" sz="1100" dirty="0" err="1" smtClean="0"/>
              <a:t>space</a:t>
            </a:r>
            <a:r>
              <a:rPr lang="pt-BR" sz="1100" dirty="0" smtClean="0"/>
              <a:t> 'TAB_results_v05_2014</a:t>
            </a:r>
            <a:r>
              <a:rPr lang="pt-BR" sz="1100" dirty="0"/>
              <a:t>' </a:t>
            </a:r>
            <a:r>
              <a:rPr lang="pt-BR" sz="1100" dirty="0" err="1"/>
              <a:t>into</a:t>
            </a:r>
            <a:r>
              <a:rPr lang="pt-BR" sz="1100" dirty="0"/>
              <a:t> 'valida2010' </a:t>
            </a:r>
            <a:r>
              <a:rPr lang="pt-BR" sz="1100" dirty="0" err="1"/>
              <a:t>table</a:t>
            </a:r>
            <a:r>
              <a:rPr lang="pt-BR" sz="1100" dirty="0" smtClean="0"/>
              <a:t>...</a:t>
            </a:r>
            <a:endParaRPr lang="pt-BR" sz="1100" dirty="0"/>
          </a:p>
        </p:txBody>
      </p:sp>
      <p:sp>
        <p:nvSpPr>
          <p:cNvPr id="6" name="Retângulo 5"/>
          <p:cNvSpPr/>
          <p:nvPr/>
        </p:nvSpPr>
        <p:spPr>
          <a:xfrm>
            <a:off x="0" y="1270000"/>
            <a:ext cx="3031958" cy="5339923"/>
          </a:xfrm>
          <a:prstGeom prst="rect">
            <a:avLst/>
          </a:prstGeom>
          <a:solidFill>
            <a:srgbClr val="FF9966">
              <a:alpha val="60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100" dirty="0" err="1" smtClean="0"/>
              <a:t>Number</a:t>
            </a:r>
            <a:r>
              <a:rPr lang="pt-BR" sz="1100" dirty="0" smtClean="0"/>
              <a:t> </a:t>
            </a:r>
            <a:r>
              <a:rPr lang="pt-BR" sz="1100" dirty="0" err="1"/>
              <a:t>of</a:t>
            </a:r>
            <a:r>
              <a:rPr lang="pt-BR" sz="1100" dirty="0"/>
              <a:t> </a:t>
            </a:r>
            <a:r>
              <a:rPr lang="pt-BR" sz="1100" dirty="0" err="1"/>
              <a:t>read</a:t>
            </a:r>
            <a:r>
              <a:rPr lang="pt-BR" sz="1100" dirty="0"/>
              <a:t> </a:t>
            </a:r>
            <a:r>
              <a:rPr lang="pt-BR" sz="1100" dirty="0" err="1"/>
              <a:t>cells</a:t>
            </a:r>
            <a:r>
              <a:rPr lang="pt-BR" sz="1100" dirty="0"/>
              <a:t>: 1197.</a:t>
            </a:r>
          </a:p>
          <a:p>
            <a:endParaRPr lang="pt-BR" sz="1100" dirty="0"/>
          </a:p>
          <a:p>
            <a:r>
              <a:rPr lang="pt-BR" sz="1100" dirty="0"/>
              <a:t>Resultados da simulação - Porcentagem de acertos em cada janela:</a:t>
            </a:r>
          </a:p>
          <a:p>
            <a:endParaRPr lang="pt-BR" sz="1100" dirty="0"/>
          </a:p>
          <a:p>
            <a:endParaRPr lang="pt-BR" sz="1100" dirty="0"/>
          </a:p>
          <a:p>
            <a:r>
              <a:rPr lang="pt-BR" sz="1100" dirty="0"/>
              <a:t>	CL04U_out	CL14U	CL04U	TAB_results_v05_2014	</a:t>
            </a:r>
          </a:p>
          <a:p>
            <a:endParaRPr lang="pt-BR" sz="1100" dirty="0"/>
          </a:p>
          <a:p>
            <a:r>
              <a:rPr lang="pt-BR" sz="1100" dirty="0"/>
              <a:t>1	-0.20988182833472</a:t>
            </a:r>
          </a:p>
          <a:p>
            <a:r>
              <a:rPr lang="pt-BR" sz="1100" dirty="0"/>
              <a:t>2	0.11311816391621</a:t>
            </a:r>
          </a:p>
          <a:p>
            <a:r>
              <a:rPr lang="pt-BR" sz="1100" dirty="0"/>
              <a:t>3	0.33545964229518</a:t>
            </a:r>
          </a:p>
          <a:p>
            <a:r>
              <a:rPr lang="pt-BR" sz="1100" dirty="0"/>
              <a:t>4	0.48699074558117</a:t>
            </a:r>
          </a:p>
          <a:p>
            <a:r>
              <a:rPr lang="pt-BR" sz="1100" dirty="0"/>
              <a:t>5	0.61085587139972</a:t>
            </a:r>
          </a:p>
          <a:p>
            <a:r>
              <a:rPr lang="pt-BR" sz="1100" dirty="0"/>
              <a:t>6	0.74965197793507</a:t>
            </a:r>
          </a:p>
          <a:p>
            <a:r>
              <a:rPr lang="pt-BR" sz="1100" dirty="0"/>
              <a:t>7	0.85379906507102</a:t>
            </a:r>
          </a:p>
          <a:p>
            <a:r>
              <a:rPr lang="pt-BR" sz="1100" dirty="0"/>
              <a:t>8	0.84753878716059</a:t>
            </a:r>
          </a:p>
          <a:p>
            <a:r>
              <a:rPr lang="pt-BR" sz="1100" dirty="0"/>
              <a:t>9	0.8922127175718</a:t>
            </a:r>
          </a:p>
          <a:p>
            <a:r>
              <a:rPr lang="pt-BR" sz="1100" dirty="0"/>
              <a:t>10	0.94764289236796</a:t>
            </a:r>
          </a:p>
          <a:p>
            <a:r>
              <a:rPr lang="pt-BR" sz="1100" dirty="0"/>
              <a:t>11	0.96812667224462</a:t>
            </a:r>
          </a:p>
          <a:p>
            <a:r>
              <a:rPr lang="pt-BR" sz="1100" dirty="0"/>
              <a:t>12	0.99184675392257</a:t>
            </a:r>
          </a:p>
          <a:p>
            <a:r>
              <a:rPr lang="pt-BR" sz="1100" dirty="0"/>
              <a:t>13	0.99921922316729</a:t>
            </a:r>
          </a:p>
          <a:p>
            <a:r>
              <a:rPr lang="pt-BR" sz="1100" dirty="0"/>
              <a:t>14	1</a:t>
            </a:r>
          </a:p>
          <a:p>
            <a:r>
              <a:rPr lang="pt-BR" sz="1100" dirty="0"/>
              <a:t>15	1</a:t>
            </a:r>
          </a:p>
          <a:p>
            <a:r>
              <a:rPr lang="pt-BR" sz="1100" dirty="0"/>
              <a:t>16	1</a:t>
            </a:r>
          </a:p>
          <a:p>
            <a:r>
              <a:rPr lang="pt-BR" sz="1100" dirty="0"/>
              <a:t>17	1</a:t>
            </a:r>
          </a:p>
          <a:p>
            <a:r>
              <a:rPr lang="pt-BR" sz="1100" dirty="0"/>
              <a:t>18	1</a:t>
            </a:r>
          </a:p>
          <a:p>
            <a:r>
              <a:rPr lang="pt-BR" sz="1100" dirty="0"/>
              <a:t>19	1</a:t>
            </a:r>
          </a:p>
          <a:p>
            <a:r>
              <a:rPr lang="pt-BR" sz="1100" dirty="0"/>
              <a:t>20	1</a:t>
            </a:r>
          </a:p>
          <a:p>
            <a:r>
              <a:rPr lang="pt-BR" sz="1100" dirty="0" err="1"/>
              <a:t>Saving</a:t>
            </a:r>
            <a:r>
              <a:rPr lang="pt-BR" sz="1100" dirty="0"/>
              <a:t> </a:t>
            </a:r>
            <a:r>
              <a:rPr lang="pt-BR" sz="1100" dirty="0" err="1"/>
              <a:t>cellular</a:t>
            </a:r>
            <a:r>
              <a:rPr lang="pt-BR" sz="1100" dirty="0"/>
              <a:t> </a:t>
            </a:r>
            <a:r>
              <a:rPr lang="pt-BR" sz="1100" dirty="0" err="1"/>
              <a:t>space</a:t>
            </a:r>
            <a:r>
              <a:rPr lang="pt-BR" sz="1100" dirty="0"/>
              <a:t> 'TAB_results_v05_2014' </a:t>
            </a:r>
            <a:r>
              <a:rPr lang="pt-BR" sz="1100" dirty="0" err="1"/>
              <a:t>into</a:t>
            </a:r>
            <a:r>
              <a:rPr lang="pt-BR" sz="1100" dirty="0"/>
              <a:t> 'valida2010' </a:t>
            </a:r>
            <a:r>
              <a:rPr lang="pt-BR" sz="1100" dirty="0" err="1"/>
              <a:t>table</a:t>
            </a:r>
            <a:r>
              <a:rPr lang="pt-BR" sz="1100" dirty="0" smtClean="0"/>
              <a:t>...</a:t>
            </a:r>
            <a:endParaRPr lang="pt-BR" sz="1100" dirty="0"/>
          </a:p>
        </p:txBody>
      </p:sp>
      <p:sp>
        <p:nvSpPr>
          <p:cNvPr id="8" name="Retângulo 7"/>
          <p:cNvSpPr/>
          <p:nvPr/>
        </p:nvSpPr>
        <p:spPr>
          <a:xfrm>
            <a:off x="6464966" y="1270000"/>
            <a:ext cx="2622885" cy="533992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100" dirty="0" err="1" smtClean="0"/>
              <a:t>Number</a:t>
            </a:r>
            <a:r>
              <a:rPr lang="pt-BR" sz="1100" dirty="0" smtClean="0"/>
              <a:t> </a:t>
            </a:r>
            <a:r>
              <a:rPr lang="pt-BR" sz="1100" dirty="0" err="1"/>
              <a:t>of</a:t>
            </a:r>
            <a:r>
              <a:rPr lang="pt-BR" sz="1100" dirty="0"/>
              <a:t> </a:t>
            </a:r>
            <a:r>
              <a:rPr lang="pt-BR" sz="1100" dirty="0" err="1"/>
              <a:t>read</a:t>
            </a:r>
            <a:r>
              <a:rPr lang="pt-BR" sz="1100" dirty="0"/>
              <a:t> </a:t>
            </a:r>
            <a:r>
              <a:rPr lang="pt-BR" sz="1100" dirty="0" err="1"/>
              <a:t>cells</a:t>
            </a:r>
            <a:r>
              <a:rPr lang="pt-BR" sz="1100" dirty="0"/>
              <a:t>: 1197.</a:t>
            </a:r>
          </a:p>
          <a:p>
            <a:endParaRPr lang="pt-BR" sz="1100" dirty="0"/>
          </a:p>
          <a:p>
            <a:r>
              <a:rPr lang="pt-BR" sz="1100" dirty="0"/>
              <a:t>Resultados da simulação </a:t>
            </a:r>
            <a:r>
              <a:rPr lang="pt-BR" sz="1100" dirty="0" smtClean="0"/>
              <a:t>- </a:t>
            </a:r>
            <a:r>
              <a:rPr lang="pt-BR" sz="1100" dirty="0"/>
              <a:t>Porcentagem de acertos em cada janela:</a:t>
            </a:r>
          </a:p>
          <a:p>
            <a:endParaRPr lang="pt-BR" sz="1100" dirty="0" smtClean="0"/>
          </a:p>
          <a:p>
            <a:r>
              <a:rPr lang="pt-BR" sz="1100" dirty="0"/>
              <a:t>	CL04N_out	CL14N	CL04N	TAB_results_v05_2014	</a:t>
            </a:r>
          </a:p>
          <a:p>
            <a:endParaRPr lang="pt-BR" sz="1100" dirty="0"/>
          </a:p>
          <a:p>
            <a:r>
              <a:rPr lang="pt-BR" sz="1100" dirty="0"/>
              <a:t>1	0.45834346532588</a:t>
            </a:r>
          </a:p>
          <a:p>
            <a:r>
              <a:rPr lang="pt-BR" sz="1100" dirty="0"/>
              <a:t>2	0.70579643267758</a:t>
            </a:r>
          </a:p>
          <a:p>
            <a:r>
              <a:rPr lang="pt-BR" sz="1100" dirty="0"/>
              <a:t>3	0.81087531506559</a:t>
            </a:r>
          </a:p>
          <a:p>
            <a:r>
              <a:rPr lang="pt-BR" sz="1100" dirty="0"/>
              <a:t>4	0.84971832758148</a:t>
            </a:r>
          </a:p>
          <a:p>
            <a:r>
              <a:rPr lang="pt-BR" sz="1100" dirty="0"/>
              <a:t>5	0.91951538092757</a:t>
            </a:r>
          </a:p>
          <a:p>
            <a:r>
              <a:rPr lang="pt-BR" sz="1100" dirty="0"/>
              <a:t>6	0.9792210607482</a:t>
            </a:r>
          </a:p>
          <a:p>
            <a:r>
              <a:rPr lang="pt-BR" sz="1100" dirty="0"/>
              <a:t>7	1</a:t>
            </a:r>
          </a:p>
          <a:p>
            <a:r>
              <a:rPr lang="pt-BR" sz="1100" dirty="0"/>
              <a:t>8	1</a:t>
            </a:r>
          </a:p>
          <a:p>
            <a:r>
              <a:rPr lang="pt-BR" sz="1100" dirty="0"/>
              <a:t>9	0.98608624259958</a:t>
            </a:r>
          </a:p>
          <a:p>
            <a:r>
              <a:rPr lang="pt-BR" sz="1100" dirty="0"/>
              <a:t>10	0.98866891021029</a:t>
            </a:r>
          </a:p>
          <a:p>
            <a:r>
              <a:rPr lang="pt-BR" sz="1100" dirty="0"/>
              <a:t>11	0.98459387214926</a:t>
            </a:r>
          </a:p>
          <a:p>
            <a:r>
              <a:rPr lang="pt-BR" sz="1100" dirty="0"/>
              <a:t>12	0.99310723791188</a:t>
            </a:r>
          </a:p>
          <a:p>
            <a:r>
              <a:rPr lang="pt-BR" sz="1100" dirty="0"/>
              <a:t>13	0.99839993833476</a:t>
            </a:r>
          </a:p>
          <a:p>
            <a:r>
              <a:rPr lang="pt-BR" sz="1100" dirty="0"/>
              <a:t>14	1</a:t>
            </a:r>
          </a:p>
          <a:p>
            <a:r>
              <a:rPr lang="pt-BR" sz="1100" dirty="0"/>
              <a:t>15	1</a:t>
            </a:r>
          </a:p>
          <a:p>
            <a:r>
              <a:rPr lang="pt-BR" sz="1100" dirty="0"/>
              <a:t>16	1</a:t>
            </a:r>
          </a:p>
          <a:p>
            <a:r>
              <a:rPr lang="pt-BR" sz="1100" dirty="0"/>
              <a:t>17	1</a:t>
            </a:r>
          </a:p>
          <a:p>
            <a:r>
              <a:rPr lang="pt-BR" sz="1100" dirty="0"/>
              <a:t>18	1</a:t>
            </a:r>
          </a:p>
          <a:p>
            <a:r>
              <a:rPr lang="pt-BR" sz="1100" dirty="0"/>
              <a:t>19	1</a:t>
            </a:r>
          </a:p>
          <a:p>
            <a:r>
              <a:rPr lang="pt-BR" sz="1100" dirty="0"/>
              <a:t>20	1</a:t>
            </a:r>
          </a:p>
          <a:p>
            <a:r>
              <a:rPr lang="pt-BR" sz="1100" dirty="0" err="1"/>
              <a:t>Saving</a:t>
            </a:r>
            <a:r>
              <a:rPr lang="pt-BR" sz="1100" dirty="0"/>
              <a:t> </a:t>
            </a:r>
            <a:r>
              <a:rPr lang="pt-BR" sz="1100" dirty="0" err="1"/>
              <a:t>cellular</a:t>
            </a:r>
            <a:r>
              <a:rPr lang="pt-BR" sz="1100" dirty="0"/>
              <a:t> </a:t>
            </a:r>
            <a:r>
              <a:rPr lang="pt-BR" sz="1100" dirty="0" err="1"/>
              <a:t>space</a:t>
            </a:r>
            <a:r>
              <a:rPr lang="pt-BR" sz="1100" dirty="0"/>
              <a:t> 'TAB_results_v05_2014' </a:t>
            </a:r>
            <a:r>
              <a:rPr lang="pt-BR" sz="1100" dirty="0" err="1"/>
              <a:t>into</a:t>
            </a:r>
            <a:r>
              <a:rPr lang="pt-BR" sz="1100" dirty="0"/>
              <a:t> </a:t>
            </a:r>
            <a:r>
              <a:rPr lang="pt-BR" sz="1100" dirty="0" smtClean="0"/>
              <a:t>'...</a:t>
            </a:r>
            <a:endParaRPr lang="pt-BR" sz="11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066596" y="47803"/>
            <a:ext cx="6907307" cy="7082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4. Aplicação do Modelo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LuccME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0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907307" cy="708212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5. Construção de Cenários 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BR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BR" dirty="0">
                <a:solidFill>
                  <a:schemeClr val="accent2">
                    <a:lumMod val="50000"/>
                  </a:schemeClr>
                </a:solidFill>
              </a:rPr>
            </a:b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96948" y="138965"/>
            <a:ext cx="2796987" cy="3421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Resultados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307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00" y="1"/>
            <a:ext cx="6309360" cy="68482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000" y="1"/>
            <a:ext cx="6309360" cy="684828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000" y="1"/>
            <a:ext cx="6309360" cy="684828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000" y="1"/>
            <a:ext cx="6309360" cy="684828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0000" y="1"/>
            <a:ext cx="6309360" cy="684828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0000" y="-8466"/>
            <a:ext cx="6309360" cy="6848284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0" y="155100"/>
            <a:ext cx="2796987" cy="3421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Resultados</a:t>
            </a:r>
            <a:endParaRPr lang="pt-BR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040000" y="2160000"/>
            <a:ext cx="9092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2014</a:t>
            </a:r>
            <a:endParaRPr lang="pt-BR" sz="24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040000" y="2160000"/>
            <a:ext cx="9092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2024</a:t>
            </a:r>
            <a:endParaRPr lang="pt-BR" sz="24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040000" y="2160000"/>
            <a:ext cx="9092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2034</a:t>
            </a:r>
            <a:endParaRPr lang="pt-BR" sz="24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040000" y="2160000"/>
            <a:ext cx="9092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2044</a:t>
            </a:r>
            <a:endParaRPr lang="pt-BR" sz="24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040000" y="2160000"/>
            <a:ext cx="9092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2054</a:t>
            </a:r>
            <a:endParaRPr lang="pt-BR" sz="2400" b="1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5040000" y="2160000"/>
            <a:ext cx="9092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2064</a:t>
            </a:r>
            <a:endParaRPr lang="pt-BR" sz="2400" b="1" dirty="0"/>
          </a:p>
        </p:txBody>
      </p:sp>
      <p:sp>
        <p:nvSpPr>
          <p:cNvPr id="25" name="Título 1"/>
          <p:cNvSpPr>
            <a:spLocks noGrp="1"/>
          </p:cNvSpPr>
          <p:nvPr>
            <p:ph type="title"/>
          </p:nvPr>
        </p:nvSpPr>
        <p:spPr>
          <a:xfrm>
            <a:off x="196948" y="620079"/>
            <a:ext cx="6907307" cy="708212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5. Cenários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BR" dirty="0">
                <a:solidFill>
                  <a:schemeClr val="accent2">
                    <a:lumMod val="50000"/>
                  </a:schemeClr>
                </a:solidFill>
              </a:rPr>
            </a:b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726841" y="1547582"/>
            <a:ext cx="106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URBANA</a:t>
            </a:r>
            <a:endParaRPr lang="pt-BR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85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165" y="300251"/>
            <a:ext cx="6680835" cy="640746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165" y="300251"/>
            <a:ext cx="6680835" cy="6407468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165" y="300251"/>
            <a:ext cx="6680835" cy="640746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165" y="300251"/>
            <a:ext cx="6680835" cy="640746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3165" y="300251"/>
            <a:ext cx="6680835" cy="6407468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3165" y="300251"/>
            <a:ext cx="6680835" cy="6407468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0" y="155100"/>
            <a:ext cx="2796987" cy="3421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Resultados</a:t>
            </a:r>
            <a:endParaRPr lang="pt-BR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680000" y="2160000"/>
            <a:ext cx="9092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2014</a:t>
            </a:r>
            <a:endParaRPr lang="pt-BR" sz="24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680000" y="2160000"/>
            <a:ext cx="9092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2024</a:t>
            </a:r>
            <a:endParaRPr lang="pt-BR" sz="24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680000" y="2160000"/>
            <a:ext cx="9092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2034</a:t>
            </a:r>
            <a:endParaRPr lang="pt-BR" sz="24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680000" y="2160000"/>
            <a:ext cx="9092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2044</a:t>
            </a:r>
            <a:endParaRPr lang="pt-BR" sz="24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680000" y="2160000"/>
            <a:ext cx="9092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2054</a:t>
            </a:r>
            <a:endParaRPr lang="pt-BR" sz="2400" b="1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4680000" y="2160000"/>
            <a:ext cx="9092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2064</a:t>
            </a:r>
            <a:endParaRPr lang="pt-BR" sz="2400" b="1" dirty="0"/>
          </a:p>
        </p:txBody>
      </p:sp>
      <p:sp>
        <p:nvSpPr>
          <p:cNvPr id="25" name="Título 1"/>
          <p:cNvSpPr>
            <a:spLocks noGrp="1"/>
          </p:cNvSpPr>
          <p:nvPr>
            <p:ph type="title"/>
          </p:nvPr>
        </p:nvSpPr>
        <p:spPr>
          <a:xfrm>
            <a:off x="196948" y="620079"/>
            <a:ext cx="6907307" cy="708212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5. Cenários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BR" dirty="0">
                <a:solidFill>
                  <a:schemeClr val="accent2">
                    <a:lumMod val="50000"/>
                  </a:schemeClr>
                </a:solidFill>
              </a:rPr>
            </a:b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54311" y="1547582"/>
            <a:ext cx="898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RURAL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8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040" y="367638"/>
            <a:ext cx="6680835" cy="640746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40" y="367638"/>
            <a:ext cx="6680835" cy="640746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040" y="367638"/>
            <a:ext cx="6680835" cy="640746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040" y="367638"/>
            <a:ext cx="6680835" cy="640746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040" y="367638"/>
            <a:ext cx="6680835" cy="640746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9040" y="367638"/>
            <a:ext cx="6680835" cy="6407468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0" y="155100"/>
            <a:ext cx="2796987" cy="3421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Resultados</a:t>
            </a:r>
            <a:endParaRPr lang="pt-BR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680000" y="2160000"/>
            <a:ext cx="9092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2014</a:t>
            </a:r>
            <a:endParaRPr lang="pt-BR" sz="24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680000" y="2160000"/>
            <a:ext cx="9092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2024</a:t>
            </a:r>
            <a:endParaRPr lang="pt-BR" sz="24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680000" y="2160000"/>
            <a:ext cx="9092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2034</a:t>
            </a:r>
            <a:endParaRPr lang="pt-BR" sz="24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680000" y="2160000"/>
            <a:ext cx="9092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2044</a:t>
            </a:r>
            <a:endParaRPr lang="pt-BR" sz="24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680000" y="2160000"/>
            <a:ext cx="9092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2054</a:t>
            </a:r>
            <a:endParaRPr lang="pt-BR" sz="2400" b="1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4680000" y="2160000"/>
            <a:ext cx="9092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2064</a:t>
            </a:r>
            <a:endParaRPr lang="pt-BR" sz="2400" b="1" dirty="0"/>
          </a:p>
        </p:txBody>
      </p:sp>
      <p:sp>
        <p:nvSpPr>
          <p:cNvPr id="25" name="Título 1"/>
          <p:cNvSpPr>
            <a:spLocks noGrp="1"/>
          </p:cNvSpPr>
          <p:nvPr>
            <p:ph type="title"/>
          </p:nvPr>
        </p:nvSpPr>
        <p:spPr>
          <a:xfrm>
            <a:off x="196948" y="620079"/>
            <a:ext cx="6907307" cy="708212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5. Cenários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BR" dirty="0">
                <a:solidFill>
                  <a:schemeClr val="accent2">
                    <a:lumMod val="50000"/>
                  </a:schemeClr>
                </a:solidFill>
              </a:rPr>
            </a:b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15364" y="1547582"/>
            <a:ext cx="1175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2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052238"/>
            <a:ext cx="4893728" cy="36702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77216" y="414536"/>
            <a:ext cx="8596668" cy="10593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Contexto </a:t>
            </a:r>
            <a:br>
              <a:rPr lang="pt-BR" dirty="0">
                <a:solidFill>
                  <a:schemeClr val="accent2">
                    <a:lumMod val="50000"/>
                  </a:schemeClr>
                </a:solidFill>
              </a:rPr>
            </a:b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77216" y="1047106"/>
            <a:ext cx="7523180" cy="4827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Importância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dos Modelos Espaciais para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Apoio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 políticas públicas de desenvolvimento urbano e rural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Tx/>
              <a:buChar char="-"/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Identificação de padrões 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espaciais de ocupação,</a:t>
            </a: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Tx/>
              <a:buChar char="-"/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Planejamento urbano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endParaRPr lang="pt-B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Tx/>
              <a:buChar char="-"/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Zoneamento e regulação de uso, </a:t>
            </a:r>
          </a:p>
          <a:p>
            <a:pPr>
              <a:buFontTx/>
              <a:buChar char="-"/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Estratégias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conservação, </a:t>
            </a:r>
            <a:endParaRPr lang="pt-B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Tx/>
              <a:buChar char="-"/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Prevenção de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impactos 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ambientais. </a:t>
            </a:r>
          </a:p>
          <a:p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pt-BR" dirty="0"/>
          </a:p>
          <a:p>
            <a:endParaRPr lang="pt-BR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631362" y="6405430"/>
            <a:ext cx="512638" cy="365125"/>
          </a:xfrm>
        </p:spPr>
        <p:txBody>
          <a:bodyPr/>
          <a:lstStyle/>
          <a:p>
            <a:fld id="{519954A3-9DFD-4C44-94BA-B95130A3BA1C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7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850" y="186267"/>
            <a:ext cx="6347713" cy="1320800"/>
          </a:xfrm>
        </p:spPr>
        <p:txBody>
          <a:bodyPr/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Conclusões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850" y="953614"/>
            <a:ext cx="7795683" cy="5904385"/>
          </a:xfrm>
        </p:spPr>
        <p:txBody>
          <a:bodyPr>
            <a:normAutofit fontScale="92500" lnSpcReduction="20000"/>
          </a:bodyPr>
          <a:lstStyle/>
          <a:p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Cenários:</a:t>
            </a:r>
          </a:p>
          <a:p>
            <a:pPr lvl="1"/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Em 50 anos, seguindo a tendência atual, </a:t>
            </a:r>
          </a:p>
          <a:p>
            <a:pPr marL="1257300" lvl="2" indent="-342900">
              <a:buFont typeface="+mj-lt"/>
              <a:buAutoNum type="arabicPeriod"/>
            </a:pP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 área de expansão urbana litorânea há </a:t>
            </a:r>
            <a:r>
              <a:rPr lang="pt-BR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tendencia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 ocupar toda a faixa de orla, mas a consolidação urbana mostrou-se mais significativa do que o espalhamento da ocupação</a:t>
            </a:r>
          </a:p>
          <a:p>
            <a:pPr marL="1257300" lvl="2" indent="-342900">
              <a:buFont typeface="+mj-lt"/>
              <a:buAutoNum type="arabicPeriod"/>
            </a:pP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 áreas rurais tendem a manter-se, mas perdem espaço para a urbanização.</a:t>
            </a:r>
          </a:p>
          <a:p>
            <a:pPr marL="1257300" lvl="2" indent="-342900">
              <a:buFont typeface="+mj-lt"/>
              <a:buAutoNum type="arabicPeriod"/>
            </a:pP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áreas nativas remanescentes 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litorâneas tendem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desaparecer nas áreas já em processo de urbanização, mas mantem-se nas áreas ainda não exploradas do litoral e no interior, </a:t>
            </a:r>
          </a:p>
          <a:p>
            <a:pPr lvl="1"/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Sugere-se a proposição de criação de áreas protegidas nas restingas que teriam menor potencial de ocupação.</a:t>
            </a:r>
          </a:p>
          <a:p>
            <a:pPr lvl="1"/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Próximos Passos:</a:t>
            </a:r>
          </a:p>
          <a:p>
            <a:pPr marL="622300" lvl="1" indent="-177800">
              <a:lnSpc>
                <a:spcPct val="124000"/>
              </a:lnSpc>
              <a:spcBef>
                <a:spcPts val="600"/>
              </a:spcBef>
              <a:buClrTx/>
              <a:buSzPct val="100000"/>
              <a:buFont typeface="+mj-lt"/>
              <a:buAutoNum type="arabicPeriod"/>
            </a:pPr>
            <a:r>
              <a:rPr lang="pt-BR" sz="15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Incluir variável</a:t>
            </a:r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metros de malha viária num raio 200 m da célula</a:t>
            </a:r>
          </a:p>
          <a:p>
            <a:pPr marL="622300" lvl="1" indent="-177800">
              <a:lnSpc>
                <a:spcPct val="124000"/>
              </a:lnSpc>
              <a:spcBef>
                <a:spcPts val="600"/>
              </a:spcBef>
              <a:buClrTx/>
              <a:buSzPct val="100000"/>
              <a:buFont typeface="+mj-lt"/>
              <a:buAutoNum type="arabicPeriod"/>
            </a:pPr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Utilizar </a:t>
            </a:r>
            <a:r>
              <a:rPr lang="pt-BR" sz="15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variável dinâmica</a:t>
            </a:r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para alguns parâmetros (estradas e grau de implantação de loteamentos).</a:t>
            </a:r>
          </a:p>
          <a:p>
            <a:pPr marL="622300" lvl="1" indent="-177800">
              <a:lnSpc>
                <a:spcPct val="124000"/>
              </a:lnSpc>
              <a:spcBef>
                <a:spcPts val="600"/>
              </a:spcBef>
              <a:buClrTx/>
              <a:buSzPct val="100000"/>
              <a:buFont typeface="+mj-lt"/>
              <a:buAutoNum type="arabicPeriod"/>
            </a:pPr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Rodar novamente o modelo admitindo </a:t>
            </a:r>
            <a:r>
              <a:rPr lang="pt-BR" sz="15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regiões distintas</a:t>
            </a:r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(deverão ter regressões distintas.</a:t>
            </a:r>
          </a:p>
          <a:p>
            <a:pPr marL="622300" lvl="1" indent="-177800">
              <a:lnSpc>
                <a:spcPct val="124000"/>
              </a:lnSpc>
              <a:spcBef>
                <a:spcPts val="600"/>
              </a:spcBef>
              <a:buClrTx/>
              <a:buSzPct val="100000"/>
              <a:buFont typeface="+mj-lt"/>
              <a:buAutoNum type="arabicPeriod"/>
            </a:pPr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Realizar mais testes de calibração.</a:t>
            </a:r>
          </a:p>
          <a:p>
            <a:pPr marL="622300" lvl="1" indent="-177800">
              <a:lnSpc>
                <a:spcPct val="124000"/>
              </a:lnSpc>
              <a:spcBef>
                <a:spcPts val="600"/>
              </a:spcBef>
              <a:buClrTx/>
              <a:buSzPct val="100000"/>
              <a:buFont typeface="+mj-lt"/>
              <a:buAutoNum type="arabicPeriod"/>
            </a:pPr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Construir diferentes </a:t>
            </a:r>
            <a:r>
              <a:rPr lang="pt-BR" sz="15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cenários</a:t>
            </a:r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(A – CONSERVADOR, com mais respeito a legislação, APP e criação de duas unidades de conservação municipais), B – MÉDIO, Projeção de </a:t>
            </a: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endência </a:t>
            </a: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pt-B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tual e C – DESENVOLVIMENTISTA, aumentando a demanda por áreas urbanizadas. )</a:t>
            </a:r>
          </a:p>
          <a:p>
            <a:pPr marL="622300" lvl="1" indent="-177800">
              <a:buClrTx/>
              <a:buSzPct val="100000"/>
              <a:buFont typeface="+mj-lt"/>
              <a:buAutoNum type="arabicPeriod"/>
            </a:pPr>
            <a:endParaRPr lang="pt-BR" sz="15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9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Obrigado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599" y="4439478"/>
            <a:ext cx="6347714" cy="160188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dirty="0" smtClean="0"/>
              <a:t>Daniel Cohenca</a:t>
            </a:r>
          </a:p>
          <a:p>
            <a:pPr marL="0" indent="0" algn="ctr">
              <a:buNone/>
            </a:pPr>
            <a:r>
              <a:rPr lang="pt-BR" baseline="30000" dirty="0" smtClean="0"/>
              <a:t>Universidade </a:t>
            </a:r>
            <a:r>
              <a:rPr lang="pt-BR" baseline="30000" dirty="0"/>
              <a:t>Federal de Santa Catarina - UFSC</a:t>
            </a:r>
          </a:p>
          <a:p>
            <a:pPr marL="0" indent="0" algn="ctr">
              <a:buNone/>
            </a:pPr>
            <a:r>
              <a:rPr lang="pt-BR" baseline="30000" dirty="0"/>
              <a:t>Departamento de Geociências - Centro de Filosofia e Ciências Humanas - CFH</a:t>
            </a:r>
          </a:p>
          <a:p>
            <a:pPr marL="0" indent="0" algn="ctr">
              <a:buNone/>
            </a:pPr>
            <a:r>
              <a:rPr lang="pt-BR" baseline="30000" dirty="0"/>
              <a:t>Campus universitário, SN, Trindade – CEP 88010-970 - Florianópolis - SC, Brasil</a:t>
            </a:r>
          </a:p>
          <a:p>
            <a:pPr marL="0" indent="0" algn="ctr">
              <a:buNone/>
            </a:pPr>
            <a:r>
              <a:rPr lang="pt-BR" baseline="30000" dirty="0"/>
              <a:t>dcohenca1@gmail.com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616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Objetivos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7999" y="2321457"/>
            <a:ext cx="7298268" cy="388077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Examinar o padrão espacial 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ocupação em área rural 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 urbana em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rápido processo de mudança. </a:t>
            </a:r>
          </a:p>
          <a:p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Analisar os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fatores 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 influenciam na ocupação da terra.</a:t>
            </a:r>
          </a:p>
          <a:p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Construir cenários de mudança do uso da terra.</a:t>
            </a:r>
          </a:p>
          <a:p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 indent="0">
              <a:buNone/>
            </a:pPr>
            <a:endParaRPr lang="pt-BR" sz="1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 indent="0">
              <a:buNone/>
            </a:pP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6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1668" y="301698"/>
            <a:ext cx="6347713" cy="1320800"/>
          </a:xfrm>
        </p:spPr>
        <p:txBody>
          <a:bodyPr/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Metodologia</a:t>
            </a:r>
            <a:b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39688" y="951357"/>
            <a:ext cx="5761444" cy="1356656"/>
          </a:xfrm>
        </p:spPr>
        <p:txBody>
          <a:bodyPr>
            <a:normAutofit/>
          </a:bodyPr>
          <a:lstStyle/>
          <a:p>
            <a:pPr marL="342900" lvl="2" indent="-342900"/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Abordagem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integrada que combina</a:t>
            </a:r>
          </a:p>
          <a:p>
            <a:pPr marL="0" lvl="1" indent="0" algn="ctr">
              <a:buNone/>
            </a:pPr>
            <a:r>
              <a:rPr lang="pt-B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Análise Espacial (Modelagem </a:t>
            </a: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Dinâmica </a:t>
            </a:r>
            <a:r>
              <a:rPr lang="pt-B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Espacial)</a:t>
            </a:r>
          </a:p>
          <a:p>
            <a:pPr marL="0" lvl="1" indent="0" algn="ctr">
              <a:buNone/>
            </a:pPr>
            <a:r>
              <a:rPr lang="pt-B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</a:t>
            </a:r>
          </a:p>
          <a:p>
            <a:pPr marL="0" lvl="1" indent="0" algn="ctr">
              <a:buNone/>
            </a:pP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Sistema Informações </a:t>
            </a:r>
            <a:r>
              <a:rPr lang="pt-B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Geográficas</a:t>
            </a:r>
          </a:p>
          <a:p>
            <a:pPr marL="0" lvl="1" indent="0">
              <a:buNone/>
            </a:pPr>
            <a:endParaRPr lang="pt-B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 indent="0">
              <a:buNone/>
            </a:pPr>
            <a:endParaRPr lang="pt-BR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 indent="0">
              <a:buNone/>
            </a:pPr>
            <a:endParaRPr lang="pt-B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 indent="0">
              <a:buNone/>
            </a:pPr>
            <a:endParaRPr lang="pt-BR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 indent="0">
              <a:buNone/>
            </a:pPr>
            <a:endParaRPr lang="pt-BR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 indent="0">
              <a:buNone/>
            </a:pPr>
            <a:endParaRPr lang="pt-B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1139688" y="2788395"/>
            <a:ext cx="5979464" cy="3267146"/>
            <a:chOff x="1139688" y="2788395"/>
            <a:chExt cx="5979464" cy="3267146"/>
          </a:xfrm>
        </p:grpSpPr>
        <p:grpSp>
          <p:nvGrpSpPr>
            <p:cNvPr id="4" name="Grupo 3"/>
            <p:cNvGrpSpPr/>
            <p:nvPr/>
          </p:nvGrpSpPr>
          <p:grpSpPr>
            <a:xfrm>
              <a:off x="2413730" y="3211570"/>
              <a:ext cx="3548632" cy="2843971"/>
              <a:chOff x="3639568" y="2736324"/>
              <a:chExt cx="4985480" cy="3866847"/>
            </a:xfrm>
          </p:grpSpPr>
          <p:sp>
            <p:nvSpPr>
              <p:cNvPr id="5" name="Line 8"/>
              <p:cNvSpPr>
                <a:spLocks noChangeShapeType="1"/>
              </p:cNvSpPr>
              <p:nvPr/>
            </p:nvSpPr>
            <p:spPr bwMode="auto">
              <a:xfrm>
                <a:off x="4820668" y="3885376"/>
                <a:ext cx="0" cy="76286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100" b="0" dirty="0">
                  <a:solidFill>
                    <a:schemeClr val="accent5">
                      <a:lumMod val="25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6" name="Text Box 9"/>
              <p:cNvSpPr txBox="1">
                <a:spLocks noChangeArrowheads="1"/>
              </p:cNvSpPr>
              <p:nvPr/>
            </p:nvSpPr>
            <p:spPr bwMode="auto">
              <a:xfrm>
                <a:off x="3939694" y="4672805"/>
                <a:ext cx="4414210" cy="720493"/>
              </a:xfrm>
              <a:prstGeom prst="rect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/>
                <a:r>
                  <a:rPr lang="en-US" sz="1200" dirty="0" err="1" smtClean="0">
                    <a:latin typeface="Calibri" pitchFamily="34" charset="0"/>
                    <a:cs typeface="Calibri" pitchFamily="34" charset="0"/>
                  </a:rPr>
                  <a:t>Alocação</a:t>
                </a:r>
                <a:r>
                  <a:rPr lang="en-US" sz="1200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200" dirty="0" err="1" smtClean="0">
                    <a:latin typeface="Calibri" pitchFamily="34" charset="0"/>
                    <a:cs typeface="Calibri" pitchFamily="34" charset="0"/>
                  </a:rPr>
                  <a:t>espacial</a:t>
                </a:r>
                <a:r>
                  <a:rPr lang="en-US" sz="1200" dirty="0" smtClean="0">
                    <a:latin typeface="Calibri" pitchFamily="34" charset="0"/>
                    <a:cs typeface="Calibri" pitchFamily="34" charset="0"/>
                  </a:rPr>
                  <a:t> das </a:t>
                </a:r>
                <a:r>
                  <a:rPr lang="en-US" sz="1200" dirty="0" err="1" smtClean="0">
                    <a:latin typeface="Calibri" pitchFamily="34" charset="0"/>
                    <a:cs typeface="Calibri" pitchFamily="34" charset="0"/>
                  </a:rPr>
                  <a:t>mudanças</a:t>
                </a:r>
                <a:endParaRPr lang="en-US" sz="1200" dirty="0" smtClean="0">
                  <a:latin typeface="Calibri" pitchFamily="34" charset="0"/>
                  <a:cs typeface="Calibri" pitchFamily="34" charset="0"/>
                </a:endParaRPr>
              </a:p>
              <a:p>
                <a:pPr algn="ctr" eaLnBrk="0" hangingPunct="0"/>
                <a:r>
                  <a:rPr lang="en-US" sz="1200" dirty="0" smtClean="0">
                    <a:latin typeface="Calibri" pitchFamily="34" charset="0"/>
                    <a:cs typeface="Calibri" pitchFamily="34" charset="0"/>
                  </a:rPr>
                  <a:t>(</a:t>
                </a:r>
                <a:r>
                  <a:rPr lang="en-US" sz="1200" dirty="0" err="1" smtClean="0">
                    <a:latin typeface="Calibri" pitchFamily="34" charset="0"/>
                    <a:cs typeface="Calibri" pitchFamily="34" charset="0"/>
                  </a:rPr>
                  <a:t>Alocação</a:t>
                </a:r>
                <a:r>
                  <a:rPr lang="en-US" sz="1200" dirty="0" smtClean="0">
                    <a:latin typeface="Calibri" pitchFamily="34" charset="0"/>
                    <a:cs typeface="Calibri" pitchFamily="34" charset="0"/>
                  </a:rPr>
                  <a:t>)</a:t>
                </a:r>
                <a:endParaRPr lang="en-US" sz="1200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7" name="Line 11"/>
              <p:cNvSpPr>
                <a:spLocks noChangeShapeType="1"/>
              </p:cNvSpPr>
              <p:nvPr/>
            </p:nvSpPr>
            <p:spPr bwMode="auto">
              <a:xfrm>
                <a:off x="7545402" y="3858195"/>
                <a:ext cx="0" cy="76286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200" b="0" dirty="0">
                  <a:solidFill>
                    <a:schemeClr val="accent5">
                      <a:lumMod val="25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 Box 12"/>
              <p:cNvSpPr txBox="1">
                <a:spLocks noChangeArrowheads="1"/>
              </p:cNvSpPr>
              <p:nvPr/>
            </p:nvSpPr>
            <p:spPr bwMode="auto">
              <a:xfrm>
                <a:off x="6478329" y="2736324"/>
                <a:ext cx="2146719" cy="1112811"/>
              </a:xfrm>
              <a:prstGeom prst="rect">
                <a:avLst/>
              </a:prstGeom>
              <a:solidFill>
                <a:srgbClr val="00B0F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/>
                <a:r>
                  <a:rPr lang="en-US" sz="1200" i="1" dirty="0" err="1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Aonde</a:t>
                </a:r>
                <a:r>
                  <a:rPr lang="en-US" sz="1200" b="0" i="1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</a:p>
              <a:p>
                <a:pPr algn="ctr" eaLnBrk="0" hangingPunct="0"/>
                <a:r>
                  <a:rPr lang="en-US" sz="1200" b="0" i="1" dirty="0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tem </a:t>
                </a:r>
                <a:r>
                  <a:rPr lang="en-US" sz="1200" b="0" i="1" dirty="0" err="1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mais</a:t>
                </a:r>
                <a:r>
                  <a:rPr lang="en-US" sz="1200" b="0" i="1" dirty="0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 chance de </a:t>
                </a:r>
                <a:r>
                  <a:rPr lang="en-US" sz="1200" b="0" i="1" dirty="0" err="1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ocorrer</a:t>
                </a:r>
                <a:r>
                  <a:rPr lang="en-US" sz="1200" b="0" i="1" dirty="0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200" b="0" i="1" dirty="0" err="1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mudanças</a:t>
                </a:r>
                <a:r>
                  <a:rPr lang="en-US" sz="1200" b="0" i="1" dirty="0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 no tempo t</a:t>
                </a:r>
                <a:r>
                  <a:rPr lang="en-US" sz="1200" i="1" dirty="0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? (</a:t>
                </a:r>
                <a:r>
                  <a:rPr lang="en-US" sz="1200" i="1" dirty="0" err="1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Potencial</a:t>
                </a:r>
                <a:r>
                  <a:rPr lang="en-US" sz="1200" i="1" dirty="0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) </a:t>
                </a:r>
                <a:endParaRPr lang="en-US" sz="1200" b="0" i="1" dirty="0">
                  <a:solidFill>
                    <a:schemeClr val="accent5">
                      <a:lumMod val="25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9" name="Text Box 13"/>
              <p:cNvSpPr txBox="1">
                <a:spLocks noChangeArrowheads="1"/>
              </p:cNvSpPr>
              <p:nvPr/>
            </p:nvSpPr>
            <p:spPr bwMode="auto">
              <a:xfrm>
                <a:off x="3639568" y="2736324"/>
                <a:ext cx="2362200" cy="1129119"/>
              </a:xfrm>
              <a:prstGeom prst="rect">
                <a:avLst/>
              </a:prstGeom>
              <a:solidFill>
                <a:srgbClr val="C9F122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/>
                <a:r>
                  <a:rPr lang="en-US" sz="1200" i="1" dirty="0" err="1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Quanto</a:t>
                </a:r>
                <a:r>
                  <a:rPr lang="en-US" sz="1200" i="1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</a:p>
              <a:p>
                <a:pPr algn="ctr" eaLnBrk="0" hangingPunct="0"/>
                <a:r>
                  <a:rPr lang="en-US" sz="1200" b="0" i="1" dirty="0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de </a:t>
                </a:r>
                <a:r>
                  <a:rPr lang="en-US" sz="1200" b="0" i="1" dirty="0" err="1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mudança</a:t>
                </a:r>
                <a:r>
                  <a:rPr lang="en-US" sz="1200" b="0" i="1" dirty="0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200" b="0" i="1" dirty="0" err="1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há</a:t>
                </a:r>
                <a:r>
                  <a:rPr lang="en-US" sz="1200" b="0" i="1" dirty="0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200" i="1" dirty="0" err="1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num</a:t>
                </a:r>
                <a:r>
                  <a:rPr lang="en-US" sz="1200" i="1" dirty="0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 tempo t? </a:t>
                </a:r>
                <a:r>
                  <a:rPr lang="en-US" sz="1200" i="1" dirty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(</a:t>
                </a:r>
                <a:r>
                  <a:rPr lang="en-US" sz="1200" i="1" dirty="0" err="1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Demanda</a:t>
                </a:r>
                <a:r>
                  <a:rPr lang="en-US" sz="1200" i="1" dirty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) </a:t>
                </a:r>
                <a:endParaRPr lang="en-US" sz="1200" b="0" i="1" dirty="0" smtClean="0">
                  <a:solidFill>
                    <a:schemeClr val="accent5">
                      <a:lumMod val="25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0" name="Text Box 15"/>
              <p:cNvSpPr txBox="1">
                <a:spLocks noChangeArrowheads="1"/>
              </p:cNvSpPr>
              <p:nvPr/>
            </p:nvSpPr>
            <p:spPr bwMode="auto">
              <a:xfrm>
                <a:off x="3939695" y="6032382"/>
                <a:ext cx="4414210" cy="570789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/>
                <a:r>
                  <a:rPr lang="en-US" sz="1200" b="0" i="1" dirty="0" err="1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Mapa</a:t>
                </a:r>
                <a:r>
                  <a:rPr lang="en-US" sz="1200" b="0" i="1" dirty="0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 de </a:t>
                </a:r>
                <a:r>
                  <a:rPr lang="en-US" sz="1200" b="0" i="1" dirty="0" err="1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uso</a:t>
                </a:r>
                <a:r>
                  <a:rPr lang="en-US" sz="1200" b="0" i="1" dirty="0" smtClean="0">
                    <a:solidFill>
                      <a:schemeClr val="accent5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 da Terra no tempo t</a:t>
                </a:r>
                <a:endParaRPr lang="en-US" sz="1200" b="0" i="1" dirty="0">
                  <a:solidFill>
                    <a:schemeClr val="accent5">
                      <a:lumMod val="25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1" name="Line 11"/>
              <p:cNvSpPr>
                <a:spLocks noChangeShapeType="1"/>
              </p:cNvSpPr>
              <p:nvPr/>
            </p:nvSpPr>
            <p:spPr bwMode="auto">
              <a:xfrm>
                <a:off x="6146800" y="5269517"/>
                <a:ext cx="0" cy="76286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200" b="0" dirty="0">
                  <a:solidFill>
                    <a:schemeClr val="accent5">
                      <a:lumMod val="25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12" name="Conector angulado 11"/>
              <p:cNvCxnSpPr>
                <a:stCxn id="10" idx="3"/>
                <a:endCxn id="8" idx="3"/>
              </p:cNvCxnSpPr>
              <p:nvPr/>
            </p:nvCxnSpPr>
            <p:spPr bwMode="auto">
              <a:xfrm flipV="1">
                <a:off x="8353905" y="3292730"/>
                <a:ext cx="271143" cy="3025047"/>
              </a:xfrm>
              <a:prstGeom prst="bentConnector3">
                <a:avLst>
                  <a:gd name="adj1" fmla="val 184310"/>
                </a:avLst>
              </a:prstGeom>
              <a:solidFill>
                <a:srgbClr val="003399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onector angulado 12"/>
              <p:cNvCxnSpPr>
                <a:stCxn id="10" idx="1"/>
                <a:endCxn id="9" idx="1"/>
              </p:cNvCxnSpPr>
              <p:nvPr/>
            </p:nvCxnSpPr>
            <p:spPr bwMode="auto">
              <a:xfrm rot="10800000">
                <a:off x="3639569" y="3300885"/>
                <a:ext cx="300127" cy="3016893"/>
              </a:xfrm>
              <a:prstGeom prst="bentConnector3">
                <a:avLst>
                  <a:gd name="adj1" fmla="val 176168"/>
                </a:avLst>
              </a:prstGeom>
              <a:solidFill>
                <a:srgbClr val="003399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4" name="Retângulo 13"/>
            <p:cNvSpPr/>
            <p:nvPr/>
          </p:nvSpPr>
          <p:spPr>
            <a:xfrm>
              <a:off x="2520545" y="2788395"/>
              <a:ext cx="336662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Modelos espacialmente </a:t>
              </a:r>
              <a:r>
                <a:rPr lang="pt-BR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explícitos</a:t>
              </a:r>
              <a:endParaRPr lang="pt-BR" sz="1600" dirty="0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1139688" y="3211570"/>
              <a:ext cx="129394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i="1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demanda</a:t>
              </a:r>
              <a:endParaRPr lang="pt-BR" i="1" dirty="0">
                <a:solidFill>
                  <a:srgbClr val="00B05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3703202" y="4265143"/>
              <a:ext cx="12254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i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alocação</a:t>
              </a:r>
              <a:endParaRPr lang="pt-BR" i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6072968" y="3195904"/>
              <a:ext cx="1046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i="1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potencial</a:t>
              </a:r>
              <a:endParaRPr lang="pt-BR" i="1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334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3"/>
          <p:cNvGrpSpPr>
            <a:grpSpLocks/>
          </p:cNvGrpSpPr>
          <p:nvPr/>
        </p:nvGrpSpPr>
        <p:grpSpPr bwMode="auto">
          <a:xfrm>
            <a:off x="611507" y="2358413"/>
            <a:ext cx="7488238" cy="4405313"/>
            <a:chOff x="625" y="821"/>
            <a:chExt cx="4717" cy="2775"/>
          </a:xfrm>
        </p:grpSpPr>
        <p:sp>
          <p:nvSpPr>
            <p:cNvPr id="72" name="AutoShape 4"/>
            <p:cNvSpPr>
              <a:spLocks noChangeArrowheads="1"/>
            </p:cNvSpPr>
            <p:nvPr/>
          </p:nvSpPr>
          <p:spPr bwMode="auto">
            <a:xfrm>
              <a:off x="625" y="2686"/>
              <a:ext cx="4702" cy="910"/>
            </a:xfrm>
            <a:prstGeom prst="cube">
              <a:avLst>
                <a:gd name="adj" fmla="val 24991"/>
              </a:avLst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pt-BR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Calibri" pitchFamily="34" charset="0"/>
                </a:rPr>
                <a:t>TerraLib</a:t>
              </a:r>
            </a:p>
          </p:txBody>
        </p:sp>
        <p:grpSp>
          <p:nvGrpSpPr>
            <p:cNvPr id="73" name="Group 5"/>
            <p:cNvGrpSpPr>
              <a:grpSpLocks/>
            </p:cNvGrpSpPr>
            <p:nvPr/>
          </p:nvGrpSpPr>
          <p:grpSpPr bwMode="auto">
            <a:xfrm>
              <a:off x="625" y="1966"/>
              <a:ext cx="4702" cy="862"/>
              <a:chOff x="625" y="1966"/>
              <a:chExt cx="4702" cy="862"/>
            </a:xfrm>
          </p:grpSpPr>
          <p:sp>
            <p:nvSpPr>
              <p:cNvPr id="81" name="AutoShape 6"/>
              <p:cNvSpPr>
                <a:spLocks noChangeArrowheads="1"/>
              </p:cNvSpPr>
              <p:nvPr/>
            </p:nvSpPr>
            <p:spPr bwMode="auto">
              <a:xfrm>
                <a:off x="625" y="1966"/>
                <a:ext cx="1822" cy="862"/>
              </a:xfrm>
              <a:prstGeom prst="cube">
                <a:avLst>
                  <a:gd name="adj" fmla="val 24991"/>
                </a:avLst>
              </a:prstGeom>
              <a:solidFill>
                <a:srgbClr val="CCCCE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pt-BR" sz="2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Calibri" pitchFamily="34" charset="0"/>
                  </a:rPr>
                  <a:t>TerraLib 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pt-BR" sz="2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Calibri" pitchFamily="34" charset="0"/>
                  </a:rPr>
                  <a:t>TerraME Framework</a:t>
                </a:r>
              </a:p>
            </p:txBody>
          </p:sp>
          <p:sp>
            <p:nvSpPr>
              <p:cNvPr id="82" name="AutoShape 7"/>
              <p:cNvSpPr>
                <a:spLocks noChangeArrowheads="1"/>
              </p:cNvSpPr>
              <p:nvPr/>
            </p:nvSpPr>
            <p:spPr bwMode="auto">
              <a:xfrm>
                <a:off x="2353" y="1966"/>
                <a:ext cx="1006" cy="862"/>
              </a:xfrm>
              <a:prstGeom prst="cube">
                <a:avLst>
                  <a:gd name="adj" fmla="val 24991"/>
                </a:avLst>
              </a:prstGeom>
              <a:solidFill>
                <a:srgbClr val="CCCCE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pt-BR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Calibri" pitchFamily="34" charset="0"/>
                  </a:rPr>
                  <a:t>C++ Signal</a:t>
                </a:r>
                <a:br>
                  <a:rPr kumimoji="1" lang="pt-BR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Calibri" pitchFamily="34" charset="0"/>
                  </a:rPr>
                </a:br>
                <a:r>
                  <a:rPr kumimoji="1" lang="pt-BR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Calibri" pitchFamily="34" charset="0"/>
                  </a:rPr>
                  <a:t> Processing</a:t>
                </a:r>
                <a:br>
                  <a:rPr kumimoji="1" lang="pt-BR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Calibri" pitchFamily="34" charset="0"/>
                  </a:rPr>
                </a:br>
                <a:r>
                  <a:rPr kumimoji="1" lang="pt-BR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Calibri" pitchFamily="34" charset="0"/>
                  </a:rPr>
                  <a:t> librarys</a:t>
                </a:r>
              </a:p>
            </p:txBody>
          </p:sp>
          <p:sp>
            <p:nvSpPr>
              <p:cNvPr id="83" name="AutoShape 8"/>
              <p:cNvSpPr>
                <a:spLocks noChangeArrowheads="1"/>
              </p:cNvSpPr>
              <p:nvPr/>
            </p:nvSpPr>
            <p:spPr bwMode="auto">
              <a:xfrm>
                <a:off x="3265" y="1966"/>
                <a:ext cx="1102" cy="862"/>
              </a:xfrm>
              <a:prstGeom prst="cube">
                <a:avLst>
                  <a:gd name="adj" fmla="val 24991"/>
                </a:avLst>
              </a:prstGeom>
              <a:solidFill>
                <a:srgbClr val="CCCCE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pt-BR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Calibri" pitchFamily="34" charset="0"/>
                  </a:rPr>
                  <a:t>C++ </a:t>
                </a:r>
                <a:br>
                  <a:rPr kumimoji="1" lang="pt-BR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Calibri" pitchFamily="34" charset="0"/>
                  </a:rPr>
                </a:br>
                <a:r>
                  <a:rPr kumimoji="1" lang="pt-BR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Calibri" pitchFamily="34" charset="0"/>
                  </a:rPr>
                  <a:t>Mathematical</a:t>
                </a:r>
                <a:br>
                  <a:rPr kumimoji="1" lang="pt-BR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Calibri" pitchFamily="34" charset="0"/>
                  </a:rPr>
                </a:br>
                <a:r>
                  <a:rPr kumimoji="1" lang="pt-BR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Calibri" pitchFamily="34" charset="0"/>
                  </a:rPr>
                  <a:t>librarys</a:t>
                </a:r>
              </a:p>
            </p:txBody>
          </p:sp>
          <p:sp>
            <p:nvSpPr>
              <p:cNvPr id="84" name="AutoShape 9"/>
              <p:cNvSpPr>
                <a:spLocks noChangeArrowheads="1"/>
              </p:cNvSpPr>
              <p:nvPr/>
            </p:nvSpPr>
            <p:spPr bwMode="auto">
              <a:xfrm>
                <a:off x="4273" y="1966"/>
                <a:ext cx="1054" cy="862"/>
              </a:xfrm>
              <a:prstGeom prst="cube">
                <a:avLst>
                  <a:gd name="adj" fmla="val 24991"/>
                </a:avLst>
              </a:prstGeom>
              <a:solidFill>
                <a:srgbClr val="CCCCE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pt-BR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Calibri" pitchFamily="34" charset="0"/>
                  </a:rPr>
                  <a:t>C++ </a:t>
                </a:r>
                <a:br>
                  <a:rPr kumimoji="1" lang="pt-BR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Calibri" pitchFamily="34" charset="0"/>
                  </a:rPr>
                </a:br>
                <a:r>
                  <a:rPr kumimoji="1" lang="pt-BR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Calibri" pitchFamily="34" charset="0"/>
                  </a:rPr>
                  <a:t>Statistical</a:t>
                </a:r>
                <a:br>
                  <a:rPr kumimoji="1" lang="pt-BR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Calibri" pitchFamily="34" charset="0"/>
                  </a:rPr>
                </a:br>
                <a:r>
                  <a:rPr kumimoji="1" lang="pt-BR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Calibri" pitchFamily="34" charset="0"/>
                  </a:rPr>
                  <a:t>librarys</a:t>
                </a:r>
              </a:p>
            </p:txBody>
          </p:sp>
        </p:grpSp>
        <p:sp>
          <p:nvSpPr>
            <p:cNvPr id="74" name="AutoShape 10"/>
            <p:cNvSpPr>
              <a:spLocks noChangeArrowheads="1"/>
            </p:cNvSpPr>
            <p:nvPr/>
          </p:nvSpPr>
          <p:spPr bwMode="auto">
            <a:xfrm>
              <a:off x="625" y="1822"/>
              <a:ext cx="4702" cy="286"/>
            </a:xfrm>
            <a:prstGeom prst="cube">
              <a:avLst>
                <a:gd name="adj" fmla="val 24991"/>
              </a:avLst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pt-BR" sz="2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Calibri" pitchFamily="34" charset="0"/>
                </a:rPr>
                <a:t>TerraME Virtual Machine	</a:t>
              </a:r>
            </a:p>
          </p:txBody>
        </p:sp>
        <p:sp>
          <p:nvSpPr>
            <p:cNvPr id="75" name="AutoShape 11"/>
            <p:cNvSpPr>
              <a:spLocks noChangeArrowheads="1"/>
            </p:cNvSpPr>
            <p:nvPr/>
          </p:nvSpPr>
          <p:spPr bwMode="auto">
            <a:xfrm>
              <a:off x="625" y="1582"/>
              <a:ext cx="4702" cy="238"/>
            </a:xfrm>
            <a:prstGeom prst="cube">
              <a:avLst>
                <a:gd name="adj" fmla="val 24991"/>
              </a:avLst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pt-BR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Calibri" pitchFamily="34" charset="0"/>
                </a:rPr>
                <a:t>TerraME Compiler</a:t>
              </a:r>
            </a:p>
          </p:txBody>
        </p:sp>
        <p:sp>
          <p:nvSpPr>
            <p:cNvPr id="76" name="AutoShape 12"/>
            <p:cNvSpPr>
              <a:spLocks noChangeArrowheads="1"/>
            </p:cNvSpPr>
            <p:nvPr/>
          </p:nvSpPr>
          <p:spPr bwMode="auto">
            <a:xfrm>
              <a:off x="625" y="1294"/>
              <a:ext cx="4702" cy="286"/>
            </a:xfrm>
            <a:prstGeom prst="cube">
              <a:avLst>
                <a:gd name="adj" fmla="val 24991"/>
              </a:avLst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pt-BR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Calibri" pitchFamily="34" charset="0"/>
                </a:rPr>
                <a:t>TerraME Language</a:t>
              </a:r>
            </a:p>
          </p:txBody>
        </p:sp>
        <p:sp>
          <p:nvSpPr>
            <p:cNvPr id="77" name="AutoShape 15"/>
            <p:cNvSpPr>
              <a:spLocks noChangeArrowheads="1"/>
            </p:cNvSpPr>
            <p:nvPr/>
          </p:nvSpPr>
          <p:spPr bwMode="auto">
            <a:xfrm>
              <a:off x="1882" y="1011"/>
              <a:ext cx="2389" cy="329"/>
            </a:xfrm>
            <a:prstGeom prst="cube">
              <a:avLst>
                <a:gd name="adj" fmla="val 24991"/>
              </a:avLst>
            </a:prstGeom>
            <a:solidFill>
              <a:srgbClr val="66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pt-B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Calibri" pitchFamily="34" charset="0"/>
                </a:rPr>
                <a:t>  </a:t>
              </a:r>
              <a:r>
                <a:rPr kumimoji="1" lang="pt-BR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Calibri" pitchFamily="34" charset="0"/>
                </a:rPr>
                <a:t>LuccME</a:t>
              </a:r>
              <a:endParaRPr kumimoji="1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endParaRPr>
            </a:p>
          </p:txBody>
        </p:sp>
        <p:sp>
          <p:nvSpPr>
            <p:cNvPr id="78" name="AutoShape 13"/>
            <p:cNvSpPr>
              <a:spLocks noChangeArrowheads="1"/>
            </p:cNvSpPr>
            <p:nvPr/>
          </p:nvSpPr>
          <p:spPr bwMode="auto">
            <a:xfrm>
              <a:off x="1882" y="821"/>
              <a:ext cx="726" cy="251"/>
            </a:xfrm>
            <a:prstGeom prst="cube">
              <a:avLst>
                <a:gd name="adj" fmla="val 24991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pt-B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Calibri" pitchFamily="34" charset="0"/>
                </a:rPr>
                <a:t>BR163</a:t>
              </a:r>
            </a:p>
          </p:txBody>
        </p:sp>
        <p:sp>
          <p:nvSpPr>
            <p:cNvPr id="79" name="AutoShape 14"/>
            <p:cNvSpPr>
              <a:spLocks noChangeArrowheads="1"/>
            </p:cNvSpPr>
            <p:nvPr/>
          </p:nvSpPr>
          <p:spPr bwMode="auto">
            <a:xfrm>
              <a:off x="2586" y="827"/>
              <a:ext cx="838" cy="241"/>
            </a:xfrm>
            <a:prstGeom prst="cube">
              <a:avLst>
                <a:gd name="adj" fmla="val 24991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pt-B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Calibri" pitchFamily="34" charset="0"/>
                </a:rPr>
                <a:t>Pará 5 km</a:t>
              </a:r>
            </a:p>
          </p:txBody>
        </p:sp>
        <p:sp>
          <p:nvSpPr>
            <p:cNvPr id="80" name="AutoShape 16"/>
            <p:cNvSpPr>
              <a:spLocks noChangeArrowheads="1"/>
            </p:cNvSpPr>
            <p:nvPr/>
          </p:nvSpPr>
          <p:spPr bwMode="auto">
            <a:xfrm>
              <a:off x="4230" y="983"/>
              <a:ext cx="1112" cy="357"/>
            </a:xfrm>
            <a:prstGeom prst="cube">
              <a:avLst>
                <a:gd name="adj" fmla="val 24991"/>
              </a:avLst>
            </a:prstGeom>
            <a:solidFill>
              <a:srgbClr val="9999FF">
                <a:lumMod val="75000"/>
              </a:srgb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pt-BR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Calibri" pitchFamily="34" charset="0"/>
                </a:rPr>
                <a:t>LuccABM</a:t>
              </a:r>
              <a:endParaRPr kumimoji="1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1668" y="301698"/>
            <a:ext cx="6245399" cy="917502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Contexto do modelo LUCCME</a:t>
            </a:r>
            <a:b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5" name="AutoShape 13"/>
          <p:cNvSpPr>
            <a:spLocks noChangeArrowheads="1"/>
          </p:cNvSpPr>
          <p:nvPr/>
        </p:nvSpPr>
        <p:spPr bwMode="auto">
          <a:xfrm>
            <a:off x="5039045" y="2344126"/>
            <a:ext cx="1343024" cy="404663"/>
          </a:xfrm>
          <a:prstGeom prst="cube">
            <a:avLst>
              <a:gd name="adj" fmla="val 24991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kumimoji="1" lang="pt-B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Amazônia 25 km</a:t>
            </a:r>
          </a:p>
        </p:txBody>
      </p:sp>
      <p:sp>
        <p:nvSpPr>
          <p:cNvPr id="86" name="AutoShape 16"/>
          <p:cNvSpPr>
            <a:spLocks noChangeArrowheads="1"/>
          </p:cNvSpPr>
          <p:nvPr/>
        </p:nvSpPr>
        <p:spPr bwMode="auto">
          <a:xfrm>
            <a:off x="662927" y="2615588"/>
            <a:ext cx="1944068" cy="568250"/>
          </a:xfrm>
          <a:prstGeom prst="cube">
            <a:avLst>
              <a:gd name="adj" fmla="val 24991"/>
            </a:avLst>
          </a:prstGeom>
          <a:solidFill>
            <a:srgbClr val="CC33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INPE-</a:t>
            </a:r>
            <a:r>
              <a:rPr lang="pt-BR" sz="1400" dirty="0" smtClean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pt-BR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Emission</a:t>
            </a: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pt-BR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Model</a:t>
            </a:r>
            <a:endParaRPr kumimoji="1" lang="pt-BR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92" name="Retângulo 91"/>
          <p:cNvSpPr/>
          <p:nvPr/>
        </p:nvSpPr>
        <p:spPr>
          <a:xfrm>
            <a:off x="326023" y="1050142"/>
            <a:ext cx="86487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u="sng" dirty="0" err="1" smtClean="0">
                <a:solidFill>
                  <a:srgbClr val="002060"/>
                </a:solidFill>
                <a:latin typeface="verdana" panose="020B0604030504040204" pitchFamily="34" charset="0"/>
              </a:rPr>
              <a:t>LuccME</a:t>
            </a:r>
            <a:r>
              <a:rPr lang="pt-BR" sz="1400" dirty="0" smtClean="0">
                <a:solidFill>
                  <a:srgbClr val="002060"/>
                </a:solidFill>
                <a:latin typeface="verdana" panose="020B0604030504040204" pitchFamily="34" charset="0"/>
              </a:rPr>
              <a:t>  - ferramenta </a:t>
            </a:r>
            <a:r>
              <a:rPr lang="pt-BR" sz="1400" dirty="0">
                <a:solidFill>
                  <a:srgbClr val="002060"/>
                </a:solidFill>
                <a:latin typeface="verdana" panose="020B0604030504040204" pitchFamily="34" charset="0"/>
              </a:rPr>
              <a:t>de código aberto para a construção e customização de modelos de mudança de uso e cobertura da terra. Desenvolvido pelo Centro de Ciência do Sistema da Terra (CCST) do INPE, o </a:t>
            </a:r>
            <a:r>
              <a:rPr lang="pt-BR" sz="1400" dirty="0" err="1">
                <a:solidFill>
                  <a:srgbClr val="002060"/>
                </a:solidFill>
                <a:latin typeface="verdana" panose="020B0604030504040204" pitchFamily="34" charset="0"/>
              </a:rPr>
              <a:t>LuccME</a:t>
            </a:r>
            <a:r>
              <a:rPr lang="pt-BR" sz="1400" dirty="0">
                <a:solidFill>
                  <a:srgbClr val="002060"/>
                </a:solidFill>
                <a:latin typeface="verdana" panose="020B0604030504040204" pitchFamily="34" charset="0"/>
              </a:rPr>
              <a:t> é uma extensão do ambiente de </a:t>
            </a:r>
            <a:r>
              <a:rPr lang="pt-BR" sz="1400" dirty="0" smtClean="0">
                <a:solidFill>
                  <a:srgbClr val="002060"/>
                </a:solidFill>
                <a:latin typeface="verdana" panose="020B0604030504040204" pitchFamily="34" charset="0"/>
              </a:rPr>
              <a:t>modelagem </a:t>
            </a:r>
            <a:r>
              <a:rPr lang="pt-BR" sz="1400" dirty="0" err="1" smtClean="0">
                <a:solidFill>
                  <a:srgbClr val="002060"/>
                </a:solidFill>
                <a:latin typeface="verdana" panose="020B0604030504040204" pitchFamily="34" charset="0"/>
              </a:rPr>
              <a:t>TerraME</a:t>
            </a:r>
            <a:endParaRPr lang="pt-BR" sz="14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1668" y="301698"/>
            <a:ext cx="6245399" cy="917502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LUCCME</a:t>
            </a:r>
            <a:b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7</a:t>
            </a:fld>
            <a:endParaRPr lang="en-US" dirty="0"/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668" y="1295400"/>
            <a:ext cx="7575129" cy="4470400"/>
          </a:xfrm>
          <a:prstGeom prst="rect">
            <a:avLst/>
          </a:prstGeom>
          <a:solidFill>
            <a:schemeClr val="bg1"/>
          </a:solidFill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2155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5478" y="382990"/>
            <a:ext cx="6347713" cy="70475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Metodologia</a:t>
            </a:r>
            <a:r>
              <a:rPr lang="pt-BR" dirty="0" smtClean="0">
                <a:solidFill>
                  <a:srgbClr val="0070C0"/>
                </a:solidFill>
              </a:rPr>
              <a:t/>
            </a:r>
            <a:br>
              <a:rPr lang="pt-BR" dirty="0" smtClean="0">
                <a:solidFill>
                  <a:srgbClr val="0070C0"/>
                </a:solidFill>
              </a:rPr>
            </a:b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6840" y="1058172"/>
            <a:ext cx="6729293" cy="5348315"/>
          </a:xfrm>
        </p:spPr>
        <p:txBody>
          <a:bodyPr>
            <a:normAutofit/>
          </a:bodyPr>
          <a:lstStyle/>
          <a:p>
            <a:pPr marL="342900" lvl="1" indent="-342900"/>
            <a:r>
              <a:rPr lang="pt-BR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pt-BR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Identificação </a:t>
            </a:r>
            <a:r>
              <a:rPr lang="pt-BR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variáveis</a:t>
            </a:r>
            <a:endParaRPr lang="pt-BR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Construção de Banco de dados</a:t>
            </a:r>
          </a:p>
          <a:p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Análise Exploratória dos dados</a:t>
            </a:r>
          </a:p>
          <a:p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Aplicação do Modelo </a:t>
            </a:r>
            <a:r>
              <a:rPr lang="pt-BR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LuccME</a:t>
            </a:r>
            <a:endParaRPr lang="pt-B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Construção de Cenários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4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907307" cy="70821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1. Identificação das variáveis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6948" y="1317812"/>
            <a:ext cx="8251016" cy="5411702"/>
          </a:xfrm>
        </p:spPr>
        <p:txBody>
          <a:bodyPr>
            <a:normAutofit/>
          </a:bodyPr>
          <a:lstStyle/>
          <a:p>
            <a:r>
              <a:rPr lang="pt-BR" b="1" dirty="0" smtClean="0"/>
              <a:t>Compreensão do histórico </a:t>
            </a:r>
            <a:r>
              <a:rPr lang="pt-BR" b="1" dirty="0"/>
              <a:t>de </a:t>
            </a:r>
            <a:r>
              <a:rPr lang="pt-BR" b="1" dirty="0" smtClean="0"/>
              <a:t>ocupação.</a:t>
            </a:r>
          </a:p>
          <a:p>
            <a:pPr marL="457200" lvl="1" indent="0">
              <a:buNone/>
            </a:pPr>
            <a:r>
              <a:rPr lang="pt-BR" dirty="0" smtClean="0"/>
              <a:t>Através de entrevistas, trabalho de campo, bibliografia,</a:t>
            </a:r>
          </a:p>
          <a:p>
            <a:pPr marL="914400" lvl="2" indent="0">
              <a:buNone/>
            </a:pPr>
            <a:r>
              <a:rPr lang="pt-BR" dirty="0" smtClean="0"/>
              <a:t>Determinar as variáveis Resposta e Explicativas</a:t>
            </a:r>
          </a:p>
          <a:p>
            <a:pPr marL="914400" lvl="2" indent="0">
              <a:buNone/>
            </a:pPr>
            <a:r>
              <a:rPr lang="pt-BR" dirty="0" smtClean="0"/>
              <a:t>Determinar quais os tipos possíveis de mudanças e </a:t>
            </a:r>
          </a:p>
          <a:p>
            <a:pPr marL="914400" lvl="2" indent="0">
              <a:buNone/>
            </a:pPr>
            <a:r>
              <a:rPr lang="pt-BR" dirty="0"/>
              <a:t>D</a:t>
            </a:r>
            <a:r>
              <a:rPr lang="pt-BR" dirty="0" smtClean="0"/>
              <a:t>eterminar </a:t>
            </a:r>
            <a:r>
              <a:rPr lang="pt-BR" dirty="0"/>
              <a:t>a escala temporal do trabalho.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96948" y="138965"/>
            <a:ext cx="2796987" cy="3421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Metodologia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Imagem 4" descr="Figura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733" y="3032619"/>
            <a:ext cx="4577404" cy="35688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67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8590</TotalTime>
  <Words>1359</Words>
  <Application>Microsoft Office PowerPoint</Application>
  <PresentationFormat>Apresentação na tela (4:3)</PresentationFormat>
  <Paragraphs>464</Paragraphs>
  <Slides>31</Slides>
  <Notes>2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42" baseType="lpstr">
      <vt:lpstr>MS PGothic</vt:lpstr>
      <vt:lpstr>Arial</vt:lpstr>
      <vt:lpstr>Arial</vt:lpstr>
      <vt:lpstr>Calibri</vt:lpstr>
      <vt:lpstr>Times New Roman</vt:lpstr>
      <vt:lpstr>Trebuchet MS</vt:lpstr>
      <vt:lpstr>verdana</vt:lpstr>
      <vt:lpstr>Wingdings</vt:lpstr>
      <vt:lpstr>Wingdings 3</vt:lpstr>
      <vt:lpstr>Facetado</vt:lpstr>
      <vt:lpstr>Documento</vt:lpstr>
      <vt:lpstr>Modelagem dinâmica espacial de ocupação em área litorânea</vt:lpstr>
      <vt:lpstr>Contexto  </vt:lpstr>
      <vt:lpstr>Apresentação do PowerPoint</vt:lpstr>
      <vt:lpstr>Objetivos</vt:lpstr>
      <vt:lpstr>Metodologia </vt:lpstr>
      <vt:lpstr>Contexto do modelo LUCCME </vt:lpstr>
      <vt:lpstr>LUCCME </vt:lpstr>
      <vt:lpstr>Metodologia </vt:lpstr>
      <vt:lpstr>1. Identificação das variáveis</vt:lpstr>
      <vt:lpstr>2. Construção de Banco de dados</vt:lpstr>
      <vt:lpstr>3. Análise dos dados</vt:lpstr>
      <vt:lpstr>4. Aplicação do Modelo LuccME</vt:lpstr>
      <vt:lpstr>5. Construção de Cenários   </vt:lpstr>
      <vt:lpstr>RESULTADOS</vt:lpstr>
      <vt:lpstr>1. Identificação das variáveis</vt:lpstr>
      <vt:lpstr>1. Identificação das variáveis</vt:lpstr>
      <vt:lpstr>2. Construção de Banco de dados</vt:lpstr>
      <vt:lpstr>3. Análise dos dados</vt:lpstr>
      <vt:lpstr>3. Análise dos dados</vt:lpstr>
      <vt:lpstr>3. Análise dos dados</vt:lpstr>
      <vt:lpstr>3. Análise dos dados</vt:lpstr>
      <vt:lpstr>2004-2014 - Comparação visual das MUDANÇAS aferidas e estimadas    URBANA</vt:lpstr>
      <vt:lpstr>Apresentação do PowerPoint</vt:lpstr>
      <vt:lpstr>Apresentação do PowerPoint</vt:lpstr>
      <vt:lpstr>Validação Automatizada por rotina em  janelas</vt:lpstr>
      <vt:lpstr>5. Construção de Cenários   </vt:lpstr>
      <vt:lpstr>5. Cenários </vt:lpstr>
      <vt:lpstr>5. Cenários </vt:lpstr>
      <vt:lpstr>5. Cenários </vt:lpstr>
      <vt:lpstr>Conclusões</vt:lpstr>
      <vt:lpstr>Obrigado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analysis of rural land development</dc:title>
  <dc:creator>DANIEL COHENCA</dc:creator>
  <cp:lastModifiedBy>DANIEL COHENCA</cp:lastModifiedBy>
  <cp:revision>328</cp:revision>
  <dcterms:created xsi:type="dcterms:W3CDTF">2014-11-25T16:41:47Z</dcterms:created>
  <dcterms:modified xsi:type="dcterms:W3CDTF">2014-12-25T11:59:10Z</dcterms:modified>
</cp:coreProperties>
</file>