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62" r:id="rId3"/>
    <p:sldId id="359" r:id="rId4"/>
    <p:sldId id="272" r:id="rId5"/>
    <p:sldId id="295" r:id="rId6"/>
    <p:sldId id="296" r:id="rId7"/>
    <p:sldId id="298" r:id="rId8"/>
    <p:sldId id="300" r:id="rId9"/>
    <p:sldId id="301" r:id="rId10"/>
    <p:sldId id="302" r:id="rId11"/>
    <p:sldId id="303" r:id="rId12"/>
    <p:sldId id="350" r:id="rId13"/>
    <p:sldId id="271" r:id="rId14"/>
    <p:sldId id="266" r:id="rId15"/>
    <p:sldId id="327" r:id="rId16"/>
    <p:sldId id="328" r:id="rId17"/>
    <p:sldId id="329" r:id="rId18"/>
    <p:sldId id="343" r:id="rId19"/>
    <p:sldId id="344" r:id="rId20"/>
    <p:sldId id="345" r:id="rId21"/>
    <p:sldId id="346" r:id="rId22"/>
    <p:sldId id="347" r:id="rId23"/>
    <p:sldId id="348" r:id="rId24"/>
    <p:sldId id="349" r:id="rId25"/>
    <p:sldId id="352" r:id="rId26"/>
    <p:sldId id="353" r:id="rId27"/>
    <p:sldId id="354" r:id="rId28"/>
    <p:sldId id="355" r:id="rId29"/>
    <p:sldId id="311" r:id="rId30"/>
    <p:sldId id="356" r:id="rId31"/>
    <p:sldId id="313" r:id="rId32"/>
    <p:sldId id="360" r:id="rId33"/>
    <p:sldId id="314" r:id="rId34"/>
    <p:sldId id="261"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Carvalho" initials="GC" lastIdx="1" clrIdx="0">
    <p:extLst>
      <p:ext uri="{19B8F6BF-5375-455C-9EA6-DF929625EA0E}">
        <p15:presenceInfo xmlns:p15="http://schemas.microsoft.com/office/powerpoint/2012/main" userId="Gabriela Carval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10" autoAdjust="0"/>
  </p:normalViewPr>
  <p:slideViewPr>
    <p:cSldViewPr>
      <p:cViewPr varScale="1">
        <p:scale>
          <a:sx n="61" d="100"/>
          <a:sy n="61" d="100"/>
        </p:scale>
        <p:origin x="16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81884-F22E-4781-8959-52A315FD2D5C}"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pt-BR"/>
        </a:p>
      </dgm:t>
    </dgm:pt>
    <dgm:pt modelId="{6BA103BD-6281-4B39-B090-2826E5FA7F73}">
      <dgm:prSet phldrT="[Texto]"/>
      <dgm:spPr/>
      <dgm:t>
        <a:bodyPr/>
        <a:lstStyle/>
        <a:p>
          <a:r>
            <a:rPr lang="pt-BR" dirty="0"/>
            <a:t>IPF</a:t>
          </a:r>
        </a:p>
      </dgm:t>
    </dgm:pt>
    <dgm:pt modelId="{0D7728E8-EBE4-4465-A1F9-18D19C13C422}" type="parTrans" cxnId="{7AE1D47B-D70B-46C2-924B-92E3FB334AC8}">
      <dgm:prSet/>
      <dgm:spPr/>
      <dgm:t>
        <a:bodyPr/>
        <a:lstStyle/>
        <a:p>
          <a:endParaRPr lang="pt-BR"/>
        </a:p>
      </dgm:t>
    </dgm:pt>
    <dgm:pt modelId="{153FE688-98DE-4CC9-9713-967C3BBF0ADE}" type="sibTrans" cxnId="{7AE1D47B-D70B-46C2-924B-92E3FB334AC8}">
      <dgm:prSet/>
      <dgm:spPr/>
      <dgm:t>
        <a:bodyPr/>
        <a:lstStyle/>
        <a:p>
          <a:endParaRPr lang="pt-BR"/>
        </a:p>
      </dgm:t>
    </dgm:pt>
    <dgm:pt modelId="{63D40DC6-28DB-4E3E-83E7-33988F2481EC}" type="asst">
      <dgm:prSet phldrT="[Texto]"/>
      <dgm:spPr/>
      <dgm:t>
        <a:bodyPr/>
        <a:lstStyle/>
        <a:p>
          <a:r>
            <a:rPr lang="pt-BR" dirty="0"/>
            <a:t>Variáveis de restrição</a:t>
          </a:r>
        </a:p>
      </dgm:t>
    </dgm:pt>
    <dgm:pt modelId="{DA3E66A0-0B60-45C0-BB45-5BE26406289F}" type="parTrans" cxnId="{FA0DD42F-16E6-4BF9-9AAB-9DB32CDA7F0E}">
      <dgm:prSet/>
      <dgm:spPr/>
      <dgm:t>
        <a:bodyPr/>
        <a:lstStyle/>
        <a:p>
          <a:endParaRPr lang="pt-BR"/>
        </a:p>
      </dgm:t>
    </dgm:pt>
    <dgm:pt modelId="{B9898705-CBD9-45BD-966B-EED575FBAC32}" type="sibTrans" cxnId="{FA0DD42F-16E6-4BF9-9AAB-9DB32CDA7F0E}">
      <dgm:prSet/>
      <dgm:spPr/>
      <dgm:t>
        <a:bodyPr/>
        <a:lstStyle/>
        <a:p>
          <a:endParaRPr lang="pt-BR"/>
        </a:p>
      </dgm:t>
    </dgm:pt>
    <dgm:pt modelId="{EC4A7A26-FAAB-42FB-9523-B6F623D98C91}" type="asst">
      <dgm:prSet phldrT="[Texto]"/>
      <dgm:spPr/>
      <dgm:t>
        <a:bodyPr/>
        <a:lstStyle/>
        <a:p>
          <a:r>
            <a:rPr lang="pt-BR" dirty="0"/>
            <a:t>Variáveis de Interesse</a:t>
          </a:r>
        </a:p>
      </dgm:t>
    </dgm:pt>
    <dgm:pt modelId="{471D3702-EC14-403B-B18C-1CC4D528440A}" type="parTrans" cxnId="{DE8F94D4-30E8-4718-AD32-42A521D2BA5F}">
      <dgm:prSet/>
      <dgm:spPr/>
      <dgm:t>
        <a:bodyPr/>
        <a:lstStyle/>
        <a:p>
          <a:endParaRPr lang="pt-BR"/>
        </a:p>
      </dgm:t>
    </dgm:pt>
    <dgm:pt modelId="{578CD241-9217-4AC4-9269-60D13C077430}" type="sibTrans" cxnId="{DE8F94D4-30E8-4718-AD32-42A521D2BA5F}">
      <dgm:prSet/>
      <dgm:spPr/>
      <dgm:t>
        <a:bodyPr/>
        <a:lstStyle/>
        <a:p>
          <a:endParaRPr lang="pt-BR"/>
        </a:p>
      </dgm:t>
    </dgm:pt>
    <dgm:pt modelId="{49A588AB-257E-44FE-BDFE-FB52B2250F95}" type="pres">
      <dgm:prSet presAssocID="{12781884-F22E-4781-8959-52A315FD2D5C}" presName="hierChild1" presStyleCnt="0">
        <dgm:presLayoutVars>
          <dgm:chPref val="1"/>
          <dgm:dir/>
          <dgm:animOne val="branch"/>
          <dgm:animLvl val="lvl"/>
          <dgm:resizeHandles/>
        </dgm:presLayoutVars>
      </dgm:prSet>
      <dgm:spPr/>
    </dgm:pt>
    <dgm:pt modelId="{9DC50345-5A34-4396-9A73-4940C3CB4AE4}" type="pres">
      <dgm:prSet presAssocID="{6BA103BD-6281-4B39-B090-2826E5FA7F73}" presName="hierRoot1" presStyleCnt="0"/>
      <dgm:spPr/>
    </dgm:pt>
    <dgm:pt modelId="{CCDA4514-278D-4122-8751-D2CB8AEC6D45}" type="pres">
      <dgm:prSet presAssocID="{6BA103BD-6281-4B39-B090-2826E5FA7F73}" presName="composite" presStyleCnt="0"/>
      <dgm:spPr/>
    </dgm:pt>
    <dgm:pt modelId="{7D344334-C7BB-41B5-BFA8-1802C58284D0}" type="pres">
      <dgm:prSet presAssocID="{6BA103BD-6281-4B39-B090-2826E5FA7F73}" presName="background" presStyleLbl="node0" presStyleIdx="0" presStyleCnt="1"/>
      <dgm:spPr/>
    </dgm:pt>
    <dgm:pt modelId="{6939CAC5-ED19-436D-A160-AAB7DFB05935}" type="pres">
      <dgm:prSet presAssocID="{6BA103BD-6281-4B39-B090-2826E5FA7F73}" presName="text" presStyleLbl="fgAcc0" presStyleIdx="0" presStyleCnt="1">
        <dgm:presLayoutVars>
          <dgm:chPref val="3"/>
        </dgm:presLayoutVars>
      </dgm:prSet>
      <dgm:spPr/>
    </dgm:pt>
    <dgm:pt modelId="{920751E0-8312-4F1C-B99D-27EBCAF70BAF}" type="pres">
      <dgm:prSet presAssocID="{6BA103BD-6281-4B39-B090-2826E5FA7F73}" presName="hierChild2" presStyleCnt="0"/>
      <dgm:spPr/>
    </dgm:pt>
    <dgm:pt modelId="{19A3C496-CB88-4C7C-B478-125F2335FC77}" type="pres">
      <dgm:prSet presAssocID="{DA3E66A0-0B60-45C0-BB45-5BE26406289F}" presName="Name10" presStyleLbl="parChTrans1D2" presStyleIdx="0" presStyleCnt="2"/>
      <dgm:spPr/>
    </dgm:pt>
    <dgm:pt modelId="{DB361DEF-AD57-4D87-9BF3-6AE11DC533FF}" type="pres">
      <dgm:prSet presAssocID="{63D40DC6-28DB-4E3E-83E7-33988F2481EC}" presName="hierRoot2" presStyleCnt="0"/>
      <dgm:spPr/>
    </dgm:pt>
    <dgm:pt modelId="{6BDECB17-218D-4B74-A2BC-AD7EE2DB1279}" type="pres">
      <dgm:prSet presAssocID="{63D40DC6-28DB-4E3E-83E7-33988F2481EC}" presName="composite2" presStyleCnt="0"/>
      <dgm:spPr/>
    </dgm:pt>
    <dgm:pt modelId="{F079EDA6-CDCA-4C37-83C0-74FCFDE723B7}" type="pres">
      <dgm:prSet presAssocID="{63D40DC6-28DB-4E3E-83E7-33988F2481EC}" presName="background2" presStyleLbl="asst1" presStyleIdx="0" presStyleCnt="2"/>
      <dgm:spPr/>
    </dgm:pt>
    <dgm:pt modelId="{9763B668-7AB6-4E3E-8D65-25E859421519}" type="pres">
      <dgm:prSet presAssocID="{63D40DC6-28DB-4E3E-83E7-33988F2481EC}" presName="text2" presStyleLbl="fgAcc2" presStyleIdx="0" presStyleCnt="2">
        <dgm:presLayoutVars>
          <dgm:chPref val="3"/>
        </dgm:presLayoutVars>
      </dgm:prSet>
      <dgm:spPr/>
    </dgm:pt>
    <dgm:pt modelId="{9711A504-0F4F-4893-BB2B-EBB06B648C32}" type="pres">
      <dgm:prSet presAssocID="{63D40DC6-28DB-4E3E-83E7-33988F2481EC}" presName="hierChild3" presStyleCnt="0"/>
      <dgm:spPr/>
    </dgm:pt>
    <dgm:pt modelId="{DD9431F8-A61F-4F1B-86BE-43E7694B9BBA}" type="pres">
      <dgm:prSet presAssocID="{471D3702-EC14-403B-B18C-1CC4D528440A}" presName="Name10" presStyleLbl="parChTrans1D2" presStyleIdx="1" presStyleCnt="2"/>
      <dgm:spPr/>
    </dgm:pt>
    <dgm:pt modelId="{1FF0F655-0613-494E-8A67-6B19503914A0}" type="pres">
      <dgm:prSet presAssocID="{EC4A7A26-FAAB-42FB-9523-B6F623D98C91}" presName="hierRoot2" presStyleCnt="0"/>
      <dgm:spPr/>
    </dgm:pt>
    <dgm:pt modelId="{17FB6EA4-63FF-434D-87D8-50086C9BEC09}" type="pres">
      <dgm:prSet presAssocID="{EC4A7A26-FAAB-42FB-9523-B6F623D98C91}" presName="composite2" presStyleCnt="0"/>
      <dgm:spPr/>
    </dgm:pt>
    <dgm:pt modelId="{3DA4CAB2-419E-4188-BF53-A30A29916F5D}" type="pres">
      <dgm:prSet presAssocID="{EC4A7A26-FAAB-42FB-9523-B6F623D98C91}" presName="background2" presStyleLbl="asst1" presStyleIdx="1" presStyleCnt="2"/>
      <dgm:spPr/>
    </dgm:pt>
    <dgm:pt modelId="{1D8B483B-8303-40A5-BF8A-B95FF67041DE}" type="pres">
      <dgm:prSet presAssocID="{EC4A7A26-FAAB-42FB-9523-B6F623D98C91}" presName="text2" presStyleLbl="fgAcc2" presStyleIdx="1" presStyleCnt="2">
        <dgm:presLayoutVars>
          <dgm:chPref val="3"/>
        </dgm:presLayoutVars>
      </dgm:prSet>
      <dgm:spPr/>
    </dgm:pt>
    <dgm:pt modelId="{D1D8AEEB-6BF4-42B7-86C0-461C27C9D974}" type="pres">
      <dgm:prSet presAssocID="{EC4A7A26-FAAB-42FB-9523-B6F623D98C91}" presName="hierChild3" presStyleCnt="0"/>
      <dgm:spPr/>
    </dgm:pt>
  </dgm:ptLst>
  <dgm:cxnLst>
    <dgm:cxn modelId="{D3FE1B0B-1903-42A3-9A27-35876023A9ED}" type="presOf" srcId="{EC4A7A26-FAAB-42FB-9523-B6F623D98C91}" destId="{1D8B483B-8303-40A5-BF8A-B95FF67041DE}" srcOrd="0" destOrd="0" presId="urn:microsoft.com/office/officeart/2005/8/layout/hierarchy1"/>
    <dgm:cxn modelId="{FA0DD42F-16E6-4BF9-9AAB-9DB32CDA7F0E}" srcId="{6BA103BD-6281-4B39-B090-2826E5FA7F73}" destId="{63D40DC6-28DB-4E3E-83E7-33988F2481EC}" srcOrd="0" destOrd="0" parTransId="{DA3E66A0-0B60-45C0-BB45-5BE26406289F}" sibTransId="{B9898705-CBD9-45BD-966B-EED575FBAC32}"/>
    <dgm:cxn modelId="{F4A53E6F-258E-44DE-8E48-64B691DA9E0D}" type="presOf" srcId="{DA3E66A0-0B60-45C0-BB45-5BE26406289F}" destId="{19A3C496-CB88-4C7C-B478-125F2335FC77}" srcOrd="0" destOrd="0" presId="urn:microsoft.com/office/officeart/2005/8/layout/hierarchy1"/>
    <dgm:cxn modelId="{7AE1D47B-D70B-46C2-924B-92E3FB334AC8}" srcId="{12781884-F22E-4781-8959-52A315FD2D5C}" destId="{6BA103BD-6281-4B39-B090-2826E5FA7F73}" srcOrd="0" destOrd="0" parTransId="{0D7728E8-EBE4-4465-A1F9-18D19C13C422}" sibTransId="{153FE688-98DE-4CC9-9713-967C3BBF0ADE}"/>
    <dgm:cxn modelId="{443D5388-74D2-42F3-835E-40D9BD66CD48}" type="presOf" srcId="{12781884-F22E-4781-8959-52A315FD2D5C}" destId="{49A588AB-257E-44FE-BDFE-FB52B2250F95}" srcOrd="0" destOrd="0" presId="urn:microsoft.com/office/officeart/2005/8/layout/hierarchy1"/>
    <dgm:cxn modelId="{4C2D24AF-85CB-4C12-A654-463E5B6A3626}" type="presOf" srcId="{471D3702-EC14-403B-B18C-1CC4D528440A}" destId="{DD9431F8-A61F-4F1B-86BE-43E7694B9BBA}" srcOrd="0" destOrd="0" presId="urn:microsoft.com/office/officeart/2005/8/layout/hierarchy1"/>
    <dgm:cxn modelId="{F4A1F7B5-7B33-4F29-A166-292CE9C6783F}" type="presOf" srcId="{63D40DC6-28DB-4E3E-83E7-33988F2481EC}" destId="{9763B668-7AB6-4E3E-8D65-25E859421519}" srcOrd="0" destOrd="0" presId="urn:microsoft.com/office/officeart/2005/8/layout/hierarchy1"/>
    <dgm:cxn modelId="{DE8F94D4-30E8-4718-AD32-42A521D2BA5F}" srcId="{6BA103BD-6281-4B39-B090-2826E5FA7F73}" destId="{EC4A7A26-FAAB-42FB-9523-B6F623D98C91}" srcOrd="1" destOrd="0" parTransId="{471D3702-EC14-403B-B18C-1CC4D528440A}" sibTransId="{578CD241-9217-4AC4-9269-60D13C077430}"/>
    <dgm:cxn modelId="{175067F0-6FAB-4C50-AD96-77CD473755AD}" type="presOf" srcId="{6BA103BD-6281-4B39-B090-2826E5FA7F73}" destId="{6939CAC5-ED19-436D-A160-AAB7DFB05935}" srcOrd="0" destOrd="0" presId="urn:microsoft.com/office/officeart/2005/8/layout/hierarchy1"/>
    <dgm:cxn modelId="{715C062C-8928-4AA2-A6A0-D45E9C52104F}" type="presParOf" srcId="{49A588AB-257E-44FE-BDFE-FB52B2250F95}" destId="{9DC50345-5A34-4396-9A73-4940C3CB4AE4}" srcOrd="0" destOrd="0" presId="urn:microsoft.com/office/officeart/2005/8/layout/hierarchy1"/>
    <dgm:cxn modelId="{2CF8B17B-AEED-4176-A9E0-6AAE28D61667}" type="presParOf" srcId="{9DC50345-5A34-4396-9A73-4940C3CB4AE4}" destId="{CCDA4514-278D-4122-8751-D2CB8AEC6D45}" srcOrd="0" destOrd="0" presId="urn:microsoft.com/office/officeart/2005/8/layout/hierarchy1"/>
    <dgm:cxn modelId="{2FE62BF5-3440-459E-A831-1B9ED69722A2}" type="presParOf" srcId="{CCDA4514-278D-4122-8751-D2CB8AEC6D45}" destId="{7D344334-C7BB-41B5-BFA8-1802C58284D0}" srcOrd="0" destOrd="0" presId="urn:microsoft.com/office/officeart/2005/8/layout/hierarchy1"/>
    <dgm:cxn modelId="{DA587BBE-C65A-4AED-95E4-E9135C8E48DE}" type="presParOf" srcId="{CCDA4514-278D-4122-8751-D2CB8AEC6D45}" destId="{6939CAC5-ED19-436D-A160-AAB7DFB05935}" srcOrd="1" destOrd="0" presId="urn:microsoft.com/office/officeart/2005/8/layout/hierarchy1"/>
    <dgm:cxn modelId="{8D5D4B14-EF31-4268-B67C-00D7EA598A87}" type="presParOf" srcId="{9DC50345-5A34-4396-9A73-4940C3CB4AE4}" destId="{920751E0-8312-4F1C-B99D-27EBCAF70BAF}" srcOrd="1" destOrd="0" presId="urn:microsoft.com/office/officeart/2005/8/layout/hierarchy1"/>
    <dgm:cxn modelId="{62FB02BD-191B-471B-87F2-B0F00634998A}" type="presParOf" srcId="{920751E0-8312-4F1C-B99D-27EBCAF70BAF}" destId="{19A3C496-CB88-4C7C-B478-125F2335FC77}" srcOrd="0" destOrd="0" presId="urn:microsoft.com/office/officeart/2005/8/layout/hierarchy1"/>
    <dgm:cxn modelId="{9BB60D97-993A-4E7D-8C1E-42248A15C084}" type="presParOf" srcId="{920751E0-8312-4F1C-B99D-27EBCAF70BAF}" destId="{DB361DEF-AD57-4D87-9BF3-6AE11DC533FF}" srcOrd="1" destOrd="0" presId="urn:microsoft.com/office/officeart/2005/8/layout/hierarchy1"/>
    <dgm:cxn modelId="{A4851F1D-F0A8-4463-AE04-C0DF5FD04E34}" type="presParOf" srcId="{DB361DEF-AD57-4D87-9BF3-6AE11DC533FF}" destId="{6BDECB17-218D-4B74-A2BC-AD7EE2DB1279}" srcOrd="0" destOrd="0" presId="urn:microsoft.com/office/officeart/2005/8/layout/hierarchy1"/>
    <dgm:cxn modelId="{110DCD70-A4ED-4700-82C8-0C277BDC0C35}" type="presParOf" srcId="{6BDECB17-218D-4B74-A2BC-AD7EE2DB1279}" destId="{F079EDA6-CDCA-4C37-83C0-74FCFDE723B7}" srcOrd="0" destOrd="0" presId="urn:microsoft.com/office/officeart/2005/8/layout/hierarchy1"/>
    <dgm:cxn modelId="{3952AF34-1019-412F-A675-7460F0F6211B}" type="presParOf" srcId="{6BDECB17-218D-4B74-A2BC-AD7EE2DB1279}" destId="{9763B668-7AB6-4E3E-8D65-25E859421519}" srcOrd="1" destOrd="0" presId="urn:microsoft.com/office/officeart/2005/8/layout/hierarchy1"/>
    <dgm:cxn modelId="{1206C6CF-F0AF-418C-BA84-CC917651A2EA}" type="presParOf" srcId="{DB361DEF-AD57-4D87-9BF3-6AE11DC533FF}" destId="{9711A504-0F4F-4893-BB2B-EBB06B648C32}" srcOrd="1" destOrd="0" presId="urn:microsoft.com/office/officeart/2005/8/layout/hierarchy1"/>
    <dgm:cxn modelId="{E43703D3-67A9-4728-A1BB-372D097FAD9E}" type="presParOf" srcId="{920751E0-8312-4F1C-B99D-27EBCAF70BAF}" destId="{DD9431F8-A61F-4F1B-86BE-43E7694B9BBA}" srcOrd="2" destOrd="0" presId="urn:microsoft.com/office/officeart/2005/8/layout/hierarchy1"/>
    <dgm:cxn modelId="{E1A2EBA5-D44E-4716-80AA-F09D9F021855}" type="presParOf" srcId="{920751E0-8312-4F1C-B99D-27EBCAF70BAF}" destId="{1FF0F655-0613-494E-8A67-6B19503914A0}" srcOrd="3" destOrd="0" presId="urn:microsoft.com/office/officeart/2005/8/layout/hierarchy1"/>
    <dgm:cxn modelId="{CFAC96D5-E569-45B6-B63C-B82834285281}" type="presParOf" srcId="{1FF0F655-0613-494E-8A67-6B19503914A0}" destId="{17FB6EA4-63FF-434D-87D8-50086C9BEC09}" srcOrd="0" destOrd="0" presId="urn:microsoft.com/office/officeart/2005/8/layout/hierarchy1"/>
    <dgm:cxn modelId="{729CE880-DE47-4191-9F6B-DE5DBF650D9F}" type="presParOf" srcId="{17FB6EA4-63FF-434D-87D8-50086C9BEC09}" destId="{3DA4CAB2-419E-4188-BF53-A30A29916F5D}" srcOrd="0" destOrd="0" presId="urn:microsoft.com/office/officeart/2005/8/layout/hierarchy1"/>
    <dgm:cxn modelId="{19AA5E75-EF5E-4B70-92F3-03D136065BF5}" type="presParOf" srcId="{17FB6EA4-63FF-434D-87D8-50086C9BEC09}" destId="{1D8B483B-8303-40A5-BF8A-B95FF67041DE}" srcOrd="1" destOrd="0" presId="urn:microsoft.com/office/officeart/2005/8/layout/hierarchy1"/>
    <dgm:cxn modelId="{E2274181-5257-4391-ADF2-142E2B4A17F2}" type="presParOf" srcId="{1FF0F655-0613-494E-8A67-6B19503914A0}" destId="{D1D8AEEB-6BF4-42B7-86C0-461C27C9D97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81884-F22E-4781-8959-52A315FD2D5C}"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pt-BR"/>
        </a:p>
      </dgm:t>
    </dgm:pt>
    <dgm:pt modelId="{6BA103BD-6281-4B39-B090-2826E5FA7F73}">
      <dgm:prSet phldrT="[Texto]"/>
      <dgm:spPr/>
      <dgm:t>
        <a:bodyPr/>
        <a:lstStyle/>
        <a:p>
          <a:r>
            <a:rPr lang="pt-BR" dirty="0"/>
            <a:t>IPF</a:t>
          </a:r>
        </a:p>
      </dgm:t>
    </dgm:pt>
    <dgm:pt modelId="{0D7728E8-EBE4-4465-A1F9-18D19C13C422}" type="parTrans" cxnId="{7AE1D47B-D70B-46C2-924B-92E3FB334AC8}">
      <dgm:prSet/>
      <dgm:spPr/>
      <dgm:t>
        <a:bodyPr/>
        <a:lstStyle/>
        <a:p>
          <a:endParaRPr lang="pt-BR"/>
        </a:p>
      </dgm:t>
    </dgm:pt>
    <dgm:pt modelId="{153FE688-98DE-4CC9-9713-967C3BBF0ADE}" type="sibTrans" cxnId="{7AE1D47B-D70B-46C2-924B-92E3FB334AC8}">
      <dgm:prSet/>
      <dgm:spPr/>
      <dgm:t>
        <a:bodyPr/>
        <a:lstStyle/>
        <a:p>
          <a:endParaRPr lang="pt-BR"/>
        </a:p>
      </dgm:t>
    </dgm:pt>
    <dgm:pt modelId="{63D40DC6-28DB-4E3E-83E7-33988F2481EC}" type="asst">
      <dgm:prSet phldrT="[Texto]"/>
      <dgm:spPr>
        <a:solidFill>
          <a:srgbClr val="FF0000">
            <a:alpha val="90000"/>
          </a:srgbClr>
        </a:solidFill>
      </dgm:spPr>
      <dgm:t>
        <a:bodyPr/>
        <a:lstStyle/>
        <a:p>
          <a:r>
            <a:rPr lang="pt-BR" dirty="0"/>
            <a:t>Variáveis de restrição</a:t>
          </a:r>
        </a:p>
      </dgm:t>
    </dgm:pt>
    <dgm:pt modelId="{DA3E66A0-0B60-45C0-BB45-5BE26406289F}" type="parTrans" cxnId="{FA0DD42F-16E6-4BF9-9AAB-9DB32CDA7F0E}">
      <dgm:prSet/>
      <dgm:spPr/>
      <dgm:t>
        <a:bodyPr/>
        <a:lstStyle/>
        <a:p>
          <a:endParaRPr lang="pt-BR"/>
        </a:p>
      </dgm:t>
    </dgm:pt>
    <dgm:pt modelId="{B9898705-CBD9-45BD-966B-EED575FBAC32}" type="sibTrans" cxnId="{FA0DD42F-16E6-4BF9-9AAB-9DB32CDA7F0E}">
      <dgm:prSet/>
      <dgm:spPr/>
      <dgm:t>
        <a:bodyPr/>
        <a:lstStyle/>
        <a:p>
          <a:endParaRPr lang="pt-BR"/>
        </a:p>
      </dgm:t>
    </dgm:pt>
    <dgm:pt modelId="{EC4A7A26-FAAB-42FB-9523-B6F623D98C91}" type="asst">
      <dgm:prSet phldrT="[Texto]"/>
      <dgm:spPr/>
      <dgm:t>
        <a:bodyPr/>
        <a:lstStyle/>
        <a:p>
          <a:r>
            <a:rPr lang="pt-BR" dirty="0"/>
            <a:t>Variáveis de Interesse</a:t>
          </a:r>
        </a:p>
      </dgm:t>
    </dgm:pt>
    <dgm:pt modelId="{471D3702-EC14-403B-B18C-1CC4D528440A}" type="parTrans" cxnId="{DE8F94D4-30E8-4718-AD32-42A521D2BA5F}">
      <dgm:prSet/>
      <dgm:spPr/>
      <dgm:t>
        <a:bodyPr/>
        <a:lstStyle/>
        <a:p>
          <a:endParaRPr lang="pt-BR"/>
        </a:p>
      </dgm:t>
    </dgm:pt>
    <dgm:pt modelId="{578CD241-9217-4AC4-9269-60D13C077430}" type="sibTrans" cxnId="{DE8F94D4-30E8-4718-AD32-42A521D2BA5F}">
      <dgm:prSet/>
      <dgm:spPr/>
      <dgm:t>
        <a:bodyPr/>
        <a:lstStyle/>
        <a:p>
          <a:endParaRPr lang="pt-BR"/>
        </a:p>
      </dgm:t>
    </dgm:pt>
    <dgm:pt modelId="{49A588AB-257E-44FE-BDFE-FB52B2250F95}" type="pres">
      <dgm:prSet presAssocID="{12781884-F22E-4781-8959-52A315FD2D5C}" presName="hierChild1" presStyleCnt="0">
        <dgm:presLayoutVars>
          <dgm:chPref val="1"/>
          <dgm:dir/>
          <dgm:animOne val="branch"/>
          <dgm:animLvl val="lvl"/>
          <dgm:resizeHandles/>
        </dgm:presLayoutVars>
      </dgm:prSet>
      <dgm:spPr/>
    </dgm:pt>
    <dgm:pt modelId="{9DC50345-5A34-4396-9A73-4940C3CB4AE4}" type="pres">
      <dgm:prSet presAssocID="{6BA103BD-6281-4B39-B090-2826E5FA7F73}" presName="hierRoot1" presStyleCnt="0"/>
      <dgm:spPr/>
    </dgm:pt>
    <dgm:pt modelId="{CCDA4514-278D-4122-8751-D2CB8AEC6D45}" type="pres">
      <dgm:prSet presAssocID="{6BA103BD-6281-4B39-B090-2826E5FA7F73}" presName="composite" presStyleCnt="0"/>
      <dgm:spPr/>
    </dgm:pt>
    <dgm:pt modelId="{7D344334-C7BB-41B5-BFA8-1802C58284D0}" type="pres">
      <dgm:prSet presAssocID="{6BA103BD-6281-4B39-B090-2826E5FA7F73}" presName="background" presStyleLbl="node0" presStyleIdx="0" presStyleCnt="1"/>
      <dgm:spPr/>
    </dgm:pt>
    <dgm:pt modelId="{6939CAC5-ED19-436D-A160-AAB7DFB05935}" type="pres">
      <dgm:prSet presAssocID="{6BA103BD-6281-4B39-B090-2826E5FA7F73}" presName="text" presStyleLbl="fgAcc0" presStyleIdx="0" presStyleCnt="1">
        <dgm:presLayoutVars>
          <dgm:chPref val="3"/>
        </dgm:presLayoutVars>
      </dgm:prSet>
      <dgm:spPr/>
    </dgm:pt>
    <dgm:pt modelId="{920751E0-8312-4F1C-B99D-27EBCAF70BAF}" type="pres">
      <dgm:prSet presAssocID="{6BA103BD-6281-4B39-B090-2826E5FA7F73}" presName="hierChild2" presStyleCnt="0"/>
      <dgm:spPr/>
    </dgm:pt>
    <dgm:pt modelId="{19A3C496-CB88-4C7C-B478-125F2335FC77}" type="pres">
      <dgm:prSet presAssocID="{DA3E66A0-0B60-45C0-BB45-5BE26406289F}" presName="Name10" presStyleLbl="parChTrans1D2" presStyleIdx="0" presStyleCnt="2"/>
      <dgm:spPr/>
    </dgm:pt>
    <dgm:pt modelId="{DB361DEF-AD57-4D87-9BF3-6AE11DC533FF}" type="pres">
      <dgm:prSet presAssocID="{63D40DC6-28DB-4E3E-83E7-33988F2481EC}" presName="hierRoot2" presStyleCnt="0"/>
      <dgm:spPr/>
    </dgm:pt>
    <dgm:pt modelId="{6BDECB17-218D-4B74-A2BC-AD7EE2DB1279}" type="pres">
      <dgm:prSet presAssocID="{63D40DC6-28DB-4E3E-83E7-33988F2481EC}" presName="composite2" presStyleCnt="0"/>
      <dgm:spPr/>
    </dgm:pt>
    <dgm:pt modelId="{F079EDA6-CDCA-4C37-83C0-74FCFDE723B7}" type="pres">
      <dgm:prSet presAssocID="{63D40DC6-28DB-4E3E-83E7-33988F2481EC}" presName="background2" presStyleLbl="asst1" presStyleIdx="0" presStyleCnt="2"/>
      <dgm:spPr/>
    </dgm:pt>
    <dgm:pt modelId="{9763B668-7AB6-4E3E-8D65-25E859421519}" type="pres">
      <dgm:prSet presAssocID="{63D40DC6-28DB-4E3E-83E7-33988F2481EC}" presName="text2" presStyleLbl="fgAcc2" presStyleIdx="0" presStyleCnt="2">
        <dgm:presLayoutVars>
          <dgm:chPref val="3"/>
        </dgm:presLayoutVars>
      </dgm:prSet>
      <dgm:spPr/>
    </dgm:pt>
    <dgm:pt modelId="{9711A504-0F4F-4893-BB2B-EBB06B648C32}" type="pres">
      <dgm:prSet presAssocID="{63D40DC6-28DB-4E3E-83E7-33988F2481EC}" presName="hierChild3" presStyleCnt="0"/>
      <dgm:spPr/>
    </dgm:pt>
    <dgm:pt modelId="{DD9431F8-A61F-4F1B-86BE-43E7694B9BBA}" type="pres">
      <dgm:prSet presAssocID="{471D3702-EC14-403B-B18C-1CC4D528440A}" presName="Name10" presStyleLbl="parChTrans1D2" presStyleIdx="1" presStyleCnt="2"/>
      <dgm:spPr/>
    </dgm:pt>
    <dgm:pt modelId="{1FF0F655-0613-494E-8A67-6B19503914A0}" type="pres">
      <dgm:prSet presAssocID="{EC4A7A26-FAAB-42FB-9523-B6F623D98C91}" presName="hierRoot2" presStyleCnt="0"/>
      <dgm:spPr/>
    </dgm:pt>
    <dgm:pt modelId="{17FB6EA4-63FF-434D-87D8-50086C9BEC09}" type="pres">
      <dgm:prSet presAssocID="{EC4A7A26-FAAB-42FB-9523-B6F623D98C91}" presName="composite2" presStyleCnt="0"/>
      <dgm:spPr/>
    </dgm:pt>
    <dgm:pt modelId="{3DA4CAB2-419E-4188-BF53-A30A29916F5D}" type="pres">
      <dgm:prSet presAssocID="{EC4A7A26-FAAB-42FB-9523-B6F623D98C91}" presName="background2" presStyleLbl="asst1" presStyleIdx="1" presStyleCnt="2"/>
      <dgm:spPr/>
    </dgm:pt>
    <dgm:pt modelId="{1D8B483B-8303-40A5-BF8A-B95FF67041DE}" type="pres">
      <dgm:prSet presAssocID="{EC4A7A26-FAAB-42FB-9523-B6F623D98C91}" presName="text2" presStyleLbl="fgAcc2" presStyleIdx="1" presStyleCnt="2">
        <dgm:presLayoutVars>
          <dgm:chPref val="3"/>
        </dgm:presLayoutVars>
      </dgm:prSet>
      <dgm:spPr/>
    </dgm:pt>
    <dgm:pt modelId="{D1D8AEEB-6BF4-42B7-86C0-461C27C9D974}" type="pres">
      <dgm:prSet presAssocID="{EC4A7A26-FAAB-42FB-9523-B6F623D98C91}" presName="hierChild3" presStyleCnt="0"/>
      <dgm:spPr/>
    </dgm:pt>
  </dgm:ptLst>
  <dgm:cxnLst>
    <dgm:cxn modelId="{D3FE1B0B-1903-42A3-9A27-35876023A9ED}" type="presOf" srcId="{EC4A7A26-FAAB-42FB-9523-B6F623D98C91}" destId="{1D8B483B-8303-40A5-BF8A-B95FF67041DE}" srcOrd="0" destOrd="0" presId="urn:microsoft.com/office/officeart/2005/8/layout/hierarchy1"/>
    <dgm:cxn modelId="{FA0DD42F-16E6-4BF9-9AAB-9DB32CDA7F0E}" srcId="{6BA103BD-6281-4B39-B090-2826E5FA7F73}" destId="{63D40DC6-28DB-4E3E-83E7-33988F2481EC}" srcOrd="0" destOrd="0" parTransId="{DA3E66A0-0B60-45C0-BB45-5BE26406289F}" sibTransId="{B9898705-CBD9-45BD-966B-EED575FBAC32}"/>
    <dgm:cxn modelId="{F4A53E6F-258E-44DE-8E48-64B691DA9E0D}" type="presOf" srcId="{DA3E66A0-0B60-45C0-BB45-5BE26406289F}" destId="{19A3C496-CB88-4C7C-B478-125F2335FC77}" srcOrd="0" destOrd="0" presId="urn:microsoft.com/office/officeart/2005/8/layout/hierarchy1"/>
    <dgm:cxn modelId="{7AE1D47B-D70B-46C2-924B-92E3FB334AC8}" srcId="{12781884-F22E-4781-8959-52A315FD2D5C}" destId="{6BA103BD-6281-4B39-B090-2826E5FA7F73}" srcOrd="0" destOrd="0" parTransId="{0D7728E8-EBE4-4465-A1F9-18D19C13C422}" sibTransId="{153FE688-98DE-4CC9-9713-967C3BBF0ADE}"/>
    <dgm:cxn modelId="{443D5388-74D2-42F3-835E-40D9BD66CD48}" type="presOf" srcId="{12781884-F22E-4781-8959-52A315FD2D5C}" destId="{49A588AB-257E-44FE-BDFE-FB52B2250F95}" srcOrd="0" destOrd="0" presId="urn:microsoft.com/office/officeart/2005/8/layout/hierarchy1"/>
    <dgm:cxn modelId="{4C2D24AF-85CB-4C12-A654-463E5B6A3626}" type="presOf" srcId="{471D3702-EC14-403B-B18C-1CC4D528440A}" destId="{DD9431F8-A61F-4F1B-86BE-43E7694B9BBA}" srcOrd="0" destOrd="0" presId="urn:microsoft.com/office/officeart/2005/8/layout/hierarchy1"/>
    <dgm:cxn modelId="{F4A1F7B5-7B33-4F29-A166-292CE9C6783F}" type="presOf" srcId="{63D40DC6-28DB-4E3E-83E7-33988F2481EC}" destId="{9763B668-7AB6-4E3E-8D65-25E859421519}" srcOrd="0" destOrd="0" presId="urn:microsoft.com/office/officeart/2005/8/layout/hierarchy1"/>
    <dgm:cxn modelId="{DE8F94D4-30E8-4718-AD32-42A521D2BA5F}" srcId="{6BA103BD-6281-4B39-B090-2826E5FA7F73}" destId="{EC4A7A26-FAAB-42FB-9523-B6F623D98C91}" srcOrd="1" destOrd="0" parTransId="{471D3702-EC14-403B-B18C-1CC4D528440A}" sibTransId="{578CD241-9217-4AC4-9269-60D13C077430}"/>
    <dgm:cxn modelId="{175067F0-6FAB-4C50-AD96-77CD473755AD}" type="presOf" srcId="{6BA103BD-6281-4B39-B090-2826E5FA7F73}" destId="{6939CAC5-ED19-436D-A160-AAB7DFB05935}" srcOrd="0" destOrd="0" presId="urn:microsoft.com/office/officeart/2005/8/layout/hierarchy1"/>
    <dgm:cxn modelId="{715C062C-8928-4AA2-A6A0-D45E9C52104F}" type="presParOf" srcId="{49A588AB-257E-44FE-BDFE-FB52B2250F95}" destId="{9DC50345-5A34-4396-9A73-4940C3CB4AE4}" srcOrd="0" destOrd="0" presId="urn:microsoft.com/office/officeart/2005/8/layout/hierarchy1"/>
    <dgm:cxn modelId="{2CF8B17B-AEED-4176-A9E0-6AAE28D61667}" type="presParOf" srcId="{9DC50345-5A34-4396-9A73-4940C3CB4AE4}" destId="{CCDA4514-278D-4122-8751-D2CB8AEC6D45}" srcOrd="0" destOrd="0" presId="urn:microsoft.com/office/officeart/2005/8/layout/hierarchy1"/>
    <dgm:cxn modelId="{2FE62BF5-3440-459E-A831-1B9ED69722A2}" type="presParOf" srcId="{CCDA4514-278D-4122-8751-D2CB8AEC6D45}" destId="{7D344334-C7BB-41B5-BFA8-1802C58284D0}" srcOrd="0" destOrd="0" presId="urn:microsoft.com/office/officeart/2005/8/layout/hierarchy1"/>
    <dgm:cxn modelId="{DA587BBE-C65A-4AED-95E4-E9135C8E48DE}" type="presParOf" srcId="{CCDA4514-278D-4122-8751-D2CB8AEC6D45}" destId="{6939CAC5-ED19-436D-A160-AAB7DFB05935}" srcOrd="1" destOrd="0" presId="urn:microsoft.com/office/officeart/2005/8/layout/hierarchy1"/>
    <dgm:cxn modelId="{8D5D4B14-EF31-4268-B67C-00D7EA598A87}" type="presParOf" srcId="{9DC50345-5A34-4396-9A73-4940C3CB4AE4}" destId="{920751E0-8312-4F1C-B99D-27EBCAF70BAF}" srcOrd="1" destOrd="0" presId="urn:microsoft.com/office/officeart/2005/8/layout/hierarchy1"/>
    <dgm:cxn modelId="{62FB02BD-191B-471B-87F2-B0F00634998A}" type="presParOf" srcId="{920751E0-8312-4F1C-B99D-27EBCAF70BAF}" destId="{19A3C496-CB88-4C7C-B478-125F2335FC77}" srcOrd="0" destOrd="0" presId="urn:microsoft.com/office/officeart/2005/8/layout/hierarchy1"/>
    <dgm:cxn modelId="{9BB60D97-993A-4E7D-8C1E-42248A15C084}" type="presParOf" srcId="{920751E0-8312-4F1C-B99D-27EBCAF70BAF}" destId="{DB361DEF-AD57-4D87-9BF3-6AE11DC533FF}" srcOrd="1" destOrd="0" presId="urn:microsoft.com/office/officeart/2005/8/layout/hierarchy1"/>
    <dgm:cxn modelId="{A4851F1D-F0A8-4463-AE04-C0DF5FD04E34}" type="presParOf" srcId="{DB361DEF-AD57-4D87-9BF3-6AE11DC533FF}" destId="{6BDECB17-218D-4B74-A2BC-AD7EE2DB1279}" srcOrd="0" destOrd="0" presId="urn:microsoft.com/office/officeart/2005/8/layout/hierarchy1"/>
    <dgm:cxn modelId="{110DCD70-A4ED-4700-82C8-0C277BDC0C35}" type="presParOf" srcId="{6BDECB17-218D-4B74-A2BC-AD7EE2DB1279}" destId="{F079EDA6-CDCA-4C37-83C0-74FCFDE723B7}" srcOrd="0" destOrd="0" presId="urn:microsoft.com/office/officeart/2005/8/layout/hierarchy1"/>
    <dgm:cxn modelId="{3952AF34-1019-412F-A675-7460F0F6211B}" type="presParOf" srcId="{6BDECB17-218D-4B74-A2BC-AD7EE2DB1279}" destId="{9763B668-7AB6-4E3E-8D65-25E859421519}" srcOrd="1" destOrd="0" presId="urn:microsoft.com/office/officeart/2005/8/layout/hierarchy1"/>
    <dgm:cxn modelId="{1206C6CF-F0AF-418C-BA84-CC917651A2EA}" type="presParOf" srcId="{DB361DEF-AD57-4D87-9BF3-6AE11DC533FF}" destId="{9711A504-0F4F-4893-BB2B-EBB06B648C32}" srcOrd="1" destOrd="0" presId="urn:microsoft.com/office/officeart/2005/8/layout/hierarchy1"/>
    <dgm:cxn modelId="{E43703D3-67A9-4728-A1BB-372D097FAD9E}" type="presParOf" srcId="{920751E0-8312-4F1C-B99D-27EBCAF70BAF}" destId="{DD9431F8-A61F-4F1B-86BE-43E7694B9BBA}" srcOrd="2" destOrd="0" presId="urn:microsoft.com/office/officeart/2005/8/layout/hierarchy1"/>
    <dgm:cxn modelId="{E1A2EBA5-D44E-4716-80AA-F09D9F021855}" type="presParOf" srcId="{920751E0-8312-4F1C-B99D-27EBCAF70BAF}" destId="{1FF0F655-0613-494E-8A67-6B19503914A0}" srcOrd="3" destOrd="0" presId="urn:microsoft.com/office/officeart/2005/8/layout/hierarchy1"/>
    <dgm:cxn modelId="{CFAC96D5-E569-45B6-B63C-B82834285281}" type="presParOf" srcId="{1FF0F655-0613-494E-8A67-6B19503914A0}" destId="{17FB6EA4-63FF-434D-87D8-50086C9BEC09}" srcOrd="0" destOrd="0" presId="urn:microsoft.com/office/officeart/2005/8/layout/hierarchy1"/>
    <dgm:cxn modelId="{729CE880-DE47-4191-9F6B-DE5DBF650D9F}" type="presParOf" srcId="{17FB6EA4-63FF-434D-87D8-50086C9BEC09}" destId="{3DA4CAB2-419E-4188-BF53-A30A29916F5D}" srcOrd="0" destOrd="0" presId="urn:microsoft.com/office/officeart/2005/8/layout/hierarchy1"/>
    <dgm:cxn modelId="{19AA5E75-EF5E-4B70-92F3-03D136065BF5}" type="presParOf" srcId="{17FB6EA4-63FF-434D-87D8-50086C9BEC09}" destId="{1D8B483B-8303-40A5-BF8A-B95FF67041DE}" srcOrd="1" destOrd="0" presId="urn:microsoft.com/office/officeart/2005/8/layout/hierarchy1"/>
    <dgm:cxn modelId="{E2274181-5257-4391-ADF2-142E2B4A17F2}" type="presParOf" srcId="{1FF0F655-0613-494E-8A67-6B19503914A0}" destId="{D1D8AEEB-6BF4-42B7-86C0-461C27C9D97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81884-F22E-4781-8959-52A315FD2D5C}"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pt-BR"/>
        </a:p>
      </dgm:t>
    </dgm:pt>
    <dgm:pt modelId="{6BA103BD-6281-4B39-B090-2826E5FA7F73}">
      <dgm:prSet phldrT="[Texto]"/>
      <dgm:spPr/>
      <dgm:t>
        <a:bodyPr/>
        <a:lstStyle/>
        <a:p>
          <a:r>
            <a:rPr lang="pt-BR" dirty="0"/>
            <a:t>IPF</a:t>
          </a:r>
        </a:p>
      </dgm:t>
    </dgm:pt>
    <dgm:pt modelId="{0D7728E8-EBE4-4465-A1F9-18D19C13C422}" type="parTrans" cxnId="{7AE1D47B-D70B-46C2-924B-92E3FB334AC8}">
      <dgm:prSet/>
      <dgm:spPr/>
      <dgm:t>
        <a:bodyPr/>
        <a:lstStyle/>
        <a:p>
          <a:endParaRPr lang="pt-BR"/>
        </a:p>
      </dgm:t>
    </dgm:pt>
    <dgm:pt modelId="{153FE688-98DE-4CC9-9713-967C3BBF0ADE}" type="sibTrans" cxnId="{7AE1D47B-D70B-46C2-924B-92E3FB334AC8}">
      <dgm:prSet/>
      <dgm:spPr/>
      <dgm:t>
        <a:bodyPr/>
        <a:lstStyle/>
        <a:p>
          <a:endParaRPr lang="pt-BR"/>
        </a:p>
      </dgm:t>
    </dgm:pt>
    <dgm:pt modelId="{63D40DC6-28DB-4E3E-83E7-33988F2481EC}" type="asst">
      <dgm:prSet phldrT="[Texto]"/>
      <dgm:spPr>
        <a:solidFill>
          <a:schemeClr val="bg1">
            <a:lumMod val="75000"/>
            <a:alpha val="90000"/>
          </a:schemeClr>
        </a:solidFill>
      </dgm:spPr>
      <dgm:t>
        <a:bodyPr/>
        <a:lstStyle/>
        <a:p>
          <a:r>
            <a:rPr lang="pt-BR" dirty="0"/>
            <a:t>Variáveis de restrição</a:t>
          </a:r>
        </a:p>
      </dgm:t>
    </dgm:pt>
    <dgm:pt modelId="{DA3E66A0-0B60-45C0-BB45-5BE26406289F}" type="parTrans" cxnId="{FA0DD42F-16E6-4BF9-9AAB-9DB32CDA7F0E}">
      <dgm:prSet/>
      <dgm:spPr/>
      <dgm:t>
        <a:bodyPr/>
        <a:lstStyle/>
        <a:p>
          <a:endParaRPr lang="pt-BR"/>
        </a:p>
      </dgm:t>
    </dgm:pt>
    <dgm:pt modelId="{B9898705-CBD9-45BD-966B-EED575FBAC32}" type="sibTrans" cxnId="{FA0DD42F-16E6-4BF9-9AAB-9DB32CDA7F0E}">
      <dgm:prSet/>
      <dgm:spPr/>
      <dgm:t>
        <a:bodyPr/>
        <a:lstStyle/>
        <a:p>
          <a:endParaRPr lang="pt-BR"/>
        </a:p>
      </dgm:t>
    </dgm:pt>
    <dgm:pt modelId="{EC4A7A26-FAAB-42FB-9523-B6F623D98C91}" type="asst">
      <dgm:prSet phldrT="[Texto]"/>
      <dgm:spPr>
        <a:solidFill>
          <a:srgbClr val="FF0000">
            <a:alpha val="90000"/>
          </a:srgbClr>
        </a:solidFill>
      </dgm:spPr>
      <dgm:t>
        <a:bodyPr/>
        <a:lstStyle/>
        <a:p>
          <a:r>
            <a:rPr lang="pt-BR" dirty="0"/>
            <a:t>Variáveis de Interesse</a:t>
          </a:r>
        </a:p>
      </dgm:t>
    </dgm:pt>
    <dgm:pt modelId="{471D3702-EC14-403B-B18C-1CC4D528440A}" type="parTrans" cxnId="{DE8F94D4-30E8-4718-AD32-42A521D2BA5F}">
      <dgm:prSet/>
      <dgm:spPr/>
      <dgm:t>
        <a:bodyPr/>
        <a:lstStyle/>
        <a:p>
          <a:endParaRPr lang="pt-BR"/>
        </a:p>
      </dgm:t>
    </dgm:pt>
    <dgm:pt modelId="{578CD241-9217-4AC4-9269-60D13C077430}" type="sibTrans" cxnId="{DE8F94D4-30E8-4718-AD32-42A521D2BA5F}">
      <dgm:prSet/>
      <dgm:spPr/>
      <dgm:t>
        <a:bodyPr/>
        <a:lstStyle/>
        <a:p>
          <a:endParaRPr lang="pt-BR"/>
        </a:p>
      </dgm:t>
    </dgm:pt>
    <dgm:pt modelId="{49A588AB-257E-44FE-BDFE-FB52B2250F95}" type="pres">
      <dgm:prSet presAssocID="{12781884-F22E-4781-8959-52A315FD2D5C}" presName="hierChild1" presStyleCnt="0">
        <dgm:presLayoutVars>
          <dgm:chPref val="1"/>
          <dgm:dir/>
          <dgm:animOne val="branch"/>
          <dgm:animLvl val="lvl"/>
          <dgm:resizeHandles/>
        </dgm:presLayoutVars>
      </dgm:prSet>
      <dgm:spPr/>
    </dgm:pt>
    <dgm:pt modelId="{9DC50345-5A34-4396-9A73-4940C3CB4AE4}" type="pres">
      <dgm:prSet presAssocID="{6BA103BD-6281-4B39-B090-2826E5FA7F73}" presName="hierRoot1" presStyleCnt="0"/>
      <dgm:spPr/>
    </dgm:pt>
    <dgm:pt modelId="{CCDA4514-278D-4122-8751-D2CB8AEC6D45}" type="pres">
      <dgm:prSet presAssocID="{6BA103BD-6281-4B39-B090-2826E5FA7F73}" presName="composite" presStyleCnt="0"/>
      <dgm:spPr/>
    </dgm:pt>
    <dgm:pt modelId="{7D344334-C7BB-41B5-BFA8-1802C58284D0}" type="pres">
      <dgm:prSet presAssocID="{6BA103BD-6281-4B39-B090-2826E5FA7F73}" presName="background" presStyleLbl="node0" presStyleIdx="0" presStyleCnt="1"/>
      <dgm:spPr/>
    </dgm:pt>
    <dgm:pt modelId="{6939CAC5-ED19-436D-A160-AAB7DFB05935}" type="pres">
      <dgm:prSet presAssocID="{6BA103BD-6281-4B39-B090-2826E5FA7F73}" presName="text" presStyleLbl="fgAcc0" presStyleIdx="0" presStyleCnt="1">
        <dgm:presLayoutVars>
          <dgm:chPref val="3"/>
        </dgm:presLayoutVars>
      </dgm:prSet>
      <dgm:spPr/>
    </dgm:pt>
    <dgm:pt modelId="{920751E0-8312-4F1C-B99D-27EBCAF70BAF}" type="pres">
      <dgm:prSet presAssocID="{6BA103BD-6281-4B39-B090-2826E5FA7F73}" presName="hierChild2" presStyleCnt="0"/>
      <dgm:spPr/>
    </dgm:pt>
    <dgm:pt modelId="{19A3C496-CB88-4C7C-B478-125F2335FC77}" type="pres">
      <dgm:prSet presAssocID="{DA3E66A0-0B60-45C0-BB45-5BE26406289F}" presName="Name10" presStyleLbl="parChTrans1D2" presStyleIdx="0" presStyleCnt="2"/>
      <dgm:spPr/>
    </dgm:pt>
    <dgm:pt modelId="{DB361DEF-AD57-4D87-9BF3-6AE11DC533FF}" type="pres">
      <dgm:prSet presAssocID="{63D40DC6-28DB-4E3E-83E7-33988F2481EC}" presName="hierRoot2" presStyleCnt="0"/>
      <dgm:spPr/>
    </dgm:pt>
    <dgm:pt modelId="{6BDECB17-218D-4B74-A2BC-AD7EE2DB1279}" type="pres">
      <dgm:prSet presAssocID="{63D40DC6-28DB-4E3E-83E7-33988F2481EC}" presName="composite2" presStyleCnt="0"/>
      <dgm:spPr/>
    </dgm:pt>
    <dgm:pt modelId="{F079EDA6-CDCA-4C37-83C0-74FCFDE723B7}" type="pres">
      <dgm:prSet presAssocID="{63D40DC6-28DB-4E3E-83E7-33988F2481EC}" presName="background2" presStyleLbl="asst1" presStyleIdx="0" presStyleCnt="2"/>
      <dgm:spPr/>
    </dgm:pt>
    <dgm:pt modelId="{9763B668-7AB6-4E3E-8D65-25E859421519}" type="pres">
      <dgm:prSet presAssocID="{63D40DC6-28DB-4E3E-83E7-33988F2481EC}" presName="text2" presStyleLbl="fgAcc2" presStyleIdx="0" presStyleCnt="2">
        <dgm:presLayoutVars>
          <dgm:chPref val="3"/>
        </dgm:presLayoutVars>
      </dgm:prSet>
      <dgm:spPr/>
    </dgm:pt>
    <dgm:pt modelId="{9711A504-0F4F-4893-BB2B-EBB06B648C32}" type="pres">
      <dgm:prSet presAssocID="{63D40DC6-28DB-4E3E-83E7-33988F2481EC}" presName="hierChild3" presStyleCnt="0"/>
      <dgm:spPr/>
    </dgm:pt>
    <dgm:pt modelId="{DD9431F8-A61F-4F1B-86BE-43E7694B9BBA}" type="pres">
      <dgm:prSet presAssocID="{471D3702-EC14-403B-B18C-1CC4D528440A}" presName="Name10" presStyleLbl="parChTrans1D2" presStyleIdx="1" presStyleCnt="2"/>
      <dgm:spPr/>
    </dgm:pt>
    <dgm:pt modelId="{1FF0F655-0613-494E-8A67-6B19503914A0}" type="pres">
      <dgm:prSet presAssocID="{EC4A7A26-FAAB-42FB-9523-B6F623D98C91}" presName="hierRoot2" presStyleCnt="0"/>
      <dgm:spPr/>
    </dgm:pt>
    <dgm:pt modelId="{17FB6EA4-63FF-434D-87D8-50086C9BEC09}" type="pres">
      <dgm:prSet presAssocID="{EC4A7A26-FAAB-42FB-9523-B6F623D98C91}" presName="composite2" presStyleCnt="0"/>
      <dgm:spPr/>
    </dgm:pt>
    <dgm:pt modelId="{3DA4CAB2-419E-4188-BF53-A30A29916F5D}" type="pres">
      <dgm:prSet presAssocID="{EC4A7A26-FAAB-42FB-9523-B6F623D98C91}" presName="background2" presStyleLbl="asst1" presStyleIdx="1" presStyleCnt="2"/>
      <dgm:spPr/>
    </dgm:pt>
    <dgm:pt modelId="{1D8B483B-8303-40A5-BF8A-B95FF67041DE}" type="pres">
      <dgm:prSet presAssocID="{EC4A7A26-FAAB-42FB-9523-B6F623D98C91}" presName="text2" presStyleLbl="fgAcc2" presStyleIdx="1" presStyleCnt="2">
        <dgm:presLayoutVars>
          <dgm:chPref val="3"/>
        </dgm:presLayoutVars>
      </dgm:prSet>
      <dgm:spPr/>
    </dgm:pt>
    <dgm:pt modelId="{D1D8AEEB-6BF4-42B7-86C0-461C27C9D974}" type="pres">
      <dgm:prSet presAssocID="{EC4A7A26-FAAB-42FB-9523-B6F623D98C91}" presName="hierChild3" presStyleCnt="0"/>
      <dgm:spPr/>
    </dgm:pt>
  </dgm:ptLst>
  <dgm:cxnLst>
    <dgm:cxn modelId="{D3FE1B0B-1903-42A3-9A27-35876023A9ED}" type="presOf" srcId="{EC4A7A26-FAAB-42FB-9523-B6F623D98C91}" destId="{1D8B483B-8303-40A5-BF8A-B95FF67041DE}" srcOrd="0" destOrd="0" presId="urn:microsoft.com/office/officeart/2005/8/layout/hierarchy1"/>
    <dgm:cxn modelId="{FA0DD42F-16E6-4BF9-9AAB-9DB32CDA7F0E}" srcId="{6BA103BD-6281-4B39-B090-2826E5FA7F73}" destId="{63D40DC6-28DB-4E3E-83E7-33988F2481EC}" srcOrd="0" destOrd="0" parTransId="{DA3E66A0-0B60-45C0-BB45-5BE26406289F}" sibTransId="{B9898705-CBD9-45BD-966B-EED575FBAC32}"/>
    <dgm:cxn modelId="{F4A53E6F-258E-44DE-8E48-64B691DA9E0D}" type="presOf" srcId="{DA3E66A0-0B60-45C0-BB45-5BE26406289F}" destId="{19A3C496-CB88-4C7C-B478-125F2335FC77}" srcOrd="0" destOrd="0" presId="urn:microsoft.com/office/officeart/2005/8/layout/hierarchy1"/>
    <dgm:cxn modelId="{7AE1D47B-D70B-46C2-924B-92E3FB334AC8}" srcId="{12781884-F22E-4781-8959-52A315FD2D5C}" destId="{6BA103BD-6281-4B39-B090-2826E5FA7F73}" srcOrd="0" destOrd="0" parTransId="{0D7728E8-EBE4-4465-A1F9-18D19C13C422}" sibTransId="{153FE688-98DE-4CC9-9713-967C3BBF0ADE}"/>
    <dgm:cxn modelId="{443D5388-74D2-42F3-835E-40D9BD66CD48}" type="presOf" srcId="{12781884-F22E-4781-8959-52A315FD2D5C}" destId="{49A588AB-257E-44FE-BDFE-FB52B2250F95}" srcOrd="0" destOrd="0" presId="urn:microsoft.com/office/officeart/2005/8/layout/hierarchy1"/>
    <dgm:cxn modelId="{4C2D24AF-85CB-4C12-A654-463E5B6A3626}" type="presOf" srcId="{471D3702-EC14-403B-B18C-1CC4D528440A}" destId="{DD9431F8-A61F-4F1B-86BE-43E7694B9BBA}" srcOrd="0" destOrd="0" presId="urn:microsoft.com/office/officeart/2005/8/layout/hierarchy1"/>
    <dgm:cxn modelId="{F4A1F7B5-7B33-4F29-A166-292CE9C6783F}" type="presOf" srcId="{63D40DC6-28DB-4E3E-83E7-33988F2481EC}" destId="{9763B668-7AB6-4E3E-8D65-25E859421519}" srcOrd="0" destOrd="0" presId="urn:microsoft.com/office/officeart/2005/8/layout/hierarchy1"/>
    <dgm:cxn modelId="{DE8F94D4-30E8-4718-AD32-42A521D2BA5F}" srcId="{6BA103BD-6281-4B39-B090-2826E5FA7F73}" destId="{EC4A7A26-FAAB-42FB-9523-B6F623D98C91}" srcOrd="1" destOrd="0" parTransId="{471D3702-EC14-403B-B18C-1CC4D528440A}" sibTransId="{578CD241-9217-4AC4-9269-60D13C077430}"/>
    <dgm:cxn modelId="{175067F0-6FAB-4C50-AD96-77CD473755AD}" type="presOf" srcId="{6BA103BD-6281-4B39-B090-2826E5FA7F73}" destId="{6939CAC5-ED19-436D-A160-AAB7DFB05935}" srcOrd="0" destOrd="0" presId="urn:microsoft.com/office/officeart/2005/8/layout/hierarchy1"/>
    <dgm:cxn modelId="{715C062C-8928-4AA2-A6A0-D45E9C52104F}" type="presParOf" srcId="{49A588AB-257E-44FE-BDFE-FB52B2250F95}" destId="{9DC50345-5A34-4396-9A73-4940C3CB4AE4}" srcOrd="0" destOrd="0" presId="urn:microsoft.com/office/officeart/2005/8/layout/hierarchy1"/>
    <dgm:cxn modelId="{2CF8B17B-AEED-4176-A9E0-6AAE28D61667}" type="presParOf" srcId="{9DC50345-5A34-4396-9A73-4940C3CB4AE4}" destId="{CCDA4514-278D-4122-8751-D2CB8AEC6D45}" srcOrd="0" destOrd="0" presId="urn:microsoft.com/office/officeart/2005/8/layout/hierarchy1"/>
    <dgm:cxn modelId="{2FE62BF5-3440-459E-A831-1B9ED69722A2}" type="presParOf" srcId="{CCDA4514-278D-4122-8751-D2CB8AEC6D45}" destId="{7D344334-C7BB-41B5-BFA8-1802C58284D0}" srcOrd="0" destOrd="0" presId="urn:microsoft.com/office/officeart/2005/8/layout/hierarchy1"/>
    <dgm:cxn modelId="{DA587BBE-C65A-4AED-95E4-E9135C8E48DE}" type="presParOf" srcId="{CCDA4514-278D-4122-8751-D2CB8AEC6D45}" destId="{6939CAC5-ED19-436D-A160-AAB7DFB05935}" srcOrd="1" destOrd="0" presId="urn:microsoft.com/office/officeart/2005/8/layout/hierarchy1"/>
    <dgm:cxn modelId="{8D5D4B14-EF31-4268-B67C-00D7EA598A87}" type="presParOf" srcId="{9DC50345-5A34-4396-9A73-4940C3CB4AE4}" destId="{920751E0-8312-4F1C-B99D-27EBCAF70BAF}" srcOrd="1" destOrd="0" presId="urn:microsoft.com/office/officeart/2005/8/layout/hierarchy1"/>
    <dgm:cxn modelId="{62FB02BD-191B-471B-87F2-B0F00634998A}" type="presParOf" srcId="{920751E0-8312-4F1C-B99D-27EBCAF70BAF}" destId="{19A3C496-CB88-4C7C-B478-125F2335FC77}" srcOrd="0" destOrd="0" presId="urn:microsoft.com/office/officeart/2005/8/layout/hierarchy1"/>
    <dgm:cxn modelId="{9BB60D97-993A-4E7D-8C1E-42248A15C084}" type="presParOf" srcId="{920751E0-8312-4F1C-B99D-27EBCAF70BAF}" destId="{DB361DEF-AD57-4D87-9BF3-6AE11DC533FF}" srcOrd="1" destOrd="0" presId="urn:microsoft.com/office/officeart/2005/8/layout/hierarchy1"/>
    <dgm:cxn modelId="{A4851F1D-F0A8-4463-AE04-C0DF5FD04E34}" type="presParOf" srcId="{DB361DEF-AD57-4D87-9BF3-6AE11DC533FF}" destId="{6BDECB17-218D-4B74-A2BC-AD7EE2DB1279}" srcOrd="0" destOrd="0" presId="urn:microsoft.com/office/officeart/2005/8/layout/hierarchy1"/>
    <dgm:cxn modelId="{110DCD70-A4ED-4700-82C8-0C277BDC0C35}" type="presParOf" srcId="{6BDECB17-218D-4B74-A2BC-AD7EE2DB1279}" destId="{F079EDA6-CDCA-4C37-83C0-74FCFDE723B7}" srcOrd="0" destOrd="0" presId="urn:microsoft.com/office/officeart/2005/8/layout/hierarchy1"/>
    <dgm:cxn modelId="{3952AF34-1019-412F-A675-7460F0F6211B}" type="presParOf" srcId="{6BDECB17-218D-4B74-A2BC-AD7EE2DB1279}" destId="{9763B668-7AB6-4E3E-8D65-25E859421519}" srcOrd="1" destOrd="0" presId="urn:microsoft.com/office/officeart/2005/8/layout/hierarchy1"/>
    <dgm:cxn modelId="{1206C6CF-F0AF-418C-BA84-CC917651A2EA}" type="presParOf" srcId="{DB361DEF-AD57-4D87-9BF3-6AE11DC533FF}" destId="{9711A504-0F4F-4893-BB2B-EBB06B648C32}" srcOrd="1" destOrd="0" presId="urn:microsoft.com/office/officeart/2005/8/layout/hierarchy1"/>
    <dgm:cxn modelId="{E43703D3-67A9-4728-A1BB-372D097FAD9E}" type="presParOf" srcId="{920751E0-8312-4F1C-B99D-27EBCAF70BAF}" destId="{DD9431F8-A61F-4F1B-86BE-43E7694B9BBA}" srcOrd="2" destOrd="0" presId="urn:microsoft.com/office/officeart/2005/8/layout/hierarchy1"/>
    <dgm:cxn modelId="{E1A2EBA5-D44E-4716-80AA-F09D9F021855}" type="presParOf" srcId="{920751E0-8312-4F1C-B99D-27EBCAF70BAF}" destId="{1FF0F655-0613-494E-8A67-6B19503914A0}" srcOrd="3" destOrd="0" presId="urn:microsoft.com/office/officeart/2005/8/layout/hierarchy1"/>
    <dgm:cxn modelId="{CFAC96D5-E569-45B6-B63C-B82834285281}" type="presParOf" srcId="{1FF0F655-0613-494E-8A67-6B19503914A0}" destId="{17FB6EA4-63FF-434D-87D8-50086C9BEC09}" srcOrd="0" destOrd="0" presId="urn:microsoft.com/office/officeart/2005/8/layout/hierarchy1"/>
    <dgm:cxn modelId="{729CE880-DE47-4191-9F6B-DE5DBF650D9F}" type="presParOf" srcId="{17FB6EA4-63FF-434D-87D8-50086C9BEC09}" destId="{3DA4CAB2-419E-4188-BF53-A30A29916F5D}" srcOrd="0" destOrd="0" presId="urn:microsoft.com/office/officeart/2005/8/layout/hierarchy1"/>
    <dgm:cxn modelId="{19AA5E75-EF5E-4B70-92F3-03D136065BF5}" type="presParOf" srcId="{17FB6EA4-63FF-434D-87D8-50086C9BEC09}" destId="{1D8B483B-8303-40A5-BF8A-B95FF67041DE}" srcOrd="1" destOrd="0" presId="urn:microsoft.com/office/officeart/2005/8/layout/hierarchy1"/>
    <dgm:cxn modelId="{E2274181-5257-4391-ADF2-142E2B4A17F2}" type="presParOf" srcId="{1FF0F655-0613-494E-8A67-6B19503914A0}" destId="{D1D8AEEB-6BF4-42B7-86C0-461C27C9D97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31F8-A61F-4F1B-86BE-43E7694B9BBA}">
      <dsp:nvSpPr>
        <dsp:cNvPr id="0" name=""/>
        <dsp:cNvSpPr/>
      </dsp:nvSpPr>
      <dsp:spPr>
        <a:xfrm>
          <a:off x="5235915" y="1262243"/>
          <a:ext cx="1214673" cy="578074"/>
        </a:xfrm>
        <a:custGeom>
          <a:avLst/>
          <a:gdLst/>
          <a:ahLst/>
          <a:cxnLst/>
          <a:rect l="0" t="0" r="0" b="0"/>
          <a:pathLst>
            <a:path>
              <a:moveTo>
                <a:pt x="0" y="0"/>
              </a:moveTo>
              <a:lnTo>
                <a:pt x="0" y="393940"/>
              </a:lnTo>
              <a:lnTo>
                <a:pt x="1214673" y="393940"/>
              </a:lnTo>
              <a:lnTo>
                <a:pt x="1214673" y="578074"/>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3C496-CB88-4C7C-B478-125F2335FC77}">
      <dsp:nvSpPr>
        <dsp:cNvPr id="0" name=""/>
        <dsp:cNvSpPr/>
      </dsp:nvSpPr>
      <dsp:spPr>
        <a:xfrm>
          <a:off x="4021241" y="1262243"/>
          <a:ext cx="1214673" cy="578074"/>
        </a:xfrm>
        <a:custGeom>
          <a:avLst/>
          <a:gdLst/>
          <a:ahLst/>
          <a:cxnLst/>
          <a:rect l="0" t="0" r="0" b="0"/>
          <a:pathLst>
            <a:path>
              <a:moveTo>
                <a:pt x="1214673" y="0"/>
              </a:moveTo>
              <a:lnTo>
                <a:pt x="1214673" y="393940"/>
              </a:lnTo>
              <a:lnTo>
                <a:pt x="0" y="393940"/>
              </a:lnTo>
              <a:lnTo>
                <a:pt x="0" y="578074"/>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44334-C7BB-41B5-BFA8-1802C58284D0}">
      <dsp:nvSpPr>
        <dsp:cNvPr id="0" name=""/>
        <dsp:cNvSpPr/>
      </dsp:nvSpPr>
      <dsp:spPr>
        <a:xfrm>
          <a:off x="4242091" y="86"/>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9CAC5-ED19-436D-A160-AAB7DFB05935}">
      <dsp:nvSpPr>
        <dsp:cNvPr id="0" name=""/>
        <dsp:cNvSpPr/>
      </dsp:nvSpPr>
      <dsp:spPr>
        <a:xfrm>
          <a:off x="4462940" y="209893"/>
          <a:ext cx="1987648" cy="126215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IPF</a:t>
          </a:r>
        </a:p>
      </dsp:txBody>
      <dsp:txXfrm>
        <a:off x="4499907" y="246860"/>
        <a:ext cx="1913714" cy="1188222"/>
      </dsp:txXfrm>
    </dsp:sp>
    <dsp:sp modelId="{F079EDA6-CDCA-4C37-83C0-74FCFDE723B7}">
      <dsp:nvSpPr>
        <dsp:cNvPr id="0" name=""/>
        <dsp:cNvSpPr/>
      </dsp:nvSpPr>
      <dsp:spPr>
        <a:xfrm>
          <a:off x="3027417" y="1840317"/>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3B668-7AB6-4E3E-8D65-25E859421519}">
      <dsp:nvSpPr>
        <dsp:cNvPr id="0" name=""/>
        <dsp:cNvSpPr/>
      </dsp:nvSpPr>
      <dsp:spPr>
        <a:xfrm>
          <a:off x="3248267" y="2050124"/>
          <a:ext cx="1987648" cy="126215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Variáveis de restrição</a:t>
          </a:r>
        </a:p>
      </dsp:txBody>
      <dsp:txXfrm>
        <a:off x="3285234" y="2087091"/>
        <a:ext cx="1913714" cy="1188222"/>
      </dsp:txXfrm>
    </dsp:sp>
    <dsp:sp modelId="{3DA4CAB2-419E-4188-BF53-A30A29916F5D}">
      <dsp:nvSpPr>
        <dsp:cNvPr id="0" name=""/>
        <dsp:cNvSpPr/>
      </dsp:nvSpPr>
      <dsp:spPr>
        <a:xfrm>
          <a:off x="5456764" y="1840317"/>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B483B-8303-40A5-BF8A-B95FF67041DE}">
      <dsp:nvSpPr>
        <dsp:cNvPr id="0" name=""/>
        <dsp:cNvSpPr/>
      </dsp:nvSpPr>
      <dsp:spPr>
        <a:xfrm>
          <a:off x="5677614" y="2050124"/>
          <a:ext cx="1987648" cy="126215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Variáveis de Interesse</a:t>
          </a:r>
        </a:p>
      </dsp:txBody>
      <dsp:txXfrm>
        <a:off x="5714581" y="2087091"/>
        <a:ext cx="1913714" cy="1188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31F8-A61F-4F1B-86BE-43E7694B9BBA}">
      <dsp:nvSpPr>
        <dsp:cNvPr id="0" name=""/>
        <dsp:cNvSpPr/>
      </dsp:nvSpPr>
      <dsp:spPr>
        <a:xfrm>
          <a:off x="5235915" y="1262243"/>
          <a:ext cx="1214673" cy="578074"/>
        </a:xfrm>
        <a:custGeom>
          <a:avLst/>
          <a:gdLst/>
          <a:ahLst/>
          <a:cxnLst/>
          <a:rect l="0" t="0" r="0" b="0"/>
          <a:pathLst>
            <a:path>
              <a:moveTo>
                <a:pt x="0" y="0"/>
              </a:moveTo>
              <a:lnTo>
                <a:pt x="0" y="393940"/>
              </a:lnTo>
              <a:lnTo>
                <a:pt x="1214673" y="393940"/>
              </a:lnTo>
              <a:lnTo>
                <a:pt x="1214673" y="578074"/>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3C496-CB88-4C7C-B478-125F2335FC77}">
      <dsp:nvSpPr>
        <dsp:cNvPr id="0" name=""/>
        <dsp:cNvSpPr/>
      </dsp:nvSpPr>
      <dsp:spPr>
        <a:xfrm>
          <a:off x="4021241" y="1262243"/>
          <a:ext cx="1214673" cy="578074"/>
        </a:xfrm>
        <a:custGeom>
          <a:avLst/>
          <a:gdLst/>
          <a:ahLst/>
          <a:cxnLst/>
          <a:rect l="0" t="0" r="0" b="0"/>
          <a:pathLst>
            <a:path>
              <a:moveTo>
                <a:pt x="1214673" y="0"/>
              </a:moveTo>
              <a:lnTo>
                <a:pt x="1214673" y="393940"/>
              </a:lnTo>
              <a:lnTo>
                <a:pt x="0" y="393940"/>
              </a:lnTo>
              <a:lnTo>
                <a:pt x="0" y="578074"/>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44334-C7BB-41B5-BFA8-1802C58284D0}">
      <dsp:nvSpPr>
        <dsp:cNvPr id="0" name=""/>
        <dsp:cNvSpPr/>
      </dsp:nvSpPr>
      <dsp:spPr>
        <a:xfrm>
          <a:off x="4242091" y="86"/>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9CAC5-ED19-436D-A160-AAB7DFB05935}">
      <dsp:nvSpPr>
        <dsp:cNvPr id="0" name=""/>
        <dsp:cNvSpPr/>
      </dsp:nvSpPr>
      <dsp:spPr>
        <a:xfrm>
          <a:off x="4462940" y="209893"/>
          <a:ext cx="1987648" cy="126215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IPF</a:t>
          </a:r>
        </a:p>
      </dsp:txBody>
      <dsp:txXfrm>
        <a:off x="4499907" y="246860"/>
        <a:ext cx="1913714" cy="1188222"/>
      </dsp:txXfrm>
    </dsp:sp>
    <dsp:sp modelId="{F079EDA6-CDCA-4C37-83C0-74FCFDE723B7}">
      <dsp:nvSpPr>
        <dsp:cNvPr id="0" name=""/>
        <dsp:cNvSpPr/>
      </dsp:nvSpPr>
      <dsp:spPr>
        <a:xfrm>
          <a:off x="3027417" y="1840317"/>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3B668-7AB6-4E3E-8D65-25E859421519}">
      <dsp:nvSpPr>
        <dsp:cNvPr id="0" name=""/>
        <dsp:cNvSpPr/>
      </dsp:nvSpPr>
      <dsp:spPr>
        <a:xfrm>
          <a:off x="3248267" y="2050124"/>
          <a:ext cx="1987648" cy="1262156"/>
        </a:xfrm>
        <a:prstGeom prst="roundRect">
          <a:avLst>
            <a:gd name="adj" fmla="val 10000"/>
          </a:avLst>
        </a:prstGeom>
        <a:solidFill>
          <a:srgbClr val="FF0000">
            <a:alpha val="90000"/>
          </a:srgb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Variáveis de restrição</a:t>
          </a:r>
        </a:p>
      </dsp:txBody>
      <dsp:txXfrm>
        <a:off x="3285234" y="2087091"/>
        <a:ext cx="1913714" cy="1188222"/>
      </dsp:txXfrm>
    </dsp:sp>
    <dsp:sp modelId="{3DA4CAB2-419E-4188-BF53-A30A29916F5D}">
      <dsp:nvSpPr>
        <dsp:cNvPr id="0" name=""/>
        <dsp:cNvSpPr/>
      </dsp:nvSpPr>
      <dsp:spPr>
        <a:xfrm>
          <a:off x="5456764" y="1840317"/>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B483B-8303-40A5-BF8A-B95FF67041DE}">
      <dsp:nvSpPr>
        <dsp:cNvPr id="0" name=""/>
        <dsp:cNvSpPr/>
      </dsp:nvSpPr>
      <dsp:spPr>
        <a:xfrm>
          <a:off x="5677614" y="2050124"/>
          <a:ext cx="1987648" cy="126215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Variáveis de Interesse</a:t>
          </a:r>
        </a:p>
      </dsp:txBody>
      <dsp:txXfrm>
        <a:off x="5714581" y="2087091"/>
        <a:ext cx="1913714" cy="1188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31F8-A61F-4F1B-86BE-43E7694B9BBA}">
      <dsp:nvSpPr>
        <dsp:cNvPr id="0" name=""/>
        <dsp:cNvSpPr/>
      </dsp:nvSpPr>
      <dsp:spPr>
        <a:xfrm>
          <a:off x="5235915" y="1262243"/>
          <a:ext cx="1214673" cy="578074"/>
        </a:xfrm>
        <a:custGeom>
          <a:avLst/>
          <a:gdLst/>
          <a:ahLst/>
          <a:cxnLst/>
          <a:rect l="0" t="0" r="0" b="0"/>
          <a:pathLst>
            <a:path>
              <a:moveTo>
                <a:pt x="0" y="0"/>
              </a:moveTo>
              <a:lnTo>
                <a:pt x="0" y="393940"/>
              </a:lnTo>
              <a:lnTo>
                <a:pt x="1214673" y="393940"/>
              </a:lnTo>
              <a:lnTo>
                <a:pt x="1214673" y="578074"/>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3C496-CB88-4C7C-B478-125F2335FC77}">
      <dsp:nvSpPr>
        <dsp:cNvPr id="0" name=""/>
        <dsp:cNvSpPr/>
      </dsp:nvSpPr>
      <dsp:spPr>
        <a:xfrm>
          <a:off x="4021241" y="1262243"/>
          <a:ext cx="1214673" cy="578074"/>
        </a:xfrm>
        <a:custGeom>
          <a:avLst/>
          <a:gdLst/>
          <a:ahLst/>
          <a:cxnLst/>
          <a:rect l="0" t="0" r="0" b="0"/>
          <a:pathLst>
            <a:path>
              <a:moveTo>
                <a:pt x="1214673" y="0"/>
              </a:moveTo>
              <a:lnTo>
                <a:pt x="1214673" y="393940"/>
              </a:lnTo>
              <a:lnTo>
                <a:pt x="0" y="393940"/>
              </a:lnTo>
              <a:lnTo>
                <a:pt x="0" y="578074"/>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44334-C7BB-41B5-BFA8-1802C58284D0}">
      <dsp:nvSpPr>
        <dsp:cNvPr id="0" name=""/>
        <dsp:cNvSpPr/>
      </dsp:nvSpPr>
      <dsp:spPr>
        <a:xfrm>
          <a:off x="4242091" y="86"/>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9CAC5-ED19-436D-A160-AAB7DFB05935}">
      <dsp:nvSpPr>
        <dsp:cNvPr id="0" name=""/>
        <dsp:cNvSpPr/>
      </dsp:nvSpPr>
      <dsp:spPr>
        <a:xfrm>
          <a:off x="4462940" y="209893"/>
          <a:ext cx="1987648" cy="1262156"/>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IPF</a:t>
          </a:r>
        </a:p>
      </dsp:txBody>
      <dsp:txXfrm>
        <a:off x="4499907" y="246860"/>
        <a:ext cx="1913714" cy="1188222"/>
      </dsp:txXfrm>
    </dsp:sp>
    <dsp:sp modelId="{F079EDA6-CDCA-4C37-83C0-74FCFDE723B7}">
      <dsp:nvSpPr>
        <dsp:cNvPr id="0" name=""/>
        <dsp:cNvSpPr/>
      </dsp:nvSpPr>
      <dsp:spPr>
        <a:xfrm>
          <a:off x="3027417" y="1840317"/>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3B668-7AB6-4E3E-8D65-25E859421519}">
      <dsp:nvSpPr>
        <dsp:cNvPr id="0" name=""/>
        <dsp:cNvSpPr/>
      </dsp:nvSpPr>
      <dsp:spPr>
        <a:xfrm>
          <a:off x="3248267" y="2050124"/>
          <a:ext cx="1987648" cy="1262156"/>
        </a:xfrm>
        <a:prstGeom prst="roundRect">
          <a:avLst>
            <a:gd name="adj" fmla="val 10000"/>
          </a:avLst>
        </a:prstGeom>
        <a:solidFill>
          <a:schemeClr val="bg1">
            <a:lumMod val="75000"/>
            <a:alpha val="9000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Variáveis de restrição</a:t>
          </a:r>
        </a:p>
      </dsp:txBody>
      <dsp:txXfrm>
        <a:off x="3285234" y="2087091"/>
        <a:ext cx="1913714" cy="1188222"/>
      </dsp:txXfrm>
    </dsp:sp>
    <dsp:sp modelId="{3DA4CAB2-419E-4188-BF53-A30A29916F5D}">
      <dsp:nvSpPr>
        <dsp:cNvPr id="0" name=""/>
        <dsp:cNvSpPr/>
      </dsp:nvSpPr>
      <dsp:spPr>
        <a:xfrm>
          <a:off x="5456764" y="1840317"/>
          <a:ext cx="1987648" cy="12621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B483B-8303-40A5-BF8A-B95FF67041DE}">
      <dsp:nvSpPr>
        <dsp:cNvPr id="0" name=""/>
        <dsp:cNvSpPr/>
      </dsp:nvSpPr>
      <dsp:spPr>
        <a:xfrm>
          <a:off x="5677614" y="2050124"/>
          <a:ext cx="1987648" cy="1262156"/>
        </a:xfrm>
        <a:prstGeom prst="roundRect">
          <a:avLst>
            <a:gd name="adj" fmla="val 10000"/>
          </a:avLst>
        </a:prstGeom>
        <a:solidFill>
          <a:srgbClr val="FF0000">
            <a:alpha val="90000"/>
          </a:srgb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Variáveis de Interesse</a:t>
          </a:r>
        </a:p>
      </dsp:txBody>
      <dsp:txXfrm>
        <a:off x="5714581" y="2087091"/>
        <a:ext cx="1913714" cy="11882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8CA3-421C-42A6-9AB5-4C1A06547025}" type="datetimeFigureOut">
              <a:rPr lang="pt-BR" smtClean="0"/>
              <a:pPr/>
              <a:t>18/12/2018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539B6-BCCE-44A9-A00B-2F2FE54EB680}" type="slidenum">
              <a:rPr lang="pt-BR" smtClean="0"/>
              <a:pPr/>
              <a:t>‹nº›</a:t>
            </a:fld>
            <a:endParaRPr lang="pt-BR"/>
          </a:p>
        </p:txBody>
      </p:sp>
    </p:spTree>
    <p:extLst>
      <p:ext uri="{BB962C8B-B14F-4D97-AF65-F5344CB8AC3E}">
        <p14:creationId xmlns:p14="http://schemas.microsoft.com/office/powerpoint/2010/main" val="1236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Estudos focalizados de </a:t>
            </a:r>
            <a:r>
              <a:rPr lang="pt-BR" sz="1200" b="0" i="0" u="none" strike="noStrike" kern="1200" baseline="0" dirty="0" err="1">
                <a:solidFill>
                  <a:schemeClr val="tx1"/>
                </a:solidFill>
                <a:latin typeface="+mn-lt"/>
                <a:ea typeface="+mn-ea"/>
                <a:cs typeface="+mn-cs"/>
              </a:rPr>
              <a:t>identifi</a:t>
            </a:r>
            <a:r>
              <a:rPr lang="pt-BR" sz="1200" b="0" i="0" u="none" strike="noStrike" kern="1200" baseline="0" dirty="0">
                <a:solidFill>
                  <a:schemeClr val="tx1"/>
                </a:solidFill>
                <a:latin typeface="+mn-lt"/>
                <a:ea typeface="+mn-ea"/>
                <a:cs typeface="+mn-cs"/>
              </a:rPr>
              <a:t> cação da pobreza e </a:t>
            </a:r>
            <a:r>
              <a:rPr lang="pt-BR" sz="1200" b="0" i="0" u="none" strike="noStrike" kern="1200" baseline="0" dirty="0" err="1">
                <a:solidFill>
                  <a:schemeClr val="tx1"/>
                </a:solidFill>
                <a:latin typeface="+mn-lt"/>
                <a:ea typeface="+mn-ea"/>
                <a:cs typeface="+mn-cs"/>
              </a:rPr>
              <a:t>classifi</a:t>
            </a:r>
            <a:r>
              <a:rPr lang="pt-BR" sz="1200" b="0" i="0" u="none" strike="noStrike" kern="1200" baseline="0" dirty="0">
                <a:solidFill>
                  <a:schemeClr val="tx1"/>
                </a:solidFill>
                <a:latin typeface="+mn-lt"/>
                <a:ea typeface="+mn-ea"/>
                <a:cs typeface="+mn-cs"/>
              </a:rPr>
              <a:t> cação da população segundo faixas de rendimentos dominam grande parte das discussões sobre políticas sociais no Brasil (Neri e </a:t>
            </a:r>
            <a:r>
              <a:rPr lang="pt-BR" sz="1200" b="0" i="0" u="none" strike="noStrike" kern="1200" baseline="0" dirty="0" err="1">
                <a:solidFill>
                  <a:schemeClr val="tx1"/>
                </a:solidFill>
                <a:latin typeface="+mn-lt"/>
                <a:ea typeface="+mn-ea"/>
                <a:cs typeface="+mn-cs"/>
              </a:rPr>
              <a:t>Carvalhaes</a:t>
            </a:r>
            <a:r>
              <a:rPr lang="pt-BR" sz="1200" b="0" i="0" u="none" strike="noStrike" kern="1200" baseline="0" dirty="0">
                <a:solidFill>
                  <a:schemeClr val="tx1"/>
                </a:solidFill>
                <a:latin typeface="+mn-lt"/>
                <a:ea typeface="+mn-ea"/>
                <a:cs typeface="+mn-cs"/>
              </a:rPr>
              <a:t>, 2008; IPEA, 2008). Embora a renda cumpra um importante papel para a inserção dos indivíduos no mercado de bens e produtos, não pode ser vista como único fator delimitador da posição dos indivíduos na hierarquia de uma sociedade. Como alternativa à </a:t>
            </a:r>
            <a:r>
              <a:rPr lang="pt-BR" sz="1200" b="0" i="0" u="none" strike="noStrike" kern="1200" baseline="0" dirty="0" err="1">
                <a:solidFill>
                  <a:schemeClr val="tx1"/>
                </a:solidFill>
                <a:latin typeface="+mn-lt"/>
                <a:ea typeface="+mn-ea"/>
                <a:cs typeface="+mn-cs"/>
              </a:rPr>
              <a:t>estratifi</a:t>
            </a:r>
            <a:r>
              <a:rPr lang="pt-BR" sz="1200" b="0" i="0" u="none" strike="noStrike" kern="1200" baseline="0" dirty="0">
                <a:solidFill>
                  <a:schemeClr val="tx1"/>
                </a:solidFill>
                <a:latin typeface="+mn-lt"/>
                <a:ea typeface="+mn-ea"/>
                <a:cs typeface="+mn-cs"/>
              </a:rPr>
              <a:t> cação da população segundo faixas de rendimentos, a literatura social propõe tipologias baseadas em conceitos mais abrangentes, os quais seriam aproximações mais condizentes ao comportamento de classes de uma sociedade (Erikson e </a:t>
            </a:r>
            <a:r>
              <a:rPr lang="pt-BR" sz="1200" b="0" i="0" u="none" strike="noStrike" kern="1200" baseline="0" dirty="0" err="1">
                <a:solidFill>
                  <a:schemeClr val="tx1"/>
                </a:solidFill>
                <a:latin typeface="+mn-lt"/>
                <a:ea typeface="+mn-ea"/>
                <a:cs typeface="+mn-cs"/>
              </a:rPr>
              <a:t>Goldthorpe</a:t>
            </a:r>
            <a:r>
              <a:rPr lang="pt-BR" sz="1200" b="0" i="0" u="none" strike="noStrike" kern="1200" baseline="0" dirty="0">
                <a:solidFill>
                  <a:schemeClr val="tx1"/>
                </a:solidFill>
                <a:latin typeface="+mn-lt"/>
                <a:ea typeface="+mn-ea"/>
                <a:cs typeface="+mn-cs"/>
              </a:rPr>
              <a:t>, 1992; Rose e Harrison, 2007; Rose e </a:t>
            </a:r>
            <a:r>
              <a:rPr lang="pt-BR" sz="1200" b="0" i="0" u="none" strike="noStrike" kern="1200" baseline="0" dirty="0" err="1">
                <a:solidFill>
                  <a:schemeClr val="tx1"/>
                </a:solidFill>
                <a:latin typeface="+mn-lt"/>
                <a:ea typeface="+mn-ea"/>
                <a:cs typeface="+mn-cs"/>
              </a:rPr>
              <a:t>Pevalin</a:t>
            </a:r>
            <a:r>
              <a:rPr lang="pt-BR" sz="1200" b="0" i="0" u="none" strike="noStrike" kern="1200" baseline="0" dirty="0">
                <a:solidFill>
                  <a:schemeClr val="tx1"/>
                </a:solidFill>
                <a:latin typeface="+mn-lt"/>
                <a:ea typeface="+mn-ea"/>
                <a:cs typeface="+mn-cs"/>
              </a:rPr>
              <a:t>, 2005; Wright, 1985; </a:t>
            </a:r>
            <a:r>
              <a:rPr lang="pt-BR" sz="1200" b="0" i="0" u="none" strike="noStrike" kern="1200" baseline="0" dirty="0" err="1">
                <a:solidFill>
                  <a:schemeClr val="tx1"/>
                </a:solidFill>
                <a:latin typeface="+mn-lt"/>
                <a:ea typeface="+mn-ea"/>
                <a:cs typeface="+mn-cs"/>
              </a:rPr>
              <a:t>Jannuzzi</a:t>
            </a:r>
            <a:r>
              <a:rPr lang="pt-BR" sz="1200" b="0" i="0" u="none" strike="noStrike" kern="1200" baseline="0" dirty="0">
                <a:solidFill>
                  <a:schemeClr val="tx1"/>
                </a:solidFill>
                <a:latin typeface="+mn-lt"/>
                <a:ea typeface="+mn-ea"/>
                <a:cs typeface="+mn-cs"/>
              </a:rPr>
              <a:t>, 2003; Valle Silva, 1985; Santos, 2005).</a:t>
            </a:r>
          </a:p>
          <a:p>
            <a:r>
              <a:rPr lang="pt-BR" sz="1200" b="0" i="0" u="none" strike="noStrike" kern="1200" baseline="0" dirty="0">
                <a:solidFill>
                  <a:schemeClr val="tx1"/>
                </a:solidFill>
                <a:latin typeface="+mn-lt"/>
                <a:ea typeface="+mn-ea"/>
                <a:cs typeface="+mn-cs"/>
              </a:rPr>
              <a:t>Segundo Mills (1979), as ocupações passaram a cumprir papel essencial na formação da estrutura das sociedades capitalistas modernas, sendo o elemento</a:t>
            </a:r>
          </a:p>
          <a:p>
            <a:r>
              <a:rPr lang="pt-BR" sz="1200" b="0" i="0" u="none" strike="noStrike" kern="1200" baseline="0" dirty="0">
                <a:solidFill>
                  <a:schemeClr val="tx1"/>
                </a:solidFill>
                <a:latin typeface="+mn-lt"/>
                <a:ea typeface="+mn-ea"/>
                <a:cs typeface="+mn-cs"/>
              </a:rPr>
              <a:t>marcante desse processo o surgimento de uma importante massa de trabalhadores assalariados de classe média. A ideia central é a de que a ocupação,</a:t>
            </a:r>
          </a:p>
          <a:p>
            <a:r>
              <a:rPr lang="pt-BR" sz="1200" b="0" i="0" u="none" strike="noStrike" kern="1200" baseline="0" dirty="0">
                <a:solidFill>
                  <a:schemeClr val="tx1"/>
                </a:solidFill>
                <a:latin typeface="+mn-lt"/>
                <a:ea typeface="+mn-ea"/>
                <a:cs typeface="+mn-cs"/>
              </a:rPr>
              <a:t>além de </a:t>
            </a:r>
            <a:r>
              <a:rPr lang="pt-BR" sz="1200" b="0" i="0" u="none" strike="noStrike" kern="1200" baseline="0" dirty="0" err="1">
                <a:solidFill>
                  <a:schemeClr val="tx1"/>
                </a:solidFill>
                <a:latin typeface="+mn-lt"/>
                <a:ea typeface="+mn-ea"/>
                <a:cs typeface="+mn-cs"/>
              </a:rPr>
              <a:t>defi</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nir</a:t>
            </a:r>
            <a:r>
              <a:rPr lang="pt-BR" sz="1200" b="0" i="0" u="none" strike="noStrike" kern="1200" baseline="0" dirty="0">
                <a:solidFill>
                  <a:schemeClr val="tx1"/>
                </a:solidFill>
                <a:latin typeface="+mn-lt"/>
                <a:ea typeface="+mn-ea"/>
                <a:cs typeface="+mn-cs"/>
              </a:rPr>
              <a:t>, em grande medida, a probabilidade de geração de renda dos indivíduos, passou também a associar-se com o prestígio social e a </a:t>
            </a:r>
            <a:r>
              <a:rPr lang="pt-BR" sz="1200" b="0" i="0" u="none" strike="noStrike" kern="1200" baseline="0" dirty="0" err="1">
                <a:solidFill>
                  <a:schemeClr val="tx1"/>
                </a:solidFill>
                <a:latin typeface="+mn-lt"/>
                <a:ea typeface="+mn-ea"/>
                <a:cs typeface="+mn-cs"/>
              </a:rPr>
              <a:t>infl</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uência</a:t>
            </a:r>
            <a:r>
              <a:rPr lang="pt-BR" sz="1200" b="0" i="0" u="none" strike="noStrike" kern="1200" baseline="0" dirty="0">
                <a:solidFill>
                  <a:schemeClr val="tx1"/>
                </a:solidFill>
                <a:latin typeface="+mn-lt"/>
                <a:ea typeface="+mn-ea"/>
                <a:cs typeface="+mn-cs"/>
              </a:rPr>
              <a:t> política proporcionada pela posição ocupacional. </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a:t>
            </a:fld>
            <a:endParaRPr lang="pt-BR"/>
          </a:p>
        </p:txBody>
      </p:sp>
    </p:spTree>
    <p:extLst>
      <p:ext uri="{BB962C8B-B14F-4D97-AF65-F5344CB8AC3E}">
        <p14:creationId xmlns:p14="http://schemas.microsoft.com/office/powerpoint/2010/main" val="400234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11</a:t>
            </a:fld>
            <a:endParaRPr lang="pt-BR"/>
          </a:p>
        </p:txBody>
      </p:sp>
    </p:spTree>
    <p:extLst>
      <p:ext uri="{BB962C8B-B14F-4D97-AF65-F5344CB8AC3E}">
        <p14:creationId xmlns:p14="http://schemas.microsoft.com/office/powerpoint/2010/main" val="185150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 resumo do que os autores executam no artigo eles aplicam a microssimulação espacial pelo método IPF, gera microdados espaciais em escala dos municípios da RM de Atenas, valida esses dados estatisticamente primeiro internamente, ou seja, entre os dados originais do censo x simulado, e depois externamente, entre dados de outras bases de </a:t>
            </a:r>
            <a:r>
              <a:rPr lang="pt-BR" sz="1200" kern="1200" dirty="0" err="1">
                <a:solidFill>
                  <a:schemeClr val="tx1"/>
                </a:solidFill>
                <a:effectLst/>
                <a:latin typeface="+mn-lt"/>
                <a:ea typeface="+mn-ea"/>
                <a:cs typeface="+mn-cs"/>
              </a:rPr>
              <a:t>dadps</a:t>
            </a:r>
            <a:r>
              <a:rPr lang="pt-BR" sz="1200" kern="1200" dirty="0">
                <a:solidFill>
                  <a:schemeClr val="tx1"/>
                </a:solidFill>
                <a:effectLst/>
                <a:latin typeface="+mn-lt"/>
                <a:ea typeface="+mn-ea"/>
                <a:cs typeface="+mn-cs"/>
              </a:rPr>
              <a:t> x dados do censo x simulado. E por fim Calculam as taxas AROP, MD, MPI.</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Esse procedimento é feito para o conjunto de dados 2001/2006</a:t>
            </a:r>
          </a:p>
          <a:p>
            <a:r>
              <a:rPr lang="pt-BR" sz="1200" kern="1200" dirty="0">
                <a:solidFill>
                  <a:schemeClr val="tx1"/>
                </a:solidFill>
                <a:effectLst/>
                <a:latin typeface="+mn-lt"/>
                <a:ea typeface="+mn-ea"/>
                <a:cs typeface="+mn-cs"/>
              </a:rPr>
              <a:t>E para o conjunto de dados 2011/2011</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12</a:t>
            </a:fld>
            <a:endParaRPr lang="pt-BR"/>
          </a:p>
        </p:txBody>
      </p:sp>
    </p:spTree>
    <p:extLst>
      <p:ext uri="{BB962C8B-B14F-4D97-AF65-F5344CB8AC3E}">
        <p14:creationId xmlns:p14="http://schemas.microsoft.com/office/powerpoint/2010/main" val="352042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é </a:t>
            </a:r>
            <a:r>
              <a:rPr lang="pt-BR" dirty="0" err="1"/>
              <a:t>microssimulação</a:t>
            </a:r>
            <a:r>
              <a:rPr lang="pt-BR" dirty="0"/>
              <a:t> espacial</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13</a:t>
            </a:fld>
            <a:endParaRPr lang="pt-BR"/>
          </a:p>
        </p:txBody>
      </p:sp>
    </p:spTree>
    <p:extLst>
      <p:ext uri="{BB962C8B-B14F-4D97-AF65-F5344CB8AC3E}">
        <p14:creationId xmlns:p14="http://schemas.microsoft.com/office/powerpoint/2010/main" val="143391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14</a:t>
            </a:fld>
            <a:endParaRPr lang="pt-BR"/>
          </a:p>
        </p:txBody>
      </p:sp>
    </p:spTree>
    <p:extLst>
      <p:ext uri="{BB962C8B-B14F-4D97-AF65-F5344CB8AC3E}">
        <p14:creationId xmlns:p14="http://schemas.microsoft.com/office/powerpoint/2010/main" val="352042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método IPF necessita de dois conjuntos variáveis para ser executado: as variáveis de restrição e as variáveis de interesse.</a:t>
            </a: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15</a:t>
            </a:fld>
            <a:endParaRPr lang="pt-BR"/>
          </a:p>
        </p:txBody>
      </p:sp>
    </p:spTree>
    <p:extLst>
      <p:ext uri="{BB962C8B-B14F-4D97-AF65-F5344CB8AC3E}">
        <p14:creationId xmlns:p14="http://schemas.microsoft.com/office/powerpoint/2010/main" val="69273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As variáveis de restrição são aquelas em comum dos 2 dados, elas estão contidas tanto nos dados agregados quanto nos microdados e servem para alocação e expansão dos dados. As variáveis de restrição utilizadas no artigo foram...</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16</a:t>
            </a:fld>
            <a:endParaRPr lang="pt-BR"/>
          </a:p>
        </p:txBody>
      </p:sp>
    </p:spTree>
    <p:extLst>
      <p:ext uri="{BB962C8B-B14F-4D97-AF65-F5344CB8AC3E}">
        <p14:creationId xmlns:p14="http://schemas.microsoft.com/office/powerpoint/2010/main" val="2065892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Já as variáveis de interesse são aquelas que estão contidas apenas no dado amostral e são elas que se quer conhecer melhor em pequenas áreas, ou seja, são elas que serão estimadas para haver uma diminuição da escala espacial. </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17</a:t>
            </a:fld>
            <a:endParaRPr lang="pt-BR"/>
          </a:p>
        </p:txBody>
      </p:sp>
    </p:spTree>
    <p:extLst>
      <p:ext uri="{BB962C8B-B14F-4D97-AF65-F5344CB8AC3E}">
        <p14:creationId xmlns:p14="http://schemas.microsoft.com/office/powerpoint/2010/main" val="353797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que o método vai fazer? Vai atribuir pesos , através dessa equação, para a variável de interesse “renda” para tentar estimar em uma unidade territorial de municípios, já que ela esta em uma unidade territorial de país. Quanto mais representativas forem as características de um indivíduo para um determinado </a:t>
            </a:r>
            <a:r>
              <a:rPr lang="pt-BR" sz="1200" kern="1200" dirty="0" err="1">
                <a:solidFill>
                  <a:schemeClr val="tx1"/>
                </a:solidFill>
                <a:effectLst/>
                <a:latin typeface="+mn-lt"/>
                <a:ea typeface="+mn-ea"/>
                <a:cs typeface="+mn-cs"/>
              </a:rPr>
              <a:t>municipio</a:t>
            </a:r>
            <a:r>
              <a:rPr lang="pt-BR" sz="1200" kern="1200" dirty="0">
                <a:solidFill>
                  <a:schemeClr val="tx1"/>
                </a:solidFill>
                <a:effectLst/>
                <a:latin typeface="+mn-lt"/>
                <a:ea typeface="+mn-ea"/>
                <a:cs typeface="+mn-cs"/>
              </a:rPr>
              <a:t>, maior será o peso atribuído a ele. No extremo oposto, quanto mais raras forem as características de um indivíduo, menor será o seu peso.</a:t>
            </a:r>
          </a:p>
          <a:p>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18</a:t>
            </a:fld>
            <a:endParaRPr lang="pt-BR"/>
          </a:p>
        </p:txBody>
      </p:sp>
    </p:spTree>
    <p:extLst>
      <p:ext uri="{BB962C8B-B14F-4D97-AF65-F5344CB8AC3E}">
        <p14:creationId xmlns:p14="http://schemas.microsoft.com/office/powerpoint/2010/main" val="76676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Então para calcular os pesos primeiramente inicia-se todos os indivíduos com peso 1, ou seja, todos os indivíduos tem peso igual para todos os municípios.</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19</a:t>
            </a:fld>
            <a:endParaRPr lang="pt-BR"/>
          </a:p>
        </p:txBody>
      </p:sp>
    </p:spTree>
    <p:extLst>
      <p:ext uri="{BB962C8B-B14F-4D97-AF65-F5344CB8AC3E}">
        <p14:creationId xmlns:p14="http://schemas.microsoft.com/office/powerpoint/2010/main" val="160334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Depois será feito a primeira iteração . </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20</a:t>
            </a:fld>
            <a:endParaRPr lang="pt-BR"/>
          </a:p>
        </p:txBody>
      </p:sp>
    </p:spTree>
    <p:extLst>
      <p:ext uri="{BB962C8B-B14F-4D97-AF65-F5344CB8AC3E}">
        <p14:creationId xmlns:p14="http://schemas.microsoft.com/office/powerpoint/2010/main" val="10402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err="1">
                <a:solidFill>
                  <a:schemeClr val="tx1"/>
                </a:solidFill>
                <a:latin typeface="+mn-lt"/>
                <a:ea typeface="+mn-ea"/>
                <a:cs typeface="+mn-cs"/>
              </a:rPr>
              <a:t>Identifi</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car</a:t>
            </a:r>
            <a:r>
              <a:rPr lang="pt-BR" sz="1200" b="0" i="0" u="none" strike="noStrike" kern="1200" baseline="0" dirty="0">
                <a:solidFill>
                  <a:schemeClr val="tx1"/>
                </a:solidFill>
                <a:latin typeface="+mn-lt"/>
                <a:ea typeface="+mn-ea"/>
                <a:cs typeface="+mn-cs"/>
              </a:rPr>
              <a:t> a estrutura </a:t>
            </a:r>
            <a:r>
              <a:rPr lang="pt-BR" sz="1200" b="0" i="0" u="none" strike="noStrike" kern="1200" baseline="0" dirty="0" err="1">
                <a:solidFill>
                  <a:schemeClr val="tx1"/>
                </a:solidFill>
                <a:latin typeface="+mn-lt"/>
                <a:ea typeface="+mn-ea"/>
                <a:cs typeface="+mn-cs"/>
              </a:rPr>
              <a:t>sócio-ocupacional</a:t>
            </a:r>
            <a:r>
              <a:rPr lang="pt-BR" sz="1200" b="0" i="0" u="none" strike="noStrike" kern="1200" baseline="0" dirty="0">
                <a:solidFill>
                  <a:schemeClr val="tx1"/>
                </a:solidFill>
                <a:latin typeface="+mn-lt"/>
                <a:ea typeface="+mn-ea"/>
                <a:cs typeface="+mn-cs"/>
              </a:rPr>
              <a:t> de uma sociedade enriquece análises nas mais variadas áreas da pesquisa social, sejam essas relacionadas à exclusão, desigualdade, mobilidade, saúde, consumo, entre outras (Erikson e </a:t>
            </a:r>
            <a:r>
              <a:rPr lang="pt-BR" sz="1200" b="0" i="0" u="none" strike="noStrike" kern="1200" baseline="0" dirty="0" err="1">
                <a:solidFill>
                  <a:schemeClr val="tx1"/>
                </a:solidFill>
                <a:latin typeface="+mn-lt"/>
                <a:ea typeface="+mn-ea"/>
                <a:cs typeface="+mn-cs"/>
              </a:rPr>
              <a:t>Goldthorpe</a:t>
            </a:r>
            <a:r>
              <a:rPr lang="pt-BR" sz="1200" b="0" i="0" u="none" strike="noStrike" kern="1200" baseline="0" dirty="0">
                <a:solidFill>
                  <a:schemeClr val="tx1"/>
                </a:solidFill>
                <a:latin typeface="+mn-lt"/>
                <a:ea typeface="+mn-ea"/>
                <a:cs typeface="+mn-cs"/>
              </a:rPr>
              <a:t>, 1992; Rose e </a:t>
            </a:r>
            <a:r>
              <a:rPr lang="pt-BR" sz="1200" b="0" i="0" u="none" strike="noStrike" kern="1200" baseline="0" dirty="0" err="1">
                <a:solidFill>
                  <a:schemeClr val="tx1"/>
                </a:solidFill>
                <a:latin typeface="+mn-lt"/>
                <a:ea typeface="+mn-ea"/>
                <a:cs typeface="+mn-cs"/>
              </a:rPr>
              <a:t>Pevalin</a:t>
            </a:r>
            <a:r>
              <a:rPr lang="pt-BR" sz="1200" b="0" i="0" u="none" strike="noStrike" kern="1200" baseline="0" dirty="0">
                <a:solidFill>
                  <a:schemeClr val="tx1"/>
                </a:solidFill>
                <a:latin typeface="+mn-lt"/>
                <a:ea typeface="+mn-ea"/>
                <a:cs typeface="+mn-cs"/>
              </a:rPr>
              <a:t>, 2005; Rodrigues e Maia, 2010; Santos,</a:t>
            </a:r>
          </a:p>
          <a:p>
            <a:r>
              <a:rPr lang="pt-BR" sz="1200" b="0" i="0" u="none" strike="noStrike" kern="1200" baseline="0" dirty="0">
                <a:solidFill>
                  <a:schemeClr val="tx1"/>
                </a:solidFill>
                <a:latin typeface="+mn-lt"/>
                <a:ea typeface="+mn-ea"/>
                <a:cs typeface="+mn-cs"/>
              </a:rPr>
              <a:t>2009; Valle Silva et al., 2003)..</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a:t>
            </a:fld>
            <a:endParaRPr lang="pt-BR"/>
          </a:p>
        </p:txBody>
      </p:sp>
    </p:spTree>
    <p:extLst>
      <p:ext uri="{BB962C8B-B14F-4D97-AF65-F5344CB8AC3E}">
        <p14:creationId xmlns:p14="http://schemas.microsoft.com/office/powerpoint/2010/main" val="287295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Quanto mais representativas forem as características de um indivíduo para uma determinada área, maior será o peso atribuído a ele. No extremo oposto, quanto mais raras forem as características de um indivíduo, menor será o seu peso.</a:t>
            </a: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21</a:t>
            </a:fld>
            <a:endParaRPr lang="pt-BR"/>
          </a:p>
        </p:txBody>
      </p:sp>
    </p:spTree>
    <p:extLst>
      <p:ext uri="{BB962C8B-B14F-4D97-AF65-F5344CB8AC3E}">
        <p14:creationId xmlns:p14="http://schemas.microsoft.com/office/powerpoint/2010/main" val="230021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22</a:t>
            </a:fld>
            <a:endParaRPr lang="pt-BR"/>
          </a:p>
        </p:txBody>
      </p:sp>
    </p:spTree>
    <p:extLst>
      <p:ext uri="{BB962C8B-B14F-4D97-AF65-F5344CB8AC3E}">
        <p14:creationId xmlns:p14="http://schemas.microsoft.com/office/powerpoint/2010/main" val="386175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Quanto mais representativas forem as características de um indivíduo para uma determinada área, maior será o peso atribuído a ele. No extremo oposto, quanto mais raras forem as características de um indivíduo, menor será o seu peso.</a:t>
            </a: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23</a:t>
            </a:fld>
            <a:endParaRPr lang="pt-BR"/>
          </a:p>
        </p:txBody>
      </p:sp>
    </p:spTree>
    <p:extLst>
      <p:ext uri="{BB962C8B-B14F-4D97-AF65-F5344CB8AC3E}">
        <p14:creationId xmlns:p14="http://schemas.microsoft.com/office/powerpoint/2010/main" val="216552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Quanto mais representativas forem as características de um indivíduo para uma determinada área, maior será o peso atribuído a ele. No extremo oposto, quanto mais raras forem as características de um indivíduo, menor será o seu peso.</a:t>
            </a: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24</a:t>
            </a:fld>
            <a:endParaRPr lang="pt-BR"/>
          </a:p>
        </p:txBody>
      </p:sp>
    </p:spTree>
    <p:extLst>
      <p:ext uri="{BB962C8B-B14F-4D97-AF65-F5344CB8AC3E}">
        <p14:creationId xmlns:p14="http://schemas.microsoft.com/office/powerpoint/2010/main" val="2914228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é </a:t>
            </a:r>
            <a:r>
              <a:rPr lang="pt-BR" dirty="0" err="1"/>
              <a:t>microssimulação</a:t>
            </a:r>
            <a:r>
              <a:rPr lang="pt-BR" dirty="0"/>
              <a:t> espacial</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25</a:t>
            </a:fld>
            <a:endParaRPr lang="pt-BR"/>
          </a:p>
        </p:txBody>
      </p:sp>
    </p:spTree>
    <p:extLst>
      <p:ext uri="{BB962C8B-B14F-4D97-AF65-F5344CB8AC3E}">
        <p14:creationId xmlns:p14="http://schemas.microsoft.com/office/powerpoint/2010/main" val="3126478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é </a:t>
            </a:r>
            <a:r>
              <a:rPr lang="pt-BR" dirty="0" err="1"/>
              <a:t>microssimulação</a:t>
            </a:r>
            <a:r>
              <a:rPr lang="pt-BR" dirty="0"/>
              <a:t> espacial</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26</a:t>
            </a:fld>
            <a:endParaRPr lang="pt-BR"/>
          </a:p>
        </p:txBody>
      </p:sp>
    </p:spTree>
    <p:extLst>
      <p:ext uri="{BB962C8B-B14F-4D97-AF65-F5344CB8AC3E}">
        <p14:creationId xmlns:p14="http://schemas.microsoft.com/office/powerpoint/2010/main" val="287239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é </a:t>
            </a:r>
            <a:r>
              <a:rPr lang="pt-BR" dirty="0" err="1"/>
              <a:t>microssimulação</a:t>
            </a:r>
            <a:r>
              <a:rPr lang="pt-BR" dirty="0"/>
              <a:t> espacial</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27</a:t>
            </a:fld>
            <a:endParaRPr lang="pt-BR"/>
          </a:p>
        </p:txBody>
      </p:sp>
    </p:spTree>
    <p:extLst>
      <p:ext uri="{BB962C8B-B14F-4D97-AF65-F5344CB8AC3E}">
        <p14:creationId xmlns:p14="http://schemas.microsoft.com/office/powerpoint/2010/main" val="90313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é </a:t>
            </a:r>
            <a:r>
              <a:rPr lang="pt-BR" dirty="0" err="1"/>
              <a:t>microssimulação</a:t>
            </a:r>
            <a:r>
              <a:rPr lang="pt-BR" dirty="0"/>
              <a:t> espacial</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28</a:t>
            </a:fld>
            <a:endParaRPr lang="pt-BR"/>
          </a:p>
        </p:txBody>
      </p:sp>
    </p:spTree>
    <p:extLst>
      <p:ext uri="{BB962C8B-B14F-4D97-AF65-F5344CB8AC3E}">
        <p14:creationId xmlns:p14="http://schemas.microsoft.com/office/powerpoint/2010/main" val="103520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Ligada ao ciclo econômico do café</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29</a:t>
            </a:fld>
            <a:endParaRPr lang="pt-BR"/>
          </a:p>
        </p:txBody>
      </p:sp>
    </p:spTree>
    <p:extLst>
      <p:ext uri="{BB962C8B-B14F-4D97-AF65-F5344CB8AC3E}">
        <p14:creationId xmlns:p14="http://schemas.microsoft.com/office/powerpoint/2010/main" val="2191641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30</a:t>
            </a:fld>
            <a:endParaRPr lang="pt-BR"/>
          </a:p>
        </p:txBody>
      </p:sp>
    </p:spTree>
    <p:extLst>
      <p:ext uri="{BB962C8B-B14F-4D97-AF65-F5344CB8AC3E}">
        <p14:creationId xmlns:p14="http://schemas.microsoft.com/office/powerpoint/2010/main" val="105005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objetivo</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4</a:t>
            </a:fld>
            <a:endParaRPr lang="pt-BR"/>
          </a:p>
        </p:txBody>
      </p:sp>
    </p:spTree>
    <p:extLst>
      <p:ext uri="{BB962C8B-B14F-4D97-AF65-F5344CB8AC3E}">
        <p14:creationId xmlns:p14="http://schemas.microsoft.com/office/powerpoint/2010/main" val="1255793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17</a:t>
            </a:r>
          </a:p>
          <a:p>
            <a:r>
              <a:rPr lang="pt-BR" dirty="0"/>
              <a:t>10</a:t>
            </a:r>
          </a:p>
          <a:p>
            <a:r>
              <a:rPr lang="pt-BR" dirty="0"/>
              <a:t>22</a:t>
            </a:r>
          </a:p>
          <a:p>
            <a:r>
              <a:rPr lang="pt-BR" dirty="0"/>
              <a:t>17</a:t>
            </a:r>
          </a:p>
          <a:p>
            <a:r>
              <a:rPr lang="pt-BR" dirty="0"/>
              <a:t>20</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31</a:t>
            </a:fld>
            <a:endParaRPr lang="pt-BR"/>
          </a:p>
        </p:txBody>
      </p:sp>
    </p:spTree>
    <p:extLst>
      <p:ext uri="{BB962C8B-B14F-4D97-AF65-F5344CB8AC3E}">
        <p14:creationId xmlns:p14="http://schemas.microsoft.com/office/powerpoint/2010/main" val="2746884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17</a:t>
            </a:r>
          </a:p>
          <a:p>
            <a:r>
              <a:rPr lang="pt-BR" dirty="0"/>
              <a:t>10</a:t>
            </a:r>
          </a:p>
          <a:p>
            <a:r>
              <a:rPr lang="pt-BR" dirty="0"/>
              <a:t>22</a:t>
            </a:r>
          </a:p>
          <a:p>
            <a:r>
              <a:rPr lang="pt-BR" dirty="0"/>
              <a:t>17</a:t>
            </a:r>
          </a:p>
          <a:p>
            <a:r>
              <a:rPr lang="pt-BR" dirty="0"/>
              <a:t>20</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32</a:t>
            </a:fld>
            <a:endParaRPr lang="pt-BR"/>
          </a:p>
        </p:txBody>
      </p:sp>
    </p:spTree>
    <p:extLst>
      <p:ext uri="{BB962C8B-B14F-4D97-AF65-F5344CB8AC3E}">
        <p14:creationId xmlns:p14="http://schemas.microsoft.com/office/powerpoint/2010/main" val="3753488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Explicar o método IPF através de um exemplo (com dados reais do que foi feito no trabalho, como o método executa as iterações)</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33</a:t>
            </a:fld>
            <a:endParaRPr lang="pt-BR"/>
          </a:p>
        </p:txBody>
      </p:sp>
    </p:spTree>
    <p:extLst>
      <p:ext uri="{BB962C8B-B14F-4D97-AF65-F5344CB8AC3E}">
        <p14:creationId xmlns:p14="http://schemas.microsoft.com/office/powerpoint/2010/main" val="173089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5</a:t>
            </a:fld>
            <a:endParaRPr lang="pt-BR"/>
          </a:p>
        </p:txBody>
      </p:sp>
    </p:spTree>
    <p:extLst>
      <p:ext uri="{BB962C8B-B14F-4D97-AF65-F5344CB8AC3E}">
        <p14:creationId xmlns:p14="http://schemas.microsoft.com/office/powerpoint/2010/main" val="389287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6</a:t>
            </a:fld>
            <a:endParaRPr lang="pt-BR"/>
          </a:p>
        </p:txBody>
      </p:sp>
    </p:spTree>
    <p:extLst>
      <p:ext uri="{BB962C8B-B14F-4D97-AF65-F5344CB8AC3E}">
        <p14:creationId xmlns:p14="http://schemas.microsoft.com/office/powerpoint/2010/main" val="219723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7</a:t>
            </a:fld>
            <a:endParaRPr lang="pt-BR"/>
          </a:p>
        </p:txBody>
      </p:sp>
    </p:spTree>
    <p:extLst>
      <p:ext uri="{BB962C8B-B14F-4D97-AF65-F5344CB8AC3E}">
        <p14:creationId xmlns:p14="http://schemas.microsoft.com/office/powerpoint/2010/main" val="24002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8</a:t>
            </a:fld>
            <a:endParaRPr lang="pt-BR"/>
          </a:p>
        </p:txBody>
      </p:sp>
    </p:spTree>
    <p:extLst>
      <p:ext uri="{BB962C8B-B14F-4D97-AF65-F5344CB8AC3E}">
        <p14:creationId xmlns:p14="http://schemas.microsoft.com/office/powerpoint/2010/main" val="56281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9</a:t>
            </a:fld>
            <a:endParaRPr lang="pt-BR"/>
          </a:p>
        </p:txBody>
      </p:sp>
    </p:spTree>
    <p:extLst>
      <p:ext uri="{BB962C8B-B14F-4D97-AF65-F5344CB8AC3E}">
        <p14:creationId xmlns:p14="http://schemas.microsoft.com/office/powerpoint/2010/main" val="405958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t>10</a:t>
            </a:fld>
            <a:endParaRPr lang="pt-BR"/>
          </a:p>
        </p:txBody>
      </p:sp>
    </p:spTree>
    <p:extLst>
      <p:ext uri="{BB962C8B-B14F-4D97-AF65-F5344CB8AC3E}">
        <p14:creationId xmlns:p14="http://schemas.microsoft.com/office/powerpoint/2010/main" val="136046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a:t>Clique para editar 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B6E93FE1-C37D-427E-8B25-8492E8C5A8DD}" type="datetimeFigureOut">
              <a:rPr lang="pt-BR" smtClean="0"/>
              <a:pPr/>
              <a:t>18/12/2018</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7C3A7411-F437-433F-BAB9-27D437CDA7E2}"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4" name="Espaço Reservado para Data 3"/>
          <p:cNvSpPr>
            <a:spLocks noGrp="1"/>
          </p:cNvSpPr>
          <p:nvPr>
            <p:ph type="dt" sz="half" idx="10"/>
          </p:nvPr>
        </p:nvSpPr>
        <p:spPr>
          <a:xfrm>
            <a:off x="6400800" y="6355080"/>
            <a:ext cx="2286000" cy="365760"/>
          </a:xfrm>
        </p:spPr>
        <p:txBody>
          <a:bodyPr/>
          <a:lstStyle/>
          <a:p>
            <a:fld id="{B6E93FE1-C37D-427E-8B25-8492E8C5A8DD}" type="datetimeFigureOut">
              <a:rPr lang="pt-BR" smtClean="0"/>
              <a:pPr/>
              <a:t>18/12/2018</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7C3A7411-F437-433F-BAB9-27D437CDA7E2}"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7" name="Espaço Reservado para Data 6"/>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3A7411-F437-433F-BAB9-27D437CDA7E2}"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3A7411-F437-433F-BAB9-27D437CDA7E2}"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3A7411-F437-433F-BAB9-27D437CDA7E2}"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a:t>Clique para editar 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a:t>Clique para editar 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18/12/2018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E93FE1-C37D-427E-8B25-8492E8C5A8DD}" type="datetimeFigureOut">
              <a:rPr lang="pt-BR" smtClean="0"/>
              <a:pPr/>
              <a:t>18/12/2018</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3A7411-F437-433F-BAB9-27D437CDA7E2}"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1268760"/>
            <a:ext cx="7344816" cy="2376264"/>
          </a:xfrm>
        </p:spPr>
        <p:style>
          <a:lnRef idx="2">
            <a:schemeClr val="accent1"/>
          </a:lnRef>
          <a:fillRef idx="1">
            <a:schemeClr val="lt1"/>
          </a:fillRef>
          <a:effectRef idx="0">
            <a:schemeClr val="accent1"/>
          </a:effectRef>
          <a:fontRef idx="minor">
            <a:schemeClr val="dk1"/>
          </a:fontRef>
        </p:style>
        <p:txBody>
          <a:bodyPr>
            <a:normAutofit/>
          </a:bodyPr>
          <a:lstStyle/>
          <a:p>
            <a:pPr algn="ctr"/>
            <a:r>
              <a:rPr lang="pt-BR" dirty="0"/>
              <a:t>Microssimulação espacial: aplicação para identificar a estrutura </a:t>
            </a:r>
            <a:r>
              <a:rPr lang="pt-BR" dirty="0" err="1"/>
              <a:t>sócio-ocupacional</a:t>
            </a:r>
            <a:br>
              <a:rPr lang="pt-BR" dirty="0"/>
            </a:br>
            <a:r>
              <a:rPr lang="pt-BR" dirty="0"/>
              <a:t>na Sub-Região 4 da RMVPLN</a:t>
            </a:r>
          </a:p>
        </p:txBody>
      </p:sp>
      <p:sp>
        <p:nvSpPr>
          <p:cNvPr id="3" name="Subtítulo 2"/>
          <p:cNvSpPr>
            <a:spLocks noGrp="1"/>
          </p:cNvSpPr>
          <p:nvPr>
            <p:ph type="subTitle" idx="1"/>
          </p:nvPr>
        </p:nvSpPr>
        <p:spPr>
          <a:xfrm>
            <a:off x="1691680" y="5085184"/>
            <a:ext cx="6552728" cy="936104"/>
          </a:xfrm>
        </p:spPr>
        <p:txBody>
          <a:bodyPr>
            <a:noAutofit/>
          </a:bodyPr>
          <a:lstStyle/>
          <a:p>
            <a:r>
              <a:rPr lang="pt-BR" sz="1400" dirty="0"/>
              <a:t>População, Espaço e Meio Ambiente – SER457/CST310</a:t>
            </a:r>
          </a:p>
          <a:p>
            <a:r>
              <a:rPr lang="pt-BR" sz="1400" dirty="0"/>
              <a:t>Dra. Silvana Amaral </a:t>
            </a:r>
            <a:r>
              <a:rPr lang="pt-BR" sz="1400" dirty="0" err="1"/>
              <a:t>Kampel</a:t>
            </a:r>
            <a:r>
              <a:rPr lang="pt-BR" sz="1400" dirty="0"/>
              <a:t> e Dr. </a:t>
            </a:r>
            <a:r>
              <a:rPr lang="pt-BR" sz="1400" dirty="0" err="1"/>
              <a:t>Antonio</a:t>
            </a:r>
            <a:r>
              <a:rPr lang="pt-BR" sz="1400" dirty="0"/>
              <a:t> Miguel Vieira Monteiro</a:t>
            </a:r>
          </a:p>
        </p:txBody>
      </p:sp>
      <p:pic>
        <p:nvPicPr>
          <p:cNvPr id="5" name="Imagem 4"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7" name="CaixaDeTexto 6"/>
          <p:cNvSpPr txBox="1"/>
          <p:nvPr/>
        </p:nvSpPr>
        <p:spPr>
          <a:xfrm>
            <a:off x="1115616" y="3635732"/>
            <a:ext cx="7056784" cy="369332"/>
          </a:xfrm>
          <a:prstGeom prst="rect">
            <a:avLst/>
          </a:prstGeom>
          <a:solidFill>
            <a:schemeClr val="bg1"/>
          </a:solidFill>
        </p:spPr>
        <p:txBody>
          <a:bodyPr wrap="square" rtlCol="0">
            <a:spAutoFit/>
          </a:bodyPr>
          <a:lstStyle/>
          <a:p>
            <a:pPr algn="ctr"/>
            <a:r>
              <a:rPr lang="pt-BR" b="1" dirty="0">
                <a:effectLst>
                  <a:outerShdw blurRad="38100" dist="38100" dir="2700000" algn="tl">
                    <a:srgbClr val="000000">
                      <a:alpha val="43137"/>
                    </a:srgbClr>
                  </a:outerShdw>
                </a:effectLst>
              </a:rPr>
              <a:t>Gabriela Carvalho de Oliveira - 142808</a:t>
            </a:r>
          </a:p>
        </p:txBody>
      </p:sp>
    </p:spTree>
    <p:extLst>
      <p:ext uri="{BB962C8B-B14F-4D97-AF65-F5344CB8AC3E}">
        <p14:creationId xmlns:p14="http://schemas.microsoft.com/office/powerpoint/2010/main" val="308892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B793DFD-B583-4C81-89F0-1D726DA37FDD}"/>
              </a:ext>
            </a:extLst>
          </p:cNvPr>
          <p:cNvPicPr>
            <a:picLocks noChangeAspect="1"/>
          </p:cNvPicPr>
          <p:nvPr/>
        </p:nvPicPr>
        <p:blipFill>
          <a:blip r:embed="rId3"/>
          <a:stretch>
            <a:fillRect/>
          </a:stretch>
        </p:blipFill>
        <p:spPr>
          <a:xfrm>
            <a:off x="-33855" y="2906020"/>
            <a:ext cx="6686550" cy="3695700"/>
          </a:xfrm>
          <a:prstGeom prst="rect">
            <a:avLst/>
          </a:prstGeom>
        </p:spPr>
      </p:pic>
      <p:sp>
        <p:nvSpPr>
          <p:cNvPr id="9" name="CaixaDeTexto 8">
            <a:extLst>
              <a:ext uri="{FF2B5EF4-FFF2-40B4-BE49-F238E27FC236}">
                <a16:creationId xmlns:a16="http://schemas.microsoft.com/office/drawing/2014/main" id="{CBC70209-64E8-4151-96F6-1A319F279046}"/>
              </a:ext>
            </a:extLst>
          </p:cNvPr>
          <p:cNvSpPr txBox="1"/>
          <p:nvPr/>
        </p:nvSpPr>
        <p:spPr>
          <a:xfrm>
            <a:off x="0" y="231952"/>
            <a:ext cx="9144000" cy="707886"/>
          </a:xfrm>
          <a:prstGeom prst="rect">
            <a:avLst/>
          </a:prstGeom>
          <a:noFill/>
        </p:spPr>
        <p:txBody>
          <a:bodyPr wrap="square" rtlCol="0">
            <a:spAutoFit/>
          </a:bodyPr>
          <a:lstStyle/>
          <a:p>
            <a:pPr algn="ctr"/>
            <a:r>
              <a:rPr lang="pt-BR" sz="4000" dirty="0"/>
              <a:t>Área de Ponderação</a:t>
            </a:r>
          </a:p>
        </p:txBody>
      </p:sp>
      <p:sp>
        <p:nvSpPr>
          <p:cNvPr id="6" name="CaixaDeTexto 5">
            <a:extLst>
              <a:ext uri="{FF2B5EF4-FFF2-40B4-BE49-F238E27FC236}">
                <a16:creationId xmlns:a16="http://schemas.microsoft.com/office/drawing/2014/main" id="{F576258B-5CA6-408C-9BFC-E1BDAB33FD55}"/>
              </a:ext>
            </a:extLst>
          </p:cNvPr>
          <p:cNvSpPr txBox="1"/>
          <p:nvPr/>
        </p:nvSpPr>
        <p:spPr>
          <a:xfrm>
            <a:off x="0" y="1204806"/>
            <a:ext cx="9144001" cy="961417"/>
          </a:xfrm>
          <a:prstGeom prst="rect">
            <a:avLst/>
          </a:prstGeom>
          <a:noFill/>
        </p:spPr>
        <p:txBody>
          <a:bodyPr wrap="square" rtlCol="0">
            <a:spAutoFit/>
          </a:bodyPr>
          <a:lstStyle/>
          <a:p>
            <a:pPr>
              <a:lnSpc>
                <a:spcPct val="150000"/>
              </a:lnSpc>
            </a:pPr>
            <a:r>
              <a:rPr lang="pt-BR" sz="2000" dirty="0"/>
              <a:t>Os </a:t>
            </a:r>
            <a:r>
              <a:rPr lang="pt-BR" sz="2000" dirty="0" err="1"/>
              <a:t>microdadados</a:t>
            </a:r>
            <a:r>
              <a:rPr lang="pt-BR" sz="2000" dirty="0"/>
              <a:t> do Questionário da Amostra são disponibilizados em uma unidade territorial denominada </a:t>
            </a:r>
            <a:r>
              <a:rPr lang="pt-BR" sz="2000" b="1" dirty="0"/>
              <a:t>Área de Ponderação</a:t>
            </a:r>
            <a:r>
              <a:rPr lang="pt-BR" sz="2000" dirty="0"/>
              <a:t>, que são:</a:t>
            </a:r>
          </a:p>
        </p:txBody>
      </p:sp>
      <p:pic>
        <p:nvPicPr>
          <p:cNvPr id="11" name="Imagem 10">
            <a:extLst>
              <a:ext uri="{FF2B5EF4-FFF2-40B4-BE49-F238E27FC236}">
                <a16:creationId xmlns:a16="http://schemas.microsoft.com/office/drawing/2014/main" id="{21910C73-5156-4DD5-A23F-DF1A14ACC175}"/>
              </a:ext>
            </a:extLst>
          </p:cNvPr>
          <p:cNvPicPr>
            <a:picLocks noChangeAspect="1"/>
          </p:cNvPicPr>
          <p:nvPr/>
        </p:nvPicPr>
        <p:blipFill rotWithShape="1">
          <a:blip r:embed="rId4"/>
          <a:srcRect l="17159" t="1583" r="-17159" b="4619"/>
          <a:stretch/>
        </p:blipFill>
        <p:spPr>
          <a:xfrm>
            <a:off x="4551371" y="2166223"/>
            <a:ext cx="5695950" cy="3546897"/>
          </a:xfrm>
          <a:prstGeom prst="rect">
            <a:avLst/>
          </a:prstGeom>
        </p:spPr>
      </p:pic>
      <p:cxnSp>
        <p:nvCxnSpPr>
          <p:cNvPr id="12" name="Conector de Seta Reta 11">
            <a:extLst>
              <a:ext uri="{FF2B5EF4-FFF2-40B4-BE49-F238E27FC236}">
                <a16:creationId xmlns:a16="http://schemas.microsoft.com/office/drawing/2014/main" id="{BDEEF412-FB37-403D-8C37-D71C098D8F31}"/>
              </a:ext>
            </a:extLst>
          </p:cNvPr>
          <p:cNvCxnSpPr>
            <a:cxnSpLocks/>
          </p:cNvCxnSpPr>
          <p:nvPr/>
        </p:nvCxnSpPr>
        <p:spPr>
          <a:xfrm flipV="1">
            <a:off x="1259632" y="2952571"/>
            <a:ext cx="3312368" cy="1061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de Seta Reta 4">
            <a:extLst>
              <a:ext uri="{FF2B5EF4-FFF2-40B4-BE49-F238E27FC236}">
                <a16:creationId xmlns:a16="http://schemas.microsoft.com/office/drawing/2014/main" id="{0F1CA653-50C2-4751-A58D-4097424A291D}"/>
              </a:ext>
            </a:extLst>
          </p:cNvPr>
          <p:cNvCxnSpPr>
            <a:cxnSpLocks/>
          </p:cNvCxnSpPr>
          <p:nvPr/>
        </p:nvCxnSpPr>
        <p:spPr>
          <a:xfrm>
            <a:off x="1259632" y="4199493"/>
            <a:ext cx="4248472" cy="1173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5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576258B-5CA6-408C-9BFC-E1BDAB33FD55}"/>
              </a:ext>
            </a:extLst>
          </p:cNvPr>
          <p:cNvSpPr txBox="1"/>
          <p:nvPr/>
        </p:nvSpPr>
        <p:spPr>
          <a:xfrm>
            <a:off x="-1" y="753578"/>
            <a:ext cx="9144001" cy="1423082"/>
          </a:xfrm>
          <a:prstGeom prst="rect">
            <a:avLst/>
          </a:prstGeom>
          <a:solidFill>
            <a:schemeClr val="bg1"/>
          </a:solidFill>
        </p:spPr>
        <p:txBody>
          <a:bodyPr wrap="square" rtlCol="0">
            <a:spAutoFit/>
          </a:bodyPr>
          <a:lstStyle/>
          <a:p>
            <a:pPr algn="just">
              <a:lnSpc>
                <a:spcPct val="150000"/>
              </a:lnSpc>
            </a:pPr>
            <a:r>
              <a:rPr lang="pt-BR" sz="2000" i="1" dirty="0"/>
              <a:t>“Unidade geográfica, formada por um agrupamento de setores censitários, para a aplicação dos procedimentos de calibração das estimativas com as informações conhecidas para a população como um todo.”</a:t>
            </a:r>
          </a:p>
        </p:txBody>
      </p:sp>
      <p:pic>
        <p:nvPicPr>
          <p:cNvPr id="11" name="Imagem 10">
            <a:extLst>
              <a:ext uri="{FF2B5EF4-FFF2-40B4-BE49-F238E27FC236}">
                <a16:creationId xmlns:a16="http://schemas.microsoft.com/office/drawing/2014/main" id="{F9A87A68-7162-4962-A757-189A663E5DC1}"/>
              </a:ext>
            </a:extLst>
          </p:cNvPr>
          <p:cNvPicPr>
            <a:picLocks noChangeAspect="1"/>
          </p:cNvPicPr>
          <p:nvPr/>
        </p:nvPicPr>
        <p:blipFill rotWithShape="1">
          <a:blip r:embed="rId3"/>
          <a:srcRect l="4686" r="2343"/>
          <a:stretch/>
        </p:blipFill>
        <p:spPr>
          <a:xfrm>
            <a:off x="18729" y="-67343"/>
            <a:ext cx="9143999" cy="1008112"/>
          </a:xfrm>
          <a:prstGeom prst="rect">
            <a:avLst/>
          </a:prstGeom>
        </p:spPr>
      </p:pic>
      <p:sp>
        <p:nvSpPr>
          <p:cNvPr id="10" name="Retângulo 9">
            <a:extLst>
              <a:ext uri="{FF2B5EF4-FFF2-40B4-BE49-F238E27FC236}">
                <a16:creationId xmlns:a16="http://schemas.microsoft.com/office/drawing/2014/main" id="{0E7C022C-7D5B-4A70-9D5B-B85A23C42195}"/>
              </a:ext>
            </a:extLst>
          </p:cNvPr>
          <p:cNvSpPr/>
          <p:nvPr/>
        </p:nvSpPr>
        <p:spPr>
          <a:xfrm>
            <a:off x="431032" y="5327824"/>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CBC70209-64E8-4151-96F6-1A319F279046}"/>
              </a:ext>
            </a:extLst>
          </p:cNvPr>
          <p:cNvSpPr txBox="1"/>
          <p:nvPr/>
        </p:nvSpPr>
        <p:spPr>
          <a:xfrm>
            <a:off x="0" y="127232"/>
            <a:ext cx="9144000" cy="707886"/>
          </a:xfrm>
          <a:prstGeom prst="rect">
            <a:avLst/>
          </a:prstGeom>
          <a:noFill/>
        </p:spPr>
        <p:txBody>
          <a:bodyPr wrap="square" rtlCol="0">
            <a:spAutoFit/>
          </a:bodyPr>
          <a:lstStyle/>
          <a:p>
            <a:pPr algn="ctr"/>
            <a:r>
              <a:rPr lang="pt-BR" sz="4000" dirty="0"/>
              <a:t>Área de Ponderação</a:t>
            </a:r>
          </a:p>
        </p:txBody>
      </p:sp>
      <p:pic>
        <p:nvPicPr>
          <p:cNvPr id="13" name="Imagem 12">
            <a:extLst>
              <a:ext uri="{FF2B5EF4-FFF2-40B4-BE49-F238E27FC236}">
                <a16:creationId xmlns:a16="http://schemas.microsoft.com/office/drawing/2014/main" id="{DFBD650B-A819-4BD5-B42D-52009825A4DE}"/>
              </a:ext>
            </a:extLst>
          </p:cNvPr>
          <p:cNvPicPr>
            <a:picLocks noChangeAspect="1"/>
          </p:cNvPicPr>
          <p:nvPr/>
        </p:nvPicPr>
        <p:blipFill>
          <a:blip r:embed="rId4"/>
          <a:stretch>
            <a:fillRect/>
          </a:stretch>
        </p:blipFill>
        <p:spPr>
          <a:xfrm>
            <a:off x="-33855" y="2906020"/>
            <a:ext cx="6686550" cy="3695700"/>
          </a:xfrm>
          <a:prstGeom prst="rect">
            <a:avLst/>
          </a:prstGeom>
        </p:spPr>
      </p:pic>
      <p:pic>
        <p:nvPicPr>
          <p:cNvPr id="14" name="Imagem 13">
            <a:extLst>
              <a:ext uri="{FF2B5EF4-FFF2-40B4-BE49-F238E27FC236}">
                <a16:creationId xmlns:a16="http://schemas.microsoft.com/office/drawing/2014/main" id="{5720211D-ECAC-492F-8B7B-6C0AC8F51DE2}"/>
              </a:ext>
            </a:extLst>
          </p:cNvPr>
          <p:cNvPicPr>
            <a:picLocks noChangeAspect="1"/>
          </p:cNvPicPr>
          <p:nvPr/>
        </p:nvPicPr>
        <p:blipFill rotWithShape="1">
          <a:blip r:embed="rId5"/>
          <a:srcRect l="17159" t="1583" r="-17159" b="4619"/>
          <a:stretch/>
        </p:blipFill>
        <p:spPr>
          <a:xfrm>
            <a:off x="4551371" y="2166223"/>
            <a:ext cx="5695950" cy="3546897"/>
          </a:xfrm>
          <a:prstGeom prst="rect">
            <a:avLst/>
          </a:prstGeom>
        </p:spPr>
      </p:pic>
      <p:cxnSp>
        <p:nvCxnSpPr>
          <p:cNvPr id="15" name="Conector de Seta Reta 14">
            <a:extLst>
              <a:ext uri="{FF2B5EF4-FFF2-40B4-BE49-F238E27FC236}">
                <a16:creationId xmlns:a16="http://schemas.microsoft.com/office/drawing/2014/main" id="{E27AD150-7847-48E0-AC40-9CE0693CB9CC}"/>
              </a:ext>
            </a:extLst>
          </p:cNvPr>
          <p:cNvCxnSpPr>
            <a:cxnSpLocks/>
          </p:cNvCxnSpPr>
          <p:nvPr/>
        </p:nvCxnSpPr>
        <p:spPr>
          <a:xfrm flipV="1">
            <a:off x="1259632" y="2952571"/>
            <a:ext cx="3312368" cy="1061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360036B5-E56B-48D2-AF5E-4C7FF54AF3FD}"/>
              </a:ext>
            </a:extLst>
          </p:cNvPr>
          <p:cNvCxnSpPr>
            <a:cxnSpLocks/>
          </p:cNvCxnSpPr>
          <p:nvPr/>
        </p:nvCxnSpPr>
        <p:spPr>
          <a:xfrm>
            <a:off x="1259632" y="4199493"/>
            <a:ext cx="4248472" cy="1173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79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431030" y="5214799"/>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RESUMO METODOLÓGICO</a:t>
            </a:r>
          </a:p>
        </p:txBody>
      </p:sp>
      <p:sp>
        <p:nvSpPr>
          <p:cNvPr id="9" name="Retângulo 8">
            <a:extLst>
              <a:ext uri="{FF2B5EF4-FFF2-40B4-BE49-F238E27FC236}">
                <a16:creationId xmlns:a16="http://schemas.microsoft.com/office/drawing/2014/main" id="{BEB95216-10AC-4369-B55D-BCA915834704}"/>
              </a:ext>
            </a:extLst>
          </p:cNvPr>
          <p:cNvSpPr/>
          <p:nvPr/>
        </p:nvSpPr>
        <p:spPr>
          <a:xfrm>
            <a:off x="-1" y="1312129"/>
            <a:ext cx="2004605" cy="100811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dirty="0"/>
              <a:t>Dados Agregados Censo 2010 (setor censitário)</a:t>
            </a:r>
          </a:p>
        </p:txBody>
      </p:sp>
      <p:sp>
        <p:nvSpPr>
          <p:cNvPr id="10" name="Retângulo 9">
            <a:extLst>
              <a:ext uri="{FF2B5EF4-FFF2-40B4-BE49-F238E27FC236}">
                <a16:creationId xmlns:a16="http://schemas.microsoft.com/office/drawing/2014/main" id="{1E1E07E1-1F6B-416F-8603-5C07286BF2FB}"/>
              </a:ext>
            </a:extLst>
          </p:cNvPr>
          <p:cNvSpPr/>
          <p:nvPr/>
        </p:nvSpPr>
        <p:spPr>
          <a:xfrm>
            <a:off x="-2" y="5374923"/>
            <a:ext cx="2004605" cy="100811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dirty="0"/>
              <a:t>Microdados Censo 2010 (áreas de ponderação)</a:t>
            </a:r>
          </a:p>
        </p:txBody>
      </p:sp>
      <p:sp>
        <p:nvSpPr>
          <p:cNvPr id="11" name="Retângulo 10">
            <a:extLst>
              <a:ext uri="{FF2B5EF4-FFF2-40B4-BE49-F238E27FC236}">
                <a16:creationId xmlns:a16="http://schemas.microsoft.com/office/drawing/2014/main" id="{B136F975-4F19-4EDE-8F4F-46A4DD847083}"/>
              </a:ext>
            </a:extLst>
          </p:cNvPr>
          <p:cNvSpPr/>
          <p:nvPr/>
        </p:nvSpPr>
        <p:spPr>
          <a:xfrm>
            <a:off x="2731506" y="3343526"/>
            <a:ext cx="2004605"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a:t>Microdados espaciais escala municipal</a:t>
            </a:r>
          </a:p>
        </p:txBody>
      </p:sp>
      <p:sp>
        <p:nvSpPr>
          <p:cNvPr id="14" name="Retângulo 13">
            <a:extLst>
              <a:ext uri="{FF2B5EF4-FFF2-40B4-BE49-F238E27FC236}">
                <a16:creationId xmlns:a16="http://schemas.microsoft.com/office/drawing/2014/main" id="{71723AFE-B19D-4194-9F5B-186AC20E6662}"/>
              </a:ext>
            </a:extLst>
          </p:cNvPr>
          <p:cNvSpPr/>
          <p:nvPr/>
        </p:nvSpPr>
        <p:spPr>
          <a:xfrm>
            <a:off x="5364088" y="3354077"/>
            <a:ext cx="2004605"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a:t>Regionalização pelo método </a:t>
            </a:r>
            <a:r>
              <a:rPr lang="pt-BR" dirty="0" err="1"/>
              <a:t>Skater</a:t>
            </a:r>
            <a:endParaRPr lang="pt-BR" dirty="0"/>
          </a:p>
        </p:txBody>
      </p:sp>
      <p:sp>
        <p:nvSpPr>
          <p:cNvPr id="29" name="Retângulo 28">
            <a:extLst>
              <a:ext uri="{FF2B5EF4-FFF2-40B4-BE49-F238E27FC236}">
                <a16:creationId xmlns:a16="http://schemas.microsoft.com/office/drawing/2014/main" id="{05C9C4AF-3D3F-4D2E-9272-A12D57742444}"/>
              </a:ext>
            </a:extLst>
          </p:cNvPr>
          <p:cNvSpPr/>
          <p:nvPr/>
        </p:nvSpPr>
        <p:spPr>
          <a:xfrm>
            <a:off x="401345" y="3343526"/>
            <a:ext cx="2004605"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a:t>Microssimulação espacial pelo método IPF</a:t>
            </a:r>
          </a:p>
        </p:txBody>
      </p:sp>
      <p:cxnSp>
        <p:nvCxnSpPr>
          <p:cNvPr id="32" name="Conector de Seta Reta 31">
            <a:extLst>
              <a:ext uri="{FF2B5EF4-FFF2-40B4-BE49-F238E27FC236}">
                <a16:creationId xmlns:a16="http://schemas.microsoft.com/office/drawing/2014/main" id="{5B8D2251-E0F5-4424-B153-18DF75426ADE}"/>
              </a:ext>
            </a:extLst>
          </p:cNvPr>
          <p:cNvCxnSpPr>
            <a:cxnSpLocks/>
            <a:stCxn id="9" idx="2"/>
            <a:endCxn id="29" idx="0"/>
          </p:cNvCxnSpPr>
          <p:nvPr/>
        </p:nvCxnSpPr>
        <p:spPr>
          <a:xfrm>
            <a:off x="1002302" y="2320241"/>
            <a:ext cx="401346" cy="10232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de Seta Reta 34">
            <a:extLst>
              <a:ext uri="{FF2B5EF4-FFF2-40B4-BE49-F238E27FC236}">
                <a16:creationId xmlns:a16="http://schemas.microsoft.com/office/drawing/2014/main" id="{B7FF8A83-D485-4CB6-9A44-88B8C462D0AA}"/>
              </a:ext>
            </a:extLst>
          </p:cNvPr>
          <p:cNvCxnSpPr>
            <a:cxnSpLocks/>
            <a:endCxn id="29" idx="2"/>
          </p:cNvCxnSpPr>
          <p:nvPr/>
        </p:nvCxnSpPr>
        <p:spPr>
          <a:xfrm flipV="1">
            <a:off x="1002300" y="4351638"/>
            <a:ext cx="401348" cy="1023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ector de Seta Reta 37">
            <a:extLst>
              <a:ext uri="{FF2B5EF4-FFF2-40B4-BE49-F238E27FC236}">
                <a16:creationId xmlns:a16="http://schemas.microsoft.com/office/drawing/2014/main" id="{1A77EE82-C9F6-417B-B8E4-10A846077F7F}"/>
              </a:ext>
            </a:extLst>
          </p:cNvPr>
          <p:cNvCxnSpPr>
            <a:cxnSpLocks/>
            <a:stCxn id="29" idx="3"/>
            <a:endCxn id="11" idx="1"/>
          </p:cNvCxnSpPr>
          <p:nvPr/>
        </p:nvCxnSpPr>
        <p:spPr>
          <a:xfrm>
            <a:off x="2405950" y="3847582"/>
            <a:ext cx="3255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ector de Seta Reta 47">
            <a:extLst>
              <a:ext uri="{FF2B5EF4-FFF2-40B4-BE49-F238E27FC236}">
                <a16:creationId xmlns:a16="http://schemas.microsoft.com/office/drawing/2014/main" id="{3B619A2C-7EF5-4207-8B5C-6FA99A4EB025}"/>
              </a:ext>
            </a:extLst>
          </p:cNvPr>
          <p:cNvCxnSpPr>
            <a:cxnSpLocks/>
            <a:stCxn id="11" idx="3"/>
            <a:endCxn id="14" idx="1"/>
          </p:cNvCxnSpPr>
          <p:nvPr/>
        </p:nvCxnSpPr>
        <p:spPr>
          <a:xfrm>
            <a:off x="4736111" y="3847582"/>
            <a:ext cx="627977" cy="105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Retângulo 82">
            <a:extLst>
              <a:ext uri="{FF2B5EF4-FFF2-40B4-BE49-F238E27FC236}">
                <a16:creationId xmlns:a16="http://schemas.microsoft.com/office/drawing/2014/main" id="{A32CBB62-1646-4AFE-9EDD-475A8ED56B23}"/>
              </a:ext>
            </a:extLst>
          </p:cNvPr>
          <p:cNvSpPr/>
          <p:nvPr/>
        </p:nvSpPr>
        <p:spPr>
          <a:xfrm>
            <a:off x="6995885" y="4972209"/>
            <a:ext cx="2004605"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a:t>Resultados</a:t>
            </a:r>
          </a:p>
        </p:txBody>
      </p:sp>
      <p:cxnSp>
        <p:nvCxnSpPr>
          <p:cNvPr id="84" name="Conector de Seta Reta 83">
            <a:extLst>
              <a:ext uri="{FF2B5EF4-FFF2-40B4-BE49-F238E27FC236}">
                <a16:creationId xmlns:a16="http://schemas.microsoft.com/office/drawing/2014/main" id="{62F05EA0-EB81-49D4-9744-43621F110FDA}"/>
              </a:ext>
            </a:extLst>
          </p:cNvPr>
          <p:cNvCxnSpPr>
            <a:cxnSpLocks/>
            <a:stCxn id="14" idx="3"/>
            <a:endCxn id="83" idx="0"/>
          </p:cNvCxnSpPr>
          <p:nvPr/>
        </p:nvCxnSpPr>
        <p:spPr>
          <a:xfrm>
            <a:off x="7368693" y="3858133"/>
            <a:ext cx="629495" cy="1114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575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36004" y="145232"/>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6" name="CaixaDeTexto 5">
            <a:extLst>
              <a:ext uri="{FF2B5EF4-FFF2-40B4-BE49-F238E27FC236}">
                <a16:creationId xmlns:a16="http://schemas.microsoft.com/office/drawing/2014/main" id="{1057BFD4-2DD8-4249-B157-55D5147ED40E}"/>
              </a:ext>
            </a:extLst>
          </p:cNvPr>
          <p:cNvSpPr txBox="1"/>
          <p:nvPr/>
        </p:nvSpPr>
        <p:spPr>
          <a:xfrm>
            <a:off x="-1" y="281146"/>
            <a:ext cx="9143999" cy="600164"/>
          </a:xfrm>
          <a:prstGeom prst="rect">
            <a:avLst/>
          </a:prstGeom>
          <a:noFill/>
        </p:spPr>
        <p:txBody>
          <a:bodyPr wrap="square" rtlCol="0">
            <a:spAutoFit/>
          </a:bodyPr>
          <a:lstStyle/>
          <a:p>
            <a:pPr algn="ctr"/>
            <a:r>
              <a:rPr lang="pt-BR" sz="3300" dirty="0"/>
              <a:t>O QUE É MICROSSIMULAÇÃO ESPACIAL?</a:t>
            </a:r>
          </a:p>
        </p:txBody>
      </p:sp>
      <p:sp>
        <p:nvSpPr>
          <p:cNvPr id="7" name="CaixaDeTexto 6">
            <a:extLst>
              <a:ext uri="{FF2B5EF4-FFF2-40B4-BE49-F238E27FC236}">
                <a16:creationId xmlns:a16="http://schemas.microsoft.com/office/drawing/2014/main" id="{102DDE43-5C6C-477A-A20B-12BCD0229421}"/>
              </a:ext>
            </a:extLst>
          </p:cNvPr>
          <p:cNvSpPr txBox="1"/>
          <p:nvPr/>
        </p:nvSpPr>
        <p:spPr>
          <a:xfrm>
            <a:off x="0" y="1366897"/>
            <a:ext cx="9144000" cy="1569660"/>
          </a:xfrm>
          <a:prstGeom prst="rect">
            <a:avLst/>
          </a:prstGeom>
          <a:noFill/>
        </p:spPr>
        <p:txBody>
          <a:bodyPr wrap="square" rtlCol="0">
            <a:spAutoFit/>
          </a:bodyPr>
          <a:lstStyle/>
          <a:p>
            <a:pPr algn="just"/>
            <a:r>
              <a:rPr lang="pt-BR" sz="3200" dirty="0"/>
              <a:t>“Um método para gerar </a:t>
            </a:r>
            <a:r>
              <a:rPr lang="pt-BR" sz="3200" dirty="0" err="1"/>
              <a:t>microdados</a:t>
            </a:r>
            <a:r>
              <a:rPr lang="pt-BR" sz="3200" dirty="0"/>
              <a:t> espaciais por meio da combinação entre bases de dados em nível individual e agregado.”</a:t>
            </a:r>
          </a:p>
        </p:txBody>
      </p:sp>
      <p:sp>
        <p:nvSpPr>
          <p:cNvPr id="3" name="Retângulo 2">
            <a:extLst>
              <a:ext uri="{FF2B5EF4-FFF2-40B4-BE49-F238E27FC236}">
                <a16:creationId xmlns:a16="http://schemas.microsoft.com/office/drawing/2014/main" id="{F1C7B2A4-ADE0-44CD-9947-F5F1455C56EF}"/>
              </a:ext>
            </a:extLst>
          </p:cNvPr>
          <p:cNvSpPr/>
          <p:nvPr/>
        </p:nvSpPr>
        <p:spPr>
          <a:xfrm>
            <a:off x="179512" y="3422144"/>
            <a:ext cx="9107994" cy="646331"/>
          </a:xfrm>
          <a:prstGeom prst="rect">
            <a:avLst/>
          </a:prstGeom>
        </p:spPr>
        <p:txBody>
          <a:bodyPr wrap="square">
            <a:spAutoFit/>
          </a:bodyPr>
          <a:lstStyle/>
          <a:p>
            <a:r>
              <a:rPr lang="pt-BR" sz="3600" i="1" dirty="0">
                <a:solidFill>
                  <a:srgbClr val="FF0000"/>
                </a:solidFill>
              </a:rPr>
              <a:t>Novos indivíduos e informações não são criados!!</a:t>
            </a:r>
          </a:p>
        </p:txBody>
      </p:sp>
      <p:sp>
        <p:nvSpPr>
          <p:cNvPr id="10" name="Retângulo 9">
            <a:extLst>
              <a:ext uri="{FF2B5EF4-FFF2-40B4-BE49-F238E27FC236}">
                <a16:creationId xmlns:a16="http://schemas.microsoft.com/office/drawing/2014/main" id="{B219C817-A4F6-471A-9F3B-0C33B937F4D5}"/>
              </a:ext>
            </a:extLst>
          </p:cNvPr>
          <p:cNvSpPr/>
          <p:nvPr/>
        </p:nvSpPr>
        <p:spPr>
          <a:xfrm>
            <a:off x="-193563" y="4943977"/>
            <a:ext cx="9107994" cy="1754326"/>
          </a:xfrm>
          <a:prstGeom prst="rect">
            <a:avLst/>
          </a:prstGeom>
        </p:spPr>
        <p:txBody>
          <a:bodyPr wrap="square">
            <a:spAutoFit/>
          </a:bodyPr>
          <a:lstStyle/>
          <a:p>
            <a:pPr algn="ctr"/>
            <a:r>
              <a:rPr lang="pt-BR" sz="3600" dirty="0"/>
              <a:t>“reorganização” +  “combinação” </a:t>
            </a:r>
          </a:p>
          <a:p>
            <a:pPr algn="ctr"/>
            <a:r>
              <a:rPr lang="pt-BR" sz="3600" dirty="0"/>
              <a:t>=</a:t>
            </a:r>
          </a:p>
          <a:p>
            <a:pPr algn="ctr"/>
            <a:r>
              <a:rPr lang="pt-BR" sz="3600" dirty="0"/>
              <a:t> “mudança de </a:t>
            </a:r>
            <a:r>
              <a:rPr lang="pt-BR" sz="3600" dirty="0">
                <a:solidFill>
                  <a:srgbClr val="FF0000"/>
                </a:solidFill>
              </a:rPr>
              <a:t>ESCALA</a:t>
            </a:r>
            <a:r>
              <a:rPr lang="pt-BR" sz="3600" dirty="0"/>
              <a:t>”           ESTIMADO</a:t>
            </a:r>
          </a:p>
        </p:txBody>
      </p:sp>
      <p:sp>
        <p:nvSpPr>
          <p:cNvPr id="11" name="Seta: para Baixo 10">
            <a:extLst>
              <a:ext uri="{FF2B5EF4-FFF2-40B4-BE49-F238E27FC236}">
                <a16:creationId xmlns:a16="http://schemas.microsoft.com/office/drawing/2014/main" id="{57116765-D5AF-491D-A3EB-5C9E72E6FB1B}"/>
              </a:ext>
            </a:extLst>
          </p:cNvPr>
          <p:cNvSpPr/>
          <p:nvPr/>
        </p:nvSpPr>
        <p:spPr>
          <a:xfrm>
            <a:off x="4031938" y="4137938"/>
            <a:ext cx="1080120" cy="79942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eta: para a Direita 1">
            <a:extLst>
              <a:ext uri="{FF2B5EF4-FFF2-40B4-BE49-F238E27FC236}">
                <a16:creationId xmlns:a16="http://schemas.microsoft.com/office/drawing/2014/main" id="{098CC324-119F-4FA7-8164-C7C30E7D17B1}"/>
              </a:ext>
            </a:extLst>
          </p:cNvPr>
          <p:cNvSpPr/>
          <p:nvPr/>
        </p:nvSpPr>
        <p:spPr>
          <a:xfrm>
            <a:off x="5004048" y="6017230"/>
            <a:ext cx="792088" cy="6480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4378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O MÉTODO IPF</a:t>
            </a:r>
          </a:p>
        </p:txBody>
      </p:sp>
      <p:sp>
        <p:nvSpPr>
          <p:cNvPr id="2" name="Retângulo 1">
            <a:extLst>
              <a:ext uri="{FF2B5EF4-FFF2-40B4-BE49-F238E27FC236}">
                <a16:creationId xmlns:a16="http://schemas.microsoft.com/office/drawing/2014/main" id="{6B21E00A-B525-42D6-A612-BAC7EB2B83EC}"/>
              </a:ext>
            </a:extLst>
          </p:cNvPr>
          <p:cNvSpPr/>
          <p:nvPr/>
        </p:nvSpPr>
        <p:spPr>
          <a:xfrm>
            <a:off x="12685" y="1472806"/>
            <a:ext cx="9131313" cy="2805063"/>
          </a:xfrm>
          <a:prstGeom prst="rect">
            <a:avLst/>
          </a:prstGeom>
        </p:spPr>
        <p:txBody>
          <a:bodyPr wrap="square">
            <a:spAutoFit/>
          </a:bodyPr>
          <a:lstStyle/>
          <a:p>
            <a:pPr algn="just">
              <a:lnSpc>
                <a:spcPct val="150000"/>
              </a:lnSpc>
              <a:spcAft>
                <a:spcPts val="800"/>
              </a:spcAft>
            </a:pPr>
            <a:r>
              <a:rPr lang="pt-BR" sz="2400" i="1" dirty="0">
                <a:latin typeface="Calibri" panose="020F0502020204030204" pitchFamily="34" charset="0"/>
                <a:ea typeface="Calibri" panose="020F0502020204030204" pitchFamily="34" charset="0"/>
                <a:cs typeface="Times New Roman" panose="02020603050405020304" pitchFamily="18" charset="0"/>
              </a:rPr>
              <a:t>“ Ajuste Proporcional Iterativo (IPF) consiste na estimação e alocação de </a:t>
            </a:r>
            <a:r>
              <a:rPr lang="pt-BR" sz="2400" i="1" dirty="0" err="1">
                <a:latin typeface="Calibri" panose="020F0502020204030204" pitchFamily="34" charset="0"/>
                <a:ea typeface="Calibri" panose="020F0502020204030204" pitchFamily="34" charset="0"/>
                <a:cs typeface="Times New Roman" panose="02020603050405020304" pitchFamily="18" charset="0"/>
              </a:rPr>
              <a:t>microdados</a:t>
            </a:r>
            <a:r>
              <a:rPr lang="pt-BR" sz="2400" i="1" dirty="0">
                <a:latin typeface="Calibri" panose="020F0502020204030204" pitchFamily="34" charset="0"/>
                <a:ea typeface="Calibri" panose="020F0502020204030204" pitchFamily="34" charset="0"/>
                <a:cs typeface="Times New Roman" panose="02020603050405020304" pitchFamily="18" charset="0"/>
              </a:rPr>
              <a:t> em escalas espaciais ou recortes geográficos de interesse através do confronto entre duas bases distintas (</a:t>
            </a:r>
            <a:r>
              <a:rPr lang="pt-BR" sz="2400" i="1" dirty="0" err="1">
                <a:latin typeface="Calibri" panose="020F0502020204030204" pitchFamily="34" charset="0"/>
                <a:ea typeface="Calibri" panose="020F0502020204030204" pitchFamily="34" charset="0"/>
                <a:cs typeface="Times New Roman" panose="02020603050405020304" pitchFamily="18" charset="0"/>
              </a:rPr>
              <a:t>microdados</a:t>
            </a:r>
            <a:r>
              <a:rPr lang="pt-BR" sz="2400" i="1" dirty="0">
                <a:latin typeface="Calibri" panose="020F0502020204030204" pitchFamily="34" charset="0"/>
                <a:ea typeface="Calibri" panose="020F0502020204030204" pitchFamily="34" charset="0"/>
                <a:cs typeface="Times New Roman" panose="02020603050405020304" pitchFamily="18" charset="0"/>
              </a:rPr>
              <a:t> e dados agregados), mas com variáveis em comum, buscando a representatividade dos indivíduos em cada área .”</a:t>
            </a:r>
          </a:p>
        </p:txBody>
      </p:sp>
      <p:sp>
        <p:nvSpPr>
          <p:cNvPr id="3" name="CaixaDeTexto 2">
            <a:extLst>
              <a:ext uri="{FF2B5EF4-FFF2-40B4-BE49-F238E27FC236}">
                <a16:creationId xmlns:a16="http://schemas.microsoft.com/office/drawing/2014/main" id="{36D35AF7-E94E-4395-AD83-AD2AEC9F819F}"/>
              </a:ext>
            </a:extLst>
          </p:cNvPr>
          <p:cNvSpPr txBox="1"/>
          <p:nvPr/>
        </p:nvSpPr>
        <p:spPr>
          <a:xfrm>
            <a:off x="539552" y="4906034"/>
            <a:ext cx="8784976" cy="646331"/>
          </a:xfrm>
          <a:prstGeom prst="rect">
            <a:avLst/>
          </a:prstGeom>
          <a:noFill/>
        </p:spPr>
        <p:txBody>
          <a:bodyPr wrap="square" rtlCol="0">
            <a:spAutoFit/>
          </a:bodyPr>
          <a:lstStyle/>
          <a:p>
            <a:r>
              <a:rPr lang="pt-BR" sz="3600" b="1" dirty="0">
                <a:solidFill>
                  <a:srgbClr val="FF0000"/>
                </a:solidFill>
              </a:rPr>
              <a:t>De que maneira o método trabalha?</a:t>
            </a:r>
          </a:p>
        </p:txBody>
      </p:sp>
    </p:spTree>
    <p:extLst>
      <p:ext uri="{BB962C8B-B14F-4D97-AF65-F5344CB8AC3E}">
        <p14:creationId xmlns:p14="http://schemas.microsoft.com/office/powerpoint/2010/main" val="19236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O MÉTODO IPF</a:t>
            </a:r>
          </a:p>
        </p:txBody>
      </p:sp>
      <p:graphicFrame>
        <p:nvGraphicFramePr>
          <p:cNvPr id="7" name="Diagrama 6">
            <a:extLst>
              <a:ext uri="{FF2B5EF4-FFF2-40B4-BE49-F238E27FC236}">
                <a16:creationId xmlns:a16="http://schemas.microsoft.com/office/drawing/2014/main" id="{FEB91D23-898A-42DD-BA1D-263AE5DE41D1}"/>
              </a:ext>
            </a:extLst>
          </p:cNvPr>
          <p:cNvGraphicFramePr/>
          <p:nvPr>
            <p:extLst/>
          </p:nvPr>
        </p:nvGraphicFramePr>
        <p:xfrm>
          <a:off x="-774342" y="1766719"/>
          <a:ext cx="1069268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455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O MÉTODO IPF</a:t>
            </a:r>
          </a:p>
        </p:txBody>
      </p:sp>
      <p:graphicFrame>
        <p:nvGraphicFramePr>
          <p:cNvPr id="7" name="Diagrama 6">
            <a:extLst>
              <a:ext uri="{FF2B5EF4-FFF2-40B4-BE49-F238E27FC236}">
                <a16:creationId xmlns:a16="http://schemas.microsoft.com/office/drawing/2014/main" id="{FEB91D23-898A-42DD-BA1D-263AE5DE41D1}"/>
              </a:ext>
            </a:extLst>
          </p:cNvPr>
          <p:cNvGraphicFramePr/>
          <p:nvPr>
            <p:extLst/>
          </p:nvPr>
        </p:nvGraphicFramePr>
        <p:xfrm>
          <a:off x="-774342" y="1766719"/>
          <a:ext cx="1069268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aixaDeTexto 1">
            <a:extLst>
              <a:ext uri="{FF2B5EF4-FFF2-40B4-BE49-F238E27FC236}">
                <a16:creationId xmlns:a16="http://schemas.microsoft.com/office/drawing/2014/main" id="{DAF37736-2FD0-43D3-8696-244C16B6B23D}"/>
              </a:ext>
            </a:extLst>
          </p:cNvPr>
          <p:cNvSpPr txBox="1"/>
          <p:nvPr/>
        </p:nvSpPr>
        <p:spPr>
          <a:xfrm>
            <a:off x="1187624" y="5706661"/>
            <a:ext cx="7776864" cy="830997"/>
          </a:xfrm>
          <a:prstGeom prst="rect">
            <a:avLst/>
          </a:prstGeom>
          <a:noFill/>
        </p:spPr>
        <p:txBody>
          <a:bodyPr wrap="square" rtlCol="0">
            <a:spAutoFit/>
          </a:bodyPr>
          <a:lstStyle/>
          <a:p>
            <a:r>
              <a:rPr lang="pt-BR" sz="2400" b="1" dirty="0">
                <a:solidFill>
                  <a:srgbClr val="FF0000"/>
                </a:solidFill>
              </a:rPr>
              <a:t>Em comum nos 2 dados </a:t>
            </a:r>
            <a:r>
              <a:rPr lang="pt-BR" sz="2400" dirty="0"/>
              <a:t>e servem para alocação e expansão dos dados</a:t>
            </a:r>
          </a:p>
        </p:txBody>
      </p:sp>
      <p:sp>
        <p:nvSpPr>
          <p:cNvPr id="3" name="Seta: para Baixo 2">
            <a:extLst>
              <a:ext uri="{FF2B5EF4-FFF2-40B4-BE49-F238E27FC236}">
                <a16:creationId xmlns:a16="http://schemas.microsoft.com/office/drawing/2014/main" id="{13C5B851-508C-462C-B3A6-ADE85FC53B77}"/>
              </a:ext>
            </a:extLst>
          </p:cNvPr>
          <p:cNvSpPr/>
          <p:nvPr/>
        </p:nvSpPr>
        <p:spPr>
          <a:xfrm>
            <a:off x="3109301" y="5229200"/>
            <a:ext cx="576064" cy="477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167290EE-82E0-4BA0-B5CC-2450259E0A74}"/>
              </a:ext>
            </a:extLst>
          </p:cNvPr>
          <p:cNvSpPr txBox="1"/>
          <p:nvPr/>
        </p:nvSpPr>
        <p:spPr>
          <a:xfrm>
            <a:off x="-252536" y="935722"/>
            <a:ext cx="3937901" cy="1938992"/>
          </a:xfrm>
          <a:prstGeom prst="rect">
            <a:avLst/>
          </a:prstGeom>
          <a:noFill/>
        </p:spPr>
        <p:txBody>
          <a:bodyPr wrap="square" rtlCol="0">
            <a:spAutoFit/>
          </a:bodyPr>
          <a:lstStyle/>
          <a:p>
            <a:pPr algn="ctr"/>
            <a:r>
              <a:rPr lang="pt-BR" sz="2400" dirty="0"/>
              <a:t>“Idade”</a:t>
            </a:r>
          </a:p>
          <a:p>
            <a:pPr algn="ctr"/>
            <a:r>
              <a:rPr lang="pt-BR" sz="2400" dirty="0"/>
              <a:t>“Sexo”</a:t>
            </a:r>
          </a:p>
          <a:p>
            <a:pPr algn="ctr"/>
            <a:r>
              <a:rPr lang="pt-BR" sz="2400" dirty="0"/>
              <a:t>“Cor”</a:t>
            </a:r>
          </a:p>
          <a:p>
            <a:pPr algn="ctr"/>
            <a:r>
              <a:rPr lang="pt-BR" sz="2400" dirty="0"/>
              <a:t> “Rendimentos em todos os  trabalhos”</a:t>
            </a:r>
          </a:p>
        </p:txBody>
      </p:sp>
      <p:sp>
        <p:nvSpPr>
          <p:cNvPr id="10" name="Seta: para Baixo 9">
            <a:extLst>
              <a:ext uri="{FF2B5EF4-FFF2-40B4-BE49-F238E27FC236}">
                <a16:creationId xmlns:a16="http://schemas.microsoft.com/office/drawing/2014/main" id="{FFC0E0E0-9F8C-42AC-B738-9269F352320C}"/>
              </a:ext>
            </a:extLst>
          </p:cNvPr>
          <p:cNvSpPr/>
          <p:nvPr/>
        </p:nvSpPr>
        <p:spPr>
          <a:xfrm rot="10800000">
            <a:off x="2267744" y="3009031"/>
            <a:ext cx="576064" cy="477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5104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O MÉTODO IPF</a:t>
            </a:r>
          </a:p>
        </p:txBody>
      </p:sp>
      <p:graphicFrame>
        <p:nvGraphicFramePr>
          <p:cNvPr id="7" name="Diagrama 6">
            <a:extLst>
              <a:ext uri="{FF2B5EF4-FFF2-40B4-BE49-F238E27FC236}">
                <a16:creationId xmlns:a16="http://schemas.microsoft.com/office/drawing/2014/main" id="{FEB91D23-898A-42DD-BA1D-263AE5DE41D1}"/>
              </a:ext>
            </a:extLst>
          </p:cNvPr>
          <p:cNvGraphicFramePr/>
          <p:nvPr>
            <p:extLst/>
          </p:nvPr>
        </p:nvGraphicFramePr>
        <p:xfrm>
          <a:off x="-774342" y="1766719"/>
          <a:ext cx="1069268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aixaDeTexto 1">
            <a:extLst>
              <a:ext uri="{FF2B5EF4-FFF2-40B4-BE49-F238E27FC236}">
                <a16:creationId xmlns:a16="http://schemas.microsoft.com/office/drawing/2014/main" id="{DAF37736-2FD0-43D3-8696-244C16B6B23D}"/>
              </a:ext>
            </a:extLst>
          </p:cNvPr>
          <p:cNvSpPr txBox="1"/>
          <p:nvPr/>
        </p:nvSpPr>
        <p:spPr>
          <a:xfrm>
            <a:off x="1187624" y="5706661"/>
            <a:ext cx="7776864" cy="461665"/>
          </a:xfrm>
          <a:prstGeom prst="rect">
            <a:avLst/>
          </a:prstGeom>
          <a:noFill/>
        </p:spPr>
        <p:txBody>
          <a:bodyPr wrap="square" rtlCol="0">
            <a:spAutoFit/>
          </a:bodyPr>
          <a:lstStyle/>
          <a:p>
            <a:r>
              <a:rPr lang="pt-BR" sz="2400" dirty="0"/>
              <a:t>Contém apenas no dado amostral, quer se conhecer melhor</a:t>
            </a:r>
          </a:p>
        </p:txBody>
      </p:sp>
      <p:sp>
        <p:nvSpPr>
          <p:cNvPr id="3" name="Seta: para Baixo 2">
            <a:extLst>
              <a:ext uri="{FF2B5EF4-FFF2-40B4-BE49-F238E27FC236}">
                <a16:creationId xmlns:a16="http://schemas.microsoft.com/office/drawing/2014/main" id="{13C5B851-508C-462C-B3A6-ADE85FC53B77}"/>
              </a:ext>
            </a:extLst>
          </p:cNvPr>
          <p:cNvSpPr/>
          <p:nvPr/>
        </p:nvSpPr>
        <p:spPr>
          <a:xfrm>
            <a:off x="5724128" y="5264220"/>
            <a:ext cx="576064" cy="477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548D5FE9-DF6A-45AE-9090-06C2D5EB26C3}"/>
              </a:ext>
            </a:extLst>
          </p:cNvPr>
          <p:cNvSpPr txBox="1"/>
          <p:nvPr/>
        </p:nvSpPr>
        <p:spPr>
          <a:xfrm>
            <a:off x="5709842" y="1793679"/>
            <a:ext cx="3114093" cy="830997"/>
          </a:xfrm>
          <a:prstGeom prst="rect">
            <a:avLst/>
          </a:prstGeom>
          <a:noFill/>
        </p:spPr>
        <p:txBody>
          <a:bodyPr wrap="square" rtlCol="0">
            <a:spAutoFit/>
          </a:bodyPr>
          <a:lstStyle/>
          <a:p>
            <a:pPr algn="ctr"/>
            <a:r>
              <a:rPr lang="pt-BR" sz="2400" dirty="0"/>
              <a:t>“Ocupação”</a:t>
            </a:r>
          </a:p>
          <a:p>
            <a:pPr algn="ctr"/>
            <a:r>
              <a:rPr lang="pt-BR" sz="2400" dirty="0"/>
              <a:t>“Nível de instrução”</a:t>
            </a:r>
          </a:p>
        </p:txBody>
      </p:sp>
      <p:sp>
        <p:nvSpPr>
          <p:cNvPr id="10" name="Seta: para Baixo 9">
            <a:extLst>
              <a:ext uri="{FF2B5EF4-FFF2-40B4-BE49-F238E27FC236}">
                <a16:creationId xmlns:a16="http://schemas.microsoft.com/office/drawing/2014/main" id="{EECD2C22-49F4-408C-8E54-57420D164E66}"/>
              </a:ext>
            </a:extLst>
          </p:cNvPr>
          <p:cNvSpPr/>
          <p:nvPr/>
        </p:nvSpPr>
        <p:spPr>
          <a:xfrm rot="10800000">
            <a:off x="6444208" y="3261395"/>
            <a:ext cx="576064" cy="477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65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pic>
        <p:nvPicPr>
          <p:cNvPr id="10" name="Imagem 9">
            <a:extLst>
              <a:ext uri="{FF2B5EF4-FFF2-40B4-BE49-F238E27FC236}">
                <a16:creationId xmlns:a16="http://schemas.microsoft.com/office/drawing/2014/main" id="{032E9CAC-7F2A-41A4-8F9F-EC4405783BC1}"/>
              </a:ext>
            </a:extLst>
          </p:cNvPr>
          <p:cNvPicPr>
            <a:picLocks noChangeAspect="1"/>
          </p:cNvPicPr>
          <p:nvPr/>
        </p:nvPicPr>
        <p:blipFill rotWithShape="1">
          <a:blip r:embed="rId4"/>
          <a:srcRect l="6843" t="9209" r="6843" b="6490"/>
          <a:stretch/>
        </p:blipFill>
        <p:spPr>
          <a:xfrm>
            <a:off x="193450" y="1951758"/>
            <a:ext cx="8757099" cy="4680520"/>
          </a:xfrm>
          <a:prstGeom prst="rect">
            <a:avLst/>
          </a:prstGeom>
        </p:spPr>
      </p:pic>
      <p:sp>
        <p:nvSpPr>
          <p:cNvPr id="13" name="CaixaDeTexto 12">
            <a:extLst>
              <a:ext uri="{FF2B5EF4-FFF2-40B4-BE49-F238E27FC236}">
                <a16:creationId xmlns:a16="http://schemas.microsoft.com/office/drawing/2014/main" id="{7E65E659-9DB8-4FC5-AF8D-A7454CEFA7A8}"/>
              </a:ext>
            </a:extLst>
          </p:cNvPr>
          <p:cNvSpPr txBox="1"/>
          <p:nvPr/>
        </p:nvSpPr>
        <p:spPr>
          <a:xfrm>
            <a:off x="-405936" y="1289258"/>
            <a:ext cx="9549934" cy="461665"/>
          </a:xfrm>
          <a:prstGeom prst="rect">
            <a:avLst/>
          </a:prstGeom>
          <a:noFill/>
        </p:spPr>
        <p:txBody>
          <a:bodyPr wrap="square" rtlCol="0">
            <a:spAutoFit/>
          </a:bodyPr>
          <a:lstStyle/>
          <a:p>
            <a:pPr algn="ctr"/>
            <a:r>
              <a:rPr lang="pt-BR" sz="2400" dirty="0"/>
              <a:t>Através de uma matriz de pesos calculados pela seguinte fórmula:</a:t>
            </a:r>
          </a:p>
        </p:txBody>
      </p:sp>
    </p:spTree>
    <p:extLst>
      <p:ext uri="{BB962C8B-B14F-4D97-AF65-F5344CB8AC3E}">
        <p14:creationId xmlns:p14="http://schemas.microsoft.com/office/powerpoint/2010/main" val="385075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sp>
        <p:nvSpPr>
          <p:cNvPr id="13" name="CaixaDeTexto 12">
            <a:extLst>
              <a:ext uri="{FF2B5EF4-FFF2-40B4-BE49-F238E27FC236}">
                <a16:creationId xmlns:a16="http://schemas.microsoft.com/office/drawing/2014/main" id="{7E65E659-9DB8-4FC5-AF8D-A7454CEFA7A8}"/>
              </a:ext>
            </a:extLst>
          </p:cNvPr>
          <p:cNvSpPr txBox="1"/>
          <p:nvPr/>
        </p:nvSpPr>
        <p:spPr>
          <a:xfrm>
            <a:off x="-405936" y="1289258"/>
            <a:ext cx="9549934" cy="461665"/>
          </a:xfrm>
          <a:prstGeom prst="rect">
            <a:avLst/>
          </a:prstGeom>
          <a:noFill/>
        </p:spPr>
        <p:txBody>
          <a:bodyPr wrap="square" rtlCol="0">
            <a:spAutoFit/>
          </a:bodyPr>
          <a:lstStyle/>
          <a:p>
            <a:pPr algn="ctr"/>
            <a:r>
              <a:rPr lang="pt-BR" sz="2400" dirty="0"/>
              <a:t>Matriz de pesos inicial:</a:t>
            </a:r>
          </a:p>
        </p:txBody>
      </p:sp>
      <p:graphicFrame>
        <p:nvGraphicFramePr>
          <p:cNvPr id="2" name="Tabela 1">
            <a:extLst>
              <a:ext uri="{FF2B5EF4-FFF2-40B4-BE49-F238E27FC236}">
                <a16:creationId xmlns:a16="http://schemas.microsoft.com/office/drawing/2014/main" id="{FF6A0C7C-F653-4B2B-9A5A-FC74D3BDD858}"/>
              </a:ext>
            </a:extLst>
          </p:cNvPr>
          <p:cNvGraphicFramePr>
            <a:graphicFrameLocks noGrp="1"/>
          </p:cNvGraphicFramePr>
          <p:nvPr>
            <p:extLst>
              <p:ext uri="{D42A27DB-BD31-4B8C-83A1-F6EECF244321}">
                <p14:modId xmlns:p14="http://schemas.microsoft.com/office/powerpoint/2010/main" val="298634076"/>
              </p:ext>
            </p:extLst>
          </p:nvPr>
        </p:nvGraphicFramePr>
        <p:xfrm>
          <a:off x="899598" y="1804460"/>
          <a:ext cx="7632842" cy="4525704"/>
        </p:xfrm>
        <a:graphic>
          <a:graphicData uri="http://schemas.openxmlformats.org/drawingml/2006/table">
            <a:tbl>
              <a:tblPr>
                <a:tableStyleId>{5C22544A-7EE6-4342-B048-85BDC9FD1C3A}</a:tableStyleId>
              </a:tblPr>
              <a:tblGrid>
                <a:gridCol w="1090406">
                  <a:extLst>
                    <a:ext uri="{9D8B030D-6E8A-4147-A177-3AD203B41FA5}">
                      <a16:colId xmlns:a16="http://schemas.microsoft.com/office/drawing/2014/main" val="3540442588"/>
                    </a:ext>
                  </a:extLst>
                </a:gridCol>
                <a:gridCol w="1090406">
                  <a:extLst>
                    <a:ext uri="{9D8B030D-6E8A-4147-A177-3AD203B41FA5}">
                      <a16:colId xmlns:a16="http://schemas.microsoft.com/office/drawing/2014/main" val="1424538830"/>
                    </a:ext>
                  </a:extLst>
                </a:gridCol>
                <a:gridCol w="1090406">
                  <a:extLst>
                    <a:ext uri="{9D8B030D-6E8A-4147-A177-3AD203B41FA5}">
                      <a16:colId xmlns:a16="http://schemas.microsoft.com/office/drawing/2014/main" val="1338468746"/>
                    </a:ext>
                  </a:extLst>
                </a:gridCol>
                <a:gridCol w="1090406">
                  <a:extLst>
                    <a:ext uri="{9D8B030D-6E8A-4147-A177-3AD203B41FA5}">
                      <a16:colId xmlns:a16="http://schemas.microsoft.com/office/drawing/2014/main" val="594748701"/>
                    </a:ext>
                  </a:extLst>
                </a:gridCol>
                <a:gridCol w="1090406">
                  <a:extLst>
                    <a:ext uri="{9D8B030D-6E8A-4147-A177-3AD203B41FA5}">
                      <a16:colId xmlns:a16="http://schemas.microsoft.com/office/drawing/2014/main" val="3662723528"/>
                    </a:ext>
                  </a:extLst>
                </a:gridCol>
                <a:gridCol w="1090406">
                  <a:extLst>
                    <a:ext uri="{9D8B030D-6E8A-4147-A177-3AD203B41FA5}">
                      <a16:colId xmlns:a16="http://schemas.microsoft.com/office/drawing/2014/main" val="1771744036"/>
                    </a:ext>
                  </a:extLst>
                </a:gridCol>
                <a:gridCol w="1090406">
                  <a:extLst>
                    <a:ext uri="{9D8B030D-6E8A-4147-A177-3AD203B41FA5}">
                      <a16:colId xmlns:a16="http://schemas.microsoft.com/office/drawing/2014/main" val="1860042960"/>
                    </a:ext>
                  </a:extLst>
                </a:gridCol>
              </a:tblGrid>
              <a:tr h="377142">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u="none" strike="noStrike" dirty="0">
                          <a:effectLst/>
                        </a:rPr>
                        <a:t>Setor 1</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rPr>
                        <a:t>Setor 2</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3</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4</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5</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6</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5610133"/>
                  </a:ext>
                </a:extLst>
              </a:tr>
              <a:tr h="377142">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5916476"/>
                  </a:ext>
                </a:extLst>
              </a:tr>
              <a:tr h="377142">
                <a:tc>
                  <a:txBody>
                    <a:bodyPr/>
                    <a:lstStyle/>
                    <a:p>
                      <a:pPr algn="ctr" fontAlgn="b"/>
                      <a:r>
                        <a:rPr lang="pt-BR" sz="1600" u="none" strike="noStrike">
                          <a:effectLst/>
                        </a:rPr>
                        <a:t>2</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4687385"/>
                  </a:ext>
                </a:extLst>
              </a:tr>
              <a:tr h="377142">
                <a:tc>
                  <a:txBody>
                    <a:bodyPr/>
                    <a:lstStyle/>
                    <a:p>
                      <a:pPr algn="ctr" fontAlgn="b"/>
                      <a:r>
                        <a:rPr lang="pt-BR" sz="1600" u="none" strike="noStrike">
                          <a:effectLst/>
                        </a:rPr>
                        <a:t>3</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3320303"/>
                  </a:ext>
                </a:extLst>
              </a:tr>
              <a:tr h="377142">
                <a:tc>
                  <a:txBody>
                    <a:bodyPr/>
                    <a:lstStyle/>
                    <a:p>
                      <a:pPr algn="ctr" fontAlgn="b"/>
                      <a:r>
                        <a:rPr lang="pt-BR" sz="1600" u="none" strike="noStrike">
                          <a:effectLst/>
                        </a:rPr>
                        <a:t>4</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004459"/>
                  </a:ext>
                </a:extLst>
              </a:tr>
              <a:tr h="377142">
                <a:tc>
                  <a:txBody>
                    <a:bodyPr/>
                    <a:lstStyle/>
                    <a:p>
                      <a:pPr algn="ctr" fontAlgn="b"/>
                      <a:r>
                        <a:rPr lang="pt-BR" sz="1600" u="none" strike="noStrike">
                          <a:effectLst/>
                        </a:rPr>
                        <a:t>5</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7985072"/>
                  </a:ext>
                </a:extLst>
              </a:tr>
              <a:tr h="377142">
                <a:tc>
                  <a:txBody>
                    <a:bodyPr/>
                    <a:lstStyle/>
                    <a:p>
                      <a:pPr algn="ctr" fontAlgn="b"/>
                      <a:r>
                        <a:rPr lang="pt-BR" sz="1600" u="none" strike="noStrike">
                          <a:effectLst/>
                        </a:rPr>
                        <a:t>6</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2598223"/>
                  </a:ext>
                </a:extLst>
              </a:tr>
              <a:tr h="377142">
                <a:tc>
                  <a:txBody>
                    <a:bodyPr/>
                    <a:lstStyle/>
                    <a:p>
                      <a:pPr algn="ctr" fontAlgn="b"/>
                      <a:r>
                        <a:rPr lang="pt-BR" sz="1600" u="none" strike="noStrike">
                          <a:effectLst/>
                        </a:rPr>
                        <a:t>7</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48946"/>
                  </a:ext>
                </a:extLst>
              </a:tr>
              <a:tr h="377142">
                <a:tc>
                  <a:txBody>
                    <a:bodyPr/>
                    <a:lstStyle/>
                    <a:p>
                      <a:pPr algn="ctr" fontAlgn="b"/>
                      <a:r>
                        <a:rPr lang="pt-BR" sz="1600" u="none" strike="noStrike">
                          <a:effectLst/>
                        </a:rPr>
                        <a:t>8</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4930909"/>
                  </a:ext>
                </a:extLst>
              </a:tr>
              <a:tr h="377142">
                <a:tc>
                  <a:txBody>
                    <a:bodyPr/>
                    <a:lstStyle/>
                    <a:p>
                      <a:pPr algn="ctr" fontAlgn="b"/>
                      <a:r>
                        <a:rPr lang="pt-BR" sz="1600" u="none" strike="noStrike">
                          <a:effectLst/>
                        </a:rPr>
                        <a:t>9</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0859365"/>
                  </a:ext>
                </a:extLst>
              </a:tr>
              <a:tr h="377142">
                <a:tc>
                  <a:txBody>
                    <a:bodyPr/>
                    <a:lstStyle/>
                    <a:p>
                      <a:pPr algn="ctr" fontAlgn="b"/>
                      <a:r>
                        <a:rPr lang="pt-BR" sz="1600" u="none" strike="noStrike">
                          <a:effectLst/>
                        </a:rPr>
                        <a:t>10</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7464605"/>
                  </a:ext>
                </a:extLst>
              </a:tr>
              <a:tr h="377142">
                <a:tc>
                  <a:txBody>
                    <a:bodyPr/>
                    <a:lstStyle/>
                    <a:p>
                      <a:pPr algn="ctr" fontAlgn="b"/>
                      <a:r>
                        <a:rPr lang="pt-BR" sz="1600" u="none" strike="noStrike">
                          <a:effectLst/>
                        </a:rPr>
                        <a:t>11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a:effectLst/>
                        </a:rPr>
                        <a:t>1</a:t>
                      </a:r>
                      <a:endParaRPr lang="pt-B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454990"/>
                  </a:ext>
                </a:extLst>
              </a:tr>
            </a:tbl>
          </a:graphicData>
        </a:graphic>
      </p:graphicFrame>
      <p:sp>
        <p:nvSpPr>
          <p:cNvPr id="9" name="CaixaDeTexto 8">
            <a:extLst>
              <a:ext uri="{FF2B5EF4-FFF2-40B4-BE49-F238E27FC236}">
                <a16:creationId xmlns:a16="http://schemas.microsoft.com/office/drawing/2014/main" id="{D11AD831-32A8-4E51-8E2D-779A8FF24A13}"/>
              </a:ext>
            </a:extLst>
          </p:cNvPr>
          <p:cNvSpPr txBox="1"/>
          <p:nvPr/>
        </p:nvSpPr>
        <p:spPr>
          <a:xfrm>
            <a:off x="3851920" y="2051149"/>
            <a:ext cx="9549934" cy="461665"/>
          </a:xfrm>
          <a:prstGeom prst="rect">
            <a:avLst/>
          </a:prstGeom>
          <a:noFill/>
        </p:spPr>
        <p:txBody>
          <a:bodyPr wrap="square" rtlCol="0">
            <a:spAutoFit/>
          </a:bodyPr>
          <a:lstStyle/>
          <a:p>
            <a:pPr algn="ctr"/>
            <a:r>
              <a:rPr lang="pt-BR" sz="2400" dirty="0"/>
              <a:t>...</a:t>
            </a:r>
          </a:p>
        </p:txBody>
      </p:sp>
    </p:spTree>
    <p:extLst>
      <p:ext uri="{BB962C8B-B14F-4D97-AF65-F5344CB8AC3E}">
        <p14:creationId xmlns:p14="http://schemas.microsoft.com/office/powerpoint/2010/main" val="329436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1" y="267149"/>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52EB4577-0354-4CA6-B0E8-FB60135FC036}"/>
              </a:ext>
            </a:extLst>
          </p:cNvPr>
          <p:cNvSpPr txBox="1"/>
          <p:nvPr/>
        </p:nvSpPr>
        <p:spPr>
          <a:xfrm>
            <a:off x="0" y="281146"/>
            <a:ext cx="9144000" cy="707886"/>
          </a:xfrm>
          <a:prstGeom prst="rect">
            <a:avLst/>
          </a:prstGeom>
          <a:noFill/>
        </p:spPr>
        <p:txBody>
          <a:bodyPr wrap="square" rtlCol="0">
            <a:spAutoFit/>
          </a:bodyPr>
          <a:lstStyle/>
          <a:p>
            <a:pPr algn="ctr"/>
            <a:r>
              <a:rPr lang="pt-BR" sz="4000" dirty="0"/>
              <a:t>OCUPAÇÕES</a:t>
            </a:r>
          </a:p>
        </p:txBody>
      </p:sp>
      <p:pic>
        <p:nvPicPr>
          <p:cNvPr id="1026" name="Picture 2" descr="Resultado de imagem para TRABALHO charge">
            <a:extLst>
              <a:ext uri="{FF2B5EF4-FFF2-40B4-BE49-F238E27FC236}">
                <a16:creationId xmlns:a16="http://schemas.microsoft.com/office/drawing/2014/main" id="{F3C5F242-B6D3-4B4A-B936-F4704F802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5684"/>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03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FBFB3DB9-3672-4A76-BFF1-8832380C0985}"/>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sp>
        <p:nvSpPr>
          <p:cNvPr id="13" name="CaixaDeTexto 12">
            <a:extLst>
              <a:ext uri="{FF2B5EF4-FFF2-40B4-BE49-F238E27FC236}">
                <a16:creationId xmlns:a16="http://schemas.microsoft.com/office/drawing/2014/main" id="{7E65E659-9DB8-4FC5-AF8D-A7454CEFA7A8}"/>
              </a:ext>
            </a:extLst>
          </p:cNvPr>
          <p:cNvSpPr txBox="1"/>
          <p:nvPr/>
        </p:nvSpPr>
        <p:spPr>
          <a:xfrm>
            <a:off x="0" y="1289258"/>
            <a:ext cx="9143998" cy="830997"/>
          </a:xfrm>
          <a:prstGeom prst="rect">
            <a:avLst/>
          </a:prstGeom>
          <a:noFill/>
        </p:spPr>
        <p:txBody>
          <a:bodyPr wrap="square" rtlCol="0">
            <a:spAutoFit/>
          </a:bodyPr>
          <a:lstStyle/>
          <a:p>
            <a:pPr algn="ctr"/>
            <a:r>
              <a:rPr lang="pt-BR" sz="2400" dirty="0"/>
              <a:t>Matriz de pesos pós primeira iteração coma a variável de restrição “Cor”:</a:t>
            </a:r>
          </a:p>
        </p:txBody>
      </p:sp>
      <p:sp>
        <p:nvSpPr>
          <p:cNvPr id="9" name="CaixaDeTexto 8">
            <a:extLst>
              <a:ext uri="{FF2B5EF4-FFF2-40B4-BE49-F238E27FC236}">
                <a16:creationId xmlns:a16="http://schemas.microsoft.com/office/drawing/2014/main" id="{D11AD831-32A8-4E51-8E2D-779A8FF24A13}"/>
              </a:ext>
            </a:extLst>
          </p:cNvPr>
          <p:cNvSpPr txBox="1"/>
          <p:nvPr/>
        </p:nvSpPr>
        <p:spPr>
          <a:xfrm>
            <a:off x="3851920" y="2051149"/>
            <a:ext cx="9549934" cy="461665"/>
          </a:xfrm>
          <a:prstGeom prst="rect">
            <a:avLst/>
          </a:prstGeom>
          <a:noFill/>
        </p:spPr>
        <p:txBody>
          <a:bodyPr wrap="square" rtlCol="0">
            <a:spAutoFit/>
          </a:bodyPr>
          <a:lstStyle/>
          <a:p>
            <a:pPr algn="ctr"/>
            <a:r>
              <a:rPr lang="pt-BR" sz="2400" dirty="0"/>
              <a:t>...</a:t>
            </a:r>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D2D4F302-641B-4121-B045-D3EDE6EA934B}"/>
                  </a:ext>
                </a:extLst>
              </p:cNvPr>
              <p:cNvSpPr txBox="1"/>
              <p:nvPr/>
            </p:nvSpPr>
            <p:spPr>
              <a:xfrm>
                <a:off x="672729" y="5270876"/>
                <a:ext cx="8496944" cy="857799"/>
              </a:xfrm>
              <a:prstGeom prst="rect">
                <a:avLst/>
              </a:prstGeom>
              <a:noFill/>
            </p:spPr>
            <p:txBody>
              <a:bodyPr wrap="square" lIns="0" tIns="0" rIns="0" bIns="0" rtlCol="0">
                <a:spAutoFit/>
              </a:bodyPr>
              <a:lstStyle/>
              <a:p>
                <a14:m>
                  <m:oMath xmlns:m="http://schemas.openxmlformats.org/officeDocument/2006/math">
                    <m:r>
                      <a:rPr lang="pt-BR" sz="3600" b="0" i="1" smtClean="0">
                        <a:latin typeface="Cambria Math" panose="02040503050406030204" pitchFamily="18" charset="0"/>
                      </a:rPr>
                      <m:t>𝑃</m:t>
                    </m:r>
                    <m:r>
                      <a:rPr lang="pt-BR" sz="3600" b="0" i="1" smtClean="0">
                        <a:latin typeface="Cambria Math" panose="02040503050406030204" pitchFamily="18" charset="0"/>
                      </a:rPr>
                      <m:t>1=1∗</m:t>
                    </m:r>
                    <m:f>
                      <m:fPr>
                        <m:ctrlPr>
                          <a:rPr lang="pt-BR" sz="3600" b="0" i="1" smtClean="0">
                            <a:latin typeface="Cambria Math" panose="02040503050406030204" pitchFamily="18" charset="0"/>
                          </a:rPr>
                        </m:ctrlPr>
                      </m:fPr>
                      <m:num>
                        <m:r>
                          <a:rPr lang="pt-BR" sz="3600" b="0" i="1" smtClean="0">
                            <a:latin typeface="Cambria Math" panose="02040503050406030204" pitchFamily="18" charset="0"/>
                          </a:rPr>
                          <m:t>200</m:t>
                        </m:r>
                      </m:num>
                      <m:den>
                        <m:r>
                          <a:rPr lang="pt-BR" sz="3600" b="0" i="1" smtClean="0">
                            <a:latin typeface="Cambria Math" panose="02040503050406030204" pitchFamily="18" charset="0"/>
                          </a:rPr>
                          <m:t>1+1+1+1+1+1…(35 </m:t>
                        </m:r>
                        <m:r>
                          <a:rPr lang="pt-BR" sz="3600" b="0" i="1" smtClean="0">
                            <a:latin typeface="Cambria Math" panose="02040503050406030204" pitchFamily="18" charset="0"/>
                          </a:rPr>
                          <m:t>𝑣𝑒𝑧𝑒𝑠</m:t>
                        </m:r>
                        <m:r>
                          <a:rPr lang="pt-BR" sz="3600" b="0" i="1" smtClean="0">
                            <a:latin typeface="Cambria Math" panose="02040503050406030204" pitchFamily="18" charset="0"/>
                          </a:rPr>
                          <m:t>)</m:t>
                        </m:r>
                      </m:den>
                    </m:f>
                  </m:oMath>
                </a14:m>
                <a:r>
                  <a:rPr lang="pt-BR" sz="3600" dirty="0"/>
                  <a:t>= 5,71 = 6</a:t>
                </a:r>
              </a:p>
            </p:txBody>
          </p:sp>
        </mc:Choice>
        <mc:Fallback xmlns="">
          <p:sp>
            <p:nvSpPr>
              <p:cNvPr id="12" name="CaixaDeTexto 11">
                <a:extLst>
                  <a:ext uri="{FF2B5EF4-FFF2-40B4-BE49-F238E27FC236}">
                    <a16:creationId xmlns:a16="http://schemas.microsoft.com/office/drawing/2014/main" id="{D2D4F302-641B-4121-B045-D3EDE6EA934B}"/>
                  </a:ext>
                </a:extLst>
              </p:cNvPr>
              <p:cNvSpPr txBox="1">
                <a:spLocks noRot="1" noChangeAspect="1" noMove="1" noResize="1" noEditPoints="1" noAdjustHandles="1" noChangeArrowheads="1" noChangeShapeType="1" noTextEdit="1"/>
              </p:cNvSpPr>
              <p:nvPr/>
            </p:nvSpPr>
            <p:spPr>
              <a:xfrm>
                <a:off x="672729" y="5270876"/>
                <a:ext cx="8496944" cy="857799"/>
              </a:xfrm>
              <a:prstGeom prst="rect">
                <a:avLst/>
              </a:prstGeom>
              <a:blipFill>
                <a:blip r:embed="rId4"/>
                <a:stretch>
                  <a:fillRect t="-3571" b="-9286"/>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EEDE0835-99C0-4860-9CE0-F2E7CA85D32F}"/>
              </a:ext>
            </a:extLst>
          </p:cNvPr>
          <p:cNvSpPr txBox="1"/>
          <p:nvPr/>
        </p:nvSpPr>
        <p:spPr>
          <a:xfrm>
            <a:off x="-2628290" y="3193985"/>
            <a:ext cx="9143998" cy="461665"/>
          </a:xfrm>
          <a:prstGeom prst="rect">
            <a:avLst/>
          </a:prstGeom>
          <a:noFill/>
        </p:spPr>
        <p:txBody>
          <a:bodyPr wrap="square" rtlCol="0">
            <a:spAutoFit/>
          </a:bodyPr>
          <a:lstStyle/>
          <a:p>
            <a:pPr algn="ctr"/>
            <a:r>
              <a:rPr lang="pt-BR" sz="2400" dirty="0"/>
              <a:t>Matriz de P0</a:t>
            </a:r>
          </a:p>
        </p:txBody>
      </p:sp>
      <p:sp>
        <p:nvSpPr>
          <p:cNvPr id="16" name="CaixaDeTexto 15">
            <a:extLst>
              <a:ext uri="{FF2B5EF4-FFF2-40B4-BE49-F238E27FC236}">
                <a16:creationId xmlns:a16="http://schemas.microsoft.com/office/drawing/2014/main" id="{6D84835D-CE6A-486A-89F1-648ED89FC331}"/>
              </a:ext>
            </a:extLst>
          </p:cNvPr>
          <p:cNvSpPr txBox="1"/>
          <p:nvPr/>
        </p:nvSpPr>
        <p:spPr>
          <a:xfrm>
            <a:off x="1943709" y="4637345"/>
            <a:ext cx="9143998" cy="461665"/>
          </a:xfrm>
          <a:prstGeom prst="rect">
            <a:avLst/>
          </a:prstGeom>
          <a:noFill/>
        </p:spPr>
        <p:txBody>
          <a:bodyPr wrap="square" rtlCol="0">
            <a:spAutoFit/>
          </a:bodyPr>
          <a:lstStyle/>
          <a:p>
            <a:pPr algn="ctr"/>
            <a:r>
              <a:rPr lang="pt-BR" sz="2400" dirty="0"/>
              <a:t>Tabela microdados</a:t>
            </a:r>
          </a:p>
        </p:txBody>
      </p:sp>
      <p:sp>
        <p:nvSpPr>
          <p:cNvPr id="17" name="CaixaDeTexto 16">
            <a:extLst>
              <a:ext uri="{FF2B5EF4-FFF2-40B4-BE49-F238E27FC236}">
                <a16:creationId xmlns:a16="http://schemas.microsoft.com/office/drawing/2014/main" id="{9B1B44E5-0536-4089-8416-CE6D67BC21D8}"/>
              </a:ext>
            </a:extLst>
          </p:cNvPr>
          <p:cNvSpPr txBox="1"/>
          <p:nvPr/>
        </p:nvSpPr>
        <p:spPr>
          <a:xfrm>
            <a:off x="1660762" y="3205598"/>
            <a:ext cx="9143998" cy="461665"/>
          </a:xfrm>
          <a:prstGeom prst="rect">
            <a:avLst/>
          </a:prstGeom>
          <a:noFill/>
        </p:spPr>
        <p:txBody>
          <a:bodyPr wrap="square" rtlCol="0">
            <a:spAutoFit/>
          </a:bodyPr>
          <a:lstStyle/>
          <a:p>
            <a:pPr algn="ctr"/>
            <a:r>
              <a:rPr lang="pt-BR" sz="2400" dirty="0"/>
              <a:t>Tabela dados agregados</a:t>
            </a:r>
          </a:p>
        </p:txBody>
      </p:sp>
      <p:graphicFrame>
        <p:nvGraphicFramePr>
          <p:cNvPr id="19" name="Tabela 18">
            <a:extLst>
              <a:ext uri="{FF2B5EF4-FFF2-40B4-BE49-F238E27FC236}">
                <a16:creationId xmlns:a16="http://schemas.microsoft.com/office/drawing/2014/main" id="{0E691CD7-30DC-4C93-8F53-857028B451E1}"/>
              </a:ext>
            </a:extLst>
          </p:cNvPr>
          <p:cNvGraphicFramePr>
            <a:graphicFrameLocks noGrp="1"/>
          </p:cNvGraphicFramePr>
          <p:nvPr>
            <p:extLst>
              <p:ext uri="{D42A27DB-BD31-4B8C-83A1-F6EECF244321}">
                <p14:modId xmlns:p14="http://schemas.microsoft.com/office/powerpoint/2010/main" val="4151851040"/>
              </p:ext>
            </p:extLst>
          </p:nvPr>
        </p:nvGraphicFramePr>
        <p:xfrm>
          <a:off x="3707904" y="2250445"/>
          <a:ext cx="5380026" cy="726690"/>
        </p:xfrm>
        <a:graphic>
          <a:graphicData uri="http://schemas.openxmlformats.org/drawingml/2006/table">
            <a:tbl>
              <a:tblPr>
                <a:tableStyleId>{5C22544A-7EE6-4342-B048-85BDC9FD1C3A}</a:tableStyleId>
              </a:tblPr>
              <a:tblGrid>
                <a:gridCol w="896671">
                  <a:extLst>
                    <a:ext uri="{9D8B030D-6E8A-4147-A177-3AD203B41FA5}">
                      <a16:colId xmlns:a16="http://schemas.microsoft.com/office/drawing/2014/main" val="3540442588"/>
                    </a:ext>
                  </a:extLst>
                </a:gridCol>
                <a:gridCol w="896671">
                  <a:extLst>
                    <a:ext uri="{9D8B030D-6E8A-4147-A177-3AD203B41FA5}">
                      <a16:colId xmlns:a16="http://schemas.microsoft.com/office/drawing/2014/main" val="3799684202"/>
                    </a:ext>
                  </a:extLst>
                </a:gridCol>
                <a:gridCol w="896671">
                  <a:extLst>
                    <a:ext uri="{9D8B030D-6E8A-4147-A177-3AD203B41FA5}">
                      <a16:colId xmlns:a16="http://schemas.microsoft.com/office/drawing/2014/main" val="1424538830"/>
                    </a:ext>
                  </a:extLst>
                </a:gridCol>
                <a:gridCol w="896671">
                  <a:extLst>
                    <a:ext uri="{9D8B030D-6E8A-4147-A177-3AD203B41FA5}">
                      <a16:colId xmlns:a16="http://schemas.microsoft.com/office/drawing/2014/main" val="1338468746"/>
                    </a:ext>
                  </a:extLst>
                </a:gridCol>
                <a:gridCol w="896671">
                  <a:extLst>
                    <a:ext uri="{9D8B030D-6E8A-4147-A177-3AD203B41FA5}">
                      <a16:colId xmlns:a16="http://schemas.microsoft.com/office/drawing/2014/main" val="594748701"/>
                    </a:ext>
                  </a:extLst>
                </a:gridCol>
                <a:gridCol w="896671">
                  <a:extLst>
                    <a:ext uri="{9D8B030D-6E8A-4147-A177-3AD203B41FA5}">
                      <a16:colId xmlns:a16="http://schemas.microsoft.com/office/drawing/2014/main" val="3662723528"/>
                    </a:ext>
                  </a:extLst>
                </a:gridCol>
              </a:tblGrid>
              <a:tr h="363345">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b="0" i="0" u="none" strike="noStrike" dirty="0" err="1">
                          <a:solidFill>
                            <a:srgbClr val="000000"/>
                          </a:solidFill>
                          <a:effectLst/>
                          <a:latin typeface="+mn-lt"/>
                        </a:rPr>
                        <a:t>Indigena</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Branca</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rPr>
                        <a:t>Preta</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Parda</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Amarela</a:t>
                      </a:r>
                    </a:p>
                  </a:txBody>
                  <a:tcPr marL="9525" marR="9525" marT="9525" marB="0" anchor="b"/>
                </a:tc>
                <a:extLst>
                  <a:ext uri="{0D108BD9-81ED-4DB2-BD59-A6C34878D82A}">
                    <a16:rowId xmlns:a16="http://schemas.microsoft.com/office/drawing/2014/main" val="1215610133"/>
                  </a:ext>
                </a:extLst>
              </a:tr>
              <a:tr h="363345">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200</a:t>
                      </a:r>
                    </a:p>
                  </a:txBody>
                  <a:tcPr marL="9525" marR="9525" marT="9525" marB="0" anchor="b"/>
                </a:tc>
                <a:tc>
                  <a:txBody>
                    <a:bodyPr/>
                    <a:lstStyle/>
                    <a:p>
                      <a:pPr algn="ctr" fontAlgn="b"/>
                      <a:r>
                        <a:rPr lang="pt-BR" sz="1600" u="none" strike="noStrike" dirty="0">
                          <a:effectLst/>
                        </a:rPr>
                        <a:t>50</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95</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44</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5916476"/>
                  </a:ext>
                </a:extLst>
              </a:tr>
            </a:tbl>
          </a:graphicData>
        </a:graphic>
      </p:graphicFrame>
      <p:graphicFrame>
        <p:nvGraphicFramePr>
          <p:cNvPr id="20" name="Tabela 19">
            <a:extLst>
              <a:ext uri="{FF2B5EF4-FFF2-40B4-BE49-F238E27FC236}">
                <a16:creationId xmlns:a16="http://schemas.microsoft.com/office/drawing/2014/main" id="{DD07ED0A-6A84-493C-ADBA-637BDD362F39}"/>
              </a:ext>
            </a:extLst>
          </p:cNvPr>
          <p:cNvGraphicFramePr>
            <a:graphicFrameLocks noGrp="1"/>
          </p:cNvGraphicFramePr>
          <p:nvPr>
            <p:extLst>
              <p:ext uri="{D42A27DB-BD31-4B8C-83A1-F6EECF244321}">
                <p14:modId xmlns:p14="http://schemas.microsoft.com/office/powerpoint/2010/main" val="2635120505"/>
              </p:ext>
            </p:extLst>
          </p:nvPr>
        </p:nvGraphicFramePr>
        <p:xfrm>
          <a:off x="5425302" y="3862223"/>
          <a:ext cx="2180812" cy="754284"/>
        </p:xfrm>
        <a:graphic>
          <a:graphicData uri="http://schemas.openxmlformats.org/drawingml/2006/table">
            <a:tbl>
              <a:tblPr>
                <a:tableStyleId>{5C22544A-7EE6-4342-B048-85BDC9FD1C3A}</a:tableStyleId>
              </a:tblPr>
              <a:tblGrid>
                <a:gridCol w="1090406">
                  <a:extLst>
                    <a:ext uri="{9D8B030D-6E8A-4147-A177-3AD203B41FA5}">
                      <a16:colId xmlns:a16="http://schemas.microsoft.com/office/drawing/2014/main" val="3540442588"/>
                    </a:ext>
                  </a:extLst>
                </a:gridCol>
                <a:gridCol w="1090406">
                  <a:extLst>
                    <a:ext uri="{9D8B030D-6E8A-4147-A177-3AD203B41FA5}">
                      <a16:colId xmlns:a16="http://schemas.microsoft.com/office/drawing/2014/main" val="1424538830"/>
                    </a:ext>
                  </a:extLst>
                </a:gridCol>
              </a:tblGrid>
              <a:tr h="377142">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Cor</a:t>
                      </a:r>
                    </a:p>
                  </a:txBody>
                  <a:tcPr marL="9525" marR="9525" marT="9525" marB="0" anchor="b"/>
                </a:tc>
                <a:extLst>
                  <a:ext uri="{0D108BD9-81ED-4DB2-BD59-A6C34878D82A}">
                    <a16:rowId xmlns:a16="http://schemas.microsoft.com/office/drawing/2014/main" val="1215610133"/>
                  </a:ext>
                </a:extLst>
              </a:tr>
              <a:tr h="377142">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Branca</a:t>
                      </a:r>
                    </a:p>
                  </a:txBody>
                  <a:tcPr marL="9525" marR="9525" marT="9525" marB="0" anchor="b"/>
                </a:tc>
                <a:extLst>
                  <a:ext uri="{0D108BD9-81ED-4DB2-BD59-A6C34878D82A}">
                    <a16:rowId xmlns:a16="http://schemas.microsoft.com/office/drawing/2014/main" val="1295916476"/>
                  </a:ext>
                </a:extLst>
              </a:tr>
            </a:tbl>
          </a:graphicData>
        </a:graphic>
      </p:graphicFrame>
      <p:sp>
        <p:nvSpPr>
          <p:cNvPr id="21" name="CaixaDeTexto 20">
            <a:extLst>
              <a:ext uri="{FF2B5EF4-FFF2-40B4-BE49-F238E27FC236}">
                <a16:creationId xmlns:a16="http://schemas.microsoft.com/office/drawing/2014/main" id="{6D21CF7F-B99C-4268-819F-FB9427AED842}"/>
              </a:ext>
            </a:extLst>
          </p:cNvPr>
          <p:cNvSpPr txBox="1"/>
          <p:nvPr/>
        </p:nvSpPr>
        <p:spPr>
          <a:xfrm>
            <a:off x="7606114" y="4304504"/>
            <a:ext cx="1984797" cy="369332"/>
          </a:xfrm>
          <a:prstGeom prst="rect">
            <a:avLst/>
          </a:prstGeom>
          <a:noFill/>
        </p:spPr>
        <p:txBody>
          <a:bodyPr wrap="square" rtlCol="0">
            <a:spAutoFit/>
          </a:bodyPr>
          <a:lstStyle/>
          <a:p>
            <a:r>
              <a:rPr lang="pt-BR" b="1" dirty="0">
                <a:solidFill>
                  <a:srgbClr val="FF0000"/>
                </a:solidFill>
              </a:rPr>
              <a:t>35</a:t>
            </a:r>
          </a:p>
        </p:txBody>
      </p:sp>
      <p:pic>
        <p:nvPicPr>
          <p:cNvPr id="22" name="Imagem 21">
            <a:extLst>
              <a:ext uri="{FF2B5EF4-FFF2-40B4-BE49-F238E27FC236}">
                <a16:creationId xmlns:a16="http://schemas.microsoft.com/office/drawing/2014/main" id="{87FFA4BD-4D61-4EA8-996A-C3112B9FF76F}"/>
              </a:ext>
            </a:extLst>
          </p:cNvPr>
          <p:cNvPicPr>
            <a:picLocks noChangeAspect="1"/>
          </p:cNvPicPr>
          <p:nvPr/>
        </p:nvPicPr>
        <p:blipFill rotWithShape="1">
          <a:blip r:embed="rId5"/>
          <a:srcRect l="24450" t="9210" r="10947" b="66016"/>
          <a:stretch/>
        </p:blipFill>
        <p:spPr>
          <a:xfrm>
            <a:off x="461114" y="4044415"/>
            <a:ext cx="4078229" cy="855848"/>
          </a:xfrm>
          <a:prstGeom prst="rect">
            <a:avLst/>
          </a:prstGeom>
        </p:spPr>
      </p:pic>
      <p:pic>
        <p:nvPicPr>
          <p:cNvPr id="3" name="Imagem 2">
            <a:extLst>
              <a:ext uri="{FF2B5EF4-FFF2-40B4-BE49-F238E27FC236}">
                <a16:creationId xmlns:a16="http://schemas.microsoft.com/office/drawing/2014/main" id="{0C2C0F4F-E6BC-469D-A6BC-3BB0A21F4896}"/>
              </a:ext>
            </a:extLst>
          </p:cNvPr>
          <p:cNvPicPr>
            <a:picLocks noChangeAspect="1"/>
          </p:cNvPicPr>
          <p:nvPr/>
        </p:nvPicPr>
        <p:blipFill>
          <a:blip r:embed="rId6"/>
          <a:stretch>
            <a:fillRect/>
          </a:stretch>
        </p:blipFill>
        <p:spPr>
          <a:xfrm>
            <a:off x="663420" y="2045869"/>
            <a:ext cx="2237687" cy="981695"/>
          </a:xfrm>
          <a:prstGeom prst="rect">
            <a:avLst/>
          </a:prstGeom>
        </p:spPr>
      </p:pic>
    </p:spTree>
    <p:extLst>
      <p:ext uri="{BB962C8B-B14F-4D97-AF65-F5344CB8AC3E}">
        <p14:creationId xmlns:p14="http://schemas.microsoft.com/office/powerpoint/2010/main" val="67552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sp>
        <p:nvSpPr>
          <p:cNvPr id="13" name="CaixaDeTexto 12">
            <a:extLst>
              <a:ext uri="{FF2B5EF4-FFF2-40B4-BE49-F238E27FC236}">
                <a16:creationId xmlns:a16="http://schemas.microsoft.com/office/drawing/2014/main" id="{7E65E659-9DB8-4FC5-AF8D-A7454CEFA7A8}"/>
              </a:ext>
            </a:extLst>
          </p:cNvPr>
          <p:cNvSpPr txBox="1"/>
          <p:nvPr/>
        </p:nvSpPr>
        <p:spPr>
          <a:xfrm>
            <a:off x="0" y="1289258"/>
            <a:ext cx="9143998" cy="830997"/>
          </a:xfrm>
          <a:prstGeom prst="rect">
            <a:avLst/>
          </a:prstGeom>
          <a:noFill/>
        </p:spPr>
        <p:txBody>
          <a:bodyPr wrap="square" rtlCol="0">
            <a:spAutoFit/>
          </a:bodyPr>
          <a:lstStyle/>
          <a:p>
            <a:pPr algn="ctr"/>
            <a:r>
              <a:rPr lang="pt-BR" sz="2400" dirty="0"/>
              <a:t>Matriz de pesos pós primeira iteração coma a variável de restrição “Cor”:</a:t>
            </a:r>
          </a:p>
        </p:txBody>
      </p:sp>
      <p:sp>
        <p:nvSpPr>
          <p:cNvPr id="9" name="CaixaDeTexto 8">
            <a:extLst>
              <a:ext uri="{FF2B5EF4-FFF2-40B4-BE49-F238E27FC236}">
                <a16:creationId xmlns:a16="http://schemas.microsoft.com/office/drawing/2014/main" id="{D11AD831-32A8-4E51-8E2D-779A8FF24A13}"/>
              </a:ext>
            </a:extLst>
          </p:cNvPr>
          <p:cNvSpPr txBox="1"/>
          <p:nvPr/>
        </p:nvSpPr>
        <p:spPr>
          <a:xfrm>
            <a:off x="3851920" y="2051149"/>
            <a:ext cx="9549934" cy="461665"/>
          </a:xfrm>
          <a:prstGeom prst="rect">
            <a:avLst/>
          </a:prstGeom>
          <a:noFill/>
        </p:spPr>
        <p:txBody>
          <a:bodyPr wrap="square" rtlCol="0">
            <a:spAutoFit/>
          </a:bodyPr>
          <a:lstStyle/>
          <a:p>
            <a:pPr algn="ctr"/>
            <a:r>
              <a:rPr lang="pt-BR" sz="2400" dirty="0"/>
              <a:t>...</a:t>
            </a:r>
          </a:p>
        </p:txBody>
      </p:sp>
      <p:graphicFrame>
        <p:nvGraphicFramePr>
          <p:cNvPr id="3" name="Tabela 2">
            <a:extLst>
              <a:ext uri="{FF2B5EF4-FFF2-40B4-BE49-F238E27FC236}">
                <a16:creationId xmlns:a16="http://schemas.microsoft.com/office/drawing/2014/main" id="{7E6A0F8C-C6C4-416B-8595-DFCD62855E16}"/>
              </a:ext>
            </a:extLst>
          </p:cNvPr>
          <p:cNvGraphicFramePr>
            <a:graphicFrameLocks noGrp="1"/>
          </p:cNvGraphicFramePr>
          <p:nvPr>
            <p:extLst>
              <p:ext uri="{D42A27DB-BD31-4B8C-83A1-F6EECF244321}">
                <p14:modId xmlns:p14="http://schemas.microsoft.com/office/powerpoint/2010/main" val="3311231950"/>
              </p:ext>
            </p:extLst>
          </p:nvPr>
        </p:nvGraphicFramePr>
        <p:xfrm>
          <a:off x="323528" y="2201262"/>
          <a:ext cx="8100903" cy="4118568"/>
        </p:xfrm>
        <a:graphic>
          <a:graphicData uri="http://schemas.openxmlformats.org/drawingml/2006/table">
            <a:tbl>
              <a:tblPr>
                <a:tableStyleId>{5C22544A-7EE6-4342-B048-85BDC9FD1C3A}</a:tableStyleId>
              </a:tblPr>
              <a:tblGrid>
                <a:gridCol w="1119779">
                  <a:extLst>
                    <a:ext uri="{9D8B030D-6E8A-4147-A177-3AD203B41FA5}">
                      <a16:colId xmlns:a16="http://schemas.microsoft.com/office/drawing/2014/main" val="1035030874"/>
                    </a:ext>
                  </a:extLst>
                </a:gridCol>
                <a:gridCol w="1119779">
                  <a:extLst>
                    <a:ext uri="{9D8B030D-6E8A-4147-A177-3AD203B41FA5}">
                      <a16:colId xmlns:a16="http://schemas.microsoft.com/office/drawing/2014/main" val="3972452255"/>
                    </a:ext>
                  </a:extLst>
                </a:gridCol>
                <a:gridCol w="1172269">
                  <a:extLst>
                    <a:ext uri="{9D8B030D-6E8A-4147-A177-3AD203B41FA5}">
                      <a16:colId xmlns:a16="http://schemas.microsoft.com/office/drawing/2014/main" val="2423453206"/>
                    </a:ext>
                  </a:extLst>
                </a:gridCol>
                <a:gridCol w="1172269">
                  <a:extLst>
                    <a:ext uri="{9D8B030D-6E8A-4147-A177-3AD203B41FA5}">
                      <a16:colId xmlns:a16="http://schemas.microsoft.com/office/drawing/2014/main" val="3441443172"/>
                    </a:ext>
                  </a:extLst>
                </a:gridCol>
                <a:gridCol w="1172269">
                  <a:extLst>
                    <a:ext uri="{9D8B030D-6E8A-4147-A177-3AD203B41FA5}">
                      <a16:colId xmlns:a16="http://schemas.microsoft.com/office/drawing/2014/main" val="182689893"/>
                    </a:ext>
                  </a:extLst>
                </a:gridCol>
                <a:gridCol w="1172269">
                  <a:extLst>
                    <a:ext uri="{9D8B030D-6E8A-4147-A177-3AD203B41FA5}">
                      <a16:colId xmlns:a16="http://schemas.microsoft.com/office/drawing/2014/main" val="2891333890"/>
                    </a:ext>
                  </a:extLst>
                </a:gridCol>
                <a:gridCol w="1172269">
                  <a:extLst>
                    <a:ext uri="{9D8B030D-6E8A-4147-A177-3AD203B41FA5}">
                      <a16:colId xmlns:a16="http://schemas.microsoft.com/office/drawing/2014/main" val="2457288626"/>
                    </a:ext>
                  </a:extLst>
                </a:gridCol>
              </a:tblGrid>
              <a:tr h="343214">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u="none" strike="noStrike" dirty="0">
                          <a:effectLst/>
                        </a:rPr>
                        <a:t>Setor 1</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rPr>
                        <a:t>Setor 2</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3</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4</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5</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Setor 6</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0827192"/>
                  </a:ext>
                </a:extLst>
              </a:tr>
              <a:tr h="343214">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6</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8</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4</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8</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1186198"/>
                  </a:ext>
                </a:extLst>
              </a:tr>
              <a:tr h="343214">
                <a:tc>
                  <a:txBody>
                    <a:bodyPr/>
                    <a:lstStyle/>
                    <a:p>
                      <a:pPr algn="ctr" fontAlgn="b"/>
                      <a:r>
                        <a:rPr lang="pt-BR" sz="1400" u="none" strike="noStrike" dirty="0">
                          <a:effectLst/>
                        </a:rPr>
                        <a:t>2</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2179269"/>
                  </a:ext>
                </a:extLst>
              </a:tr>
              <a:tr h="343214">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46152"/>
                  </a:ext>
                </a:extLst>
              </a:tr>
              <a:tr h="343214">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1418397"/>
                  </a:ext>
                </a:extLst>
              </a:tr>
              <a:tr h="343214">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0537523"/>
                  </a:ext>
                </a:extLst>
              </a:tr>
              <a:tr h="343214">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198735"/>
                  </a:ext>
                </a:extLst>
              </a:tr>
              <a:tr h="343214">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7659172"/>
                  </a:ext>
                </a:extLst>
              </a:tr>
              <a:tr h="343214">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3612580"/>
                  </a:ext>
                </a:extLst>
              </a:tr>
              <a:tr h="343214">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10</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3491874"/>
                  </a:ext>
                </a:extLst>
              </a:tr>
              <a:tr h="343214">
                <a:tc>
                  <a:txBody>
                    <a:bodyPr/>
                    <a:lstStyle/>
                    <a:p>
                      <a:pPr algn="ctr" fontAlgn="b"/>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2795920"/>
                  </a:ext>
                </a:extLst>
              </a:tr>
              <a:tr h="343214">
                <a:tc>
                  <a:txBody>
                    <a:bodyPr/>
                    <a:lstStyle/>
                    <a:p>
                      <a:pPr algn="ctr" fontAlgn="b"/>
                      <a:r>
                        <a:rPr lang="pt-BR" sz="1400" u="none" strike="noStrike">
                          <a:effectLst/>
                        </a:rPr>
                        <a:t>11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4</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7181140"/>
                  </a:ext>
                </a:extLst>
              </a:tr>
            </a:tbl>
          </a:graphicData>
        </a:graphic>
      </p:graphicFrame>
      <p:sp>
        <p:nvSpPr>
          <p:cNvPr id="10" name="Elipse 9">
            <a:extLst>
              <a:ext uri="{FF2B5EF4-FFF2-40B4-BE49-F238E27FC236}">
                <a16:creationId xmlns:a16="http://schemas.microsoft.com/office/drawing/2014/main" id="{70EC4EBF-5B6E-41A3-A258-AD139177686D}"/>
              </a:ext>
            </a:extLst>
          </p:cNvPr>
          <p:cNvSpPr/>
          <p:nvPr/>
        </p:nvSpPr>
        <p:spPr>
          <a:xfrm>
            <a:off x="611560" y="2636912"/>
            <a:ext cx="1800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23661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FBFB3DB9-3672-4A76-BFF1-8832380C0985}"/>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sp>
        <p:nvSpPr>
          <p:cNvPr id="13" name="CaixaDeTexto 12">
            <a:extLst>
              <a:ext uri="{FF2B5EF4-FFF2-40B4-BE49-F238E27FC236}">
                <a16:creationId xmlns:a16="http://schemas.microsoft.com/office/drawing/2014/main" id="{7E65E659-9DB8-4FC5-AF8D-A7454CEFA7A8}"/>
              </a:ext>
            </a:extLst>
          </p:cNvPr>
          <p:cNvSpPr txBox="1"/>
          <p:nvPr/>
        </p:nvSpPr>
        <p:spPr>
          <a:xfrm>
            <a:off x="0" y="1289258"/>
            <a:ext cx="9143998" cy="830997"/>
          </a:xfrm>
          <a:prstGeom prst="rect">
            <a:avLst/>
          </a:prstGeom>
          <a:noFill/>
        </p:spPr>
        <p:txBody>
          <a:bodyPr wrap="square" rtlCol="0">
            <a:spAutoFit/>
          </a:bodyPr>
          <a:lstStyle/>
          <a:p>
            <a:pPr algn="ctr"/>
            <a:r>
              <a:rPr lang="pt-BR" sz="2400" dirty="0"/>
              <a:t>Matriz de pesos pós primeira iteração coma a variável de restrição “Idade”:</a:t>
            </a:r>
          </a:p>
        </p:txBody>
      </p:sp>
      <p:sp>
        <p:nvSpPr>
          <p:cNvPr id="9" name="CaixaDeTexto 8">
            <a:extLst>
              <a:ext uri="{FF2B5EF4-FFF2-40B4-BE49-F238E27FC236}">
                <a16:creationId xmlns:a16="http://schemas.microsoft.com/office/drawing/2014/main" id="{D11AD831-32A8-4E51-8E2D-779A8FF24A13}"/>
              </a:ext>
            </a:extLst>
          </p:cNvPr>
          <p:cNvSpPr txBox="1"/>
          <p:nvPr/>
        </p:nvSpPr>
        <p:spPr>
          <a:xfrm>
            <a:off x="3851920" y="2051149"/>
            <a:ext cx="9549934" cy="461665"/>
          </a:xfrm>
          <a:prstGeom prst="rect">
            <a:avLst/>
          </a:prstGeom>
          <a:noFill/>
        </p:spPr>
        <p:txBody>
          <a:bodyPr wrap="square" rtlCol="0">
            <a:spAutoFit/>
          </a:bodyPr>
          <a:lstStyle/>
          <a:p>
            <a:pPr algn="ctr"/>
            <a:r>
              <a:rPr lang="pt-BR" sz="2400" dirty="0"/>
              <a:t>...</a:t>
            </a:r>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D2D4F302-641B-4121-B045-D3EDE6EA934B}"/>
                  </a:ext>
                </a:extLst>
              </p:cNvPr>
              <p:cNvSpPr txBox="1"/>
              <p:nvPr/>
            </p:nvSpPr>
            <p:spPr>
              <a:xfrm>
                <a:off x="672729" y="5270876"/>
                <a:ext cx="8496944" cy="865750"/>
              </a:xfrm>
              <a:prstGeom prst="rect">
                <a:avLst/>
              </a:prstGeom>
              <a:noFill/>
            </p:spPr>
            <p:txBody>
              <a:bodyPr wrap="square" lIns="0" tIns="0" rIns="0" bIns="0" rtlCol="0">
                <a:spAutoFit/>
              </a:bodyPr>
              <a:lstStyle/>
              <a:p>
                <a14:m>
                  <m:oMath xmlns:m="http://schemas.openxmlformats.org/officeDocument/2006/math">
                    <m:r>
                      <a:rPr lang="pt-BR" sz="3600" b="0" i="1" smtClean="0">
                        <a:latin typeface="Cambria Math" panose="02040503050406030204" pitchFamily="18" charset="0"/>
                      </a:rPr>
                      <m:t>𝑃</m:t>
                    </m:r>
                    <m:r>
                      <a:rPr lang="pt-BR" sz="3600" b="0" i="1" smtClean="0">
                        <a:latin typeface="Cambria Math" panose="02040503050406030204" pitchFamily="18" charset="0"/>
                      </a:rPr>
                      <m:t>2=6∗</m:t>
                    </m:r>
                    <m:f>
                      <m:fPr>
                        <m:ctrlPr>
                          <a:rPr lang="pt-BR" sz="3600" i="1">
                            <a:latin typeface="Cambria Math" panose="02040503050406030204" pitchFamily="18" charset="0"/>
                          </a:rPr>
                        </m:ctrlPr>
                      </m:fPr>
                      <m:num>
                        <m:r>
                          <a:rPr lang="pt-BR" sz="3600" b="0" i="1" smtClean="0">
                            <a:latin typeface="Cambria Math" panose="02040503050406030204" pitchFamily="18" charset="0"/>
                          </a:rPr>
                          <m:t>500</m:t>
                        </m:r>
                      </m:num>
                      <m:den>
                        <m:r>
                          <a:rPr lang="pt-BR" sz="3600" b="0" i="1" smtClean="0">
                            <a:latin typeface="Cambria Math" panose="02040503050406030204" pitchFamily="18" charset="0"/>
                          </a:rPr>
                          <m:t>6</m:t>
                        </m:r>
                        <m:r>
                          <a:rPr lang="pt-BR" sz="3600" i="1">
                            <a:latin typeface="Cambria Math" panose="02040503050406030204" pitchFamily="18" charset="0"/>
                          </a:rPr>
                          <m:t>+5+3+0+2+4…(47 </m:t>
                        </m:r>
                        <m:r>
                          <a:rPr lang="pt-BR" sz="3600" i="1">
                            <a:latin typeface="Cambria Math" panose="02040503050406030204" pitchFamily="18" charset="0"/>
                          </a:rPr>
                          <m:t>𝑣𝑒𝑧𝑒𝑠</m:t>
                        </m:r>
                        <m:r>
                          <a:rPr lang="pt-BR" sz="3600" i="1">
                            <a:latin typeface="Cambria Math" panose="02040503050406030204" pitchFamily="18" charset="0"/>
                          </a:rPr>
                          <m:t>)</m:t>
                        </m:r>
                      </m:den>
                    </m:f>
                  </m:oMath>
                </a14:m>
                <a:r>
                  <a:rPr lang="pt-BR" sz="3600" dirty="0"/>
                  <a:t>= 9,37 = 9</a:t>
                </a:r>
              </a:p>
            </p:txBody>
          </p:sp>
        </mc:Choice>
        <mc:Fallback xmlns="">
          <p:sp>
            <p:nvSpPr>
              <p:cNvPr id="12" name="CaixaDeTexto 11">
                <a:extLst>
                  <a:ext uri="{FF2B5EF4-FFF2-40B4-BE49-F238E27FC236}">
                    <a16:creationId xmlns:a16="http://schemas.microsoft.com/office/drawing/2014/main" id="{D2D4F302-641B-4121-B045-D3EDE6EA934B}"/>
                  </a:ext>
                </a:extLst>
              </p:cNvPr>
              <p:cNvSpPr txBox="1">
                <a:spLocks noRot="1" noChangeAspect="1" noMove="1" noResize="1" noEditPoints="1" noAdjustHandles="1" noChangeArrowheads="1" noChangeShapeType="1" noTextEdit="1"/>
              </p:cNvSpPr>
              <p:nvPr/>
            </p:nvSpPr>
            <p:spPr>
              <a:xfrm>
                <a:off x="672729" y="5270876"/>
                <a:ext cx="8496944" cy="865750"/>
              </a:xfrm>
              <a:prstGeom prst="rect">
                <a:avLst/>
              </a:prstGeom>
              <a:blipFill>
                <a:blip r:embed="rId4"/>
                <a:stretch>
                  <a:fillRect t="-2817" b="-8451"/>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EEDE0835-99C0-4860-9CE0-F2E7CA85D32F}"/>
              </a:ext>
            </a:extLst>
          </p:cNvPr>
          <p:cNvSpPr txBox="1"/>
          <p:nvPr/>
        </p:nvSpPr>
        <p:spPr>
          <a:xfrm>
            <a:off x="-2628290" y="3193985"/>
            <a:ext cx="9143998" cy="461665"/>
          </a:xfrm>
          <a:prstGeom prst="rect">
            <a:avLst/>
          </a:prstGeom>
          <a:noFill/>
        </p:spPr>
        <p:txBody>
          <a:bodyPr wrap="square" rtlCol="0">
            <a:spAutoFit/>
          </a:bodyPr>
          <a:lstStyle/>
          <a:p>
            <a:pPr algn="ctr"/>
            <a:r>
              <a:rPr lang="pt-BR" sz="2400" dirty="0"/>
              <a:t>Matriz de P1</a:t>
            </a:r>
          </a:p>
        </p:txBody>
      </p:sp>
      <p:sp>
        <p:nvSpPr>
          <p:cNvPr id="16" name="CaixaDeTexto 15">
            <a:extLst>
              <a:ext uri="{FF2B5EF4-FFF2-40B4-BE49-F238E27FC236}">
                <a16:creationId xmlns:a16="http://schemas.microsoft.com/office/drawing/2014/main" id="{6D84835D-CE6A-486A-89F1-648ED89FC331}"/>
              </a:ext>
            </a:extLst>
          </p:cNvPr>
          <p:cNvSpPr txBox="1"/>
          <p:nvPr/>
        </p:nvSpPr>
        <p:spPr>
          <a:xfrm>
            <a:off x="2314543" y="4755467"/>
            <a:ext cx="9143998" cy="461665"/>
          </a:xfrm>
          <a:prstGeom prst="rect">
            <a:avLst/>
          </a:prstGeom>
          <a:noFill/>
        </p:spPr>
        <p:txBody>
          <a:bodyPr wrap="square" rtlCol="0">
            <a:spAutoFit/>
          </a:bodyPr>
          <a:lstStyle/>
          <a:p>
            <a:pPr algn="ctr"/>
            <a:r>
              <a:rPr lang="pt-BR" sz="2400" dirty="0"/>
              <a:t>Tabela microdados</a:t>
            </a:r>
          </a:p>
        </p:txBody>
      </p:sp>
      <p:sp>
        <p:nvSpPr>
          <p:cNvPr id="17" name="CaixaDeTexto 16">
            <a:extLst>
              <a:ext uri="{FF2B5EF4-FFF2-40B4-BE49-F238E27FC236}">
                <a16:creationId xmlns:a16="http://schemas.microsoft.com/office/drawing/2014/main" id="{9B1B44E5-0536-4089-8416-CE6D67BC21D8}"/>
              </a:ext>
            </a:extLst>
          </p:cNvPr>
          <p:cNvSpPr txBox="1"/>
          <p:nvPr/>
        </p:nvSpPr>
        <p:spPr>
          <a:xfrm>
            <a:off x="1660762" y="3205598"/>
            <a:ext cx="9143998" cy="461665"/>
          </a:xfrm>
          <a:prstGeom prst="rect">
            <a:avLst/>
          </a:prstGeom>
          <a:noFill/>
        </p:spPr>
        <p:txBody>
          <a:bodyPr wrap="square" rtlCol="0">
            <a:spAutoFit/>
          </a:bodyPr>
          <a:lstStyle/>
          <a:p>
            <a:pPr algn="ctr"/>
            <a:r>
              <a:rPr lang="pt-BR" sz="2400" dirty="0"/>
              <a:t>Tabela dados agregados</a:t>
            </a:r>
          </a:p>
        </p:txBody>
      </p:sp>
      <p:graphicFrame>
        <p:nvGraphicFramePr>
          <p:cNvPr id="19" name="Tabela 18">
            <a:extLst>
              <a:ext uri="{FF2B5EF4-FFF2-40B4-BE49-F238E27FC236}">
                <a16:creationId xmlns:a16="http://schemas.microsoft.com/office/drawing/2014/main" id="{0E691CD7-30DC-4C93-8F53-857028B451E1}"/>
              </a:ext>
            </a:extLst>
          </p:cNvPr>
          <p:cNvGraphicFramePr>
            <a:graphicFrameLocks noGrp="1"/>
          </p:cNvGraphicFramePr>
          <p:nvPr>
            <p:extLst>
              <p:ext uri="{D42A27DB-BD31-4B8C-83A1-F6EECF244321}">
                <p14:modId xmlns:p14="http://schemas.microsoft.com/office/powerpoint/2010/main" val="2267489296"/>
              </p:ext>
            </p:extLst>
          </p:nvPr>
        </p:nvGraphicFramePr>
        <p:xfrm>
          <a:off x="3203849" y="2222851"/>
          <a:ext cx="5875387" cy="874347"/>
        </p:xfrm>
        <a:graphic>
          <a:graphicData uri="http://schemas.openxmlformats.org/drawingml/2006/table">
            <a:tbl>
              <a:tblPr>
                <a:tableStyleId>{5C22544A-7EE6-4342-B048-85BDC9FD1C3A}</a:tableStyleId>
              </a:tblPr>
              <a:tblGrid>
                <a:gridCol w="817705">
                  <a:extLst>
                    <a:ext uri="{9D8B030D-6E8A-4147-A177-3AD203B41FA5}">
                      <a16:colId xmlns:a16="http://schemas.microsoft.com/office/drawing/2014/main" val="3540442588"/>
                    </a:ext>
                  </a:extLst>
                </a:gridCol>
                <a:gridCol w="817705">
                  <a:extLst>
                    <a:ext uri="{9D8B030D-6E8A-4147-A177-3AD203B41FA5}">
                      <a16:colId xmlns:a16="http://schemas.microsoft.com/office/drawing/2014/main" val="1424538830"/>
                    </a:ext>
                  </a:extLst>
                </a:gridCol>
                <a:gridCol w="817705">
                  <a:extLst>
                    <a:ext uri="{9D8B030D-6E8A-4147-A177-3AD203B41FA5}">
                      <a16:colId xmlns:a16="http://schemas.microsoft.com/office/drawing/2014/main" val="1459444863"/>
                    </a:ext>
                  </a:extLst>
                </a:gridCol>
                <a:gridCol w="817705">
                  <a:extLst>
                    <a:ext uri="{9D8B030D-6E8A-4147-A177-3AD203B41FA5}">
                      <a16:colId xmlns:a16="http://schemas.microsoft.com/office/drawing/2014/main" val="1001687907"/>
                    </a:ext>
                  </a:extLst>
                </a:gridCol>
                <a:gridCol w="956562">
                  <a:extLst>
                    <a:ext uri="{9D8B030D-6E8A-4147-A177-3AD203B41FA5}">
                      <a16:colId xmlns:a16="http://schemas.microsoft.com/office/drawing/2014/main" val="1338468746"/>
                    </a:ext>
                  </a:extLst>
                </a:gridCol>
                <a:gridCol w="830300">
                  <a:extLst>
                    <a:ext uri="{9D8B030D-6E8A-4147-A177-3AD203B41FA5}">
                      <a16:colId xmlns:a16="http://schemas.microsoft.com/office/drawing/2014/main" val="594748701"/>
                    </a:ext>
                  </a:extLst>
                </a:gridCol>
                <a:gridCol w="817705">
                  <a:extLst>
                    <a:ext uri="{9D8B030D-6E8A-4147-A177-3AD203B41FA5}">
                      <a16:colId xmlns:a16="http://schemas.microsoft.com/office/drawing/2014/main" val="3662723528"/>
                    </a:ext>
                  </a:extLst>
                </a:gridCol>
              </a:tblGrid>
              <a:tr h="377142">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600" b="0" i="0" u="none" strike="noStrike" dirty="0">
                          <a:solidFill>
                            <a:srgbClr val="000000"/>
                          </a:solidFill>
                          <a:effectLst/>
                          <a:latin typeface="+mn-lt"/>
                        </a:rPr>
                        <a:t>21a30</a:t>
                      </a:r>
                    </a:p>
                  </a:txBody>
                  <a:tcPr marL="9525" marR="9525" marT="9525" marB="0" anchor="b"/>
                </a:tc>
                <a:tc>
                  <a:txBody>
                    <a:bodyPr/>
                    <a:lstStyle/>
                    <a:p>
                      <a:pPr algn="ctr" fontAlgn="b"/>
                      <a:r>
                        <a:rPr lang="pt-BR" sz="1600" b="0" i="0" u="none" strike="noStrike" dirty="0">
                          <a:solidFill>
                            <a:srgbClr val="000000"/>
                          </a:solidFill>
                          <a:effectLst/>
                          <a:latin typeface="+mn-lt"/>
                        </a:rPr>
                        <a:t>31a40</a:t>
                      </a:r>
                    </a:p>
                  </a:txBody>
                  <a:tcPr marL="9525" marR="9525" marT="9525" marB="0" anchor="b"/>
                </a:tc>
                <a:tc>
                  <a:txBody>
                    <a:bodyPr/>
                    <a:lstStyle/>
                    <a:p>
                      <a:pPr algn="ctr" fontAlgn="b"/>
                      <a:r>
                        <a:rPr lang="pt-BR" sz="1600" b="0" i="0" u="none" strike="noStrike" dirty="0">
                          <a:solidFill>
                            <a:srgbClr val="000000"/>
                          </a:solidFill>
                          <a:effectLst/>
                          <a:latin typeface="+mn-lt"/>
                        </a:rPr>
                        <a:t>41a50</a:t>
                      </a:r>
                    </a:p>
                  </a:txBody>
                  <a:tcPr marL="9525" marR="9525" marT="9525" marB="0" anchor="b"/>
                </a:tc>
                <a:tc>
                  <a:txBody>
                    <a:bodyPr/>
                    <a:lstStyle/>
                    <a:p>
                      <a:pPr algn="ctr" fontAlgn="b"/>
                      <a:r>
                        <a:rPr lang="pt-BR" sz="1600" b="0" i="0" u="none" strike="noStrike" dirty="0">
                          <a:solidFill>
                            <a:srgbClr val="000000"/>
                          </a:solidFill>
                          <a:effectLst/>
                          <a:latin typeface="+mn-lt"/>
                        </a:rPr>
                        <a:t>51a60</a:t>
                      </a:r>
                    </a:p>
                  </a:txBody>
                  <a:tcPr marL="9525" marR="9525" marT="9525" marB="0" anchor="b"/>
                </a:tc>
                <a:tc>
                  <a:txBody>
                    <a:bodyPr/>
                    <a:lstStyle/>
                    <a:p>
                      <a:pPr algn="ctr" fontAlgn="b"/>
                      <a:r>
                        <a:rPr lang="pt-BR" sz="1600" b="0" i="0" u="none" strike="noStrike" dirty="0">
                          <a:solidFill>
                            <a:srgbClr val="000000"/>
                          </a:solidFill>
                          <a:effectLst/>
                          <a:latin typeface="+mn-lt"/>
                        </a:rPr>
                        <a:t>61a70</a:t>
                      </a:r>
                    </a:p>
                  </a:txBody>
                  <a:tcPr marL="9525" marR="9525" marT="9525" marB="0" anchor="b"/>
                </a:tc>
                <a:tc>
                  <a:txBody>
                    <a:bodyPr/>
                    <a:lstStyle/>
                    <a:p>
                      <a:pPr algn="ctr" fontAlgn="b"/>
                      <a:r>
                        <a:rPr lang="pt-BR" sz="1600" b="0" i="0" u="none" strike="noStrike" dirty="0">
                          <a:solidFill>
                            <a:srgbClr val="000000"/>
                          </a:solidFill>
                          <a:effectLst/>
                          <a:latin typeface="+mn-lt"/>
                        </a:rPr>
                        <a:t>71a80oumais</a:t>
                      </a:r>
                    </a:p>
                  </a:txBody>
                  <a:tcPr marL="9525" marR="9525" marT="9525" marB="0" anchor="b"/>
                </a:tc>
                <a:extLst>
                  <a:ext uri="{0D108BD9-81ED-4DB2-BD59-A6C34878D82A}">
                    <a16:rowId xmlns:a16="http://schemas.microsoft.com/office/drawing/2014/main" val="1215610133"/>
                  </a:ext>
                </a:extLst>
              </a:tr>
              <a:tr h="377142">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233</a:t>
                      </a: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546</a:t>
                      </a:r>
                    </a:p>
                  </a:txBody>
                  <a:tcPr marL="9525" marR="9525" marT="9525" marB="0" anchor="b"/>
                </a:tc>
                <a:tc>
                  <a:txBody>
                    <a:bodyPr/>
                    <a:lstStyle/>
                    <a:p>
                      <a:pPr algn="ctr" fontAlgn="b"/>
                      <a:r>
                        <a:rPr lang="pt-BR" sz="1600" u="none" strike="noStrike" dirty="0">
                          <a:effectLst/>
                        </a:rPr>
                        <a:t>1000</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95</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44</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5916476"/>
                  </a:ext>
                </a:extLst>
              </a:tr>
            </a:tbl>
          </a:graphicData>
        </a:graphic>
      </p:graphicFrame>
      <p:graphicFrame>
        <p:nvGraphicFramePr>
          <p:cNvPr id="20" name="Tabela 19">
            <a:extLst>
              <a:ext uri="{FF2B5EF4-FFF2-40B4-BE49-F238E27FC236}">
                <a16:creationId xmlns:a16="http://schemas.microsoft.com/office/drawing/2014/main" id="{DD07ED0A-6A84-493C-ADBA-637BDD362F39}"/>
              </a:ext>
            </a:extLst>
          </p:cNvPr>
          <p:cNvGraphicFramePr>
            <a:graphicFrameLocks noGrp="1"/>
          </p:cNvGraphicFramePr>
          <p:nvPr>
            <p:extLst>
              <p:ext uri="{D42A27DB-BD31-4B8C-83A1-F6EECF244321}">
                <p14:modId xmlns:p14="http://schemas.microsoft.com/office/powerpoint/2010/main" val="1034234490"/>
              </p:ext>
            </p:extLst>
          </p:nvPr>
        </p:nvGraphicFramePr>
        <p:xfrm>
          <a:off x="5796136" y="3980345"/>
          <a:ext cx="2180812" cy="754284"/>
        </p:xfrm>
        <a:graphic>
          <a:graphicData uri="http://schemas.openxmlformats.org/drawingml/2006/table">
            <a:tbl>
              <a:tblPr>
                <a:tableStyleId>{5C22544A-7EE6-4342-B048-85BDC9FD1C3A}</a:tableStyleId>
              </a:tblPr>
              <a:tblGrid>
                <a:gridCol w="1090406">
                  <a:extLst>
                    <a:ext uri="{9D8B030D-6E8A-4147-A177-3AD203B41FA5}">
                      <a16:colId xmlns:a16="http://schemas.microsoft.com/office/drawing/2014/main" val="3540442588"/>
                    </a:ext>
                  </a:extLst>
                </a:gridCol>
                <a:gridCol w="1090406">
                  <a:extLst>
                    <a:ext uri="{9D8B030D-6E8A-4147-A177-3AD203B41FA5}">
                      <a16:colId xmlns:a16="http://schemas.microsoft.com/office/drawing/2014/main" val="1424538830"/>
                    </a:ext>
                  </a:extLst>
                </a:gridCol>
              </a:tblGrid>
              <a:tr h="377142">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Idade</a:t>
                      </a:r>
                    </a:p>
                  </a:txBody>
                  <a:tcPr marL="9525" marR="9525" marT="9525" marB="0" anchor="b"/>
                </a:tc>
                <a:extLst>
                  <a:ext uri="{0D108BD9-81ED-4DB2-BD59-A6C34878D82A}">
                    <a16:rowId xmlns:a16="http://schemas.microsoft.com/office/drawing/2014/main" val="1215610133"/>
                  </a:ext>
                </a:extLst>
              </a:tr>
              <a:tr h="377142">
                <a:tc>
                  <a:txBody>
                    <a:bodyPr/>
                    <a:lstStyle/>
                    <a:p>
                      <a:pPr algn="ctr" fontAlgn="b"/>
                      <a:r>
                        <a:rPr lang="pt-BR" sz="1600" u="none" strike="noStrike" dirty="0">
                          <a:effectLst/>
                        </a:rPr>
                        <a:t>1</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21ª30</a:t>
                      </a:r>
                    </a:p>
                  </a:txBody>
                  <a:tcPr marL="9525" marR="9525" marT="9525" marB="0" anchor="b"/>
                </a:tc>
                <a:extLst>
                  <a:ext uri="{0D108BD9-81ED-4DB2-BD59-A6C34878D82A}">
                    <a16:rowId xmlns:a16="http://schemas.microsoft.com/office/drawing/2014/main" val="1295916476"/>
                  </a:ext>
                </a:extLst>
              </a:tr>
            </a:tbl>
          </a:graphicData>
        </a:graphic>
      </p:graphicFrame>
      <p:sp>
        <p:nvSpPr>
          <p:cNvPr id="21" name="CaixaDeTexto 20">
            <a:extLst>
              <a:ext uri="{FF2B5EF4-FFF2-40B4-BE49-F238E27FC236}">
                <a16:creationId xmlns:a16="http://schemas.microsoft.com/office/drawing/2014/main" id="{6D21CF7F-B99C-4268-819F-FB9427AED842}"/>
              </a:ext>
            </a:extLst>
          </p:cNvPr>
          <p:cNvSpPr txBox="1"/>
          <p:nvPr/>
        </p:nvSpPr>
        <p:spPr>
          <a:xfrm>
            <a:off x="7976948" y="4422626"/>
            <a:ext cx="1984797" cy="369332"/>
          </a:xfrm>
          <a:prstGeom prst="rect">
            <a:avLst/>
          </a:prstGeom>
          <a:noFill/>
        </p:spPr>
        <p:txBody>
          <a:bodyPr wrap="square" rtlCol="0">
            <a:spAutoFit/>
          </a:bodyPr>
          <a:lstStyle/>
          <a:p>
            <a:r>
              <a:rPr lang="pt-BR" b="1" dirty="0">
                <a:solidFill>
                  <a:srgbClr val="FF0000"/>
                </a:solidFill>
              </a:rPr>
              <a:t>47</a:t>
            </a:r>
          </a:p>
        </p:txBody>
      </p:sp>
      <p:graphicFrame>
        <p:nvGraphicFramePr>
          <p:cNvPr id="3" name="Tabela 2">
            <a:extLst>
              <a:ext uri="{FF2B5EF4-FFF2-40B4-BE49-F238E27FC236}">
                <a16:creationId xmlns:a16="http://schemas.microsoft.com/office/drawing/2014/main" id="{0C00C287-653B-4B68-A156-98A207A6F473}"/>
              </a:ext>
            </a:extLst>
          </p:cNvPr>
          <p:cNvGraphicFramePr>
            <a:graphicFrameLocks noGrp="1"/>
          </p:cNvGraphicFramePr>
          <p:nvPr>
            <p:extLst/>
          </p:nvPr>
        </p:nvGraphicFramePr>
        <p:xfrm>
          <a:off x="539552" y="2270367"/>
          <a:ext cx="2398478" cy="663470"/>
        </p:xfrm>
        <a:graphic>
          <a:graphicData uri="http://schemas.openxmlformats.org/drawingml/2006/table">
            <a:tbl>
              <a:tblPr>
                <a:tableStyleId>{5C22544A-7EE6-4342-B048-85BDC9FD1C3A}</a:tableStyleId>
              </a:tblPr>
              <a:tblGrid>
                <a:gridCol w="1199239">
                  <a:extLst>
                    <a:ext uri="{9D8B030D-6E8A-4147-A177-3AD203B41FA5}">
                      <a16:colId xmlns:a16="http://schemas.microsoft.com/office/drawing/2014/main" val="4182170925"/>
                    </a:ext>
                  </a:extLst>
                </a:gridCol>
                <a:gridCol w="1199239">
                  <a:extLst>
                    <a:ext uri="{9D8B030D-6E8A-4147-A177-3AD203B41FA5}">
                      <a16:colId xmlns:a16="http://schemas.microsoft.com/office/drawing/2014/main" val="2869320309"/>
                    </a:ext>
                  </a:extLst>
                </a:gridCol>
              </a:tblGrid>
              <a:tr h="331735">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u="none" strike="noStrike" dirty="0">
                          <a:effectLst/>
                        </a:rPr>
                        <a:t>Município 1</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7314137"/>
                  </a:ext>
                </a:extLst>
              </a:tr>
              <a:tr h="331735">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6</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1038860"/>
                  </a:ext>
                </a:extLst>
              </a:tr>
            </a:tbl>
          </a:graphicData>
        </a:graphic>
      </p:graphicFrame>
      <p:pic>
        <p:nvPicPr>
          <p:cNvPr id="22" name="Imagem 21">
            <a:extLst>
              <a:ext uri="{FF2B5EF4-FFF2-40B4-BE49-F238E27FC236}">
                <a16:creationId xmlns:a16="http://schemas.microsoft.com/office/drawing/2014/main" id="{F87FEC60-8462-4033-B651-1DB170656D30}"/>
              </a:ext>
            </a:extLst>
          </p:cNvPr>
          <p:cNvPicPr>
            <a:picLocks noChangeAspect="1"/>
          </p:cNvPicPr>
          <p:nvPr/>
        </p:nvPicPr>
        <p:blipFill rotWithShape="1">
          <a:blip r:embed="rId5"/>
          <a:srcRect l="24450" t="9210" r="10947" b="66016"/>
          <a:stretch/>
        </p:blipFill>
        <p:spPr>
          <a:xfrm>
            <a:off x="539552" y="4161123"/>
            <a:ext cx="4078229" cy="855848"/>
          </a:xfrm>
          <a:prstGeom prst="rect">
            <a:avLst/>
          </a:prstGeom>
        </p:spPr>
      </p:pic>
    </p:spTree>
    <p:extLst>
      <p:ext uri="{BB962C8B-B14F-4D97-AF65-F5344CB8AC3E}">
        <p14:creationId xmlns:p14="http://schemas.microsoft.com/office/powerpoint/2010/main" val="274951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a 10">
            <a:extLst>
              <a:ext uri="{FF2B5EF4-FFF2-40B4-BE49-F238E27FC236}">
                <a16:creationId xmlns:a16="http://schemas.microsoft.com/office/drawing/2014/main" id="{0B2A873B-50A7-4145-86B2-FDCE0658A72C}"/>
              </a:ext>
            </a:extLst>
          </p:cNvPr>
          <p:cNvGraphicFramePr>
            <a:graphicFrameLocks noGrp="1"/>
          </p:cNvGraphicFramePr>
          <p:nvPr>
            <p:extLst/>
          </p:nvPr>
        </p:nvGraphicFramePr>
        <p:xfrm>
          <a:off x="323528" y="2201262"/>
          <a:ext cx="8100903" cy="4118568"/>
        </p:xfrm>
        <a:graphic>
          <a:graphicData uri="http://schemas.openxmlformats.org/drawingml/2006/table">
            <a:tbl>
              <a:tblPr>
                <a:tableStyleId>{5C22544A-7EE6-4342-B048-85BDC9FD1C3A}</a:tableStyleId>
              </a:tblPr>
              <a:tblGrid>
                <a:gridCol w="1119779">
                  <a:extLst>
                    <a:ext uri="{9D8B030D-6E8A-4147-A177-3AD203B41FA5}">
                      <a16:colId xmlns:a16="http://schemas.microsoft.com/office/drawing/2014/main" val="1035030874"/>
                    </a:ext>
                  </a:extLst>
                </a:gridCol>
                <a:gridCol w="1119779">
                  <a:extLst>
                    <a:ext uri="{9D8B030D-6E8A-4147-A177-3AD203B41FA5}">
                      <a16:colId xmlns:a16="http://schemas.microsoft.com/office/drawing/2014/main" val="3972452255"/>
                    </a:ext>
                  </a:extLst>
                </a:gridCol>
                <a:gridCol w="1172269">
                  <a:extLst>
                    <a:ext uri="{9D8B030D-6E8A-4147-A177-3AD203B41FA5}">
                      <a16:colId xmlns:a16="http://schemas.microsoft.com/office/drawing/2014/main" val="2423453206"/>
                    </a:ext>
                  </a:extLst>
                </a:gridCol>
                <a:gridCol w="1172269">
                  <a:extLst>
                    <a:ext uri="{9D8B030D-6E8A-4147-A177-3AD203B41FA5}">
                      <a16:colId xmlns:a16="http://schemas.microsoft.com/office/drawing/2014/main" val="3441443172"/>
                    </a:ext>
                  </a:extLst>
                </a:gridCol>
                <a:gridCol w="1172269">
                  <a:extLst>
                    <a:ext uri="{9D8B030D-6E8A-4147-A177-3AD203B41FA5}">
                      <a16:colId xmlns:a16="http://schemas.microsoft.com/office/drawing/2014/main" val="182689893"/>
                    </a:ext>
                  </a:extLst>
                </a:gridCol>
                <a:gridCol w="1172269">
                  <a:extLst>
                    <a:ext uri="{9D8B030D-6E8A-4147-A177-3AD203B41FA5}">
                      <a16:colId xmlns:a16="http://schemas.microsoft.com/office/drawing/2014/main" val="2891333890"/>
                    </a:ext>
                  </a:extLst>
                </a:gridCol>
                <a:gridCol w="1172269">
                  <a:extLst>
                    <a:ext uri="{9D8B030D-6E8A-4147-A177-3AD203B41FA5}">
                      <a16:colId xmlns:a16="http://schemas.microsoft.com/office/drawing/2014/main" val="2457288626"/>
                    </a:ext>
                  </a:extLst>
                </a:gridCol>
              </a:tblGrid>
              <a:tr h="343214">
                <a:tc>
                  <a:txBody>
                    <a:bodyPr/>
                    <a:lstStyle/>
                    <a:p>
                      <a:pPr algn="ctr" fontAlgn="b"/>
                      <a:r>
                        <a:rPr lang="pt-BR" sz="1400" b="0" i="0" u="none" strike="noStrike" dirty="0">
                          <a:solidFill>
                            <a:srgbClr val="000000"/>
                          </a:solidFill>
                          <a:effectLst/>
                          <a:latin typeface="+mn-lt"/>
                        </a:rPr>
                        <a:t>Indivíduos</a:t>
                      </a:r>
                    </a:p>
                  </a:txBody>
                  <a:tcPr marL="9525" marR="9525" marT="9525" marB="0" anchor="b"/>
                </a:tc>
                <a:tc>
                  <a:txBody>
                    <a:bodyPr/>
                    <a:lstStyle/>
                    <a:p>
                      <a:pPr algn="ctr" fontAlgn="b"/>
                      <a:r>
                        <a:rPr lang="pt-BR" sz="1400" u="none" strike="noStrike" dirty="0">
                          <a:effectLst/>
                        </a:rPr>
                        <a:t>Município 1</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rPr>
                        <a:t>Município 2</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Município 3</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Município 4</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Município 5</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Município 6</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0827192"/>
                  </a:ext>
                </a:extLst>
              </a:tr>
              <a:tr h="343214">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pt-BR" sz="1400" u="none" strike="noStrike" dirty="0">
                          <a:effectLst/>
                        </a:rPr>
                        <a:t>4</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8</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1186198"/>
                  </a:ext>
                </a:extLst>
              </a:tr>
              <a:tr h="343214">
                <a:tc>
                  <a:txBody>
                    <a:bodyPr/>
                    <a:lstStyle/>
                    <a:p>
                      <a:pPr algn="ctr" fontAlgn="b"/>
                      <a:r>
                        <a:rPr lang="pt-BR" sz="1400" u="none" strike="noStrike" dirty="0">
                          <a:effectLst/>
                        </a:rPr>
                        <a:t>2</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2179269"/>
                  </a:ext>
                </a:extLst>
              </a:tr>
              <a:tr h="343214">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1</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46152"/>
                  </a:ext>
                </a:extLst>
              </a:tr>
              <a:tr h="343214">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0</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pt-BR"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1418397"/>
                  </a:ext>
                </a:extLst>
              </a:tr>
              <a:tr h="343214">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0537523"/>
                  </a:ext>
                </a:extLst>
              </a:tr>
              <a:tr h="343214">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198735"/>
                  </a:ext>
                </a:extLst>
              </a:tr>
              <a:tr h="343214">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1</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7659172"/>
                  </a:ext>
                </a:extLst>
              </a:tr>
              <a:tr h="343214">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3612580"/>
                  </a:ext>
                </a:extLst>
              </a:tr>
              <a:tr h="343214">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10</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3491874"/>
                  </a:ext>
                </a:extLst>
              </a:tr>
              <a:tr h="343214">
                <a:tc>
                  <a:txBody>
                    <a:bodyPr/>
                    <a:lstStyle/>
                    <a:p>
                      <a:pPr algn="ctr" fontAlgn="b"/>
                      <a:r>
                        <a:rPr lang="pt-BR" sz="1400" u="none" strike="noStrike">
                          <a:effectLst/>
                        </a:rPr>
                        <a:t>10</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4</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3</a:t>
                      </a:r>
                      <a:endParaRPr lang="pt-B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2795920"/>
                  </a:ext>
                </a:extLst>
              </a:tr>
              <a:tr h="343214">
                <a:tc>
                  <a:txBody>
                    <a:bodyPr/>
                    <a:lstStyle/>
                    <a:p>
                      <a:pPr algn="ctr" fontAlgn="b"/>
                      <a:r>
                        <a:rPr lang="pt-BR" sz="1400" u="none" strike="noStrike">
                          <a:effectLst/>
                        </a:rPr>
                        <a:t>11</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8</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7</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9</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a:effectLst/>
                        </a:rPr>
                        <a:t>6</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400" u="none" strike="noStrike" dirty="0">
                          <a:effectLst/>
                        </a:rPr>
                        <a:t>4</a:t>
                      </a:r>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7181140"/>
                  </a:ext>
                </a:extLst>
              </a:tr>
            </a:tbl>
          </a:graphicData>
        </a:graphic>
      </p:graphicFrame>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sp>
        <p:nvSpPr>
          <p:cNvPr id="13" name="CaixaDeTexto 12">
            <a:extLst>
              <a:ext uri="{FF2B5EF4-FFF2-40B4-BE49-F238E27FC236}">
                <a16:creationId xmlns:a16="http://schemas.microsoft.com/office/drawing/2014/main" id="{7E65E659-9DB8-4FC5-AF8D-A7454CEFA7A8}"/>
              </a:ext>
            </a:extLst>
          </p:cNvPr>
          <p:cNvSpPr txBox="1"/>
          <p:nvPr/>
        </p:nvSpPr>
        <p:spPr>
          <a:xfrm>
            <a:off x="-144016" y="1046810"/>
            <a:ext cx="9143998" cy="830997"/>
          </a:xfrm>
          <a:prstGeom prst="rect">
            <a:avLst/>
          </a:prstGeom>
          <a:noFill/>
        </p:spPr>
        <p:txBody>
          <a:bodyPr wrap="square" rtlCol="0">
            <a:spAutoFit/>
          </a:bodyPr>
          <a:lstStyle/>
          <a:p>
            <a:pPr algn="ctr"/>
            <a:r>
              <a:rPr lang="pt-BR" sz="2400" dirty="0"/>
              <a:t>Matriz de pesos finais após todas as iterações com todas as variáveis de restrição:</a:t>
            </a:r>
          </a:p>
        </p:txBody>
      </p:sp>
      <p:sp>
        <p:nvSpPr>
          <p:cNvPr id="9" name="CaixaDeTexto 8">
            <a:extLst>
              <a:ext uri="{FF2B5EF4-FFF2-40B4-BE49-F238E27FC236}">
                <a16:creationId xmlns:a16="http://schemas.microsoft.com/office/drawing/2014/main" id="{D11AD831-32A8-4E51-8E2D-779A8FF24A13}"/>
              </a:ext>
            </a:extLst>
          </p:cNvPr>
          <p:cNvSpPr txBox="1"/>
          <p:nvPr/>
        </p:nvSpPr>
        <p:spPr>
          <a:xfrm>
            <a:off x="3851920" y="2051149"/>
            <a:ext cx="9549934" cy="461665"/>
          </a:xfrm>
          <a:prstGeom prst="rect">
            <a:avLst/>
          </a:prstGeom>
          <a:noFill/>
        </p:spPr>
        <p:txBody>
          <a:bodyPr wrap="square" rtlCol="0">
            <a:spAutoFit/>
          </a:bodyPr>
          <a:lstStyle/>
          <a:p>
            <a:pPr algn="ctr"/>
            <a:r>
              <a:rPr lang="pt-BR" sz="2400" dirty="0"/>
              <a:t>...</a:t>
            </a:r>
          </a:p>
        </p:txBody>
      </p:sp>
      <p:sp>
        <p:nvSpPr>
          <p:cNvPr id="3" name="Retângulo 2">
            <a:extLst>
              <a:ext uri="{FF2B5EF4-FFF2-40B4-BE49-F238E27FC236}">
                <a16:creationId xmlns:a16="http://schemas.microsoft.com/office/drawing/2014/main" id="{83BE464B-6BA4-4AC4-A1BF-23749AB7E85C}"/>
              </a:ext>
            </a:extLst>
          </p:cNvPr>
          <p:cNvSpPr/>
          <p:nvPr/>
        </p:nvSpPr>
        <p:spPr>
          <a:xfrm>
            <a:off x="323528" y="2201261"/>
            <a:ext cx="4608512" cy="180989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19062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COMO JUNTA ESSES DOIS DADOS?</a:t>
            </a:r>
          </a:p>
        </p:txBody>
      </p:sp>
      <p:sp>
        <p:nvSpPr>
          <p:cNvPr id="13" name="CaixaDeTexto 12">
            <a:extLst>
              <a:ext uri="{FF2B5EF4-FFF2-40B4-BE49-F238E27FC236}">
                <a16:creationId xmlns:a16="http://schemas.microsoft.com/office/drawing/2014/main" id="{7E65E659-9DB8-4FC5-AF8D-A7454CEFA7A8}"/>
              </a:ext>
            </a:extLst>
          </p:cNvPr>
          <p:cNvSpPr txBox="1"/>
          <p:nvPr/>
        </p:nvSpPr>
        <p:spPr>
          <a:xfrm>
            <a:off x="0" y="1289258"/>
            <a:ext cx="9143998" cy="461665"/>
          </a:xfrm>
          <a:prstGeom prst="rect">
            <a:avLst/>
          </a:prstGeom>
          <a:noFill/>
        </p:spPr>
        <p:txBody>
          <a:bodyPr wrap="square" rtlCol="0">
            <a:spAutoFit/>
          </a:bodyPr>
          <a:lstStyle/>
          <a:p>
            <a:pPr algn="ctr"/>
            <a:r>
              <a:rPr lang="pt-BR" sz="2400" dirty="0" err="1"/>
              <a:t>Microdados</a:t>
            </a:r>
            <a:r>
              <a:rPr lang="pt-BR" sz="2400" dirty="0"/>
              <a:t> espaciais:</a:t>
            </a:r>
          </a:p>
        </p:txBody>
      </p:sp>
      <p:pic>
        <p:nvPicPr>
          <p:cNvPr id="11" name="Imagem 10">
            <a:extLst>
              <a:ext uri="{FF2B5EF4-FFF2-40B4-BE49-F238E27FC236}">
                <a16:creationId xmlns:a16="http://schemas.microsoft.com/office/drawing/2014/main" id="{33CB4C7F-BF0A-4049-A0A3-12E8A53685D9}"/>
              </a:ext>
            </a:extLst>
          </p:cNvPr>
          <p:cNvPicPr>
            <a:picLocks noChangeAspect="1"/>
          </p:cNvPicPr>
          <p:nvPr/>
        </p:nvPicPr>
        <p:blipFill rotWithShape="1">
          <a:blip r:embed="rId4"/>
          <a:srcRect l="23711" t="15858" r="52578" b="60246"/>
          <a:stretch/>
        </p:blipFill>
        <p:spPr>
          <a:xfrm>
            <a:off x="2267744" y="1912342"/>
            <a:ext cx="4838398" cy="4182092"/>
          </a:xfrm>
          <a:prstGeom prst="rect">
            <a:avLst/>
          </a:prstGeom>
        </p:spPr>
      </p:pic>
      <p:sp>
        <p:nvSpPr>
          <p:cNvPr id="3" name="CaixaDeTexto 2">
            <a:extLst>
              <a:ext uri="{FF2B5EF4-FFF2-40B4-BE49-F238E27FC236}">
                <a16:creationId xmlns:a16="http://schemas.microsoft.com/office/drawing/2014/main" id="{68742592-F883-47ED-B237-0D6123FC88FF}"/>
              </a:ext>
            </a:extLst>
          </p:cNvPr>
          <p:cNvSpPr txBox="1"/>
          <p:nvPr/>
        </p:nvSpPr>
        <p:spPr>
          <a:xfrm>
            <a:off x="5652352" y="1929018"/>
            <a:ext cx="1584176" cy="369332"/>
          </a:xfrm>
          <a:prstGeom prst="rect">
            <a:avLst/>
          </a:prstGeom>
          <a:noFill/>
        </p:spPr>
        <p:txBody>
          <a:bodyPr wrap="square" rtlCol="0">
            <a:spAutoFit/>
          </a:bodyPr>
          <a:lstStyle/>
          <a:p>
            <a:r>
              <a:rPr lang="pt-BR" b="1" dirty="0"/>
              <a:t>Setor 1</a:t>
            </a:r>
          </a:p>
        </p:txBody>
      </p:sp>
      <p:sp>
        <p:nvSpPr>
          <p:cNvPr id="10" name="CaixaDeTexto 9">
            <a:extLst>
              <a:ext uri="{FF2B5EF4-FFF2-40B4-BE49-F238E27FC236}">
                <a16:creationId xmlns:a16="http://schemas.microsoft.com/office/drawing/2014/main" id="{E22BEE81-C791-41C6-A165-03E9841EB863}"/>
              </a:ext>
            </a:extLst>
          </p:cNvPr>
          <p:cNvSpPr txBox="1"/>
          <p:nvPr/>
        </p:nvSpPr>
        <p:spPr>
          <a:xfrm>
            <a:off x="179512" y="2780928"/>
            <a:ext cx="1584176" cy="369332"/>
          </a:xfrm>
          <a:prstGeom prst="rect">
            <a:avLst/>
          </a:prstGeom>
          <a:noFill/>
        </p:spPr>
        <p:txBody>
          <a:bodyPr wrap="square" rtlCol="0">
            <a:spAutoFit/>
          </a:bodyPr>
          <a:lstStyle/>
          <a:p>
            <a:r>
              <a:rPr lang="pt-BR" b="1" dirty="0"/>
              <a:t>Indivíduo 1</a:t>
            </a:r>
          </a:p>
        </p:txBody>
      </p:sp>
      <p:pic>
        <p:nvPicPr>
          <p:cNvPr id="2" name="Imagem 1">
            <a:extLst>
              <a:ext uri="{FF2B5EF4-FFF2-40B4-BE49-F238E27FC236}">
                <a16:creationId xmlns:a16="http://schemas.microsoft.com/office/drawing/2014/main" id="{B0E813BA-C7E3-48E4-AA2E-C32584570FBE}"/>
              </a:ext>
            </a:extLst>
          </p:cNvPr>
          <p:cNvPicPr>
            <a:picLocks noChangeAspect="1"/>
          </p:cNvPicPr>
          <p:nvPr/>
        </p:nvPicPr>
        <p:blipFill>
          <a:blip r:embed="rId5"/>
          <a:stretch>
            <a:fillRect/>
          </a:stretch>
        </p:blipFill>
        <p:spPr>
          <a:xfrm>
            <a:off x="614412" y="1109477"/>
            <a:ext cx="714375" cy="1562100"/>
          </a:xfrm>
          <a:prstGeom prst="rect">
            <a:avLst/>
          </a:prstGeom>
        </p:spPr>
      </p:pic>
      <p:sp>
        <p:nvSpPr>
          <p:cNvPr id="12" name="CaixaDeTexto 11">
            <a:extLst>
              <a:ext uri="{FF2B5EF4-FFF2-40B4-BE49-F238E27FC236}">
                <a16:creationId xmlns:a16="http://schemas.microsoft.com/office/drawing/2014/main" id="{D9449F44-2CF7-41DC-A92E-F5696680457A}"/>
              </a:ext>
            </a:extLst>
          </p:cNvPr>
          <p:cNvSpPr txBox="1"/>
          <p:nvPr/>
        </p:nvSpPr>
        <p:spPr>
          <a:xfrm>
            <a:off x="192911" y="5199410"/>
            <a:ext cx="1584176" cy="369332"/>
          </a:xfrm>
          <a:prstGeom prst="rect">
            <a:avLst/>
          </a:prstGeom>
          <a:noFill/>
        </p:spPr>
        <p:txBody>
          <a:bodyPr wrap="square" rtlCol="0">
            <a:spAutoFit/>
          </a:bodyPr>
          <a:lstStyle/>
          <a:p>
            <a:r>
              <a:rPr lang="pt-BR" b="1" dirty="0"/>
              <a:t>Indivíduo 2</a:t>
            </a:r>
          </a:p>
        </p:txBody>
      </p:sp>
      <p:pic>
        <p:nvPicPr>
          <p:cNvPr id="4" name="Imagem 3">
            <a:extLst>
              <a:ext uri="{FF2B5EF4-FFF2-40B4-BE49-F238E27FC236}">
                <a16:creationId xmlns:a16="http://schemas.microsoft.com/office/drawing/2014/main" id="{807029C2-1153-4999-89F0-49DD745CD68D}"/>
              </a:ext>
            </a:extLst>
          </p:cNvPr>
          <p:cNvPicPr>
            <a:picLocks noChangeAspect="1"/>
          </p:cNvPicPr>
          <p:nvPr/>
        </p:nvPicPr>
        <p:blipFill>
          <a:blip r:embed="rId6"/>
          <a:stretch>
            <a:fillRect/>
          </a:stretch>
        </p:blipFill>
        <p:spPr>
          <a:xfrm>
            <a:off x="611165" y="3501833"/>
            <a:ext cx="638175" cy="1657350"/>
          </a:xfrm>
          <a:prstGeom prst="rect">
            <a:avLst/>
          </a:prstGeom>
        </p:spPr>
      </p:pic>
      <p:sp>
        <p:nvSpPr>
          <p:cNvPr id="15" name="CaixaDeTexto 14">
            <a:extLst>
              <a:ext uri="{FF2B5EF4-FFF2-40B4-BE49-F238E27FC236}">
                <a16:creationId xmlns:a16="http://schemas.microsoft.com/office/drawing/2014/main" id="{390AE42C-3218-4AB5-AB07-3AC74B4E919E}"/>
              </a:ext>
            </a:extLst>
          </p:cNvPr>
          <p:cNvSpPr txBox="1"/>
          <p:nvPr/>
        </p:nvSpPr>
        <p:spPr>
          <a:xfrm>
            <a:off x="7410197" y="2794189"/>
            <a:ext cx="1584176" cy="369332"/>
          </a:xfrm>
          <a:prstGeom prst="rect">
            <a:avLst/>
          </a:prstGeom>
          <a:noFill/>
        </p:spPr>
        <p:txBody>
          <a:bodyPr wrap="square" rtlCol="0">
            <a:spAutoFit/>
          </a:bodyPr>
          <a:lstStyle/>
          <a:p>
            <a:r>
              <a:rPr lang="pt-BR" b="1" dirty="0"/>
              <a:t>Indivíduo 3</a:t>
            </a:r>
          </a:p>
        </p:txBody>
      </p:sp>
      <p:sp>
        <p:nvSpPr>
          <p:cNvPr id="17" name="CaixaDeTexto 16">
            <a:extLst>
              <a:ext uri="{FF2B5EF4-FFF2-40B4-BE49-F238E27FC236}">
                <a16:creationId xmlns:a16="http://schemas.microsoft.com/office/drawing/2014/main" id="{49AF31DF-7A61-47EE-BBFA-C96BFCFC8CD1}"/>
              </a:ext>
            </a:extLst>
          </p:cNvPr>
          <p:cNvSpPr txBox="1"/>
          <p:nvPr/>
        </p:nvSpPr>
        <p:spPr>
          <a:xfrm>
            <a:off x="2375872" y="2047031"/>
            <a:ext cx="1584176" cy="369332"/>
          </a:xfrm>
          <a:prstGeom prst="rect">
            <a:avLst/>
          </a:prstGeom>
          <a:noFill/>
        </p:spPr>
        <p:txBody>
          <a:bodyPr wrap="square" rtlCol="0">
            <a:spAutoFit/>
          </a:bodyPr>
          <a:lstStyle/>
          <a:p>
            <a:r>
              <a:rPr lang="pt-BR" b="1" dirty="0"/>
              <a:t>Setor 2</a:t>
            </a:r>
          </a:p>
        </p:txBody>
      </p:sp>
      <p:sp>
        <p:nvSpPr>
          <p:cNvPr id="18" name="CaixaDeTexto 17">
            <a:extLst>
              <a:ext uri="{FF2B5EF4-FFF2-40B4-BE49-F238E27FC236}">
                <a16:creationId xmlns:a16="http://schemas.microsoft.com/office/drawing/2014/main" id="{368130AE-6BD1-4A5A-B816-92D12B1099BD}"/>
              </a:ext>
            </a:extLst>
          </p:cNvPr>
          <p:cNvSpPr txBox="1"/>
          <p:nvPr/>
        </p:nvSpPr>
        <p:spPr>
          <a:xfrm>
            <a:off x="4369078" y="5825910"/>
            <a:ext cx="1584176" cy="369332"/>
          </a:xfrm>
          <a:prstGeom prst="rect">
            <a:avLst/>
          </a:prstGeom>
          <a:noFill/>
        </p:spPr>
        <p:txBody>
          <a:bodyPr wrap="square" rtlCol="0">
            <a:spAutoFit/>
          </a:bodyPr>
          <a:lstStyle/>
          <a:p>
            <a:r>
              <a:rPr lang="pt-BR" b="1" dirty="0"/>
              <a:t>Setor 3</a:t>
            </a:r>
          </a:p>
        </p:txBody>
      </p:sp>
      <p:pic>
        <p:nvPicPr>
          <p:cNvPr id="9" name="Imagem 8">
            <a:extLst>
              <a:ext uri="{FF2B5EF4-FFF2-40B4-BE49-F238E27FC236}">
                <a16:creationId xmlns:a16="http://schemas.microsoft.com/office/drawing/2014/main" id="{97D6A95A-FDE9-4DFD-BCB5-EAE10EFF7B4C}"/>
              </a:ext>
            </a:extLst>
          </p:cNvPr>
          <p:cNvPicPr>
            <a:picLocks noChangeAspect="1"/>
          </p:cNvPicPr>
          <p:nvPr/>
        </p:nvPicPr>
        <p:blipFill>
          <a:blip r:embed="rId7"/>
          <a:stretch>
            <a:fillRect/>
          </a:stretch>
        </p:blipFill>
        <p:spPr>
          <a:xfrm>
            <a:off x="7814983" y="1556172"/>
            <a:ext cx="619125" cy="1228725"/>
          </a:xfrm>
          <a:prstGeom prst="rect">
            <a:avLst/>
          </a:prstGeom>
        </p:spPr>
      </p:pic>
      <p:pic>
        <p:nvPicPr>
          <p:cNvPr id="19" name="Imagem 18">
            <a:extLst>
              <a:ext uri="{FF2B5EF4-FFF2-40B4-BE49-F238E27FC236}">
                <a16:creationId xmlns:a16="http://schemas.microsoft.com/office/drawing/2014/main" id="{EBC0073F-01F8-4692-96AE-7356604C0C82}"/>
              </a:ext>
            </a:extLst>
          </p:cNvPr>
          <p:cNvPicPr>
            <a:picLocks noChangeAspect="1"/>
          </p:cNvPicPr>
          <p:nvPr/>
        </p:nvPicPr>
        <p:blipFill>
          <a:blip r:embed="rId8"/>
          <a:stretch>
            <a:fillRect/>
          </a:stretch>
        </p:blipFill>
        <p:spPr>
          <a:xfrm>
            <a:off x="7683149" y="4094155"/>
            <a:ext cx="723900" cy="1047750"/>
          </a:xfrm>
          <a:prstGeom prst="rect">
            <a:avLst/>
          </a:prstGeom>
        </p:spPr>
      </p:pic>
      <p:sp>
        <p:nvSpPr>
          <p:cNvPr id="20" name="CaixaDeTexto 19">
            <a:extLst>
              <a:ext uri="{FF2B5EF4-FFF2-40B4-BE49-F238E27FC236}">
                <a16:creationId xmlns:a16="http://schemas.microsoft.com/office/drawing/2014/main" id="{3B6E76B4-2844-4051-AF9B-BA0BBC8A6B25}"/>
              </a:ext>
            </a:extLst>
          </p:cNvPr>
          <p:cNvSpPr txBox="1"/>
          <p:nvPr/>
        </p:nvSpPr>
        <p:spPr>
          <a:xfrm>
            <a:off x="7366913" y="5159183"/>
            <a:ext cx="1584176" cy="369332"/>
          </a:xfrm>
          <a:prstGeom prst="rect">
            <a:avLst/>
          </a:prstGeom>
          <a:noFill/>
        </p:spPr>
        <p:txBody>
          <a:bodyPr wrap="square" rtlCol="0">
            <a:spAutoFit/>
          </a:bodyPr>
          <a:lstStyle/>
          <a:p>
            <a:r>
              <a:rPr lang="pt-BR" b="1" dirty="0"/>
              <a:t>Indivíduo 4</a:t>
            </a:r>
          </a:p>
        </p:txBody>
      </p:sp>
      <p:pic>
        <p:nvPicPr>
          <p:cNvPr id="21" name="Imagem 20">
            <a:extLst>
              <a:ext uri="{FF2B5EF4-FFF2-40B4-BE49-F238E27FC236}">
                <a16:creationId xmlns:a16="http://schemas.microsoft.com/office/drawing/2014/main" id="{CED7BFE6-335C-4C0A-AED1-77AB4FFD1641}"/>
              </a:ext>
            </a:extLst>
          </p:cNvPr>
          <p:cNvPicPr>
            <a:picLocks noChangeAspect="1"/>
          </p:cNvPicPr>
          <p:nvPr/>
        </p:nvPicPr>
        <p:blipFill>
          <a:blip r:embed="rId5"/>
          <a:stretch>
            <a:fillRect/>
          </a:stretch>
        </p:blipFill>
        <p:spPr>
          <a:xfrm>
            <a:off x="4356208" y="2107148"/>
            <a:ext cx="258123" cy="564429"/>
          </a:xfrm>
          <a:prstGeom prst="rect">
            <a:avLst/>
          </a:prstGeom>
        </p:spPr>
      </p:pic>
      <p:pic>
        <p:nvPicPr>
          <p:cNvPr id="22" name="Imagem 21">
            <a:extLst>
              <a:ext uri="{FF2B5EF4-FFF2-40B4-BE49-F238E27FC236}">
                <a16:creationId xmlns:a16="http://schemas.microsoft.com/office/drawing/2014/main" id="{994FB9EB-131F-435F-B817-863960B5A966}"/>
              </a:ext>
            </a:extLst>
          </p:cNvPr>
          <p:cNvPicPr>
            <a:picLocks noChangeAspect="1"/>
          </p:cNvPicPr>
          <p:nvPr/>
        </p:nvPicPr>
        <p:blipFill>
          <a:blip r:embed="rId5"/>
          <a:stretch>
            <a:fillRect/>
          </a:stretch>
        </p:blipFill>
        <p:spPr>
          <a:xfrm>
            <a:off x="6692613" y="4779420"/>
            <a:ext cx="258123" cy="564429"/>
          </a:xfrm>
          <a:prstGeom prst="rect">
            <a:avLst/>
          </a:prstGeom>
        </p:spPr>
      </p:pic>
      <p:pic>
        <p:nvPicPr>
          <p:cNvPr id="23" name="Imagem 22">
            <a:extLst>
              <a:ext uri="{FF2B5EF4-FFF2-40B4-BE49-F238E27FC236}">
                <a16:creationId xmlns:a16="http://schemas.microsoft.com/office/drawing/2014/main" id="{3301D961-B6C1-4F07-AE0D-59E4D66772C1}"/>
              </a:ext>
            </a:extLst>
          </p:cNvPr>
          <p:cNvPicPr>
            <a:picLocks noChangeAspect="1"/>
          </p:cNvPicPr>
          <p:nvPr/>
        </p:nvPicPr>
        <p:blipFill>
          <a:blip r:embed="rId5"/>
          <a:stretch>
            <a:fillRect/>
          </a:stretch>
        </p:blipFill>
        <p:spPr>
          <a:xfrm>
            <a:off x="6728534" y="2585831"/>
            <a:ext cx="258123" cy="564429"/>
          </a:xfrm>
          <a:prstGeom prst="rect">
            <a:avLst/>
          </a:prstGeom>
        </p:spPr>
      </p:pic>
      <p:pic>
        <p:nvPicPr>
          <p:cNvPr id="24" name="Imagem 23">
            <a:extLst>
              <a:ext uri="{FF2B5EF4-FFF2-40B4-BE49-F238E27FC236}">
                <a16:creationId xmlns:a16="http://schemas.microsoft.com/office/drawing/2014/main" id="{E64A9242-166C-4EB7-83C4-D2A49DA6FB58}"/>
              </a:ext>
            </a:extLst>
          </p:cNvPr>
          <p:cNvPicPr>
            <a:picLocks noChangeAspect="1"/>
          </p:cNvPicPr>
          <p:nvPr/>
        </p:nvPicPr>
        <p:blipFill>
          <a:blip r:embed="rId5"/>
          <a:stretch>
            <a:fillRect/>
          </a:stretch>
        </p:blipFill>
        <p:spPr>
          <a:xfrm>
            <a:off x="4110955" y="2978855"/>
            <a:ext cx="258123" cy="564429"/>
          </a:xfrm>
          <a:prstGeom prst="rect">
            <a:avLst/>
          </a:prstGeom>
        </p:spPr>
      </p:pic>
      <p:pic>
        <p:nvPicPr>
          <p:cNvPr id="25" name="Imagem 24">
            <a:extLst>
              <a:ext uri="{FF2B5EF4-FFF2-40B4-BE49-F238E27FC236}">
                <a16:creationId xmlns:a16="http://schemas.microsoft.com/office/drawing/2014/main" id="{8B6C08BF-E54C-43AB-BC26-34ABA9ADBA1D}"/>
              </a:ext>
            </a:extLst>
          </p:cNvPr>
          <p:cNvPicPr>
            <a:picLocks noChangeAspect="1"/>
          </p:cNvPicPr>
          <p:nvPr/>
        </p:nvPicPr>
        <p:blipFill>
          <a:blip r:embed="rId5"/>
          <a:stretch>
            <a:fillRect/>
          </a:stretch>
        </p:blipFill>
        <p:spPr>
          <a:xfrm>
            <a:off x="4989325" y="2107147"/>
            <a:ext cx="258123" cy="564429"/>
          </a:xfrm>
          <a:prstGeom prst="rect">
            <a:avLst/>
          </a:prstGeom>
        </p:spPr>
      </p:pic>
      <p:pic>
        <p:nvPicPr>
          <p:cNvPr id="26" name="Imagem 25">
            <a:extLst>
              <a:ext uri="{FF2B5EF4-FFF2-40B4-BE49-F238E27FC236}">
                <a16:creationId xmlns:a16="http://schemas.microsoft.com/office/drawing/2014/main" id="{7E9F0C76-9107-4F41-BBD8-D0C11AA7441E}"/>
              </a:ext>
            </a:extLst>
          </p:cNvPr>
          <p:cNvPicPr>
            <a:picLocks noChangeAspect="1"/>
          </p:cNvPicPr>
          <p:nvPr/>
        </p:nvPicPr>
        <p:blipFill>
          <a:blip r:embed="rId5"/>
          <a:stretch>
            <a:fillRect/>
          </a:stretch>
        </p:blipFill>
        <p:spPr>
          <a:xfrm>
            <a:off x="6096021" y="2322644"/>
            <a:ext cx="258123" cy="564429"/>
          </a:xfrm>
          <a:prstGeom prst="rect">
            <a:avLst/>
          </a:prstGeom>
        </p:spPr>
      </p:pic>
      <p:pic>
        <p:nvPicPr>
          <p:cNvPr id="27" name="Imagem 26">
            <a:extLst>
              <a:ext uri="{FF2B5EF4-FFF2-40B4-BE49-F238E27FC236}">
                <a16:creationId xmlns:a16="http://schemas.microsoft.com/office/drawing/2014/main" id="{0917A2B8-8631-4D0E-8E99-EEE308C8BC80}"/>
              </a:ext>
            </a:extLst>
          </p:cNvPr>
          <p:cNvPicPr>
            <a:picLocks noChangeAspect="1"/>
          </p:cNvPicPr>
          <p:nvPr/>
        </p:nvPicPr>
        <p:blipFill>
          <a:blip r:embed="rId5"/>
          <a:stretch>
            <a:fillRect/>
          </a:stretch>
        </p:blipFill>
        <p:spPr>
          <a:xfrm>
            <a:off x="2573583" y="2431061"/>
            <a:ext cx="258123" cy="564429"/>
          </a:xfrm>
          <a:prstGeom prst="rect">
            <a:avLst/>
          </a:prstGeom>
        </p:spPr>
      </p:pic>
      <p:pic>
        <p:nvPicPr>
          <p:cNvPr id="28" name="Imagem 27">
            <a:extLst>
              <a:ext uri="{FF2B5EF4-FFF2-40B4-BE49-F238E27FC236}">
                <a16:creationId xmlns:a16="http://schemas.microsoft.com/office/drawing/2014/main" id="{16AD43EC-6558-4DCE-BC53-90C0D4E8C231}"/>
              </a:ext>
            </a:extLst>
          </p:cNvPr>
          <p:cNvPicPr>
            <a:picLocks noChangeAspect="1"/>
          </p:cNvPicPr>
          <p:nvPr/>
        </p:nvPicPr>
        <p:blipFill>
          <a:blip r:embed="rId5"/>
          <a:stretch>
            <a:fillRect/>
          </a:stretch>
        </p:blipFill>
        <p:spPr>
          <a:xfrm>
            <a:off x="3378573" y="2431061"/>
            <a:ext cx="258123" cy="564429"/>
          </a:xfrm>
          <a:prstGeom prst="rect">
            <a:avLst/>
          </a:prstGeom>
        </p:spPr>
      </p:pic>
      <p:pic>
        <p:nvPicPr>
          <p:cNvPr id="29" name="Imagem 28">
            <a:extLst>
              <a:ext uri="{FF2B5EF4-FFF2-40B4-BE49-F238E27FC236}">
                <a16:creationId xmlns:a16="http://schemas.microsoft.com/office/drawing/2014/main" id="{DAB688BA-ED31-4783-AB81-D7403E1ED642}"/>
              </a:ext>
            </a:extLst>
          </p:cNvPr>
          <p:cNvPicPr>
            <a:picLocks noChangeAspect="1"/>
          </p:cNvPicPr>
          <p:nvPr/>
        </p:nvPicPr>
        <p:blipFill>
          <a:blip r:embed="rId5"/>
          <a:stretch>
            <a:fillRect/>
          </a:stretch>
        </p:blipFill>
        <p:spPr>
          <a:xfrm>
            <a:off x="6245636" y="3366750"/>
            <a:ext cx="258123" cy="564429"/>
          </a:xfrm>
          <a:prstGeom prst="rect">
            <a:avLst/>
          </a:prstGeom>
        </p:spPr>
      </p:pic>
      <p:pic>
        <p:nvPicPr>
          <p:cNvPr id="30" name="Imagem 29">
            <a:extLst>
              <a:ext uri="{FF2B5EF4-FFF2-40B4-BE49-F238E27FC236}">
                <a16:creationId xmlns:a16="http://schemas.microsoft.com/office/drawing/2014/main" id="{CD446E03-9DDB-4BC6-AB6F-E1169B2FCB11}"/>
              </a:ext>
            </a:extLst>
          </p:cNvPr>
          <p:cNvPicPr>
            <a:picLocks noChangeAspect="1"/>
          </p:cNvPicPr>
          <p:nvPr/>
        </p:nvPicPr>
        <p:blipFill>
          <a:blip r:embed="rId5"/>
          <a:stretch>
            <a:fillRect/>
          </a:stretch>
        </p:blipFill>
        <p:spPr>
          <a:xfrm>
            <a:off x="5547007" y="3505017"/>
            <a:ext cx="258123" cy="564429"/>
          </a:xfrm>
          <a:prstGeom prst="rect">
            <a:avLst/>
          </a:prstGeom>
        </p:spPr>
      </p:pic>
      <p:pic>
        <p:nvPicPr>
          <p:cNvPr id="31" name="Imagem 30">
            <a:extLst>
              <a:ext uri="{FF2B5EF4-FFF2-40B4-BE49-F238E27FC236}">
                <a16:creationId xmlns:a16="http://schemas.microsoft.com/office/drawing/2014/main" id="{CF1C05D9-B4B6-4C03-8256-2BA56AF5EB81}"/>
              </a:ext>
            </a:extLst>
          </p:cNvPr>
          <p:cNvPicPr>
            <a:picLocks noChangeAspect="1"/>
          </p:cNvPicPr>
          <p:nvPr/>
        </p:nvPicPr>
        <p:blipFill>
          <a:blip r:embed="rId5"/>
          <a:stretch>
            <a:fillRect/>
          </a:stretch>
        </p:blipFill>
        <p:spPr>
          <a:xfrm>
            <a:off x="6821323" y="3682625"/>
            <a:ext cx="258123" cy="564429"/>
          </a:xfrm>
          <a:prstGeom prst="rect">
            <a:avLst/>
          </a:prstGeom>
        </p:spPr>
      </p:pic>
      <p:pic>
        <p:nvPicPr>
          <p:cNvPr id="32" name="Imagem 31">
            <a:extLst>
              <a:ext uri="{FF2B5EF4-FFF2-40B4-BE49-F238E27FC236}">
                <a16:creationId xmlns:a16="http://schemas.microsoft.com/office/drawing/2014/main" id="{8F5CD71C-8CD6-4A03-AD8C-4CA258483F2C}"/>
              </a:ext>
            </a:extLst>
          </p:cNvPr>
          <p:cNvPicPr>
            <a:picLocks noChangeAspect="1"/>
          </p:cNvPicPr>
          <p:nvPr/>
        </p:nvPicPr>
        <p:blipFill>
          <a:blip r:embed="rId5"/>
          <a:stretch>
            <a:fillRect/>
          </a:stretch>
        </p:blipFill>
        <p:spPr>
          <a:xfrm>
            <a:off x="3719143" y="5141904"/>
            <a:ext cx="258123" cy="564429"/>
          </a:xfrm>
          <a:prstGeom prst="rect">
            <a:avLst/>
          </a:prstGeom>
        </p:spPr>
      </p:pic>
      <p:pic>
        <p:nvPicPr>
          <p:cNvPr id="33" name="Imagem 32">
            <a:extLst>
              <a:ext uri="{FF2B5EF4-FFF2-40B4-BE49-F238E27FC236}">
                <a16:creationId xmlns:a16="http://schemas.microsoft.com/office/drawing/2014/main" id="{9FDDF2C1-A72C-4195-970B-9F77069220D0}"/>
              </a:ext>
            </a:extLst>
          </p:cNvPr>
          <p:cNvPicPr>
            <a:picLocks noChangeAspect="1"/>
          </p:cNvPicPr>
          <p:nvPr/>
        </p:nvPicPr>
        <p:blipFill>
          <a:blip r:embed="rId5"/>
          <a:stretch>
            <a:fillRect/>
          </a:stretch>
        </p:blipFill>
        <p:spPr>
          <a:xfrm>
            <a:off x="3636696" y="3936379"/>
            <a:ext cx="258123" cy="564429"/>
          </a:xfrm>
          <a:prstGeom prst="rect">
            <a:avLst/>
          </a:prstGeom>
        </p:spPr>
      </p:pic>
      <p:pic>
        <p:nvPicPr>
          <p:cNvPr id="34" name="Imagem 33">
            <a:extLst>
              <a:ext uri="{FF2B5EF4-FFF2-40B4-BE49-F238E27FC236}">
                <a16:creationId xmlns:a16="http://schemas.microsoft.com/office/drawing/2014/main" id="{6989C97B-3838-470D-A356-BBD623F5DA99}"/>
              </a:ext>
            </a:extLst>
          </p:cNvPr>
          <p:cNvPicPr>
            <a:picLocks noChangeAspect="1"/>
          </p:cNvPicPr>
          <p:nvPr/>
        </p:nvPicPr>
        <p:blipFill>
          <a:blip r:embed="rId5"/>
          <a:stretch>
            <a:fillRect/>
          </a:stretch>
        </p:blipFill>
        <p:spPr>
          <a:xfrm>
            <a:off x="3627362" y="4465796"/>
            <a:ext cx="258123" cy="564429"/>
          </a:xfrm>
          <a:prstGeom prst="rect">
            <a:avLst/>
          </a:prstGeom>
        </p:spPr>
      </p:pic>
      <p:pic>
        <p:nvPicPr>
          <p:cNvPr id="35" name="Imagem 34">
            <a:extLst>
              <a:ext uri="{FF2B5EF4-FFF2-40B4-BE49-F238E27FC236}">
                <a16:creationId xmlns:a16="http://schemas.microsoft.com/office/drawing/2014/main" id="{523DB135-A826-4A3C-A491-D54E230655CA}"/>
              </a:ext>
            </a:extLst>
          </p:cNvPr>
          <p:cNvPicPr>
            <a:picLocks noChangeAspect="1"/>
          </p:cNvPicPr>
          <p:nvPr/>
        </p:nvPicPr>
        <p:blipFill>
          <a:blip r:embed="rId5"/>
          <a:stretch>
            <a:fillRect/>
          </a:stretch>
        </p:blipFill>
        <p:spPr>
          <a:xfrm>
            <a:off x="2435187" y="4358975"/>
            <a:ext cx="258123" cy="564429"/>
          </a:xfrm>
          <a:prstGeom prst="rect">
            <a:avLst/>
          </a:prstGeom>
        </p:spPr>
      </p:pic>
      <p:pic>
        <p:nvPicPr>
          <p:cNvPr id="36" name="Imagem 35">
            <a:extLst>
              <a:ext uri="{FF2B5EF4-FFF2-40B4-BE49-F238E27FC236}">
                <a16:creationId xmlns:a16="http://schemas.microsoft.com/office/drawing/2014/main" id="{CA1AFDF1-BBC6-4D17-991A-1E02201514E4}"/>
              </a:ext>
            </a:extLst>
          </p:cNvPr>
          <p:cNvPicPr>
            <a:picLocks noChangeAspect="1"/>
          </p:cNvPicPr>
          <p:nvPr/>
        </p:nvPicPr>
        <p:blipFill>
          <a:blip r:embed="rId5"/>
          <a:stretch>
            <a:fillRect/>
          </a:stretch>
        </p:blipFill>
        <p:spPr>
          <a:xfrm>
            <a:off x="5155860" y="4175272"/>
            <a:ext cx="258123" cy="564429"/>
          </a:xfrm>
          <a:prstGeom prst="rect">
            <a:avLst/>
          </a:prstGeom>
        </p:spPr>
      </p:pic>
      <p:pic>
        <p:nvPicPr>
          <p:cNvPr id="37" name="Imagem 36">
            <a:extLst>
              <a:ext uri="{FF2B5EF4-FFF2-40B4-BE49-F238E27FC236}">
                <a16:creationId xmlns:a16="http://schemas.microsoft.com/office/drawing/2014/main" id="{87AA740B-2DA0-4C89-B32F-FCCE84EBDFB9}"/>
              </a:ext>
            </a:extLst>
          </p:cNvPr>
          <p:cNvPicPr>
            <a:picLocks noChangeAspect="1"/>
          </p:cNvPicPr>
          <p:nvPr/>
        </p:nvPicPr>
        <p:blipFill>
          <a:blip r:embed="rId5"/>
          <a:stretch>
            <a:fillRect/>
          </a:stretch>
        </p:blipFill>
        <p:spPr>
          <a:xfrm>
            <a:off x="4597826" y="4053601"/>
            <a:ext cx="258123" cy="564429"/>
          </a:xfrm>
          <a:prstGeom prst="rect">
            <a:avLst/>
          </a:prstGeom>
        </p:spPr>
      </p:pic>
      <p:pic>
        <p:nvPicPr>
          <p:cNvPr id="38" name="Imagem 37">
            <a:extLst>
              <a:ext uri="{FF2B5EF4-FFF2-40B4-BE49-F238E27FC236}">
                <a16:creationId xmlns:a16="http://schemas.microsoft.com/office/drawing/2014/main" id="{35A46F2C-1D19-4B10-8AB1-C848656D5F69}"/>
              </a:ext>
            </a:extLst>
          </p:cNvPr>
          <p:cNvPicPr>
            <a:picLocks noChangeAspect="1"/>
          </p:cNvPicPr>
          <p:nvPr/>
        </p:nvPicPr>
        <p:blipFill>
          <a:blip r:embed="rId5"/>
          <a:stretch>
            <a:fillRect/>
          </a:stretch>
        </p:blipFill>
        <p:spPr>
          <a:xfrm>
            <a:off x="5678940" y="4688590"/>
            <a:ext cx="239099" cy="564429"/>
          </a:xfrm>
          <a:prstGeom prst="rect">
            <a:avLst/>
          </a:prstGeom>
        </p:spPr>
      </p:pic>
      <p:pic>
        <p:nvPicPr>
          <p:cNvPr id="39" name="Imagem 38">
            <a:extLst>
              <a:ext uri="{FF2B5EF4-FFF2-40B4-BE49-F238E27FC236}">
                <a16:creationId xmlns:a16="http://schemas.microsoft.com/office/drawing/2014/main" id="{75D4B678-CF90-46E2-92DC-98407000E3F7}"/>
              </a:ext>
            </a:extLst>
          </p:cNvPr>
          <p:cNvPicPr>
            <a:picLocks noChangeAspect="1"/>
          </p:cNvPicPr>
          <p:nvPr/>
        </p:nvPicPr>
        <p:blipFill>
          <a:blip r:embed="rId5"/>
          <a:stretch>
            <a:fillRect/>
          </a:stretch>
        </p:blipFill>
        <p:spPr>
          <a:xfrm>
            <a:off x="4189747" y="4358974"/>
            <a:ext cx="258123" cy="564429"/>
          </a:xfrm>
          <a:prstGeom prst="rect">
            <a:avLst/>
          </a:prstGeom>
        </p:spPr>
      </p:pic>
      <p:pic>
        <p:nvPicPr>
          <p:cNvPr id="40" name="Imagem 39">
            <a:extLst>
              <a:ext uri="{FF2B5EF4-FFF2-40B4-BE49-F238E27FC236}">
                <a16:creationId xmlns:a16="http://schemas.microsoft.com/office/drawing/2014/main" id="{DC457890-EDD2-4D67-B324-CD4F652EB0E1}"/>
              </a:ext>
            </a:extLst>
          </p:cNvPr>
          <p:cNvPicPr>
            <a:picLocks noChangeAspect="1"/>
          </p:cNvPicPr>
          <p:nvPr/>
        </p:nvPicPr>
        <p:blipFill>
          <a:blip r:embed="rId6"/>
          <a:stretch>
            <a:fillRect/>
          </a:stretch>
        </p:blipFill>
        <p:spPr>
          <a:xfrm>
            <a:off x="4788077" y="2875846"/>
            <a:ext cx="217338" cy="564429"/>
          </a:xfrm>
          <a:prstGeom prst="rect">
            <a:avLst/>
          </a:prstGeom>
        </p:spPr>
      </p:pic>
      <p:pic>
        <p:nvPicPr>
          <p:cNvPr id="41" name="Imagem 40">
            <a:extLst>
              <a:ext uri="{FF2B5EF4-FFF2-40B4-BE49-F238E27FC236}">
                <a16:creationId xmlns:a16="http://schemas.microsoft.com/office/drawing/2014/main" id="{0E413229-8337-4412-B110-35CC4C6865D3}"/>
              </a:ext>
            </a:extLst>
          </p:cNvPr>
          <p:cNvPicPr>
            <a:picLocks noChangeAspect="1"/>
          </p:cNvPicPr>
          <p:nvPr/>
        </p:nvPicPr>
        <p:blipFill>
          <a:blip r:embed="rId6"/>
          <a:stretch>
            <a:fillRect/>
          </a:stretch>
        </p:blipFill>
        <p:spPr>
          <a:xfrm>
            <a:off x="5378287" y="2849444"/>
            <a:ext cx="217338" cy="564429"/>
          </a:xfrm>
          <a:prstGeom prst="rect">
            <a:avLst/>
          </a:prstGeom>
        </p:spPr>
      </p:pic>
      <p:pic>
        <p:nvPicPr>
          <p:cNvPr id="42" name="Imagem 41">
            <a:extLst>
              <a:ext uri="{FF2B5EF4-FFF2-40B4-BE49-F238E27FC236}">
                <a16:creationId xmlns:a16="http://schemas.microsoft.com/office/drawing/2014/main" id="{C5BA9DF8-0CD5-4195-BF97-F29B82C858E8}"/>
              </a:ext>
            </a:extLst>
          </p:cNvPr>
          <p:cNvPicPr>
            <a:picLocks noChangeAspect="1"/>
          </p:cNvPicPr>
          <p:nvPr/>
        </p:nvPicPr>
        <p:blipFill>
          <a:blip r:embed="rId6"/>
          <a:stretch>
            <a:fillRect/>
          </a:stretch>
        </p:blipFill>
        <p:spPr>
          <a:xfrm>
            <a:off x="2980677" y="2401165"/>
            <a:ext cx="217338" cy="564429"/>
          </a:xfrm>
          <a:prstGeom prst="rect">
            <a:avLst/>
          </a:prstGeom>
        </p:spPr>
      </p:pic>
      <p:pic>
        <p:nvPicPr>
          <p:cNvPr id="43" name="Imagem 42">
            <a:extLst>
              <a:ext uri="{FF2B5EF4-FFF2-40B4-BE49-F238E27FC236}">
                <a16:creationId xmlns:a16="http://schemas.microsoft.com/office/drawing/2014/main" id="{63120019-BDDC-4EA3-8A99-1AD5DFB37377}"/>
              </a:ext>
            </a:extLst>
          </p:cNvPr>
          <p:cNvPicPr>
            <a:picLocks noChangeAspect="1"/>
          </p:cNvPicPr>
          <p:nvPr/>
        </p:nvPicPr>
        <p:blipFill>
          <a:blip r:embed="rId6"/>
          <a:stretch>
            <a:fillRect/>
          </a:stretch>
        </p:blipFill>
        <p:spPr>
          <a:xfrm>
            <a:off x="2509203" y="3112803"/>
            <a:ext cx="217338" cy="564429"/>
          </a:xfrm>
          <a:prstGeom prst="rect">
            <a:avLst/>
          </a:prstGeom>
        </p:spPr>
      </p:pic>
      <p:pic>
        <p:nvPicPr>
          <p:cNvPr id="44" name="Imagem 43">
            <a:extLst>
              <a:ext uri="{FF2B5EF4-FFF2-40B4-BE49-F238E27FC236}">
                <a16:creationId xmlns:a16="http://schemas.microsoft.com/office/drawing/2014/main" id="{47CE22FC-7DAC-4789-AD00-8759542B6B83}"/>
              </a:ext>
            </a:extLst>
          </p:cNvPr>
          <p:cNvPicPr>
            <a:picLocks noChangeAspect="1"/>
          </p:cNvPicPr>
          <p:nvPr/>
        </p:nvPicPr>
        <p:blipFill>
          <a:blip r:embed="rId6"/>
          <a:stretch>
            <a:fillRect/>
          </a:stretch>
        </p:blipFill>
        <p:spPr>
          <a:xfrm>
            <a:off x="3155792" y="3037513"/>
            <a:ext cx="217338" cy="564429"/>
          </a:xfrm>
          <a:prstGeom prst="rect">
            <a:avLst/>
          </a:prstGeom>
        </p:spPr>
      </p:pic>
      <p:pic>
        <p:nvPicPr>
          <p:cNvPr id="45" name="Imagem 44">
            <a:extLst>
              <a:ext uri="{FF2B5EF4-FFF2-40B4-BE49-F238E27FC236}">
                <a16:creationId xmlns:a16="http://schemas.microsoft.com/office/drawing/2014/main" id="{20136E57-2015-4130-B2AA-E130E112D9D3}"/>
              </a:ext>
            </a:extLst>
          </p:cNvPr>
          <p:cNvPicPr>
            <a:picLocks noChangeAspect="1"/>
          </p:cNvPicPr>
          <p:nvPr/>
        </p:nvPicPr>
        <p:blipFill>
          <a:blip r:embed="rId6"/>
          <a:stretch>
            <a:fillRect/>
          </a:stretch>
        </p:blipFill>
        <p:spPr>
          <a:xfrm>
            <a:off x="3148864" y="3643965"/>
            <a:ext cx="217338" cy="564429"/>
          </a:xfrm>
          <a:prstGeom prst="rect">
            <a:avLst/>
          </a:prstGeom>
        </p:spPr>
      </p:pic>
      <p:pic>
        <p:nvPicPr>
          <p:cNvPr id="46" name="Imagem 45">
            <a:extLst>
              <a:ext uri="{FF2B5EF4-FFF2-40B4-BE49-F238E27FC236}">
                <a16:creationId xmlns:a16="http://schemas.microsoft.com/office/drawing/2014/main" id="{CC56367D-0021-4E03-B7BE-40FD6F305526}"/>
              </a:ext>
            </a:extLst>
          </p:cNvPr>
          <p:cNvPicPr>
            <a:picLocks noChangeAspect="1"/>
          </p:cNvPicPr>
          <p:nvPr/>
        </p:nvPicPr>
        <p:blipFill>
          <a:blip r:embed="rId6"/>
          <a:stretch>
            <a:fillRect/>
          </a:stretch>
        </p:blipFill>
        <p:spPr>
          <a:xfrm>
            <a:off x="4598205" y="4718838"/>
            <a:ext cx="217338" cy="564429"/>
          </a:xfrm>
          <a:prstGeom prst="rect">
            <a:avLst/>
          </a:prstGeom>
        </p:spPr>
      </p:pic>
      <p:pic>
        <p:nvPicPr>
          <p:cNvPr id="47" name="Imagem 46">
            <a:extLst>
              <a:ext uri="{FF2B5EF4-FFF2-40B4-BE49-F238E27FC236}">
                <a16:creationId xmlns:a16="http://schemas.microsoft.com/office/drawing/2014/main" id="{7067B9D9-7438-495B-BD2C-4DB065EA9DF6}"/>
              </a:ext>
            </a:extLst>
          </p:cNvPr>
          <p:cNvPicPr>
            <a:picLocks noChangeAspect="1"/>
          </p:cNvPicPr>
          <p:nvPr/>
        </p:nvPicPr>
        <p:blipFill>
          <a:blip r:embed="rId6"/>
          <a:stretch>
            <a:fillRect/>
          </a:stretch>
        </p:blipFill>
        <p:spPr>
          <a:xfrm>
            <a:off x="5145540" y="4672092"/>
            <a:ext cx="217338" cy="564429"/>
          </a:xfrm>
          <a:prstGeom prst="rect">
            <a:avLst/>
          </a:prstGeom>
        </p:spPr>
      </p:pic>
      <p:pic>
        <p:nvPicPr>
          <p:cNvPr id="48" name="Imagem 47">
            <a:extLst>
              <a:ext uri="{FF2B5EF4-FFF2-40B4-BE49-F238E27FC236}">
                <a16:creationId xmlns:a16="http://schemas.microsoft.com/office/drawing/2014/main" id="{142DEC7D-1BF9-4BBE-A4A7-7A3EBE16C004}"/>
              </a:ext>
            </a:extLst>
          </p:cNvPr>
          <p:cNvPicPr>
            <a:picLocks noChangeAspect="1"/>
          </p:cNvPicPr>
          <p:nvPr/>
        </p:nvPicPr>
        <p:blipFill>
          <a:blip r:embed="rId6"/>
          <a:stretch>
            <a:fillRect/>
          </a:stretch>
        </p:blipFill>
        <p:spPr>
          <a:xfrm>
            <a:off x="4246291" y="5061634"/>
            <a:ext cx="217338" cy="564429"/>
          </a:xfrm>
          <a:prstGeom prst="rect">
            <a:avLst/>
          </a:prstGeom>
        </p:spPr>
      </p:pic>
      <p:pic>
        <p:nvPicPr>
          <p:cNvPr id="49" name="Imagem 48">
            <a:extLst>
              <a:ext uri="{FF2B5EF4-FFF2-40B4-BE49-F238E27FC236}">
                <a16:creationId xmlns:a16="http://schemas.microsoft.com/office/drawing/2014/main" id="{C2F5C5EF-BF2E-432F-A060-ABFA9BA874B3}"/>
              </a:ext>
            </a:extLst>
          </p:cNvPr>
          <p:cNvPicPr>
            <a:picLocks noChangeAspect="1"/>
          </p:cNvPicPr>
          <p:nvPr/>
        </p:nvPicPr>
        <p:blipFill>
          <a:blip r:embed="rId7"/>
          <a:stretch>
            <a:fillRect/>
          </a:stretch>
        </p:blipFill>
        <p:spPr>
          <a:xfrm>
            <a:off x="2835517" y="3156854"/>
            <a:ext cx="245444" cy="487111"/>
          </a:xfrm>
          <a:prstGeom prst="rect">
            <a:avLst/>
          </a:prstGeom>
        </p:spPr>
      </p:pic>
      <p:pic>
        <p:nvPicPr>
          <p:cNvPr id="50" name="Imagem 49">
            <a:extLst>
              <a:ext uri="{FF2B5EF4-FFF2-40B4-BE49-F238E27FC236}">
                <a16:creationId xmlns:a16="http://schemas.microsoft.com/office/drawing/2014/main" id="{902B5B2B-4E90-4C63-A1CD-F69D089425AF}"/>
              </a:ext>
            </a:extLst>
          </p:cNvPr>
          <p:cNvPicPr>
            <a:picLocks noChangeAspect="1"/>
          </p:cNvPicPr>
          <p:nvPr/>
        </p:nvPicPr>
        <p:blipFill>
          <a:blip r:embed="rId7"/>
          <a:stretch>
            <a:fillRect/>
          </a:stretch>
        </p:blipFill>
        <p:spPr>
          <a:xfrm>
            <a:off x="2441526" y="3731482"/>
            <a:ext cx="245444" cy="487111"/>
          </a:xfrm>
          <a:prstGeom prst="rect">
            <a:avLst/>
          </a:prstGeom>
        </p:spPr>
      </p:pic>
      <p:pic>
        <p:nvPicPr>
          <p:cNvPr id="51" name="Imagem 50">
            <a:extLst>
              <a:ext uri="{FF2B5EF4-FFF2-40B4-BE49-F238E27FC236}">
                <a16:creationId xmlns:a16="http://schemas.microsoft.com/office/drawing/2014/main" id="{3D2775CE-8230-454D-8EB1-192B68359637}"/>
              </a:ext>
            </a:extLst>
          </p:cNvPr>
          <p:cNvPicPr>
            <a:picLocks noChangeAspect="1"/>
          </p:cNvPicPr>
          <p:nvPr/>
        </p:nvPicPr>
        <p:blipFill>
          <a:blip r:embed="rId7"/>
          <a:stretch>
            <a:fillRect/>
          </a:stretch>
        </p:blipFill>
        <p:spPr>
          <a:xfrm>
            <a:off x="2852751" y="3850599"/>
            <a:ext cx="245444" cy="487111"/>
          </a:xfrm>
          <a:prstGeom prst="rect">
            <a:avLst/>
          </a:prstGeom>
        </p:spPr>
      </p:pic>
      <p:pic>
        <p:nvPicPr>
          <p:cNvPr id="52" name="Imagem 51">
            <a:extLst>
              <a:ext uri="{FF2B5EF4-FFF2-40B4-BE49-F238E27FC236}">
                <a16:creationId xmlns:a16="http://schemas.microsoft.com/office/drawing/2014/main" id="{3F684CA5-9EF6-41C9-AB7E-098DBF46C3A4}"/>
              </a:ext>
            </a:extLst>
          </p:cNvPr>
          <p:cNvPicPr>
            <a:picLocks noChangeAspect="1"/>
          </p:cNvPicPr>
          <p:nvPr/>
        </p:nvPicPr>
        <p:blipFill>
          <a:blip r:embed="rId7"/>
          <a:stretch>
            <a:fillRect/>
          </a:stretch>
        </p:blipFill>
        <p:spPr>
          <a:xfrm>
            <a:off x="2777863" y="4559949"/>
            <a:ext cx="245444" cy="487111"/>
          </a:xfrm>
          <a:prstGeom prst="rect">
            <a:avLst/>
          </a:prstGeom>
        </p:spPr>
      </p:pic>
      <p:pic>
        <p:nvPicPr>
          <p:cNvPr id="53" name="Imagem 52">
            <a:extLst>
              <a:ext uri="{FF2B5EF4-FFF2-40B4-BE49-F238E27FC236}">
                <a16:creationId xmlns:a16="http://schemas.microsoft.com/office/drawing/2014/main" id="{D506144C-F176-4C3A-B3FD-20C0BE0A5C44}"/>
              </a:ext>
            </a:extLst>
          </p:cNvPr>
          <p:cNvPicPr>
            <a:picLocks noChangeAspect="1"/>
          </p:cNvPicPr>
          <p:nvPr/>
        </p:nvPicPr>
        <p:blipFill>
          <a:blip r:embed="rId7"/>
          <a:stretch>
            <a:fillRect/>
          </a:stretch>
        </p:blipFill>
        <p:spPr>
          <a:xfrm>
            <a:off x="4801572" y="5190921"/>
            <a:ext cx="245444" cy="487111"/>
          </a:xfrm>
          <a:prstGeom prst="rect">
            <a:avLst/>
          </a:prstGeom>
        </p:spPr>
      </p:pic>
      <p:pic>
        <p:nvPicPr>
          <p:cNvPr id="54" name="Imagem 53">
            <a:extLst>
              <a:ext uri="{FF2B5EF4-FFF2-40B4-BE49-F238E27FC236}">
                <a16:creationId xmlns:a16="http://schemas.microsoft.com/office/drawing/2014/main" id="{9625E3FF-6543-45C6-999D-429B9F837AF1}"/>
              </a:ext>
            </a:extLst>
          </p:cNvPr>
          <p:cNvPicPr>
            <a:picLocks noChangeAspect="1"/>
          </p:cNvPicPr>
          <p:nvPr/>
        </p:nvPicPr>
        <p:blipFill>
          <a:blip r:embed="rId8"/>
          <a:stretch>
            <a:fillRect/>
          </a:stretch>
        </p:blipFill>
        <p:spPr>
          <a:xfrm>
            <a:off x="3218881" y="4405046"/>
            <a:ext cx="326305" cy="472283"/>
          </a:xfrm>
          <a:prstGeom prst="rect">
            <a:avLst/>
          </a:prstGeom>
        </p:spPr>
      </p:pic>
      <p:pic>
        <p:nvPicPr>
          <p:cNvPr id="55" name="Imagem 54">
            <a:extLst>
              <a:ext uri="{FF2B5EF4-FFF2-40B4-BE49-F238E27FC236}">
                <a16:creationId xmlns:a16="http://schemas.microsoft.com/office/drawing/2014/main" id="{D9868CA9-A8C2-47AF-A766-DE37D3ADC7A1}"/>
              </a:ext>
            </a:extLst>
          </p:cNvPr>
          <p:cNvPicPr>
            <a:picLocks noChangeAspect="1"/>
          </p:cNvPicPr>
          <p:nvPr/>
        </p:nvPicPr>
        <p:blipFill>
          <a:blip r:embed="rId8"/>
          <a:stretch>
            <a:fillRect/>
          </a:stretch>
        </p:blipFill>
        <p:spPr>
          <a:xfrm>
            <a:off x="3425699" y="3435662"/>
            <a:ext cx="326305" cy="472283"/>
          </a:xfrm>
          <a:prstGeom prst="rect">
            <a:avLst/>
          </a:prstGeom>
        </p:spPr>
      </p:pic>
      <p:pic>
        <p:nvPicPr>
          <p:cNvPr id="56" name="Imagem 55">
            <a:extLst>
              <a:ext uri="{FF2B5EF4-FFF2-40B4-BE49-F238E27FC236}">
                <a16:creationId xmlns:a16="http://schemas.microsoft.com/office/drawing/2014/main" id="{CF456909-E7BE-4E4D-8919-8A650B1302F0}"/>
              </a:ext>
            </a:extLst>
          </p:cNvPr>
          <p:cNvPicPr>
            <a:picLocks noChangeAspect="1"/>
          </p:cNvPicPr>
          <p:nvPr/>
        </p:nvPicPr>
        <p:blipFill>
          <a:blip r:embed="rId8"/>
          <a:stretch>
            <a:fillRect/>
          </a:stretch>
        </p:blipFill>
        <p:spPr>
          <a:xfrm>
            <a:off x="5148884" y="5236521"/>
            <a:ext cx="326305" cy="472283"/>
          </a:xfrm>
          <a:prstGeom prst="rect">
            <a:avLst/>
          </a:prstGeom>
        </p:spPr>
      </p:pic>
      <p:pic>
        <p:nvPicPr>
          <p:cNvPr id="57" name="Imagem 56">
            <a:extLst>
              <a:ext uri="{FF2B5EF4-FFF2-40B4-BE49-F238E27FC236}">
                <a16:creationId xmlns:a16="http://schemas.microsoft.com/office/drawing/2014/main" id="{83EE300F-A550-4B8F-BF9E-4EB896496D64}"/>
              </a:ext>
            </a:extLst>
          </p:cNvPr>
          <p:cNvPicPr>
            <a:picLocks noChangeAspect="1"/>
          </p:cNvPicPr>
          <p:nvPr/>
        </p:nvPicPr>
        <p:blipFill>
          <a:blip r:embed="rId8"/>
          <a:stretch>
            <a:fillRect/>
          </a:stretch>
        </p:blipFill>
        <p:spPr>
          <a:xfrm>
            <a:off x="5641978" y="5343848"/>
            <a:ext cx="326305" cy="472283"/>
          </a:xfrm>
          <a:prstGeom prst="rect">
            <a:avLst/>
          </a:prstGeom>
        </p:spPr>
      </p:pic>
      <p:pic>
        <p:nvPicPr>
          <p:cNvPr id="58" name="Imagem 57">
            <a:extLst>
              <a:ext uri="{FF2B5EF4-FFF2-40B4-BE49-F238E27FC236}">
                <a16:creationId xmlns:a16="http://schemas.microsoft.com/office/drawing/2014/main" id="{3B0F18C7-DC31-4198-8C49-7ABF25AD4366}"/>
              </a:ext>
            </a:extLst>
          </p:cNvPr>
          <p:cNvPicPr>
            <a:picLocks noChangeAspect="1"/>
          </p:cNvPicPr>
          <p:nvPr/>
        </p:nvPicPr>
        <p:blipFill>
          <a:blip r:embed="rId8"/>
          <a:stretch>
            <a:fillRect/>
          </a:stretch>
        </p:blipFill>
        <p:spPr>
          <a:xfrm>
            <a:off x="5454581" y="4321859"/>
            <a:ext cx="326305" cy="472283"/>
          </a:xfrm>
          <a:prstGeom prst="rect">
            <a:avLst/>
          </a:prstGeom>
        </p:spPr>
      </p:pic>
      <p:pic>
        <p:nvPicPr>
          <p:cNvPr id="59" name="Imagem 58">
            <a:extLst>
              <a:ext uri="{FF2B5EF4-FFF2-40B4-BE49-F238E27FC236}">
                <a16:creationId xmlns:a16="http://schemas.microsoft.com/office/drawing/2014/main" id="{824BA273-D796-4BD6-85AB-9B9A42389F47}"/>
              </a:ext>
            </a:extLst>
          </p:cNvPr>
          <p:cNvPicPr>
            <a:picLocks noChangeAspect="1"/>
          </p:cNvPicPr>
          <p:nvPr/>
        </p:nvPicPr>
        <p:blipFill>
          <a:blip r:embed="rId8"/>
          <a:stretch>
            <a:fillRect/>
          </a:stretch>
        </p:blipFill>
        <p:spPr>
          <a:xfrm>
            <a:off x="4882947" y="4094366"/>
            <a:ext cx="326305" cy="472283"/>
          </a:xfrm>
          <a:prstGeom prst="rect">
            <a:avLst/>
          </a:prstGeom>
        </p:spPr>
      </p:pic>
      <p:pic>
        <p:nvPicPr>
          <p:cNvPr id="60" name="Imagem 59">
            <a:extLst>
              <a:ext uri="{FF2B5EF4-FFF2-40B4-BE49-F238E27FC236}">
                <a16:creationId xmlns:a16="http://schemas.microsoft.com/office/drawing/2014/main" id="{BBB592D1-86D0-4293-9423-FA24C529E256}"/>
              </a:ext>
            </a:extLst>
          </p:cNvPr>
          <p:cNvPicPr>
            <a:picLocks noChangeAspect="1"/>
          </p:cNvPicPr>
          <p:nvPr/>
        </p:nvPicPr>
        <p:blipFill>
          <a:blip r:embed="rId8"/>
          <a:stretch>
            <a:fillRect/>
          </a:stretch>
        </p:blipFill>
        <p:spPr>
          <a:xfrm>
            <a:off x="4843658" y="4641187"/>
            <a:ext cx="326305" cy="472283"/>
          </a:xfrm>
          <a:prstGeom prst="rect">
            <a:avLst/>
          </a:prstGeom>
        </p:spPr>
      </p:pic>
      <p:pic>
        <p:nvPicPr>
          <p:cNvPr id="61" name="Imagem 60">
            <a:extLst>
              <a:ext uri="{FF2B5EF4-FFF2-40B4-BE49-F238E27FC236}">
                <a16:creationId xmlns:a16="http://schemas.microsoft.com/office/drawing/2014/main" id="{E82C84D5-E233-4AD6-8DEB-3DC108195644}"/>
              </a:ext>
            </a:extLst>
          </p:cNvPr>
          <p:cNvPicPr>
            <a:picLocks noChangeAspect="1"/>
          </p:cNvPicPr>
          <p:nvPr/>
        </p:nvPicPr>
        <p:blipFill>
          <a:blip r:embed="rId8"/>
          <a:stretch>
            <a:fillRect/>
          </a:stretch>
        </p:blipFill>
        <p:spPr>
          <a:xfrm>
            <a:off x="4396085" y="3961690"/>
            <a:ext cx="326305" cy="472283"/>
          </a:xfrm>
          <a:prstGeom prst="rect">
            <a:avLst/>
          </a:prstGeom>
        </p:spPr>
      </p:pic>
    </p:spTree>
    <p:extLst>
      <p:ext uri="{BB962C8B-B14F-4D97-AF65-F5344CB8AC3E}">
        <p14:creationId xmlns:p14="http://schemas.microsoft.com/office/powerpoint/2010/main" val="72390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36004" y="145232"/>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6" name="CaixaDeTexto 5">
            <a:extLst>
              <a:ext uri="{FF2B5EF4-FFF2-40B4-BE49-F238E27FC236}">
                <a16:creationId xmlns:a16="http://schemas.microsoft.com/office/drawing/2014/main" id="{1057BFD4-2DD8-4249-B157-55D5147ED40E}"/>
              </a:ext>
            </a:extLst>
          </p:cNvPr>
          <p:cNvSpPr txBox="1"/>
          <p:nvPr/>
        </p:nvSpPr>
        <p:spPr>
          <a:xfrm>
            <a:off x="-1" y="281146"/>
            <a:ext cx="9143999" cy="600164"/>
          </a:xfrm>
          <a:prstGeom prst="rect">
            <a:avLst/>
          </a:prstGeom>
          <a:noFill/>
        </p:spPr>
        <p:txBody>
          <a:bodyPr wrap="square" rtlCol="0">
            <a:spAutoFit/>
          </a:bodyPr>
          <a:lstStyle/>
          <a:p>
            <a:pPr algn="ctr"/>
            <a:r>
              <a:rPr lang="pt-BR" sz="3300" dirty="0"/>
              <a:t>REGIONALIZAÇÃO PELO MÉTODO SKATER</a:t>
            </a:r>
          </a:p>
        </p:txBody>
      </p:sp>
      <p:sp>
        <p:nvSpPr>
          <p:cNvPr id="8" name="Retângulo 7">
            <a:extLst>
              <a:ext uri="{FF2B5EF4-FFF2-40B4-BE49-F238E27FC236}">
                <a16:creationId xmlns:a16="http://schemas.microsoft.com/office/drawing/2014/main" id="{390C7896-BFF1-4720-B280-5BB91AF543EE}"/>
              </a:ext>
            </a:extLst>
          </p:cNvPr>
          <p:cNvSpPr/>
          <p:nvPr/>
        </p:nvSpPr>
        <p:spPr>
          <a:xfrm>
            <a:off x="323528" y="1305342"/>
            <a:ext cx="8568952" cy="454073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pt-BR" sz="2800" dirty="0"/>
              <a:t>Uma ferramenta que executa a Regionalização;</a:t>
            </a:r>
          </a:p>
          <a:p>
            <a:pPr marL="342900" indent="-342900" algn="just">
              <a:lnSpc>
                <a:spcPct val="150000"/>
              </a:lnSpc>
              <a:buFont typeface="Arial" panose="020B0604020202020204" pitchFamily="34" charset="0"/>
              <a:buChar char="•"/>
            </a:pPr>
            <a:r>
              <a:rPr lang="pt-BR" sz="2800" dirty="0"/>
              <a:t>Considera a localização espacial dos </a:t>
            </a:r>
            <a:r>
              <a:rPr lang="pt-BR" sz="2800" dirty="0" err="1"/>
              <a:t>geo-objetos</a:t>
            </a:r>
            <a:r>
              <a:rPr lang="pt-BR" sz="2800" dirty="0"/>
              <a:t> (</a:t>
            </a:r>
            <a:r>
              <a:rPr lang="pt-BR" sz="2800" dirty="0" err="1"/>
              <a:t>centróides</a:t>
            </a:r>
            <a:r>
              <a:rPr lang="pt-BR" sz="2800" dirty="0"/>
              <a:t>);</a:t>
            </a:r>
          </a:p>
          <a:p>
            <a:pPr marL="342900" indent="-342900" algn="just">
              <a:lnSpc>
                <a:spcPct val="150000"/>
              </a:lnSpc>
              <a:buFont typeface="Arial" panose="020B0604020202020204" pitchFamily="34" charset="0"/>
              <a:buChar char="•"/>
            </a:pPr>
            <a:r>
              <a:rPr lang="pt-BR" sz="2800" dirty="0"/>
              <a:t>Se baseia na estrutura de vizinhança entre </a:t>
            </a:r>
            <a:r>
              <a:rPr lang="pt-BR" sz="2800" dirty="0" err="1"/>
              <a:t>geo-objetos</a:t>
            </a:r>
            <a:endParaRPr lang="pt-BR" sz="2800" dirty="0"/>
          </a:p>
          <a:p>
            <a:pPr algn="just">
              <a:lnSpc>
                <a:spcPct val="150000"/>
              </a:lnSpc>
            </a:pPr>
            <a:r>
              <a:rPr lang="pt-BR" sz="2800" dirty="0"/>
              <a:t>(grafo:{nós, arestas});</a:t>
            </a:r>
          </a:p>
          <a:p>
            <a:pPr marL="342900" indent="-342900" algn="just">
              <a:lnSpc>
                <a:spcPct val="150000"/>
              </a:lnSpc>
              <a:buFont typeface="Arial" panose="020B0604020202020204" pitchFamily="34" charset="0"/>
              <a:buChar char="•"/>
            </a:pPr>
            <a:r>
              <a:rPr lang="pt-BR" sz="2800" dirty="0"/>
              <a:t>Executa a regionalização via o método Árvore Geradora Mínima (AGM)</a:t>
            </a:r>
          </a:p>
        </p:txBody>
      </p:sp>
    </p:spTree>
    <p:extLst>
      <p:ext uri="{BB962C8B-B14F-4D97-AF65-F5344CB8AC3E}">
        <p14:creationId xmlns:p14="http://schemas.microsoft.com/office/powerpoint/2010/main" val="324895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36004" y="145232"/>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6" name="CaixaDeTexto 5">
            <a:extLst>
              <a:ext uri="{FF2B5EF4-FFF2-40B4-BE49-F238E27FC236}">
                <a16:creationId xmlns:a16="http://schemas.microsoft.com/office/drawing/2014/main" id="{1057BFD4-2DD8-4249-B157-55D5147ED40E}"/>
              </a:ext>
            </a:extLst>
          </p:cNvPr>
          <p:cNvSpPr txBox="1"/>
          <p:nvPr/>
        </p:nvSpPr>
        <p:spPr>
          <a:xfrm>
            <a:off x="-1" y="281146"/>
            <a:ext cx="9143999" cy="600164"/>
          </a:xfrm>
          <a:prstGeom prst="rect">
            <a:avLst/>
          </a:prstGeom>
          <a:noFill/>
        </p:spPr>
        <p:txBody>
          <a:bodyPr wrap="square" rtlCol="0">
            <a:spAutoFit/>
          </a:bodyPr>
          <a:lstStyle/>
          <a:p>
            <a:pPr algn="ctr"/>
            <a:r>
              <a:rPr lang="pt-BR" sz="3300" dirty="0"/>
              <a:t>REGIONALIZAÇÃO PELO MÉTODO SKATER</a:t>
            </a:r>
          </a:p>
        </p:txBody>
      </p:sp>
      <p:sp>
        <p:nvSpPr>
          <p:cNvPr id="8" name="Retângulo 7">
            <a:extLst>
              <a:ext uri="{FF2B5EF4-FFF2-40B4-BE49-F238E27FC236}">
                <a16:creationId xmlns:a16="http://schemas.microsoft.com/office/drawing/2014/main" id="{390C7896-BFF1-4720-B280-5BB91AF543EE}"/>
              </a:ext>
            </a:extLst>
          </p:cNvPr>
          <p:cNvSpPr/>
          <p:nvPr/>
        </p:nvSpPr>
        <p:spPr>
          <a:xfrm>
            <a:off x="431538" y="1713858"/>
            <a:ext cx="8280920" cy="4271426"/>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pt-BR" sz="2800" dirty="0"/>
              <a:t>Construção da AGM baseada em medidas de similaridade entre </a:t>
            </a:r>
            <a:r>
              <a:rPr lang="pt-BR" sz="2800" dirty="0" err="1"/>
              <a:t>geo-objetos</a:t>
            </a:r>
            <a:r>
              <a:rPr lang="pt-BR" sz="2800" dirty="0"/>
              <a:t>;</a:t>
            </a:r>
          </a:p>
          <a:p>
            <a:pPr marL="342900" indent="-342900" algn="just">
              <a:lnSpc>
                <a:spcPct val="200000"/>
              </a:lnSpc>
              <a:buFont typeface="Arial" panose="020B0604020202020204" pitchFamily="34" charset="0"/>
              <a:buChar char="•"/>
            </a:pPr>
            <a:r>
              <a:rPr lang="pt-BR" sz="2800" dirty="0"/>
              <a:t>Agrupa </a:t>
            </a:r>
            <a:r>
              <a:rPr lang="pt-BR" sz="2800" dirty="0" err="1"/>
              <a:t>geo-objetos</a:t>
            </a:r>
            <a:r>
              <a:rPr lang="pt-BR" sz="2800" dirty="0"/>
              <a:t> com características semelhantes;</a:t>
            </a:r>
          </a:p>
          <a:p>
            <a:pPr marL="342900" indent="-342900" algn="just">
              <a:lnSpc>
                <a:spcPct val="200000"/>
              </a:lnSpc>
              <a:buFont typeface="Arial" panose="020B0604020202020204" pitchFamily="34" charset="0"/>
              <a:buChar char="•"/>
            </a:pPr>
            <a:r>
              <a:rPr lang="pt-BR" sz="2800" dirty="0"/>
              <a:t>As características são estabelecidas pelo conjunto de variáveis de interesse.</a:t>
            </a:r>
          </a:p>
        </p:txBody>
      </p:sp>
    </p:spTree>
    <p:extLst>
      <p:ext uri="{BB962C8B-B14F-4D97-AF65-F5344CB8AC3E}">
        <p14:creationId xmlns:p14="http://schemas.microsoft.com/office/powerpoint/2010/main" val="43186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36004" y="145232"/>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6" name="CaixaDeTexto 5">
            <a:extLst>
              <a:ext uri="{FF2B5EF4-FFF2-40B4-BE49-F238E27FC236}">
                <a16:creationId xmlns:a16="http://schemas.microsoft.com/office/drawing/2014/main" id="{1057BFD4-2DD8-4249-B157-55D5147ED40E}"/>
              </a:ext>
            </a:extLst>
          </p:cNvPr>
          <p:cNvSpPr txBox="1"/>
          <p:nvPr/>
        </p:nvSpPr>
        <p:spPr>
          <a:xfrm>
            <a:off x="-1" y="281146"/>
            <a:ext cx="9143999" cy="600164"/>
          </a:xfrm>
          <a:prstGeom prst="rect">
            <a:avLst/>
          </a:prstGeom>
          <a:noFill/>
        </p:spPr>
        <p:txBody>
          <a:bodyPr wrap="square" rtlCol="0">
            <a:spAutoFit/>
          </a:bodyPr>
          <a:lstStyle/>
          <a:p>
            <a:pPr algn="ctr"/>
            <a:r>
              <a:rPr lang="pt-BR" sz="3300" dirty="0"/>
              <a:t>REGIONALIZAÇÃO PELO MÉTODO SKATER</a:t>
            </a:r>
          </a:p>
        </p:txBody>
      </p:sp>
      <p:pic>
        <p:nvPicPr>
          <p:cNvPr id="2" name="Imagem 1">
            <a:extLst>
              <a:ext uri="{FF2B5EF4-FFF2-40B4-BE49-F238E27FC236}">
                <a16:creationId xmlns:a16="http://schemas.microsoft.com/office/drawing/2014/main" id="{2091FD8E-3475-4582-97DE-6FFD1C9E4BC8}"/>
              </a:ext>
            </a:extLst>
          </p:cNvPr>
          <p:cNvPicPr>
            <a:picLocks noChangeAspect="1"/>
          </p:cNvPicPr>
          <p:nvPr/>
        </p:nvPicPr>
        <p:blipFill>
          <a:blip r:embed="rId4"/>
          <a:stretch>
            <a:fillRect/>
          </a:stretch>
        </p:blipFill>
        <p:spPr>
          <a:xfrm>
            <a:off x="34102" y="1978917"/>
            <a:ext cx="9073893" cy="3600049"/>
          </a:xfrm>
          <a:prstGeom prst="rect">
            <a:avLst/>
          </a:prstGeom>
        </p:spPr>
      </p:pic>
      <p:sp>
        <p:nvSpPr>
          <p:cNvPr id="3" name="CaixaDeTexto 2">
            <a:extLst>
              <a:ext uri="{FF2B5EF4-FFF2-40B4-BE49-F238E27FC236}">
                <a16:creationId xmlns:a16="http://schemas.microsoft.com/office/drawing/2014/main" id="{6110F787-8AD2-47CC-B180-FA010F869FF4}"/>
              </a:ext>
            </a:extLst>
          </p:cNvPr>
          <p:cNvSpPr txBox="1"/>
          <p:nvPr/>
        </p:nvSpPr>
        <p:spPr>
          <a:xfrm>
            <a:off x="179512" y="5513835"/>
            <a:ext cx="8784976" cy="646331"/>
          </a:xfrm>
          <a:prstGeom prst="rect">
            <a:avLst/>
          </a:prstGeom>
          <a:noFill/>
        </p:spPr>
        <p:txBody>
          <a:bodyPr wrap="square" rtlCol="0">
            <a:spAutoFit/>
          </a:bodyPr>
          <a:lstStyle/>
          <a:p>
            <a:r>
              <a:rPr lang="pt-BR" b="1" dirty="0"/>
              <a:t>Fonte:  </a:t>
            </a:r>
            <a:r>
              <a:rPr lang="pt-BR" dirty="0"/>
              <a:t>Eduardo C. G. Camargo1 </a:t>
            </a:r>
            <a:r>
              <a:rPr lang="pt-BR" dirty="0" err="1"/>
              <a:t>Antonio</a:t>
            </a:r>
            <a:r>
              <a:rPr lang="pt-BR" dirty="0"/>
              <a:t> M. V. Monteiro1. Aula Regionalização via </a:t>
            </a:r>
            <a:r>
              <a:rPr lang="pt-BR" dirty="0" err="1"/>
              <a:t>Skater</a:t>
            </a:r>
            <a:r>
              <a:rPr lang="pt-BR" dirty="0"/>
              <a:t>, 2010.</a:t>
            </a:r>
          </a:p>
        </p:txBody>
      </p:sp>
    </p:spTree>
    <p:extLst>
      <p:ext uri="{BB962C8B-B14F-4D97-AF65-F5344CB8AC3E}">
        <p14:creationId xmlns:p14="http://schemas.microsoft.com/office/powerpoint/2010/main" val="322239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36004" y="145232"/>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6" name="CaixaDeTexto 5">
            <a:extLst>
              <a:ext uri="{FF2B5EF4-FFF2-40B4-BE49-F238E27FC236}">
                <a16:creationId xmlns:a16="http://schemas.microsoft.com/office/drawing/2014/main" id="{1057BFD4-2DD8-4249-B157-55D5147ED40E}"/>
              </a:ext>
            </a:extLst>
          </p:cNvPr>
          <p:cNvSpPr txBox="1"/>
          <p:nvPr/>
        </p:nvSpPr>
        <p:spPr>
          <a:xfrm>
            <a:off x="-1" y="281146"/>
            <a:ext cx="9143999" cy="600164"/>
          </a:xfrm>
          <a:prstGeom prst="rect">
            <a:avLst/>
          </a:prstGeom>
          <a:noFill/>
        </p:spPr>
        <p:txBody>
          <a:bodyPr wrap="square" rtlCol="0">
            <a:spAutoFit/>
          </a:bodyPr>
          <a:lstStyle/>
          <a:p>
            <a:pPr algn="ctr"/>
            <a:r>
              <a:rPr lang="pt-BR" sz="3300" dirty="0"/>
              <a:t>REGIONALIZAÇÃO PELO MÉTODO SKATER</a:t>
            </a:r>
          </a:p>
        </p:txBody>
      </p:sp>
      <p:pic>
        <p:nvPicPr>
          <p:cNvPr id="7" name="Imagem 6">
            <a:extLst>
              <a:ext uri="{FF2B5EF4-FFF2-40B4-BE49-F238E27FC236}">
                <a16:creationId xmlns:a16="http://schemas.microsoft.com/office/drawing/2014/main" id="{DFCC3180-861B-462A-A781-E6B043351547}"/>
              </a:ext>
            </a:extLst>
          </p:cNvPr>
          <p:cNvPicPr>
            <a:picLocks noChangeAspect="1"/>
          </p:cNvPicPr>
          <p:nvPr/>
        </p:nvPicPr>
        <p:blipFill>
          <a:blip r:embed="rId4"/>
          <a:stretch>
            <a:fillRect/>
          </a:stretch>
        </p:blipFill>
        <p:spPr>
          <a:xfrm>
            <a:off x="611558" y="997258"/>
            <a:ext cx="7920880" cy="5485315"/>
          </a:xfrm>
          <a:prstGeom prst="rect">
            <a:avLst/>
          </a:prstGeom>
        </p:spPr>
      </p:pic>
      <p:sp>
        <p:nvSpPr>
          <p:cNvPr id="8" name="CaixaDeTexto 7">
            <a:extLst>
              <a:ext uri="{FF2B5EF4-FFF2-40B4-BE49-F238E27FC236}">
                <a16:creationId xmlns:a16="http://schemas.microsoft.com/office/drawing/2014/main" id="{A72F1F93-7250-42D2-BDB8-C27CBCC50079}"/>
              </a:ext>
            </a:extLst>
          </p:cNvPr>
          <p:cNvSpPr txBox="1"/>
          <p:nvPr/>
        </p:nvSpPr>
        <p:spPr>
          <a:xfrm>
            <a:off x="359022" y="6186230"/>
            <a:ext cx="8784976" cy="646331"/>
          </a:xfrm>
          <a:prstGeom prst="rect">
            <a:avLst/>
          </a:prstGeom>
          <a:noFill/>
        </p:spPr>
        <p:txBody>
          <a:bodyPr wrap="square" rtlCol="0">
            <a:spAutoFit/>
          </a:bodyPr>
          <a:lstStyle/>
          <a:p>
            <a:r>
              <a:rPr lang="pt-BR" b="1" dirty="0"/>
              <a:t>Fonte:  </a:t>
            </a:r>
            <a:r>
              <a:rPr lang="pt-BR" dirty="0"/>
              <a:t>Eduardo C. G. Camargo1 </a:t>
            </a:r>
            <a:r>
              <a:rPr lang="pt-BR" dirty="0" err="1"/>
              <a:t>Antonio</a:t>
            </a:r>
            <a:r>
              <a:rPr lang="pt-BR" dirty="0"/>
              <a:t> M. V. Monteiro1. Aula Regionalização via </a:t>
            </a:r>
            <a:r>
              <a:rPr lang="pt-BR" dirty="0" err="1"/>
              <a:t>Skater</a:t>
            </a:r>
            <a:r>
              <a:rPr lang="pt-BR" dirty="0"/>
              <a:t>, 2010.</a:t>
            </a:r>
          </a:p>
        </p:txBody>
      </p:sp>
    </p:spTree>
    <p:extLst>
      <p:ext uri="{BB962C8B-B14F-4D97-AF65-F5344CB8AC3E}">
        <p14:creationId xmlns:p14="http://schemas.microsoft.com/office/powerpoint/2010/main" val="294080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ÁREA DE ESTUDO</a:t>
            </a:r>
          </a:p>
        </p:txBody>
      </p:sp>
      <p:pic>
        <p:nvPicPr>
          <p:cNvPr id="3" name="Imagem 2">
            <a:extLst>
              <a:ext uri="{FF2B5EF4-FFF2-40B4-BE49-F238E27FC236}">
                <a16:creationId xmlns:a16="http://schemas.microsoft.com/office/drawing/2014/main" id="{3801AE5D-7D3B-4D44-8EDD-65D454A1A6E4}"/>
              </a:ext>
            </a:extLst>
          </p:cNvPr>
          <p:cNvPicPr>
            <a:picLocks noChangeAspect="1"/>
          </p:cNvPicPr>
          <p:nvPr/>
        </p:nvPicPr>
        <p:blipFill>
          <a:blip r:embed="rId4"/>
          <a:stretch>
            <a:fillRect/>
          </a:stretch>
        </p:blipFill>
        <p:spPr>
          <a:xfrm>
            <a:off x="431030" y="886268"/>
            <a:ext cx="8712968" cy="5990166"/>
          </a:xfrm>
          <a:prstGeom prst="rect">
            <a:avLst/>
          </a:prstGeom>
        </p:spPr>
      </p:pic>
      <p:sp>
        <p:nvSpPr>
          <p:cNvPr id="7" name="Retângulo 6">
            <a:extLst>
              <a:ext uri="{FF2B5EF4-FFF2-40B4-BE49-F238E27FC236}">
                <a16:creationId xmlns:a16="http://schemas.microsoft.com/office/drawing/2014/main" id="{30911B0B-980A-4797-9C1F-645859CB7387}"/>
              </a:ext>
            </a:extLst>
          </p:cNvPr>
          <p:cNvSpPr/>
          <p:nvPr/>
        </p:nvSpPr>
        <p:spPr>
          <a:xfrm>
            <a:off x="4932040" y="1139145"/>
            <a:ext cx="3780930" cy="17857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18553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1" y="884402"/>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52EB4577-0354-4CA6-B0E8-FB60135FC036}"/>
              </a:ext>
            </a:extLst>
          </p:cNvPr>
          <p:cNvSpPr txBox="1"/>
          <p:nvPr/>
        </p:nvSpPr>
        <p:spPr>
          <a:xfrm>
            <a:off x="24036" y="318536"/>
            <a:ext cx="9144000" cy="1323439"/>
          </a:xfrm>
          <a:prstGeom prst="rect">
            <a:avLst/>
          </a:prstGeom>
          <a:noFill/>
        </p:spPr>
        <p:txBody>
          <a:bodyPr wrap="square" rtlCol="0">
            <a:spAutoFit/>
          </a:bodyPr>
          <a:lstStyle/>
          <a:p>
            <a:pPr algn="ctr"/>
            <a:r>
              <a:rPr lang="pt-BR" sz="4000" dirty="0"/>
              <a:t>ESTRUTURA SÓCIO-OCUPACIONAL ADOTA PELO IBGE</a:t>
            </a:r>
          </a:p>
        </p:txBody>
      </p:sp>
      <p:pic>
        <p:nvPicPr>
          <p:cNvPr id="3" name="Imagem 2">
            <a:extLst>
              <a:ext uri="{FF2B5EF4-FFF2-40B4-BE49-F238E27FC236}">
                <a16:creationId xmlns:a16="http://schemas.microsoft.com/office/drawing/2014/main" id="{FCFDE209-96D8-40FD-8A04-A718379B76F2}"/>
              </a:ext>
            </a:extLst>
          </p:cNvPr>
          <p:cNvPicPr>
            <a:picLocks noChangeAspect="1"/>
          </p:cNvPicPr>
          <p:nvPr/>
        </p:nvPicPr>
        <p:blipFill rotWithShape="1">
          <a:blip r:embed="rId4"/>
          <a:srcRect l="1458"/>
          <a:stretch/>
        </p:blipFill>
        <p:spPr>
          <a:xfrm>
            <a:off x="0" y="2396570"/>
            <a:ext cx="10044608" cy="2832630"/>
          </a:xfrm>
          <a:prstGeom prst="rect">
            <a:avLst/>
          </a:prstGeom>
        </p:spPr>
      </p:pic>
    </p:spTree>
    <p:extLst>
      <p:ext uri="{BB962C8B-B14F-4D97-AF65-F5344CB8AC3E}">
        <p14:creationId xmlns:p14="http://schemas.microsoft.com/office/powerpoint/2010/main" val="4010802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ÁREA DE ESTUDO</a:t>
            </a:r>
          </a:p>
        </p:txBody>
      </p:sp>
      <p:pic>
        <p:nvPicPr>
          <p:cNvPr id="2" name="Imagem 1">
            <a:extLst>
              <a:ext uri="{FF2B5EF4-FFF2-40B4-BE49-F238E27FC236}">
                <a16:creationId xmlns:a16="http://schemas.microsoft.com/office/drawing/2014/main" id="{A5A8FDA5-A2FE-4319-84C4-AA2F9AE905F2}"/>
              </a:ext>
            </a:extLst>
          </p:cNvPr>
          <p:cNvPicPr>
            <a:picLocks noChangeAspect="1"/>
          </p:cNvPicPr>
          <p:nvPr/>
        </p:nvPicPr>
        <p:blipFill>
          <a:blip r:embed="rId4"/>
          <a:stretch>
            <a:fillRect/>
          </a:stretch>
        </p:blipFill>
        <p:spPr>
          <a:xfrm>
            <a:off x="179512" y="1289258"/>
            <a:ext cx="8833045" cy="1275646"/>
          </a:xfrm>
          <a:prstGeom prst="rect">
            <a:avLst/>
          </a:prstGeom>
        </p:spPr>
      </p:pic>
      <p:pic>
        <p:nvPicPr>
          <p:cNvPr id="6" name="Imagem 5">
            <a:extLst>
              <a:ext uri="{FF2B5EF4-FFF2-40B4-BE49-F238E27FC236}">
                <a16:creationId xmlns:a16="http://schemas.microsoft.com/office/drawing/2014/main" id="{329D487A-F29E-4A52-88D9-CDD0E778CB3B}"/>
              </a:ext>
            </a:extLst>
          </p:cNvPr>
          <p:cNvPicPr>
            <a:picLocks noChangeAspect="1"/>
          </p:cNvPicPr>
          <p:nvPr/>
        </p:nvPicPr>
        <p:blipFill>
          <a:blip r:embed="rId5"/>
          <a:stretch>
            <a:fillRect/>
          </a:stretch>
        </p:blipFill>
        <p:spPr>
          <a:xfrm>
            <a:off x="193626" y="2642009"/>
            <a:ext cx="8833044" cy="3780974"/>
          </a:xfrm>
          <a:prstGeom prst="rect">
            <a:avLst/>
          </a:prstGeom>
        </p:spPr>
      </p:pic>
    </p:spTree>
    <p:extLst>
      <p:ext uri="{BB962C8B-B14F-4D97-AF65-F5344CB8AC3E}">
        <p14:creationId xmlns:p14="http://schemas.microsoft.com/office/powerpoint/2010/main" val="2298386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0D9D122-B420-4215-B910-90A34887E385}"/>
              </a:ext>
            </a:extLst>
          </p:cNvPr>
          <p:cNvPicPr>
            <a:picLocks noChangeAspect="1"/>
          </p:cNvPicPr>
          <p:nvPr/>
        </p:nvPicPr>
        <p:blipFill rotWithShape="1">
          <a:blip r:embed="rId3"/>
          <a:srcRect l="3281" t="2379" b="4363"/>
          <a:stretch/>
        </p:blipFill>
        <p:spPr>
          <a:xfrm>
            <a:off x="34528" y="2492896"/>
            <a:ext cx="7961094" cy="4107684"/>
          </a:xfrm>
          <a:prstGeom prst="rect">
            <a:avLst/>
          </a:prstGeom>
        </p:spPr>
      </p:pic>
      <p:sp>
        <p:nvSpPr>
          <p:cNvPr id="5" name="Título 4"/>
          <p:cNvSpPr>
            <a:spLocks noGrp="1"/>
          </p:cNvSpPr>
          <p:nvPr>
            <p:ph type="title"/>
          </p:nvPr>
        </p:nvSpPr>
        <p:spPr>
          <a:xfrm>
            <a:off x="457200" y="30397"/>
            <a:ext cx="8229600" cy="914400"/>
          </a:xfrm>
        </p:spPr>
        <p:txBody>
          <a:bodyPr>
            <a:normAutofit/>
          </a:bodyPr>
          <a:lstStyle/>
          <a:p>
            <a:pPr algn="just"/>
            <a:r>
              <a:rPr lang="pt-BR" dirty="0"/>
              <a:t>O EXPERIMENTO</a:t>
            </a:r>
          </a:p>
        </p:txBody>
      </p:sp>
      <p:pic>
        <p:nvPicPr>
          <p:cNvPr id="10" name="Imagem 9">
            <a:extLst>
              <a:ext uri="{FF2B5EF4-FFF2-40B4-BE49-F238E27FC236}">
                <a16:creationId xmlns:a16="http://schemas.microsoft.com/office/drawing/2014/main" id="{5D81EB26-D239-48E4-A434-E32C3777AA14}"/>
              </a:ext>
            </a:extLst>
          </p:cNvPr>
          <p:cNvPicPr>
            <a:picLocks noChangeAspect="1"/>
          </p:cNvPicPr>
          <p:nvPr/>
        </p:nvPicPr>
        <p:blipFill rotWithShape="1">
          <a:blip r:embed="rId4"/>
          <a:srcRect l="4686" r="2343"/>
          <a:stretch/>
        </p:blipFill>
        <p:spPr>
          <a:xfrm>
            <a:off x="-2" y="-76614"/>
            <a:ext cx="9143999" cy="1241242"/>
          </a:xfrm>
          <a:prstGeom prst="rect">
            <a:avLst/>
          </a:prstGeom>
        </p:spPr>
      </p:pic>
      <p:sp>
        <p:nvSpPr>
          <p:cNvPr id="11" name="CaixaDeTexto 10">
            <a:extLst>
              <a:ext uri="{FF2B5EF4-FFF2-40B4-BE49-F238E27FC236}">
                <a16:creationId xmlns:a16="http://schemas.microsoft.com/office/drawing/2014/main" id="{785EC769-1AB9-43A9-927F-5CEB68169340}"/>
              </a:ext>
            </a:extLst>
          </p:cNvPr>
          <p:cNvSpPr txBox="1"/>
          <p:nvPr/>
        </p:nvSpPr>
        <p:spPr>
          <a:xfrm>
            <a:off x="-1" y="79244"/>
            <a:ext cx="9143999" cy="707886"/>
          </a:xfrm>
          <a:prstGeom prst="rect">
            <a:avLst/>
          </a:prstGeom>
          <a:noFill/>
        </p:spPr>
        <p:txBody>
          <a:bodyPr wrap="square" rtlCol="0">
            <a:spAutoFit/>
          </a:bodyPr>
          <a:lstStyle/>
          <a:p>
            <a:pPr algn="ctr"/>
            <a:r>
              <a:rPr lang="pt-BR" sz="4000" dirty="0"/>
              <a:t>RESULTADOS</a:t>
            </a:r>
          </a:p>
        </p:txBody>
      </p:sp>
      <p:sp>
        <p:nvSpPr>
          <p:cNvPr id="16" name="CaixaDeTexto 15">
            <a:extLst>
              <a:ext uri="{FF2B5EF4-FFF2-40B4-BE49-F238E27FC236}">
                <a16:creationId xmlns:a16="http://schemas.microsoft.com/office/drawing/2014/main" id="{11777514-627D-4AF7-9F8C-2F6BAFAB6B58}"/>
              </a:ext>
            </a:extLst>
          </p:cNvPr>
          <p:cNvSpPr txBox="1"/>
          <p:nvPr/>
        </p:nvSpPr>
        <p:spPr>
          <a:xfrm>
            <a:off x="90327" y="1034208"/>
            <a:ext cx="9053670" cy="1754326"/>
          </a:xfrm>
          <a:prstGeom prst="rect">
            <a:avLst/>
          </a:prstGeom>
          <a:noFill/>
        </p:spPr>
        <p:txBody>
          <a:bodyPr wrap="square" rtlCol="0">
            <a:spAutoFit/>
          </a:bodyPr>
          <a:lstStyle/>
          <a:p>
            <a:pPr algn="ctr"/>
            <a:r>
              <a:rPr lang="pt-BR" dirty="0"/>
              <a:t>209 setores censitários</a:t>
            </a:r>
          </a:p>
          <a:p>
            <a:pPr algn="ctr"/>
            <a:endParaRPr lang="pt-BR" dirty="0"/>
          </a:p>
          <a:p>
            <a:pPr algn="ctr"/>
            <a:r>
              <a:rPr lang="pt-BR" b="1" dirty="0"/>
              <a:t>Regionalização aplicada sobre os setores censitários da Sub-região 4</a:t>
            </a:r>
          </a:p>
          <a:p>
            <a:pPr algn="ctr"/>
            <a:r>
              <a:rPr lang="pt-BR" b="1" dirty="0"/>
              <a:t>considerando aspectos </a:t>
            </a:r>
            <a:r>
              <a:rPr lang="pt-BR" b="1" dirty="0" err="1"/>
              <a:t>sócio-econômicos</a:t>
            </a:r>
            <a:r>
              <a:rPr lang="pt-BR" b="1" dirty="0"/>
              <a:t> que compõem a estrutura socio-ocupacional</a:t>
            </a:r>
          </a:p>
          <a:p>
            <a:pPr algn="ctr"/>
            <a:endParaRPr lang="pt-BR" dirty="0"/>
          </a:p>
        </p:txBody>
      </p:sp>
      <p:pic>
        <p:nvPicPr>
          <p:cNvPr id="8" name="Imagem 7">
            <a:extLst>
              <a:ext uri="{FF2B5EF4-FFF2-40B4-BE49-F238E27FC236}">
                <a16:creationId xmlns:a16="http://schemas.microsoft.com/office/drawing/2014/main" id="{6F15FBCB-7125-4782-A56C-84CBFE4214FB}"/>
              </a:ext>
            </a:extLst>
          </p:cNvPr>
          <p:cNvPicPr>
            <a:picLocks noChangeAspect="1"/>
          </p:cNvPicPr>
          <p:nvPr/>
        </p:nvPicPr>
        <p:blipFill>
          <a:blip r:embed="rId5"/>
          <a:stretch>
            <a:fillRect/>
          </a:stretch>
        </p:blipFill>
        <p:spPr>
          <a:xfrm>
            <a:off x="7809823" y="3024969"/>
            <a:ext cx="564535" cy="3772746"/>
          </a:xfrm>
          <a:prstGeom prst="rect">
            <a:avLst/>
          </a:prstGeom>
        </p:spPr>
      </p:pic>
      <p:sp>
        <p:nvSpPr>
          <p:cNvPr id="9" name="Retângulo 8">
            <a:extLst>
              <a:ext uri="{FF2B5EF4-FFF2-40B4-BE49-F238E27FC236}">
                <a16:creationId xmlns:a16="http://schemas.microsoft.com/office/drawing/2014/main" id="{44F29BAA-3374-4252-AD97-27C5A37DF686}"/>
              </a:ext>
            </a:extLst>
          </p:cNvPr>
          <p:cNvSpPr/>
          <p:nvPr/>
        </p:nvSpPr>
        <p:spPr>
          <a:xfrm>
            <a:off x="5004048" y="3372376"/>
            <a:ext cx="4572000" cy="369332"/>
          </a:xfrm>
          <a:prstGeom prst="rect">
            <a:avLst/>
          </a:prstGeom>
        </p:spPr>
        <p:txBody>
          <a:bodyPr>
            <a:spAutoFit/>
          </a:bodyPr>
          <a:lstStyle/>
          <a:p>
            <a:pPr algn="ctr"/>
            <a:r>
              <a:rPr lang="pt-BR" b="1" dirty="0"/>
              <a:t>Grupos</a:t>
            </a:r>
          </a:p>
        </p:txBody>
      </p:sp>
      <p:sp>
        <p:nvSpPr>
          <p:cNvPr id="12" name="Retângulo 11">
            <a:extLst>
              <a:ext uri="{FF2B5EF4-FFF2-40B4-BE49-F238E27FC236}">
                <a16:creationId xmlns:a16="http://schemas.microsoft.com/office/drawing/2014/main" id="{B189B9FB-C9B6-49D6-A366-A20F757B4437}"/>
              </a:ext>
            </a:extLst>
          </p:cNvPr>
          <p:cNvSpPr/>
          <p:nvPr/>
        </p:nvSpPr>
        <p:spPr>
          <a:xfrm>
            <a:off x="8170182" y="2996825"/>
            <a:ext cx="564535" cy="3785652"/>
          </a:xfrm>
          <a:prstGeom prst="rect">
            <a:avLst/>
          </a:prstGeom>
        </p:spPr>
        <p:txBody>
          <a:bodyPr wrap="square">
            <a:spAutoFit/>
          </a:bodyPr>
          <a:lstStyle/>
          <a:p>
            <a:pPr algn="ctr"/>
            <a:r>
              <a:rPr lang="pt-BR" sz="1600" b="1" dirty="0"/>
              <a:t>2</a:t>
            </a:r>
          </a:p>
          <a:p>
            <a:pPr algn="ctr"/>
            <a:r>
              <a:rPr lang="pt-BR" sz="1600" b="1" dirty="0"/>
              <a:t>1</a:t>
            </a:r>
          </a:p>
          <a:p>
            <a:pPr algn="ctr"/>
            <a:r>
              <a:rPr lang="pt-BR" sz="1600" b="1" dirty="0"/>
              <a:t>1</a:t>
            </a:r>
          </a:p>
          <a:p>
            <a:pPr algn="ctr"/>
            <a:r>
              <a:rPr lang="pt-BR" sz="1600" b="1" dirty="0"/>
              <a:t>3</a:t>
            </a:r>
          </a:p>
          <a:p>
            <a:pPr algn="ctr"/>
            <a:r>
              <a:rPr lang="pt-BR" sz="1600" b="1" dirty="0"/>
              <a:t>7</a:t>
            </a:r>
          </a:p>
          <a:p>
            <a:pPr algn="ctr"/>
            <a:r>
              <a:rPr lang="pt-BR" sz="1600" b="1" dirty="0"/>
              <a:t>3</a:t>
            </a:r>
          </a:p>
          <a:p>
            <a:pPr algn="ctr"/>
            <a:r>
              <a:rPr lang="pt-BR" sz="1600" b="1" dirty="0"/>
              <a:t>1</a:t>
            </a:r>
          </a:p>
          <a:p>
            <a:pPr algn="ctr"/>
            <a:r>
              <a:rPr lang="pt-BR" sz="1600" b="1" dirty="0"/>
              <a:t>6</a:t>
            </a:r>
          </a:p>
          <a:p>
            <a:pPr algn="ctr"/>
            <a:r>
              <a:rPr lang="pt-BR" sz="1600" b="1" dirty="0">
                <a:solidFill>
                  <a:srgbClr val="FF0000"/>
                </a:solidFill>
              </a:rPr>
              <a:t>33</a:t>
            </a:r>
          </a:p>
          <a:p>
            <a:pPr algn="ctr"/>
            <a:r>
              <a:rPr lang="pt-BR" sz="1600" b="1" dirty="0">
                <a:solidFill>
                  <a:srgbClr val="FF0000"/>
                </a:solidFill>
              </a:rPr>
              <a:t>39</a:t>
            </a:r>
          </a:p>
          <a:p>
            <a:pPr algn="ctr"/>
            <a:r>
              <a:rPr lang="pt-BR" sz="1600" b="1" dirty="0">
                <a:solidFill>
                  <a:srgbClr val="FF0000"/>
                </a:solidFill>
              </a:rPr>
              <a:t>37</a:t>
            </a:r>
          </a:p>
          <a:p>
            <a:pPr algn="ctr"/>
            <a:r>
              <a:rPr lang="pt-BR" sz="1600" b="1" dirty="0"/>
              <a:t>1</a:t>
            </a:r>
          </a:p>
          <a:p>
            <a:pPr algn="ctr"/>
            <a:r>
              <a:rPr lang="pt-BR" sz="1600" b="1" dirty="0"/>
              <a:t>2</a:t>
            </a:r>
          </a:p>
          <a:p>
            <a:pPr algn="ctr"/>
            <a:r>
              <a:rPr lang="pt-BR" sz="1600" b="1" dirty="0"/>
              <a:t>3</a:t>
            </a:r>
          </a:p>
          <a:p>
            <a:pPr algn="ctr"/>
            <a:r>
              <a:rPr lang="pt-BR" sz="1600" b="1" dirty="0">
                <a:solidFill>
                  <a:srgbClr val="FF0000"/>
                </a:solidFill>
              </a:rPr>
              <a:t>65</a:t>
            </a:r>
          </a:p>
        </p:txBody>
      </p:sp>
    </p:spTree>
    <p:extLst>
      <p:ext uri="{BB962C8B-B14F-4D97-AF65-F5344CB8AC3E}">
        <p14:creationId xmlns:p14="http://schemas.microsoft.com/office/powerpoint/2010/main" val="171380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0397"/>
            <a:ext cx="8229600" cy="914400"/>
          </a:xfrm>
        </p:spPr>
        <p:txBody>
          <a:bodyPr>
            <a:normAutofit/>
          </a:bodyPr>
          <a:lstStyle/>
          <a:p>
            <a:pPr algn="just"/>
            <a:r>
              <a:rPr lang="pt-BR" dirty="0"/>
              <a:t>O EXPERIMENTO</a:t>
            </a:r>
          </a:p>
        </p:txBody>
      </p:sp>
      <p:pic>
        <p:nvPicPr>
          <p:cNvPr id="10" name="Imagem 9">
            <a:extLst>
              <a:ext uri="{FF2B5EF4-FFF2-40B4-BE49-F238E27FC236}">
                <a16:creationId xmlns:a16="http://schemas.microsoft.com/office/drawing/2014/main" id="{5D81EB26-D239-48E4-A434-E32C3777AA14}"/>
              </a:ext>
            </a:extLst>
          </p:cNvPr>
          <p:cNvPicPr>
            <a:picLocks noChangeAspect="1"/>
          </p:cNvPicPr>
          <p:nvPr/>
        </p:nvPicPr>
        <p:blipFill rotWithShape="1">
          <a:blip r:embed="rId3"/>
          <a:srcRect l="4686" r="2343"/>
          <a:stretch/>
        </p:blipFill>
        <p:spPr>
          <a:xfrm>
            <a:off x="-2" y="-76614"/>
            <a:ext cx="9143999" cy="1241242"/>
          </a:xfrm>
          <a:prstGeom prst="rect">
            <a:avLst/>
          </a:prstGeom>
        </p:spPr>
      </p:pic>
      <p:sp>
        <p:nvSpPr>
          <p:cNvPr id="11" name="CaixaDeTexto 10">
            <a:extLst>
              <a:ext uri="{FF2B5EF4-FFF2-40B4-BE49-F238E27FC236}">
                <a16:creationId xmlns:a16="http://schemas.microsoft.com/office/drawing/2014/main" id="{785EC769-1AB9-43A9-927F-5CEB68169340}"/>
              </a:ext>
            </a:extLst>
          </p:cNvPr>
          <p:cNvSpPr txBox="1"/>
          <p:nvPr/>
        </p:nvSpPr>
        <p:spPr>
          <a:xfrm>
            <a:off x="-1" y="79244"/>
            <a:ext cx="9143999" cy="707886"/>
          </a:xfrm>
          <a:prstGeom prst="rect">
            <a:avLst/>
          </a:prstGeom>
          <a:noFill/>
        </p:spPr>
        <p:txBody>
          <a:bodyPr wrap="square" rtlCol="0">
            <a:spAutoFit/>
          </a:bodyPr>
          <a:lstStyle/>
          <a:p>
            <a:pPr algn="ctr"/>
            <a:r>
              <a:rPr lang="pt-BR" sz="4000" dirty="0"/>
              <a:t>RESULTADOS</a:t>
            </a:r>
          </a:p>
        </p:txBody>
      </p:sp>
      <p:sp>
        <p:nvSpPr>
          <p:cNvPr id="16" name="CaixaDeTexto 15">
            <a:extLst>
              <a:ext uri="{FF2B5EF4-FFF2-40B4-BE49-F238E27FC236}">
                <a16:creationId xmlns:a16="http://schemas.microsoft.com/office/drawing/2014/main" id="{11777514-627D-4AF7-9F8C-2F6BAFAB6B58}"/>
              </a:ext>
            </a:extLst>
          </p:cNvPr>
          <p:cNvSpPr txBox="1"/>
          <p:nvPr/>
        </p:nvSpPr>
        <p:spPr>
          <a:xfrm>
            <a:off x="-3132856" y="974337"/>
            <a:ext cx="9053670" cy="1415772"/>
          </a:xfrm>
          <a:prstGeom prst="rect">
            <a:avLst/>
          </a:prstGeom>
          <a:noFill/>
        </p:spPr>
        <p:txBody>
          <a:bodyPr wrap="square" rtlCol="0">
            <a:spAutoFit/>
          </a:bodyPr>
          <a:lstStyle/>
          <a:p>
            <a:pPr algn="ctr"/>
            <a:r>
              <a:rPr lang="pt-BR" dirty="0"/>
              <a:t>65 setores censitários</a:t>
            </a:r>
          </a:p>
          <a:p>
            <a:pPr algn="ctr"/>
            <a:endParaRPr lang="pt-BR" dirty="0"/>
          </a:p>
          <a:p>
            <a:pPr algn="ctr"/>
            <a:r>
              <a:rPr lang="pt-BR" sz="3200" b="1" dirty="0"/>
              <a:t>Grupo 14</a:t>
            </a:r>
          </a:p>
          <a:p>
            <a:pPr algn="ctr"/>
            <a:endParaRPr lang="pt-BR" dirty="0"/>
          </a:p>
        </p:txBody>
      </p:sp>
      <p:pic>
        <p:nvPicPr>
          <p:cNvPr id="2" name="Imagem 1">
            <a:extLst>
              <a:ext uri="{FF2B5EF4-FFF2-40B4-BE49-F238E27FC236}">
                <a16:creationId xmlns:a16="http://schemas.microsoft.com/office/drawing/2014/main" id="{EF9AAD0A-1652-4142-8B17-CB567C230D3F}"/>
              </a:ext>
            </a:extLst>
          </p:cNvPr>
          <p:cNvPicPr>
            <a:picLocks noChangeAspect="1"/>
          </p:cNvPicPr>
          <p:nvPr/>
        </p:nvPicPr>
        <p:blipFill rotWithShape="1">
          <a:blip r:embed="rId4"/>
          <a:srcRect l="3665" r="7181" b="4147"/>
          <a:stretch/>
        </p:blipFill>
        <p:spPr>
          <a:xfrm>
            <a:off x="1685961" y="2215579"/>
            <a:ext cx="6558447" cy="3736331"/>
          </a:xfrm>
          <a:prstGeom prst="rect">
            <a:avLst/>
          </a:prstGeom>
        </p:spPr>
      </p:pic>
      <p:sp>
        <p:nvSpPr>
          <p:cNvPr id="4" name="CaixaDeTexto 3">
            <a:extLst>
              <a:ext uri="{FF2B5EF4-FFF2-40B4-BE49-F238E27FC236}">
                <a16:creationId xmlns:a16="http://schemas.microsoft.com/office/drawing/2014/main" id="{3BB421E1-6B3B-48C7-9090-D5CC978ED774}"/>
              </a:ext>
            </a:extLst>
          </p:cNvPr>
          <p:cNvSpPr txBox="1"/>
          <p:nvPr/>
        </p:nvSpPr>
        <p:spPr>
          <a:xfrm>
            <a:off x="3181780" y="1260099"/>
            <a:ext cx="5782708" cy="646331"/>
          </a:xfrm>
          <a:prstGeom prst="rect">
            <a:avLst/>
          </a:prstGeom>
          <a:noFill/>
        </p:spPr>
        <p:txBody>
          <a:bodyPr wrap="square" rtlCol="0">
            <a:spAutoFit/>
          </a:bodyPr>
          <a:lstStyle/>
          <a:p>
            <a:r>
              <a:rPr lang="pt-BR" b="1" dirty="0"/>
              <a:t>Mulheres:</a:t>
            </a:r>
            <a:r>
              <a:rPr lang="pt-BR" dirty="0"/>
              <a:t> 17%     </a:t>
            </a:r>
            <a:r>
              <a:rPr lang="pt-BR" b="1" dirty="0"/>
              <a:t>Pardos: </a:t>
            </a:r>
            <a:r>
              <a:rPr lang="pt-BR" dirty="0"/>
              <a:t>28%       </a:t>
            </a:r>
            <a:r>
              <a:rPr lang="pt-BR" b="1" dirty="0"/>
              <a:t>Pretos: </a:t>
            </a:r>
            <a:r>
              <a:rPr lang="pt-BR" dirty="0"/>
              <a:t>7%</a:t>
            </a:r>
          </a:p>
          <a:p>
            <a:r>
              <a:rPr lang="pt-BR" b="1" dirty="0"/>
              <a:t>Homens: </a:t>
            </a:r>
            <a:r>
              <a:rPr lang="pt-BR" dirty="0"/>
              <a:t>83%                    </a:t>
            </a:r>
            <a:r>
              <a:rPr lang="pt-BR" b="1" dirty="0"/>
              <a:t>Brancos: </a:t>
            </a:r>
            <a:r>
              <a:rPr lang="pt-BR" dirty="0"/>
              <a:t>65% </a:t>
            </a:r>
          </a:p>
        </p:txBody>
      </p:sp>
      <p:sp>
        <p:nvSpPr>
          <p:cNvPr id="13" name="CaixaDeTexto 12">
            <a:extLst>
              <a:ext uri="{FF2B5EF4-FFF2-40B4-BE49-F238E27FC236}">
                <a16:creationId xmlns:a16="http://schemas.microsoft.com/office/drawing/2014/main" id="{6E66F749-D825-410A-B410-5D690666AE43}"/>
              </a:ext>
            </a:extLst>
          </p:cNvPr>
          <p:cNvSpPr txBox="1"/>
          <p:nvPr/>
        </p:nvSpPr>
        <p:spPr>
          <a:xfrm>
            <a:off x="3790041" y="1863856"/>
            <a:ext cx="3888432" cy="923330"/>
          </a:xfrm>
          <a:prstGeom prst="rect">
            <a:avLst/>
          </a:prstGeom>
          <a:noFill/>
        </p:spPr>
        <p:txBody>
          <a:bodyPr wrap="square" rtlCol="0">
            <a:spAutoFit/>
          </a:bodyPr>
          <a:lstStyle/>
          <a:p>
            <a:r>
              <a:rPr lang="pt-BR" b="1" dirty="0"/>
              <a:t>Renda média:</a:t>
            </a:r>
            <a:r>
              <a:rPr lang="pt-BR" dirty="0"/>
              <a:t> 1 a 2 salários mínimos</a:t>
            </a:r>
            <a:endParaRPr lang="pt-BR" b="1" dirty="0"/>
          </a:p>
          <a:p>
            <a:endParaRPr lang="pt-BR" b="1" dirty="0"/>
          </a:p>
          <a:p>
            <a:endParaRPr lang="pt-BR" dirty="0"/>
          </a:p>
        </p:txBody>
      </p:sp>
      <p:sp>
        <p:nvSpPr>
          <p:cNvPr id="6" name="Retângulo 5">
            <a:extLst>
              <a:ext uri="{FF2B5EF4-FFF2-40B4-BE49-F238E27FC236}">
                <a16:creationId xmlns:a16="http://schemas.microsoft.com/office/drawing/2014/main" id="{0B4C8151-8D61-4599-A1E6-AAB7AD4E4863}"/>
              </a:ext>
            </a:extLst>
          </p:cNvPr>
          <p:cNvSpPr/>
          <p:nvPr/>
        </p:nvSpPr>
        <p:spPr>
          <a:xfrm>
            <a:off x="107504" y="5855426"/>
            <a:ext cx="13177464" cy="923330"/>
          </a:xfrm>
          <a:prstGeom prst="rect">
            <a:avLst/>
          </a:prstGeom>
          <a:solidFill>
            <a:schemeClr val="bg1"/>
          </a:solidFill>
        </p:spPr>
        <p:txBody>
          <a:bodyPr wrap="square">
            <a:spAutoFit/>
          </a:bodyPr>
          <a:lstStyle/>
          <a:p>
            <a:r>
              <a:rPr lang="pt-BR" b="1" dirty="0"/>
              <a:t>Maiores porcentagens de ocupações: </a:t>
            </a:r>
          </a:p>
          <a:p>
            <a:r>
              <a:rPr lang="pt-BR" b="1" dirty="0"/>
              <a:t>26% - </a:t>
            </a:r>
            <a:r>
              <a:rPr lang="pt-BR" dirty="0"/>
              <a:t>trabalhadores operários e artesãos da construção das artes mecânicas;</a:t>
            </a:r>
          </a:p>
          <a:p>
            <a:r>
              <a:rPr lang="pt-BR" b="1" dirty="0"/>
              <a:t>26%  </a:t>
            </a:r>
            <a:r>
              <a:rPr lang="pt-BR" dirty="0"/>
              <a:t>- ocupações elementares</a:t>
            </a:r>
          </a:p>
        </p:txBody>
      </p:sp>
    </p:spTree>
    <p:extLst>
      <p:ext uri="{BB962C8B-B14F-4D97-AF65-F5344CB8AC3E}">
        <p14:creationId xmlns:p14="http://schemas.microsoft.com/office/powerpoint/2010/main" val="496621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3"/>
          <a:srcRect l="4686" r="2343"/>
          <a:stretch/>
        </p:blipFill>
        <p:spPr>
          <a:xfrm>
            <a:off x="0" y="131033"/>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22DC315-F65D-4976-A01B-B288A5712045}"/>
              </a:ext>
            </a:extLst>
          </p:cNvPr>
          <p:cNvSpPr txBox="1"/>
          <p:nvPr/>
        </p:nvSpPr>
        <p:spPr>
          <a:xfrm>
            <a:off x="-1" y="281146"/>
            <a:ext cx="9143999" cy="707886"/>
          </a:xfrm>
          <a:prstGeom prst="rect">
            <a:avLst/>
          </a:prstGeom>
          <a:noFill/>
        </p:spPr>
        <p:txBody>
          <a:bodyPr wrap="square" rtlCol="0">
            <a:spAutoFit/>
          </a:bodyPr>
          <a:lstStyle/>
          <a:p>
            <a:pPr algn="ctr"/>
            <a:r>
              <a:rPr lang="pt-BR" sz="4000" dirty="0"/>
              <a:t>CONCLUSÕES</a:t>
            </a:r>
          </a:p>
        </p:txBody>
      </p:sp>
      <p:sp>
        <p:nvSpPr>
          <p:cNvPr id="6" name="CaixaDeTexto 5">
            <a:extLst>
              <a:ext uri="{FF2B5EF4-FFF2-40B4-BE49-F238E27FC236}">
                <a16:creationId xmlns:a16="http://schemas.microsoft.com/office/drawing/2014/main" id="{77E565A4-465D-428A-B444-BC354D849C74}"/>
              </a:ext>
            </a:extLst>
          </p:cNvPr>
          <p:cNvSpPr txBox="1"/>
          <p:nvPr/>
        </p:nvSpPr>
        <p:spPr>
          <a:xfrm>
            <a:off x="0" y="1366897"/>
            <a:ext cx="8892480" cy="386230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pt-BR" sz="2800" dirty="0"/>
              <a:t>A microssimulação espacial permitiu ter dados para identificar 15 grupos mais homogêneos possíveis de estrutura socio-ocupacional;</a:t>
            </a:r>
          </a:p>
          <a:p>
            <a:pPr marL="457200" indent="-457200" algn="just">
              <a:lnSpc>
                <a:spcPct val="150000"/>
              </a:lnSpc>
              <a:buFont typeface="Wingdings" panose="05000000000000000000" pitchFamily="2" charset="2"/>
              <a:buChar char="Ø"/>
            </a:pPr>
            <a:r>
              <a:rPr lang="pt-BR" sz="2800" dirty="0"/>
              <a:t>Testes adicionais devem ser realizados para assegurar que os microdados espaciais são representativos tão quanto possível.</a:t>
            </a:r>
          </a:p>
        </p:txBody>
      </p:sp>
    </p:spTree>
    <p:extLst>
      <p:ext uri="{BB962C8B-B14F-4D97-AF65-F5344CB8AC3E}">
        <p14:creationId xmlns:p14="http://schemas.microsoft.com/office/powerpoint/2010/main" val="284183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8" name="CaixaDeTexto 7"/>
          <p:cNvSpPr txBox="1"/>
          <p:nvPr/>
        </p:nvSpPr>
        <p:spPr>
          <a:xfrm>
            <a:off x="683568" y="1196752"/>
            <a:ext cx="3907993" cy="93871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5500" dirty="0">
                <a:effectLst>
                  <a:outerShdw blurRad="38100" dist="38100" dir="2700000" algn="tl">
                    <a:srgbClr val="000000">
                      <a:alpha val="43137"/>
                    </a:srgbClr>
                  </a:outerShdw>
                </a:effectLst>
              </a:rPr>
              <a:t>OBRIGADA!</a:t>
            </a:r>
          </a:p>
        </p:txBody>
      </p:sp>
      <p:sp>
        <p:nvSpPr>
          <p:cNvPr id="10" name="Subtítulo 2"/>
          <p:cNvSpPr txBox="1">
            <a:spLocks/>
          </p:cNvSpPr>
          <p:nvPr/>
        </p:nvSpPr>
        <p:spPr>
          <a:xfrm>
            <a:off x="1259632" y="2708920"/>
            <a:ext cx="4968552" cy="936104"/>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pt-BR" sz="1400" dirty="0"/>
              <a:t>Gabriela Carvalho de Oliveira – 142808</a:t>
            </a:r>
          </a:p>
          <a:p>
            <a:pPr marL="0" indent="0">
              <a:buNone/>
            </a:pPr>
            <a:r>
              <a:rPr lang="pt-BR" sz="1400" dirty="0"/>
              <a:t>População, Espaço e Meio Ambiente – SER457/CST310</a:t>
            </a:r>
          </a:p>
          <a:p>
            <a:pPr marL="0" indent="0">
              <a:buNone/>
            </a:pPr>
            <a:r>
              <a:rPr lang="pt-BR" sz="1400" dirty="0"/>
              <a:t>Dra. Silvana Amaral </a:t>
            </a:r>
            <a:r>
              <a:rPr lang="pt-BR" sz="1400" dirty="0" err="1"/>
              <a:t>Kampel</a:t>
            </a:r>
            <a:r>
              <a:rPr lang="pt-BR" sz="1400" dirty="0"/>
              <a:t> e Dr. </a:t>
            </a:r>
            <a:r>
              <a:rPr lang="pt-BR" sz="1400" dirty="0" err="1"/>
              <a:t>Antonio</a:t>
            </a:r>
            <a:r>
              <a:rPr lang="pt-BR" sz="1400" dirty="0"/>
              <a:t> Miguel Vieira Monteiro</a:t>
            </a:r>
          </a:p>
          <a:p>
            <a:pPr marL="0" indent="0">
              <a:buNone/>
            </a:pPr>
            <a:endParaRPr lang="pt-BR" sz="1300" dirty="0"/>
          </a:p>
        </p:txBody>
      </p:sp>
    </p:spTree>
    <p:extLst>
      <p:ext uri="{BB962C8B-B14F-4D97-AF65-F5344CB8AC3E}">
        <p14:creationId xmlns:p14="http://schemas.microsoft.com/office/powerpoint/2010/main" val="372689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CEDDF00-52B5-4E8A-AF13-3D78160859D6}"/>
              </a:ext>
            </a:extLst>
          </p:cNvPr>
          <p:cNvPicPr>
            <a:picLocks noChangeAspect="1"/>
          </p:cNvPicPr>
          <p:nvPr/>
        </p:nvPicPr>
        <p:blipFill>
          <a:blip r:embed="rId3"/>
          <a:stretch>
            <a:fillRect/>
          </a:stretch>
        </p:blipFill>
        <p:spPr>
          <a:xfrm>
            <a:off x="35800" y="2182212"/>
            <a:ext cx="2649427" cy="2426903"/>
          </a:xfrm>
          <a:prstGeom prst="rect">
            <a:avLst/>
          </a:prstGeom>
        </p:spPr>
      </p:pic>
      <p:pic>
        <p:nvPicPr>
          <p:cNvPr id="5" name="Imagem 4">
            <a:extLst>
              <a:ext uri="{FF2B5EF4-FFF2-40B4-BE49-F238E27FC236}">
                <a16:creationId xmlns:a16="http://schemas.microsoft.com/office/drawing/2014/main" id="{373D6822-A00A-4C48-846D-A84959431E41}"/>
              </a:ext>
            </a:extLst>
          </p:cNvPr>
          <p:cNvPicPr>
            <a:picLocks noChangeAspect="1"/>
          </p:cNvPicPr>
          <p:nvPr/>
        </p:nvPicPr>
        <p:blipFill rotWithShape="1">
          <a:blip r:embed="rId4"/>
          <a:srcRect l="4686" r="2343"/>
          <a:stretch/>
        </p:blipFill>
        <p:spPr>
          <a:xfrm>
            <a:off x="0" y="188557"/>
            <a:ext cx="9143999" cy="1008112"/>
          </a:xfrm>
          <a:prstGeom prst="rect">
            <a:avLst/>
          </a:prstGeom>
        </p:spPr>
      </p:pic>
      <p:sp>
        <p:nvSpPr>
          <p:cNvPr id="4" name="Retângulo 3">
            <a:extLst>
              <a:ext uri="{FF2B5EF4-FFF2-40B4-BE49-F238E27FC236}">
                <a16:creationId xmlns:a16="http://schemas.microsoft.com/office/drawing/2014/main" id="{B8D6E813-CFDA-4397-A9A2-935C370B17FA}"/>
              </a:ext>
            </a:extLst>
          </p:cNvPr>
          <p:cNvSpPr/>
          <p:nvPr/>
        </p:nvSpPr>
        <p:spPr>
          <a:xfrm>
            <a:off x="179512" y="522920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B2C5AD14-56A3-44C1-836E-3D32F2DDD2A7}"/>
              </a:ext>
            </a:extLst>
          </p:cNvPr>
          <p:cNvSpPr txBox="1"/>
          <p:nvPr/>
        </p:nvSpPr>
        <p:spPr>
          <a:xfrm>
            <a:off x="2332932" y="1776028"/>
            <a:ext cx="6631556" cy="4031873"/>
          </a:xfrm>
          <a:prstGeom prst="rect">
            <a:avLst/>
          </a:prstGeom>
          <a:noFill/>
        </p:spPr>
        <p:txBody>
          <a:bodyPr wrap="square" rtlCol="0">
            <a:spAutoFit/>
          </a:bodyPr>
          <a:lstStyle/>
          <a:p>
            <a:pPr algn="ctr"/>
            <a:r>
              <a:rPr lang="pt-BR" sz="3200" dirty="0"/>
              <a:t>“Identificar a estrutura </a:t>
            </a:r>
            <a:r>
              <a:rPr lang="pt-BR" sz="3200" dirty="0" err="1"/>
              <a:t>sócio-ocupacional</a:t>
            </a:r>
            <a:r>
              <a:rPr lang="pt-BR" sz="3200" dirty="0"/>
              <a:t> na Sub-Região 4 da RMVPLN através de grupos homogêneos considerando as variáveis: Idade, Sexo, Cor, Rendimentos em todos os trabalhos, Ocupação e Nível de instrução.</a:t>
            </a:r>
          </a:p>
          <a:p>
            <a:pPr algn="ctr"/>
            <a:endParaRPr lang="pt-BR" sz="3200" dirty="0"/>
          </a:p>
        </p:txBody>
      </p:sp>
      <p:sp>
        <p:nvSpPr>
          <p:cNvPr id="6" name="CaixaDeTexto 5">
            <a:extLst>
              <a:ext uri="{FF2B5EF4-FFF2-40B4-BE49-F238E27FC236}">
                <a16:creationId xmlns:a16="http://schemas.microsoft.com/office/drawing/2014/main" id="{1A58D4E5-9696-4B6B-BB99-549CDF36C040}"/>
              </a:ext>
            </a:extLst>
          </p:cNvPr>
          <p:cNvSpPr txBox="1"/>
          <p:nvPr/>
        </p:nvSpPr>
        <p:spPr>
          <a:xfrm>
            <a:off x="0" y="231952"/>
            <a:ext cx="9144000" cy="707886"/>
          </a:xfrm>
          <a:prstGeom prst="rect">
            <a:avLst/>
          </a:prstGeom>
          <a:noFill/>
        </p:spPr>
        <p:txBody>
          <a:bodyPr wrap="square" rtlCol="0">
            <a:spAutoFit/>
          </a:bodyPr>
          <a:lstStyle/>
          <a:p>
            <a:pPr algn="ctr"/>
            <a:r>
              <a:rPr lang="pt-BR" sz="4000" dirty="0"/>
              <a:t>OBJETIVO</a:t>
            </a:r>
          </a:p>
        </p:txBody>
      </p:sp>
    </p:spTree>
    <p:extLst>
      <p:ext uri="{BB962C8B-B14F-4D97-AF65-F5344CB8AC3E}">
        <p14:creationId xmlns:p14="http://schemas.microsoft.com/office/powerpoint/2010/main" val="26356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0E7C022C-7D5B-4A70-9D5B-B85A23C42195}"/>
              </a:ext>
            </a:extLst>
          </p:cNvPr>
          <p:cNvSpPr/>
          <p:nvPr/>
        </p:nvSpPr>
        <p:spPr>
          <a:xfrm>
            <a:off x="431032" y="5327824"/>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Resultado de imagem para censo brasil">
            <a:extLst>
              <a:ext uri="{FF2B5EF4-FFF2-40B4-BE49-F238E27FC236}">
                <a16:creationId xmlns:a16="http://schemas.microsoft.com/office/drawing/2014/main" id="{8D2FF09A-85A0-4A40-A677-84DA62228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 y="1284391"/>
            <a:ext cx="4288963" cy="516742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400E5D52-FC43-4DE4-9B1B-9E1718D18338}"/>
              </a:ext>
            </a:extLst>
          </p:cNvPr>
          <p:cNvSpPr txBox="1"/>
          <p:nvPr/>
        </p:nvSpPr>
        <p:spPr>
          <a:xfrm>
            <a:off x="4364596" y="1874728"/>
            <a:ext cx="4724749" cy="4031873"/>
          </a:xfrm>
          <a:prstGeom prst="rect">
            <a:avLst/>
          </a:prstGeom>
          <a:noFill/>
        </p:spPr>
        <p:txBody>
          <a:bodyPr wrap="square" rtlCol="0">
            <a:spAutoFit/>
          </a:bodyPr>
          <a:lstStyle/>
          <a:p>
            <a:pPr algn="just"/>
            <a:r>
              <a:rPr lang="pt-BR" sz="2400" dirty="0"/>
              <a:t>“</a:t>
            </a:r>
            <a:r>
              <a:rPr lang="pt-BR" sz="2400" i="1" dirty="0"/>
              <a:t>O Censo Demográfico do IBGE coleta dados sobre a </a:t>
            </a:r>
            <a:r>
              <a:rPr lang="pt-BR" sz="2400" i="1" dirty="0">
                <a:solidFill>
                  <a:srgbClr val="FF0000"/>
                </a:solidFill>
              </a:rPr>
              <a:t>composição</a:t>
            </a:r>
            <a:r>
              <a:rPr lang="pt-BR" sz="2400" i="1" dirty="0"/>
              <a:t> e as </a:t>
            </a:r>
            <a:r>
              <a:rPr lang="pt-BR" sz="2400" i="1" dirty="0">
                <a:solidFill>
                  <a:srgbClr val="FF0000"/>
                </a:solidFill>
              </a:rPr>
              <a:t>características</a:t>
            </a:r>
            <a:r>
              <a:rPr lang="pt-BR" sz="2400" i="1" dirty="0"/>
              <a:t> da população, famílias, domicílios e seus arredores e está disponível </a:t>
            </a:r>
            <a:r>
              <a:rPr lang="pt-BR" sz="2400" i="1" dirty="0">
                <a:solidFill>
                  <a:srgbClr val="FF0000"/>
                </a:solidFill>
              </a:rPr>
              <a:t>para todos os municípios do país</a:t>
            </a:r>
            <a:r>
              <a:rPr lang="pt-BR" sz="2400" i="1" dirty="0"/>
              <a:t>.”</a:t>
            </a:r>
          </a:p>
          <a:p>
            <a:pPr algn="just"/>
            <a:endParaRPr lang="pt-BR" sz="2800" dirty="0"/>
          </a:p>
          <a:p>
            <a:pPr algn="just"/>
            <a:r>
              <a:rPr lang="pt-BR" sz="2800" dirty="0"/>
              <a:t>Aplica dois tipos de questionários: o</a:t>
            </a:r>
            <a:r>
              <a:rPr lang="pt-BR" sz="2800" dirty="0">
                <a:solidFill>
                  <a:srgbClr val="FF0000"/>
                </a:solidFill>
              </a:rPr>
              <a:t> básico </a:t>
            </a:r>
            <a:r>
              <a:rPr lang="pt-BR" sz="2800" dirty="0"/>
              <a:t>e o da </a:t>
            </a:r>
            <a:r>
              <a:rPr lang="pt-BR" sz="2800" dirty="0">
                <a:solidFill>
                  <a:srgbClr val="FF0000"/>
                </a:solidFill>
              </a:rPr>
              <a:t>amostra</a:t>
            </a:r>
            <a:r>
              <a:rPr lang="pt-BR" sz="2800" dirty="0"/>
              <a:t>.</a:t>
            </a:r>
          </a:p>
        </p:txBody>
      </p:sp>
      <p:sp>
        <p:nvSpPr>
          <p:cNvPr id="9" name="CaixaDeTexto 8">
            <a:extLst>
              <a:ext uri="{FF2B5EF4-FFF2-40B4-BE49-F238E27FC236}">
                <a16:creationId xmlns:a16="http://schemas.microsoft.com/office/drawing/2014/main" id="{CBC70209-64E8-4151-96F6-1A319F279046}"/>
              </a:ext>
            </a:extLst>
          </p:cNvPr>
          <p:cNvSpPr txBox="1"/>
          <p:nvPr/>
        </p:nvSpPr>
        <p:spPr>
          <a:xfrm>
            <a:off x="0" y="231952"/>
            <a:ext cx="9144000" cy="707886"/>
          </a:xfrm>
          <a:prstGeom prst="rect">
            <a:avLst/>
          </a:prstGeom>
          <a:noFill/>
        </p:spPr>
        <p:txBody>
          <a:bodyPr wrap="square" rtlCol="0">
            <a:spAutoFit/>
          </a:bodyPr>
          <a:lstStyle/>
          <a:p>
            <a:pPr algn="ctr"/>
            <a:r>
              <a:rPr lang="pt-BR" sz="4000" dirty="0"/>
              <a:t>MÉTODOS - BASE DE DADOS</a:t>
            </a:r>
          </a:p>
        </p:txBody>
      </p:sp>
    </p:spTree>
    <p:extLst>
      <p:ext uri="{BB962C8B-B14F-4D97-AF65-F5344CB8AC3E}">
        <p14:creationId xmlns:p14="http://schemas.microsoft.com/office/powerpoint/2010/main" val="206864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F8900BA5-0370-436D-998A-8AC439B796EF}"/>
              </a:ext>
            </a:extLst>
          </p:cNvPr>
          <p:cNvPicPr>
            <a:picLocks noChangeAspect="1"/>
          </p:cNvPicPr>
          <p:nvPr/>
        </p:nvPicPr>
        <p:blipFill rotWithShape="1">
          <a:blip r:embed="rId3"/>
          <a:srcRect l="4686" r="2343"/>
          <a:stretch/>
        </p:blipFill>
        <p:spPr>
          <a:xfrm>
            <a:off x="0" y="-98538"/>
            <a:ext cx="9143999" cy="1008112"/>
          </a:xfrm>
          <a:prstGeom prst="rect">
            <a:avLst/>
          </a:prstGeom>
        </p:spPr>
      </p:pic>
      <p:sp>
        <p:nvSpPr>
          <p:cNvPr id="10" name="Retângulo 9">
            <a:extLst>
              <a:ext uri="{FF2B5EF4-FFF2-40B4-BE49-F238E27FC236}">
                <a16:creationId xmlns:a16="http://schemas.microsoft.com/office/drawing/2014/main" id="{0E7C022C-7D5B-4A70-9D5B-B85A23C42195}"/>
              </a:ext>
            </a:extLst>
          </p:cNvPr>
          <p:cNvSpPr/>
          <p:nvPr/>
        </p:nvSpPr>
        <p:spPr>
          <a:xfrm>
            <a:off x="431032" y="5327824"/>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CBC70209-64E8-4151-96F6-1A319F279046}"/>
              </a:ext>
            </a:extLst>
          </p:cNvPr>
          <p:cNvSpPr txBox="1"/>
          <p:nvPr/>
        </p:nvSpPr>
        <p:spPr>
          <a:xfrm>
            <a:off x="136902" y="62300"/>
            <a:ext cx="9144000" cy="707886"/>
          </a:xfrm>
          <a:prstGeom prst="rect">
            <a:avLst/>
          </a:prstGeom>
          <a:noFill/>
        </p:spPr>
        <p:txBody>
          <a:bodyPr wrap="square" rtlCol="0">
            <a:spAutoFit/>
          </a:bodyPr>
          <a:lstStyle/>
          <a:p>
            <a:pPr algn="ctr"/>
            <a:r>
              <a:rPr lang="pt-BR" sz="4000" dirty="0"/>
              <a:t>Dados do Universo</a:t>
            </a:r>
          </a:p>
        </p:txBody>
      </p:sp>
      <p:sp>
        <p:nvSpPr>
          <p:cNvPr id="6" name="CaixaDeTexto 5">
            <a:extLst>
              <a:ext uri="{FF2B5EF4-FFF2-40B4-BE49-F238E27FC236}">
                <a16:creationId xmlns:a16="http://schemas.microsoft.com/office/drawing/2014/main" id="{F576258B-5CA6-408C-9BFC-E1BDAB33FD55}"/>
              </a:ext>
            </a:extLst>
          </p:cNvPr>
          <p:cNvSpPr txBox="1"/>
          <p:nvPr/>
        </p:nvSpPr>
        <p:spPr>
          <a:xfrm>
            <a:off x="43063" y="4392441"/>
            <a:ext cx="9144000" cy="2243243"/>
          </a:xfrm>
          <a:prstGeom prst="rect">
            <a:avLst/>
          </a:prstGeom>
          <a:noFill/>
        </p:spPr>
        <p:txBody>
          <a:bodyPr wrap="square" rtlCol="0">
            <a:spAutoFit/>
          </a:bodyPr>
          <a:lstStyle/>
          <a:p>
            <a:pPr>
              <a:lnSpc>
                <a:spcPct val="150000"/>
              </a:lnSpc>
            </a:pPr>
            <a:r>
              <a:rPr lang="pt-BR" sz="2400" dirty="0"/>
              <a:t>Baseia-se:</a:t>
            </a:r>
          </a:p>
          <a:p>
            <a:pPr>
              <a:lnSpc>
                <a:spcPct val="150000"/>
              </a:lnSpc>
            </a:pPr>
            <a:r>
              <a:rPr lang="pt-BR" sz="2400" b="1" dirty="0"/>
              <a:t>Questionário Básico </a:t>
            </a:r>
            <a:r>
              <a:rPr lang="pt-BR" sz="2400" dirty="0"/>
              <a:t>que contém 37 itens, aplicado a população inteira;</a:t>
            </a:r>
          </a:p>
          <a:p>
            <a:pPr marL="342900" indent="-342900">
              <a:lnSpc>
                <a:spcPct val="150000"/>
              </a:lnSpc>
              <a:buFont typeface="Wingdings" panose="05000000000000000000" pitchFamily="2" charset="2"/>
              <a:buChar char="Ø"/>
            </a:pPr>
            <a:r>
              <a:rPr lang="pt-BR" sz="2400" dirty="0"/>
              <a:t>Investiga as características do domicílio e dos moradores.</a:t>
            </a:r>
          </a:p>
        </p:txBody>
      </p:sp>
      <p:pic>
        <p:nvPicPr>
          <p:cNvPr id="2" name="Imagem 1">
            <a:extLst>
              <a:ext uri="{FF2B5EF4-FFF2-40B4-BE49-F238E27FC236}">
                <a16:creationId xmlns:a16="http://schemas.microsoft.com/office/drawing/2014/main" id="{317607B7-DD02-4E43-A7C5-DE5306DAD07F}"/>
              </a:ext>
            </a:extLst>
          </p:cNvPr>
          <p:cNvPicPr>
            <a:picLocks noChangeAspect="1"/>
          </p:cNvPicPr>
          <p:nvPr/>
        </p:nvPicPr>
        <p:blipFill>
          <a:blip r:embed="rId4"/>
          <a:stretch>
            <a:fillRect/>
          </a:stretch>
        </p:blipFill>
        <p:spPr>
          <a:xfrm>
            <a:off x="323528" y="770186"/>
            <a:ext cx="8496944" cy="3688885"/>
          </a:xfrm>
          <a:prstGeom prst="rect">
            <a:avLst/>
          </a:prstGeom>
        </p:spPr>
      </p:pic>
    </p:spTree>
    <p:extLst>
      <p:ext uri="{BB962C8B-B14F-4D97-AF65-F5344CB8AC3E}">
        <p14:creationId xmlns:p14="http://schemas.microsoft.com/office/powerpoint/2010/main" val="105205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BE55C28-4F48-4C9D-9921-3CB443E4E270}"/>
              </a:ext>
            </a:extLst>
          </p:cNvPr>
          <p:cNvPicPr>
            <a:picLocks noChangeAspect="1"/>
          </p:cNvPicPr>
          <p:nvPr/>
        </p:nvPicPr>
        <p:blipFill rotWithShape="1">
          <a:blip r:embed="rId3"/>
          <a:srcRect b="4821"/>
          <a:stretch/>
        </p:blipFill>
        <p:spPr>
          <a:xfrm>
            <a:off x="37924" y="2883155"/>
            <a:ext cx="7134225" cy="3617246"/>
          </a:xfrm>
          <a:prstGeom prst="rect">
            <a:avLst/>
          </a:prstGeom>
        </p:spPr>
      </p:pic>
      <p:sp>
        <p:nvSpPr>
          <p:cNvPr id="9" name="CaixaDeTexto 8">
            <a:extLst>
              <a:ext uri="{FF2B5EF4-FFF2-40B4-BE49-F238E27FC236}">
                <a16:creationId xmlns:a16="http://schemas.microsoft.com/office/drawing/2014/main" id="{CBC70209-64E8-4151-96F6-1A319F279046}"/>
              </a:ext>
            </a:extLst>
          </p:cNvPr>
          <p:cNvSpPr txBox="1"/>
          <p:nvPr/>
        </p:nvSpPr>
        <p:spPr>
          <a:xfrm>
            <a:off x="0" y="231952"/>
            <a:ext cx="9144000" cy="707886"/>
          </a:xfrm>
          <a:prstGeom prst="rect">
            <a:avLst/>
          </a:prstGeom>
          <a:noFill/>
        </p:spPr>
        <p:txBody>
          <a:bodyPr wrap="square" rtlCol="0">
            <a:spAutoFit/>
          </a:bodyPr>
          <a:lstStyle/>
          <a:p>
            <a:pPr algn="ctr"/>
            <a:r>
              <a:rPr lang="pt-BR" sz="4000" dirty="0"/>
              <a:t>Setor Censitário</a:t>
            </a:r>
          </a:p>
        </p:txBody>
      </p:sp>
      <p:sp>
        <p:nvSpPr>
          <p:cNvPr id="6" name="CaixaDeTexto 5">
            <a:extLst>
              <a:ext uri="{FF2B5EF4-FFF2-40B4-BE49-F238E27FC236}">
                <a16:creationId xmlns:a16="http://schemas.microsoft.com/office/drawing/2014/main" id="{F576258B-5CA6-408C-9BFC-E1BDAB33FD55}"/>
              </a:ext>
            </a:extLst>
          </p:cNvPr>
          <p:cNvSpPr txBox="1"/>
          <p:nvPr/>
        </p:nvSpPr>
        <p:spPr>
          <a:xfrm>
            <a:off x="431033" y="1204806"/>
            <a:ext cx="8712968" cy="961417"/>
          </a:xfrm>
          <a:prstGeom prst="rect">
            <a:avLst/>
          </a:prstGeom>
          <a:noFill/>
        </p:spPr>
        <p:txBody>
          <a:bodyPr wrap="square" rtlCol="0">
            <a:spAutoFit/>
          </a:bodyPr>
          <a:lstStyle/>
          <a:p>
            <a:pPr>
              <a:lnSpc>
                <a:spcPct val="150000"/>
              </a:lnSpc>
            </a:pPr>
            <a:r>
              <a:rPr lang="pt-BR" sz="2000" dirty="0"/>
              <a:t>Os dados do Questionário Básico são disponibilizados em um </a:t>
            </a:r>
            <a:r>
              <a:rPr lang="pt-BR" sz="2000" b="1" dirty="0"/>
              <a:t>arquivo Agregado por Setores Censitários dos Resultados do Universo</a:t>
            </a:r>
            <a:r>
              <a:rPr lang="pt-BR" sz="2000" dirty="0"/>
              <a:t>, que são:</a:t>
            </a:r>
          </a:p>
        </p:txBody>
      </p:sp>
      <p:pic>
        <p:nvPicPr>
          <p:cNvPr id="13" name="Imagem 12">
            <a:extLst>
              <a:ext uri="{FF2B5EF4-FFF2-40B4-BE49-F238E27FC236}">
                <a16:creationId xmlns:a16="http://schemas.microsoft.com/office/drawing/2014/main" id="{775E2B31-F37C-4D6C-BAC2-8325F439F7EE}"/>
              </a:ext>
            </a:extLst>
          </p:cNvPr>
          <p:cNvPicPr>
            <a:picLocks noChangeAspect="1"/>
          </p:cNvPicPr>
          <p:nvPr/>
        </p:nvPicPr>
        <p:blipFill rotWithShape="1">
          <a:blip r:embed="rId4"/>
          <a:srcRect l="12765" r="33926"/>
          <a:stretch/>
        </p:blipFill>
        <p:spPr>
          <a:xfrm>
            <a:off x="5614837" y="2014644"/>
            <a:ext cx="3402002" cy="3638550"/>
          </a:xfrm>
          <a:prstGeom prst="rect">
            <a:avLst/>
          </a:prstGeom>
        </p:spPr>
      </p:pic>
      <p:cxnSp>
        <p:nvCxnSpPr>
          <p:cNvPr id="12" name="Conector de Seta Reta 11">
            <a:extLst>
              <a:ext uri="{FF2B5EF4-FFF2-40B4-BE49-F238E27FC236}">
                <a16:creationId xmlns:a16="http://schemas.microsoft.com/office/drawing/2014/main" id="{BDEEF412-FB37-403D-8C37-D71C098D8F31}"/>
              </a:ext>
            </a:extLst>
          </p:cNvPr>
          <p:cNvCxnSpPr>
            <a:cxnSpLocks/>
          </p:cNvCxnSpPr>
          <p:nvPr/>
        </p:nvCxnSpPr>
        <p:spPr>
          <a:xfrm flipV="1">
            <a:off x="2339752" y="2636912"/>
            <a:ext cx="4176464" cy="2448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de Seta Reta 4">
            <a:extLst>
              <a:ext uri="{FF2B5EF4-FFF2-40B4-BE49-F238E27FC236}">
                <a16:creationId xmlns:a16="http://schemas.microsoft.com/office/drawing/2014/main" id="{0F1CA653-50C2-4751-A58D-4097424A291D}"/>
              </a:ext>
            </a:extLst>
          </p:cNvPr>
          <p:cNvCxnSpPr>
            <a:cxnSpLocks/>
          </p:cNvCxnSpPr>
          <p:nvPr/>
        </p:nvCxnSpPr>
        <p:spPr>
          <a:xfrm flipV="1">
            <a:off x="2339752" y="5445224"/>
            <a:ext cx="5184576" cy="326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4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0E7C022C-7D5B-4A70-9D5B-B85A23C42195}"/>
              </a:ext>
            </a:extLst>
          </p:cNvPr>
          <p:cNvSpPr/>
          <p:nvPr/>
        </p:nvSpPr>
        <p:spPr>
          <a:xfrm>
            <a:off x="431032" y="5327824"/>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CBC70209-64E8-4151-96F6-1A319F279046}"/>
              </a:ext>
            </a:extLst>
          </p:cNvPr>
          <p:cNvSpPr txBox="1"/>
          <p:nvPr/>
        </p:nvSpPr>
        <p:spPr>
          <a:xfrm>
            <a:off x="0" y="231952"/>
            <a:ext cx="9144000" cy="707886"/>
          </a:xfrm>
          <a:prstGeom prst="rect">
            <a:avLst/>
          </a:prstGeom>
          <a:noFill/>
        </p:spPr>
        <p:txBody>
          <a:bodyPr wrap="square" rtlCol="0">
            <a:spAutoFit/>
          </a:bodyPr>
          <a:lstStyle/>
          <a:p>
            <a:pPr algn="ctr"/>
            <a:r>
              <a:rPr lang="pt-BR" sz="4000" dirty="0"/>
              <a:t>Setor Censitário</a:t>
            </a:r>
          </a:p>
        </p:txBody>
      </p:sp>
      <p:sp>
        <p:nvSpPr>
          <p:cNvPr id="6" name="CaixaDeTexto 5">
            <a:extLst>
              <a:ext uri="{FF2B5EF4-FFF2-40B4-BE49-F238E27FC236}">
                <a16:creationId xmlns:a16="http://schemas.microsoft.com/office/drawing/2014/main" id="{F576258B-5CA6-408C-9BFC-E1BDAB33FD55}"/>
              </a:ext>
            </a:extLst>
          </p:cNvPr>
          <p:cNvSpPr txBox="1"/>
          <p:nvPr/>
        </p:nvSpPr>
        <p:spPr>
          <a:xfrm>
            <a:off x="0" y="1430960"/>
            <a:ext cx="9144001" cy="1135247"/>
          </a:xfrm>
          <a:prstGeom prst="rect">
            <a:avLst/>
          </a:prstGeom>
          <a:noFill/>
        </p:spPr>
        <p:txBody>
          <a:bodyPr wrap="square" rtlCol="0">
            <a:spAutoFit/>
          </a:bodyPr>
          <a:lstStyle/>
          <a:p>
            <a:pPr algn="just">
              <a:lnSpc>
                <a:spcPct val="150000"/>
              </a:lnSpc>
            </a:pPr>
            <a:r>
              <a:rPr lang="pt-BR" sz="2400" i="1" dirty="0"/>
              <a:t>“Menor unidade territorial com dimensão adequada à operação de pesquisas e cujo conjunto esgota a totalidade do Território Nacional.”</a:t>
            </a:r>
          </a:p>
        </p:txBody>
      </p:sp>
      <p:pic>
        <p:nvPicPr>
          <p:cNvPr id="11" name="Imagem 10">
            <a:extLst>
              <a:ext uri="{FF2B5EF4-FFF2-40B4-BE49-F238E27FC236}">
                <a16:creationId xmlns:a16="http://schemas.microsoft.com/office/drawing/2014/main" id="{8DDF1892-F7DC-4DCA-BFFD-A9B8DB2A3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5141"/>
            <a:ext cx="2646612" cy="3920907"/>
          </a:xfrm>
          <a:prstGeom prst="rect">
            <a:avLst/>
          </a:prstGeom>
        </p:spPr>
      </p:pic>
      <p:pic>
        <p:nvPicPr>
          <p:cNvPr id="13" name="Imagem 12">
            <a:extLst>
              <a:ext uri="{FF2B5EF4-FFF2-40B4-BE49-F238E27FC236}">
                <a16:creationId xmlns:a16="http://schemas.microsoft.com/office/drawing/2014/main" id="{6503EC45-CF38-477D-934C-3DF823F07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452" y="2758279"/>
            <a:ext cx="1752538" cy="1135247"/>
          </a:xfrm>
          <a:prstGeom prst="rect">
            <a:avLst/>
          </a:prstGeom>
        </p:spPr>
      </p:pic>
      <p:pic>
        <p:nvPicPr>
          <p:cNvPr id="14" name="Imagem 13">
            <a:extLst>
              <a:ext uri="{FF2B5EF4-FFF2-40B4-BE49-F238E27FC236}">
                <a16:creationId xmlns:a16="http://schemas.microsoft.com/office/drawing/2014/main" id="{C68089BD-6458-49E3-874C-5209D6C20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277" y="4124137"/>
            <a:ext cx="1643713" cy="1064753"/>
          </a:xfrm>
          <a:prstGeom prst="rect">
            <a:avLst/>
          </a:prstGeom>
        </p:spPr>
      </p:pic>
      <p:pic>
        <p:nvPicPr>
          <p:cNvPr id="16" name="Imagem 15">
            <a:extLst>
              <a:ext uri="{FF2B5EF4-FFF2-40B4-BE49-F238E27FC236}">
                <a16:creationId xmlns:a16="http://schemas.microsoft.com/office/drawing/2014/main" id="{A0F60FC5-2D75-4904-B838-F5F6D301E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668" y="2828773"/>
            <a:ext cx="1643713" cy="1064753"/>
          </a:xfrm>
          <a:prstGeom prst="rect">
            <a:avLst/>
          </a:prstGeom>
        </p:spPr>
      </p:pic>
      <p:pic>
        <p:nvPicPr>
          <p:cNvPr id="17" name="Imagem 16">
            <a:extLst>
              <a:ext uri="{FF2B5EF4-FFF2-40B4-BE49-F238E27FC236}">
                <a16:creationId xmlns:a16="http://schemas.microsoft.com/office/drawing/2014/main" id="{2CB8386B-E109-4890-9687-BAD5AA28D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242" y="4032460"/>
            <a:ext cx="1643713" cy="1064753"/>
          </a:xfrm>
          <a:prstGeom prst="rect">
            <a:avLst/>
          </a:prstGeom>
        </p:spPr>
      </p:pic>
      <p:pic>
        <p:nvPicPr>
          <p:cNvPr id="18" name="Imagem 17">
            <a:extLst>
              <a:ext uri="{FF2B5EF4-FFF2-40B4-BE49-F238E27FC236}">
                <a16:creationId xmlns:a16="http://schemas.microsoft.com/office/drawing/2014/main" id="{B91C3AB1-B74C-4700-9A7F-A6ACF2CAE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619" y="5550795"/>
            <a:ext cx="1643713" cy="1064753"/>
          </a:xfrm>
          <a:prstGeom prst="rect">
            <a:avLst/>
          </a:prstGeom>
        </p:spPr>
      </p:pic>
      <p:pic>
        <p:nvPicPr>
          <p:cNvPr id="19" name="Imagem 18">
            <a:extLst>
              <a:ext uri="{FF2B5EF4-FFF2-40B4-BE49-F238E27FC236}">
                <a16:creationId xmlns:a16="http://schemas.microsoft.com/office/drawing/2014/main" id="{7174E71B-94B0-4925-9493-F4388DCB8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33" y="5545477"/>
            <a:ext cx="1643713" cy="1064753"/>
          </a:xfrm>
          <a:prstGeom prst="rect">
            <a:avLst/>
          </a:prstGeom>
        </p:spPr>
      </p:pic>
      <p:pic>
        <p:nvPicPr>
          <p:cNvPr id="20" name="Imagem 19">
            <a:extLst>
              <a:ext uri="{FF2B5EF4-FFF2-40B4-BE49-F238E27FC236}">
                <a16:creationId xmlns:a16="http://schemas.microsoft.com/office/drawing/2014/main" id="{9FEB02C1-7EF3-4177-B735-F7979F1BC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2852401"/>
            <a:ext cx="1643713" cy="1064753"/>
          </a:xfrm>
          <a:prstGeom prst="rect">
            <a:avLst/>
          </a:prstGeom>
        </p:spPr>
      </p:pic>
      <p:pic>
        <p:nvPicPr>
          <p:cNvPr id="21" name="Imagem 20">
            <a:extLst>
              <a:ext uri="{FF2B5EF4-FFF2-40B4-BE49-F238E27FC236}">
                <a16:creationId xmlns:a16="http://schemas.microsoft.com/office/drawing/2014/main" id="{6FDAC7E7-BCE4-4441-802C-A251CEB2F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687" y="4013759"/>
            <a:ext cx="1643713" cy="1064753"/>
          </a:xfrm>
          <a:prstGeom prst="rect">
            <a:avLst/>
          </a:prstGeom>
        </p:spPr>
      </p:pic>
      <p:pic>
        <p:nvPicPr>
          <p:cNvPr id="22" name="Imagem 21">
            <a:extLst>
              <a:ext uri="{FF2B5EF4-FFF2-40B4-BE49-F238E27FC236}">
                <a16:creationId xmlns:a16="http://schemas.microsoft.com/office/drawing/2014/main" id="{7435AF31-D736-4D95-9C2B-4C73F467F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482" y="5480341"/>
            <a:ext cx="1643713" cy="1064753"/>
          </a:xfrm>
          <a:prstGeom prst="rect">
            <a:avLst/>
          </a:prstGeom>
        </p:spPr>
      </p:pic>
      <p:sp>
        <p:nvSpPr>
          <p:cNvPr id="23" name="Seta: para a Direita 22">
            <a:extLst>
              <a:ext uri="{FF2B5EF4-FFF2-40B4-BE49-F238E27FC236}">
                <a16:creationId xmlns:a16="http://schemas.microsoft.com/office/drawing/2014/main" id="{7DD3EBA8-F23D-47D2-86F1-EA926E59A6A9}"/>
              </a:ext>
            </a:extLst>
          </p:cNvPr>
          <p:cNvSpPr/>
          <p:nvPr/>
        </p:nvSpPr>
        <p:spPr>
          <a:xfrm>
            <a:off x="4750112" y="3276765"/>
            <a:ext cx="114519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a Direita 23">
            <a:extLst>
              <a:ext uri="{FF2B5EF4-FFF2-40B4-BE49-F238E27FC236}">
                <a16:creationId xmlns:a16="http://schemas.microsoft.com/office/drawing/2014/main" id="{0E393FF6-F24B-4D64-B0A6-A68B668EB29B}"/>
              </a:ext>
            </a:extLst>
          </p:cNvPr>
          <p:cNvSpPr/>
          <p:nvPr/>
        </p:nvSpPr>
        <p:spPr>
          <a:xfrm rot="10800000">
            <a:off x="4722133" y="4487007"/>
            <a:ext cx="114519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Seta: para a Direita 24">
            <a:extLst>
              <a:ext uri="{FF2B5EF4-FFF2-40B4-BE49-F238E27FC236}">
                <a16:creationId xmlns:a16="http://schemas.microsoft.com/office/drawing/2014/main" id="{EDA2E30C-69A3-4211-8727-D275F2CB2C68}"/>
              </a:ext>
            </a:extLst>
          </p:cNvPr>
          <p:cNvSpPr/>
          <p:nvPr/>
        </p:nvSpPr>
        <p:spPr>
          <a:xfrm>
            <a:off x="4633203" y="6033903"/>
            <a:ext cx="114519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Seta: para a Direita 25">
            <a:extLst>
              <a:ext uri="{FF2B5EF4-FFF2-40B4-BE49-F238E27FC236}">
                <a16:creationId xmlns:a16="http://schemas.microsoft.com/office/drawing/2014/main" id="{5EF0F34E-7637-4A45-816F-E1EE6AD64902}"/>
              </a:ext>
            </a:extLst>
          </p:cNvPr>
          <p:cNvSpPr/>
          <p:nvPr/>
        </p:nvSpPr>
        <p:spPr>
          <a:xfrm>
            <a:off x="6702603" y="3379517"/>
            <a:ext cx="114519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eta: para a Direita 26">
            <a:extLst>
              <a:ext uri="{FF2B5EF4-FFF2-40B4-BE49-F238E27FC236}">
                <a16:creationId xmlns:a16="http://schemas.microsoft.com/office/drawing/2014/main" id="{258BEAF6-7315-40B9-8A5A-B5CD012A0351}"/>
              </a:ext>
            </a:extLst>
          </p:cNvPr>
          <p:cNvSpPr/>
          <p:nvPr/>
        </p:nvSpPr>
        <p:spPr>
          <a:xfrm rot="10800000">
            <a:off x="6758473" y="4502663"/>
            <a:ext cx="114519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a:extLst>
              <a:ext uri="{FF2B5EF4-FFF2-40B4-BE49-F238E27FC236}">
                <a16:creationId xmlns:a16="http://schemas.microsoft.com/office/drawing/2014/main" id="{E4E56577-8BB5-4888-AD9D-4FF79D328E76}"/>
              </a:ext>
            </a:extLst>
          </p:cNvPr>
          <p:cNvSpPr/>
          <p:nvPr/>
        </p:nvSpPr>
        <p:spPr>
          <a:xfrm>
            <a:off x="6702603" y="5985634"/>
            <a:ext cx="114519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eta: para Baixo 28">
            <a:extLst>
              <a:ext uri="{FF2B5EF4-FFF2-40B4-BE49-F238E27FC236}">
                <a16:creationId xmlns:a16="http://schemas.microsoft.com/office/drawing/2014/main" id="{85226EF0-FB1D-45C3-964C-EE6138900B9F}"/>
              </a:ext>
            </a:extLst>
          </p:cNvPr>
          <p:cNvSpPr/>
          <p:nvPr/>
        </p:nvSpPr>
        <p:spPr>
          <a:xfrm>
            <a:off x="8042547" y="3833817"/>
            <a:ext cx="345877" cy="3139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eta: para Baixo 29">
            <a:extLst>
              <a:ext uri="{FF2B5EF4-FFF2-40B4-BE49-F238E27FC236}">
                <a16:creationId xmlns:a16="http://schemas.microsoft.com/office/drawing/2014/main" id="{B4453D1C-D380-47B5-88D9-DB0929B3D3BA}"/>
              </a:ext>
            </a:extLst>
          </p:cNvPr>
          <p:cNvSpPr/>
          <p:nvPr/>
        </p:nvSpPr>
        <p:spPr>
          <a:xfrm>
            <a:off x="4085881" y="5254887"/>
            <a:ext cx="345877" cy="3139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420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F8900BA5-0370-436D-998A-8AC439B796EF}"/>
              </a:ext>
            </a:extLst>
          </p:cNvPr>
          <p:cNvPicPr>
            <a:picLocks noChangeAspect="1"/>
          </p:cNvPicPr>
          <p:nvPr/>
        </p:nvPicPr>
        <p:blipFill rotWithShape="1">
          <a:blip r:embed="rId3"/>
          <a:srcRect l="4686" r="2343"/>
          <a:stretch/>
        </p:blipFill>
        <p:spPr>
          <a:xfrm>
            <a:off x="0" y="-98538"/>
            <a:ext cx="9143999" cy="1008112"/>
          </a:xfrm>
          <a:prstGeom prst="rect">
            <a:avLst/>
          </a:prstGeom>
        </p:spPr>
      </p:pic>
      <p:sp>
        <p:nvSpPr>
          <p:cNvPr id="10" name="Retângulo 9">
            <a:extLst>
              <a:ext uri="{FF2B5EF4-FFF2-40B4-BE49-F238E27FC236}">
                <a16:creationId xmlns:a16="http://schemas.microsoft.com/office/drawing/2014/main" id="{0E7C022C-7D5B-4A70-9D5B-B85A23C42195}"/>
              </a:ext>
            </a:extLst>
          </p:cNvPr>
          <p:cNvSpPr/>
          <p:nvPr/>
        </p:nvSpPr>
        <p:spPr>
          <a:xfrm>
            <a:off x="431032" y="5327824"/>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CBC70209-64E8-4151-96F6-1A319F279046}"/>
              </a:ext>
            </a:extLst>
          </p:cNvPr>
          <p:cNvSpPr txBox="1"/>
          <p:nvPr/>
        </p:nvSpPr>
        <p:spPr>
          <a:xfrm>
            <a:off x="136902" y="62300"/>
            <a:ext cx="9144000" cy="707886"/>
          </a:xfrm>
          <a:prstGeom prst="rect">
            <a:avLst/>
          </a:prstGeom>
          <a:noFill/>
        </p:spPr>
        <p:txBody>
          <a:bodyPr wrap="square" rtlCol="0">
            <a:spAutoFit/>
          </a:bodyPr>
          <a:lstStyle/>
          <a:p>
            <a:pPr algn="ctr"/>
            <a:r>
              <a:rPr lang="pt-BR" sz="4000" dirty="0"/>
              <a:t>Dados da Amostra</a:t>
            </a:r>
          </a:p>
        </p:txBody>
      </p:sp>
      <p:sp>
        <p:nvSpPr>
          <p:cNvPr id="6" name="CaixaDeTexto 5">
            <a:extLst>
              <a:ext uri="{FF2B5EF4-FFF2-40B4-BE49-F238E27FC236}">
                <a16:creationId xmlns:a16="http://schemas.microsoft.com/office/drawing/2014/main" id="{F576258B-5CA6-408C-9BFC-E1BDAB33FD55}"/>
              </a:ext>
            </a:extLst>
          </p:cNvPr>
          <p:cNvSpPr txBox="1"/>
          <p:nvPr/>
        </p:nvSpPr>
        <p:spPr>
          <a:xfrm>
            <a:off x="-9292" y="4008639"/>
            <a:ext cx="9144000" cy="2808076"/>
          </a:xfrm>
          <a:prstGeom prst="rect">
            <a:avLst/>
          </a:prstGeom>
          <a:noFill/>
        </p:spPr>
        <p:txBody>
          <a:bodyPr wrap="square" rtlCol="0">
            <a:spAutoFit/>
          </a:bodyPr>
          <a:lstStyle/>
          <a:p>
            <a:pPr algn="just">
              <a:lnSpc>
                <a:spcPct val="150000"/>
              </a:lnSpc>
            </a:pPr>
            <a:r>
              <a:rPr lang="pt-BR" sz="2000" dirty="0"/>
              <a:t>Baseia-se:</a:t>
            </a:r>
          </a:p>
          <a:p>
            <a:pPr algn="just">
              <a:lnSpc>
                <a:spcPct val="150000"/>
              </a:lnSpc>
            </a:pPr>
            <a:r>
              <a:rPr lang="pt-BR" sz="2000" b="1" dirty="0"/>
              <a:t>Questionário da Amostra </a:t>
            </a:r>
            <a:r>
              <a:rPr lang="pt-BR" sz="2000" dirty="0"/>
              <a:t>que contém 108 itens e é aplicado a cerca de 11% da população;</a:t>
            </a:r>
          </a:p>
          <a:p>
            <a:pPr marL="342900" indent="-342900" algn="just">
              <a:lnSpc>
                <a:spcPct val="150000"/>
              </a:lnSpc>
              <a:buFont typeface="Wingdings" panose="05000000000000000000" pitchFamily="2" charset="2"/>
              <a:buChar char="Ø"/>
            </a:pPr>
            <a:r>
              <a:rPr lang="pt-BR" sz="2000" dirty="0"/>
              <a:t>Investiga, além das informações contidas no Questionário Básico, outras características do domicílio e pesquisa importante informações sociais, econômicas e demográficas dos seus moradores.</a:t>
            </a:r>
          </a:p>
        </p:txBody>
      </p:sp>
      <p:pic>
        <p:nvPicPr>
          <p:cNvPr id="7" name="Imagem 6">
            <a:extLst>
              <a:ext uri="{FF2B5EF4-FFF2-40B4-BE49-F238E27FC236}">
                <a16:creationId xmlns:a16="http://schemas.microsoft.com/office/drawing/2014/main" id="{37DF9D4C-5529-4088-8D2B-0F574952522C}"/>
              </a:ext>
            </a:extLst>
          </p:cNvPr>
          <p:cNvPicPr>
            <a:picLocks noChangeAspect="1"/>
          </p:cNvPicPr>
          <p:nvPr/>
        </p:nvPicPr>
        <p:blipFill rotWithShape="1">
          <a:blip r:embed="rId4"/>
          <a:srcRect t="6514"/>
          <a:stretch/>
        </p:blipFill>
        <p:spPr>
          <a:xfrm>
            <a:off x="431032" y="792598"/>
            <a:ext cx="8382907" cy="3351238"/>
          </a:xfrm>
          <a:prstGeom prst="rect">
            <a:avLst/>
          </a:prstGeom>
        </p:spPr>
      </p:pic>
    </p:spTree>
    <p:extLst>
      <p:ext uri="{BB962C8B-B14F-4D97-AF65-F5344CB8AC3E}">
        <p14:creationId xmlns:p14="http://schemas.microsoft.com/office/powerpoint/2010/main" val="98598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4956</TotalTime>
  <Words>2160</Words>
  <Application>Microsoft Office PowerPoint</Application>
  <PresentationFormat>Apresentação na tela (4:3)</PresentationFormat>
  <Paragraphs>520</Paragraphs>
  <Slides>34</Slides>
  <Notes>32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34</vt:i4>
      </vt:variant>
    </vt:vector>
  </HeadingPairs>
  <TitlesOfParts>
    <vt:vector size="42" baseType="lpstr">
      <vt:lpstr>Arial</vt:lpstr>
      <vt:lpstr>Bookman Old Style</vt:lpstr>
      <vt:lpstr>Calibri</vt:lpstr>
      <vt:lpstr>Cambria Math</vt:lpstr>
      <vt:lpstr>Gill Sans MT</vt:lpstr>
      <vt:lpstr>Wingdings</vt:lpstr>
      <vt:lpstr>Wingdings 3</vt:lpstr>
      <vt:lpstr>Origem</vt:lpstr>
      <vt:lpstr>Microssimulação espacial: aplicação para identificar a estrutura sócio-ocupacional na Sub-Região 4 da RMVPLN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EXPERIMENTO</vt:lpstr>
      <vt:lpstr>O EXPERIMENTO</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dc:creator>
  <cp:lastModifiedBy>Gabriela Carvalho</cp:lastModifiedBy>
  <cp:revision>222</cp:revision>
  <dcterms:created xsi:type="dcterms:W3CDTF">2017-07-25T10:59:31Z</dcterms:created>
  <dcterms:modified xsi:type="dcterms:W3CDTF">2018-12-18T14:46:30Z</dcterms:modified>
</cp:coreProperties>
</file>