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Roboto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Roboto-regular.fntdata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font" Target="fonts/Roboto-italic.fntdata"/><Relationship Id="rId23" Type="http://schemas.openxmlformats.org/officeDocument/2006/relationships/slide" Target="slides/slide18.xml"/><Relationship Id="rId45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Roboto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e3590d5acd_1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e3590d5acd_1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e36fa5dfe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e36fa5dfe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36fa5dfe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e36fa5dfe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e3590d5acd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e3590d5acd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3590d5acd_1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3590d5acd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e3590d5acd_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e3590d5acd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e3590d5acd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e3590d5acd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3590d5acd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3590d5acd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e36f5aa69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e36f5aa69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e35be944b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e35be944b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3590d5ac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e3590d5ac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e3590d5acd_1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e3590d5acd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e3590d5acd_1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e3590d5acd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e3590d5acd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e3590d5acd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e36fa5df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e36fa5df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e3590d5acd_1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e3590d5acd_1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e3744d10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e3744d10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e36f5aa69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e36f5aa69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e3590d5acd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e3590d5acd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e3590d5acd_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e3590d5acd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e3590d5acd_1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e3590d5acd_1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3590d5acd_1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e3590d5acd_1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e35be944b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e35be944b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e36fa5dfe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e36fa5dfe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e36f5aa692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e36f5aa692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AGRUPAMENTO ESPACIAL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e36f5aa69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e36f5aa69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e35be944b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e35be944b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INDEPENDÊNCIA ESPACIAL - PROXIMO DE ZERO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e3590d5acd_1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e3590d5acd_1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Um valor de p baixo, geralmente abaixo de um limite pré-determinado (como 0,05), indica que a diferença ou relação é estatisticamente significativa e improvável de ocorrer ao acaso. Por outro lado, um valor de p alto indica que a diferença ou relação não é estatisticamente significativa e pode ser atribuída ao acaso.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e3590d5acd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e3590d5acd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e3590d5acd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e3590d5acd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e3590d5acd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e3590d5acd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3590d5acd_1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e3590d5acd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e3590d5acd_1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e3590d5acd_1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e3590d5acd_1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e3590d5acd_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e3590d5acd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e3590d5acd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e3590d5acd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e3590d5acd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e3590d5acd_1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e3590d5acd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Relationship Id="rId4" Type="http://schemas.openxmlformats.org/officeDocument/2006/relationships/hyperlink" Target="mailto:gustavo.salgado@inpe.br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311700" y="3316575"/>
            <a:ext cx="8520600" cy="10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0000"/>
                </a:solidFill>
                <a:highlight>
                  <a:schemeClr val="lt1"/>
                </a:highlight>
              </a:rPr>
              <a:t>um exercício com a Região do Baixo Tocantins</a:t>
            </a:r>
            <a:endParaRPr>
              <a:solidFill>
                <a:srgbClr val="000000"/>
              </a:solidFill>
              <a:highlight>
                <a:schemeClr val="lt1"/>
              </a:highlight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2719500" y="4294575"/>
            <a:ext cx="3705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Aluno: Gustavo Piva Lopes Salgado</a:t>
            </a:r>
            <a:endParaRPr b="1" sz="13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Professores: Silvana Amaral e Marcos Adami </a:t>
            </a:r>
            <a:endParaRPr b="1" sz="13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3"/>
          <p:cNvSpPr txBox="1"/>
          <p:nvPr>
            <p:ph type="ctrTitle"/>
          </p:nvPr>
        </p:nvSpPr>
        <p:spPr>
          <a:xfrm>
            <a:off x="714375" y="1721775"/>
            <a:ext cx="7715100" cy="159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rgbClr val="000000"/>
                </a:solidFill>
                <a:highlight>
                  <a:schemeClr val="lt1"/>
                </a:highlight>
              </a:rPr>
              <a:t> A ACURÁCIA</a:t>
            </a:r>
            <a:r>
              <a:rPr b="1" lang="en" sz="2500">
                <a:solidFill>
                  <a:srgbClr val="000000"/>
                </a:solidFill>
                <a:highlight>
                  <a:schemeClr val="lt1"/>
                </a:highlight>
              </a:rPr>
              <a:t> DE ESTIMATIVA DA GRADE POPULACIONAL GLOBAL </a:t>
            </a:r>
            <a:r>
              <a:rPr b="1" i="1" lang="en" sz="2500">
                <a:solidFill>
                  <a:srgbClr val="000000"/>
                </a:solidFill>
                <a:highlight>
                  <a:schemeClr val="lt1"/>
                </a:highlight>
              </a:rPr>
              <a:t>WORLDPOP </a:t>
            </a:r>
            <a:r>
              <a:rPr b="1" lang="en" sz="2500">
                <a:solidFill>
                  <a:srgbClr val="000000"/>
                </a:solidFill>
                <a:highlight>
                  <a:schemeClr val="lt1"/>
                </a:highlight>
              </a:rPr>
              <a:t>PARA AS ÁREAS RURAIS DA AMAZÔNIA PARAENSE:</a:t>
            </a:r>
            <a:endParaRPr sz="2300">
              <a:solidFill>
                <a:srgbClr val="000000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8007" y="54607"/>
            <a:ext cx="1053000" cy="10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2243700" y="54600"/>
            <a:ext cx="4656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Pós-graduação em Sensoriamento Remoto</a:t>
            </a:r>
            <a:endParaRPr b="1" sz="13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Introdução ao Geoprocessamento </a:t>
            </a:r>
            <a:endParaRPr b="1" sz="13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Maio de 2023</a:t>
            </a:r>
            <a:endParaRPr b="1" sz="13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311700" y="2599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Imagens de Luzes Noturnas (NTL) e a </a:t>
            </a:r>
            <a:r>
              <a:rPr lang="en"/>
              <a:t>WorldPop</a:t>
            </a:r>
            <a:endParaRPr/>
          </a:p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311700" y="1302750"/>
            <a:ext cx="4592100" cy="33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DMSP/OLS - anos de 2000 a 2011</a:t>
            </a:r>
            <a:endParaRPr>
              <a:solidFill>
                <a:srgbClr val="000000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Departamento de Defesa EUA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Defense Meteorological Satellite Program (DMSP) Operational Line-Scan System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Anos 60’ - TOP SECRET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1973 liberado para civis;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Fenômenos meteorológicos, natureza tática e estratégica, monitoramento de recursos naturais – raios, auroras, vulcões e queima de biomassa, 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radiômetro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luzes noturnas;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Missão encerrada em 2015.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7075" y="1302750"/>
            <a:ext cx="3935426" cy="253801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5067075" y="3891275"/>
            <a:ext cx="256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FONTE: WIKIPEDIA, 2023</a:t>
            </a:r>
            <a:endParaRPr b="1"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311700" y="2599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Imagens </a:t>
            </a:r>
            <a:r>
              <a:rPr lang="en"/>
              <a:t>de Luzes Noturnas (NTL) e a WorldPop</a:t>
            </a:r>
            <a:endParaRPr/>
          </a:p>
        </p:txBody>
      </p:sp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311700" y="1355725"/>
            <a:ext cx="4203900" cy="3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SUOMI NPP/VIIRS - anos de 2012 a 2016</a:t>
            </a:r>
            <a:endParaRPr>
              <a:solidFill>
                <a:srgbClr val="000000"/>
              </a:solidFill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Projeto entre a 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e NOAA lançado em 2011;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onitoramento de recursos naturais, fenômenos meteorológicos e processos associados às mudanças climáticas do todo Sistema Terrestre: nuvens, oceanos, vegetação, gelo, Terra e atmosfera;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Sensor Visible Infrared Imaging Radiometer Suite (VIIRS)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Calibração onboard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7075" y="1355725"/>
            <a:ext cx="4323624" cy="2432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/>
        </p:nvSpPr>
        <p:spPr>
          <a:xfrm>
            <a:off x="4867900" y="3787775"/>
            <a:ext cx="256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FONTE: WIKIPEDIA, 2023</a:t>
            </a:r>
            <a:endParaRPr b="1"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311700" y="2599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Sensores de Luzes Noturnas (NTL) e a WorldPop</a:t>
            </a:r>
            <a:endParaRPr/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50" y="1089725"/>
            <a:ext cx="5447650" cy="33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/>
        </p:nvSpPr>
        <p:spPr>
          <a:xfrm>
            <a:off x="6211500" y="2072450"/>
            <a:ext cx="2620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FONTE: AMARAL, S. Imagens de Luzes Noturnas (Nighttime Lights Imagery) 2023. 185 slides. Slides de aula. SER 205 - Introdução ao Sensoriamento Remoto, Programa de Pós-graduação em Sensoriamento Remoto, Instituto Nacional de Pesquisas Espaciais.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type="title"/>
          </p:nvPr>
        </p:nvSpPr>
        <p:spPr>
          <a:xfrm>
            <a:off x="311700" y="167100"/>
            <a:ext cx="33321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Grades Estatísticas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IBGE</a:t>
            </a:r>
            <a:endParaRPr/>
          </a:p>
        </p:txBody>
      </p:sp>
      <p:sp>
        <p:nvSpPr>
          <p:cNvPr id="176" name="Google Shape;176;p25"/>
          <p:cNvSpPr txBox="1"/>
          <p:nvPr>
            <p:ph idx="1" type="body"/>
          </p:nvPr>
        </p:nvSpPr>
        <p:spPr>
          <a:xfrm>
            <a:off x="311700" y="1229875"/>
            <a:ext cx="29388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Ferramenta elaborada para organização e apresentação de dados coletados durante o Censo 2010.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Composta por células delimitadas por linhas de latitude e longitude.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Identificadas por um código numérico único.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5226" y="603650"/>
            <a:ext cx="5698776" cy="429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7421700" y="270900"/>
            <a:ext cx="172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FONTE: IBGE, 2023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Grades Estatísticas do IBGE</a:t>
            </a:r>
            <a:endParaRPr/>
          </a:p>
        </p:txBody>
      </p:sp>
      <p:sp>
        <p:nvSpPr>
          <p:cNvPr id="184" name="Google Shape;184;p26"/>
          <p:cNvSpPr txBox="1"/>
          <p:nvPr/>
        </p:nvSpPr>
        <p:spPr>
          <a:xfrm>
            <a:off x="311700" y="1017800"/>
            <a:ext cx="87894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Produção de informações estatísticas de diferentes tipos: 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AutoNum type="romanLcPeriod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opulação;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AutoNum type="romanLcPeriod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Habitação;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AutoNum type="romanLcPeriod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Educação;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AutoNum type="romanLcPeriod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Trabalho;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AutoNum type="romanLcPeriod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Renda;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AutoNum type="romanLcPeriod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etc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Referência espacial para pesquisas e estudos realizados pelo IBGE e outros órgãos.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Parâmetro de análise de acurácia para estimativas de variáveis do território brasileiro.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Auxílio na formulação e implementação de políticas públicas e planejamento de atividades econômicas e sociais em todo o país.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4539" y="0"/>
            <a:ext cx="617946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>
            <p:ph type="title"/>
          </p:nvPr>
        </p:nvSpPr>
        <p:spPr>
          <a:xfrm>
            <a:off x="311700" y="410000"/>
            <a:ext cx="25815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Área de Estudo</a:t>
            </a:r>
            <a:endParaRPr/>
          </a:p>
        </p:txBody>
      </p:sp>
      <p:sp>
        <p:nvSpPr>
          <p:cNvPr id="191" name="Google Shape;191;p27"/>
          <p:cNvSpPr txBox="1"/>
          <p:nvPr/>
        </p:nvSpPr>
        <p:spPr>
          <a:xfrm>
            <a:off x="78575" y="1385900"/>
            <a:ext cx="3000000" cy="14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Baixo-Tocantins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Nordeste da Amazônia Paraense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Cobertura vegetal: floresta equatorial densa</a:t>
            </a:r>
            <a:endParaRPr/>
          </a:p>
        </p:txBody>
      </p:sp>
      <p:sp>
        <p:nvSpPr>
          <p:cNvPr id="192" name="Google Shape;192;p27"/>
          <p:cNvSpPr txBox="1"/>
          <p:nvPr/>
        </p:nvSpPr>
        <p:spPr>
          <a:xfrm>
            <a:off x="3072000" y="4264775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DATUM: WGS84</a:t>
            </a:r>
            <a:endParaRPr b="1" sz="11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COORDENADAS GEOGRÁFICAS</a:t>
            </a:r>
            <a:endParaRPr b="1" sz="11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FONTE DE DADOS: IBGE, GOOGLE EARTH</a:t>
            </a:r>
            <a:endParaRPr b="1" sz="11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7"/>
          <p:cNvSpPr/>
          <p:nvPr/>
        </p:nvSpPr>
        <p:spPr>
          <a:xfrm>
            <a:off x="8470950" y="292825"/>
            <a:ext cx="316500" cy="455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F7F7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194" name="Google Shape;194;p27"/>
          <p:cNvSpPr txBox="1"/>
          <p:nvPr/>
        </p:nvSpPr>
        <p:spPr>
          <a:xfrm>
            <a:off x="3078575" y="174175"/>
            <a:ext cx="377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 REGIÃO DO BAIXO TOCANTINS, PARÁ</a:t>
            </a:r>
            <a:endParaRPr b="1"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E SEUS MUNICÍPIOS</a:t>
            </a:r>
            <a:endParaRPr b="1"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5" name="Google Shape;1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6270" y="3686400"/>
            <a:ext cx="1637731" cy="1457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Área de Estudo</a:t>
            </a:r>
            <a:endParaRPr/>
          </a:p>
        </p:txBody>
      </p:sp>
      <p:sp>
        <p:nvSpPr>
          <p:cNvPr id="201" name="Google Shape;201;p28"/>
          <p:cNvSpPr txBox="1"/>
          <p:nvPr>
            <p:ph idx="1" type="body"/>
          </p:nvPr>
        </p:nvSpPr>
        <p:spPr>
          <a:xfrm>
            <a:off x="311700" y="110842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Exploração histórica: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Cacau e seringueira (até a década de 1970)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Exploração madeireira e monocultura da pimenta-do-reino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Atividades econômicas atualmente: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Pesca, agricultura ( &gt;60% da renda local) e extrativismo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Bacia do Tocantins-Araguaia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Usina Hidrelétrica de Tucuruí (1984)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Distribuição da população rural: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Terra firme: agricultura tradicional de corte e queima (cultivo de mandioca)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Região das ilhas: produção de açaí e incidência de buritizais</a:t>
            </a:r>
            <a:endParaRPr/>
          </a:p>
        </p:txBody>
      </p:sp>
      <p:sp>
        <p:nvSpPr>
          <p:cNvPr id="202" name="Google Shape;202;p28"/>
          <p:cNvSpPr txBox="1"/>
          <p:nvPr/>
        </p:nvSpPr>
        <p:spPr>
          <a:xfrm>
            <a:off x="221450" y="4137375"/>
            <a:ext cx="600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ALMEIDA, R. Amazônia, Pará e o mundo das águas do Baixo Tocantins. </a:t>
            </a:r>
            <a:r>
              <a:rPr b="1" lang="en" sz="9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Estudos Avançados</a:t>
            </a:r>
            <a:r>
              <a:rPr lang="en" sz="9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, São Paulo, v. 24, n. 68, p. 269-288 2010</a:t>
            </a:r>
            <a:endParaRPr sz="900"/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595" y="409995"/>
            <a:ext cx="3467425" cy="2324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4" name="Google Shape;204;p28"/>
          <p:cNvSpPr txBox="1"/>
          <p:nvPr/>
        </p:nvSpPr>
        <p:spPr>
          <a:xfrm>
            <a:off x="6319825" y="2686425"/>
            <a:ext cx="256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FONTE: WIKIPEDIA, 2023</a:t>
            </a:r>
            <a:endParaRPr b="1"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25" y="134450"/>
            <a:ext cx="6336711" cy="463715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9"/>
          <p:cNvSpPr txBox="1"/>
          <p:nvPr/>
        </p:nvSpPr>
        <p:spPr>
          <a:xfrm>
            <a:off x="6272100" y="3398025"/>
            <a:ext cx="256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FONTE: Elaborado pelo autor.</a:t>
            </a:r>
            <a:endParaRPr b="1" sz="1200"/>
          </a:p>
        </p:txBody>
      </p:sp>
      <p:sp>
        <p:nvSpPr>
          <p:cNvPr id="211" name="Google Shape;211;p29"/>
          <p:cNvSpPr txBox="1"/>
          <p:nvPr>
            <p:ph type="title"/>
          </p:nvPr>
        </p:nvSpPr>
        <p:spPr>
          <a:xfrm>
            <a:off x="6515925" y="324600"/>
            <a:ext cx="2560200" cy="14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/>
              <a:t>FLUXOGRAMA DOS PROCEDIMENTOS</a:t>
            </a:r>
            <a:endParaRPr sz="23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Materiais e Métodos</a:t>
            </a:r>
            <a:endParaRPr/>
          </a:p>
        </p:txBody>
      </p:sp>
      <p:sp>
        <p:nvSpPr>
          <p:cNvPr id="217" name="Google Shape;217;p30"/>
          <p:cNvSpPr txBox="1"/>
          <p:nvPr>
            <p:ph idx="1" type="body"/>
          </p:nvPr>
        </p:nvSpPr>
        <p:spPr>
          <a:xfrm>
            <a:off x="311700" y="1229875"/>
            <a:ext cx="8520600" cy="20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Grade Estatística do CENSO IBGE 2010 - id75 / Shapefile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Grade Populacional WorldPop - bra_2010_1km_ASCII_XYZ / Raster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Softwares Qgis e GeoDa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63325"/>
            <a:ext cx="1646049" cy="164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0875" y="3114863"/>
            <a:ext cx="1542975" cy="154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311700" y="2671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Materiais e Métodos</a:t>
            </a:r>
            <a:endParaRPr/>
          </a:p>
        </p:txBody>
      </p:sp>
      <p:sp>
        <p:nvSpPr>
          <p:cNvPr id="225" name="Google Shape;225;p31"/>
          <p:cNvSpPr txBox="1"/>
          <p:nvPr/>
        </p:nvSpPr>
        <p:spPr>
          <a:xfrm>
            <a:off x="311700" y="1043000"/>
            <a:ext cx="5024700" cy="3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	Preparando os dados para sobreposição</a:t>
            </a:r>
            <a:endParaRPr b="1"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Obtenção dos conjuntos de dados IBGE e WorldPop;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Transformação do dado raster WorldPop para grade de polígonos vetoriais em arquivo shapefile;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Recorte das grades rurais do IBGE por atributo rural e posterior recorte da WorldPop pela IBGE rural;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Replicação de grade WorldPop com valores </a:t>
            </a: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estimados zerados</a:t>
            </a: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;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Criação de centróides das grades IBGE;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Atribuição dos valores dos centróides IBGE para grade WorldPop para a criação de grade de dados IBGE com as mesmas dimensões e os mesmos limites que a grade WorldPop original;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Criação de um novo shapefile que </a:t>
            </a: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contém</a:t>
            </a: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 os valores tanto do IBGE quanto do WorldPop.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650" y="1043000"/>
            <a:ext cx="3276649" cy="22479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7" name="Google Shape;227;p31"/>
          <p:cNvSpPr txBox="1"/>
          <p:nvPr/>
        </p:nvSpPr>
        <p:spPr>
          <a:xfrm>
            <a:off x="6272100" y="3398025"/>
            <a:ext cx="256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FONTE: Elaborado pelo autor.</a:t>
            </a:r>
            <a:endParaRPr b="1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Introdução</a:t>
            </a:r>
            <a:endParaRPr/>
          </a:p>
        </p:txBody>
      </p:sp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164300" y="1078700"/>
            <a:ext cx="8865300" cy="3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Importância da compreensão da distribuição populacional para enfrentar os desafios globais atuais: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1" marL="51435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Mudanças climáticas; perda da biodiversidade; escassez de recursos naturais; pobreza; desigualdade socioeconômica; violência; guerras; migrações em massa; pandemias.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358"/>
              <a:buNone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Limitações das informações sobre a distribuição populacional: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1" marL="51435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Disponibilização em áreas administrativas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1" marL="5143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Dificuldade de analisar fenômenos irregulares (MAUP)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1500"/>
              </a:spcBef>
              <a:spcAft>
                <a:spcPts val="1200"/>
              </a:spcAft>
              <a:buSzPts val="358"/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4500"/>
            <a:ext cx="4529365" cy="4690350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33" name="Google Shape;23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0200" y="210277"/>
            <a:ext cx="4572000" cy="4690348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234" name="Google Shape;234;p32"/>
          <p:cNvSpPr txBox="1"/>
          <p:nvPr/>
        </p:nvSpPr>
        <p:spPr>
          <a:xfrm>
            <a:off x="224700" y="260225"/>
            <a:ext cx="279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DISTRIBUIÇÃO POPULACIONAL </a:t>
            </a:r>
            <a:endParaRPr b="1" sz="13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32"/>
          <p:cNvSpPr txBox="1"/>
          <p:nvPr/>
        </p:nvSpPr>
        <p:spPr>
          <a:xfrm>
            <a:off x="4809000" y="260225"/>
            <a:ext cx="279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DISTRIBUIÇÃO POPULACIONAL </a:t>
            </a:r>
            <a:endParaRPr b="1" sz="13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138" y="152400"/>
            <a:ext cx="471371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 txBox="1"/>
          <p:nvPr/>
        </p:nvSpPr>
        <p:spPr>
          <a:xfrm>
            <a:off x="2486925" y="152400"/>
            <a:ext cx="279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DISTRIBUIÇÃO POPULACIONAL </a:t>
            </a:r>
            <a:endParaRPr b="1" sz="13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>
            <p:ph type="title"/>
          </p:nvPr>
        </p:nvSpPr>
        <p:spPr>
          <a:xfrm>
            <a:off x="311700" y="1814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Materiais e Métodos</a:t>
            </a:r>
            <a:endParaRPr/>
          </a:p>
        </p:txBody>
      </p:sp>
      <p:sp>
        <p:nvSpPr>
          <p:cNvPr id="247" name="Google Shape;247;p34"/>
          <p:cNvSpPr txBox="1"/>
          <p:nvPr>
            <p:ph idx="1" type="body"/>
          </p:nvPr>
        </p:nvSpPr>
        <p:spPr>
          <a:xfrm>
            <a:off x="-229750" y="789200"/>
            <a:ext cx="7866300" cy="39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Erro Absoluto (EA): → EA = |</a:t>
            </a: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X - X̄</a:t>
            </a: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|</a:t>
            </a:r>
            <a:endParaRPr b="1"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111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  <a:highlight>
                  <a:srgbClr val="F7F7F8"/>
                </a:highlight>
              </a:rPr>
              <a:t>avalia a precisão da estimativa em termos de magnitude</a:t>
            </a:r>
            <a:endParaRPr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Erro Relativo (ER): → ER = (|X </a:t>
            </a: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- Y</a:t>
            </a: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| / Y) x 100</a:t>
            </a:r>
            <a:endParaRPr b="1"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111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  <a:highlight>
                  <a:srgbClr val="F7F7F8"/>
                </a:highlight>
              </a:rPr>
              <a:t>compara os erros em relação ao tamanho dos valores de referência</a:t>
            </a:r>
            <a:endParaRPr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Erro Percentual Médio Absoluto (EPMA): → EPMA = (1/n) x Σ(|(X - Y) / Y|) x 100</a:t>
            </a:r>
            <a:endParaRPr b="1"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111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  <a:highlight>
                  <a:srgbClr val="F7F7F8"/>
                </a:highlight>
              </a:rPr>
              <a:t>avalia o desempenho médio da estimativa em relação aos valores de referência</a:t>
            </a:r>
            <a:endParaRPr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Erro Quadrático Médio (EQM): → EQM = (1/n) x Σ((X - Y)²)</a:t>
            </a:r>
            <a:endParaRPr b="1"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111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  <a:highlight>
                  <a:srgbClr val="F7F7F8"/>
                </a:highlight>
              </a:rPr>
              <a:t>mede a dispersão dos erros e penaliza erros maiores de forma mais significativa</a:t>
            </a:r>
            <a:endParaRPr sz="1300">
              <a:solidFill>
                <a:srgbClr val="374151"/>
              </a:solidFill>
              <a:highlight>
                <a:srgbClr val="F7F7F8"/>
              </a:highlight>
            </a:endParaRPr>
          </a:p>
        </p:txBody>
      </p:sp>
      <p:sp>
        <p:nvSpPr>
          <p:cNvPr id="248" name="Google Shape;248;p34"/>
          <p:cNvSpPr txBox="1"/>
          <p:nvPr/>
        </p:nvSpPr>
        <p:spPr>
          <a:xfrm>
            <a:off x="6919750" y="121450"/>
            <a:ext cx="2131200" cy="18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X = Valor Estimado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X̄ = Valor Estimado Médio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Y = Valor Oficial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Ȳ = Valor Médio Oficial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N = nº de grades espaciais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/>
          <p:nvPr>
            <p:ph type="title"/>
          </p:nvPr>
        </p:nvSpPr>
        <p:spPr>
          <a:xfrm>
            <a:off x="311700" y="1814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Materiais e Métodos</a:t>
            </a:r>
            <a:endParaRPr/>
          </a:p>
        </p:txBody>
      </p:sp>
      <p:sp>
        <p:nvSpPr>
          <p:cNvPr id="254" name="Google Shape;254;p35"/>
          <p:cNvSpPr txBox="1"/>
          <p:nvPr>
            <p:ph idx="1" type="body"/>
          </p:nvPr>
        </p:nvSpPr>
        <p:spPr>
          <a:xfrm>
            <a:off x="-229750" y="789200"/>
            <a:ext cx="7367400" cy="39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Raiz do Erro Quadrático Médio (RMSE): → RMSE = √(EQM)</a:t>
            </a:r>
            <a:endParaRPr b="1"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1115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  <a:highlight>
                  <a:srgbClr val="F7F7F8"/>
                </a:highlight>
              </a:rPr>
              <a:t>estimativa do erro médio em unidades originais</a:t>
            </a:r>
            <a:endParaRPr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Coeficiente de Determinação (R²): → R² = 1 - (Σ(X - Y)² / Σ(Y - Ȳ)²)</a:t>
            </a:r>
            <a:endParaRPr b="1"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1115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  <a:highlight>
                  <a:srgbClr val="F7F7F8"/>
                </a:highlight>
              </a:rPr>
              <a:t>avalia o grau de ajuste de um modelo de regressão aos dados e a qualidade da estimativa</a:t>
            </a:r>
            <a:endParaRPr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Coeficiente de Correlação de Pearson: → r = Σ((X - X̄)(Y - Ȳ)) / √(Σ(X - X̄)² * Σ(Y - Ȳ)²)</a:t>
            </a:r>
            <a:endParaRPr b="1"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1115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300"/>
              <a:buChar char="●"/>
            </a:pPr>
            <a:r>
              <a:rPr lang="en" sz="1300">
                <a:solidFill>
                  <a:srgbClr val="374151"/>
                </a:solidFill>
                <a:highlight>
                  <a:srgbClr val="F7F7F8"/>
                </a:highlight>
              </a:rPr>
              <a:t>verifica a correlação entre os valores estimados e os valores de referência</a:t>
            </a:r>
            <a:endParaRPr sz="1400">
              <a:solidFill>
                <a:srgbClr val="374151"/>
              </a:solidFill>
              <a:highlight>
                <a:srgbClr val="F7F7F8"/>
              </a:highlight>
            </a:endParaRPr>
          </a:p>
        </p:txBody>
      </p:sp>
      <p:sp>
        <p:nvSpPr>
          <p:cNvPr id="255" name="Google Shape;255;p35"/>
          <p:cNvSpPr txBox="1"/>
          <p:nvPr/>
        </p:nvSpPr>
        <p:spPr>
          <a:xfrm>
            <a:off x="7137700" y="299600"/>
            <a:ext cx="1924500" cy="18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X = Valor Estimado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X̄ = Valor Estimado Médio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Y = Valor Oficial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Ȳ = Valor Médio Oficial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N = nº de grades espaciais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/>
          <p:nvPr>
            <p:ph type="title"/>
          </p:nvPr>
        </p:nvSpPr>
        <p:spPr>
          <a:xfrm>
            <a:off x="311700" y="2671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Materiais e Métodos</a:t>
            </a:r>
            <a:endParaRPr/>
          </a:p>
        </p:txBody>
      </p:sp>
      <p:sp>
        <p:nvSpPr>
          <p:cNvPr id="261" name="Google Shape;261;p36"/>
          <p:cNvSpPr txBox="1"/>
          <p:nvPr/>
        </p:nvSpPr>
        <p:spPr>
          <a:xfrm>
            <a:off x="311700" y="1043000"/>
            <a:ext cx="5024700" cy="162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	Cálculos de campo para a grade e criação de novas colunas</a:t>
            </a:r>
            <a:endParaRPr b="1"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Erros absolutos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Erros relativos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Erro quadrático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Variância do IBGE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Variância do WorldPop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2" name="Google Shape;2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1600" y="874925"/>
            <a:ext cx="3924925" cy="27216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3" name="Google Shape;263;p36"/>
          <p:cNvSpPr txBox="1"/>
          <p:nvPr/>
        </p:nvSpPr>
        <p:spPr>
          <a:xfrm>
            <a:off x="6272100" y="3596600"/>
            <a:ext cx="256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FONTE: Elaborado pelo autor.</a:t>
            </a:r>
            <a:endParaRPr b="1" sz="1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/>
          <p:nvPr>
            <p:ph type="title"/>
          </p:nvPr>
        </p:nvSpPr>
        <p:spPr>
          <a:xfrm>
            <a:off x="311700" y="1814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Materiais e Métodos</a:t>
            </a:r>
            <a:endParaRPr/>
          </a:p>
        </p:txBody>
      </p:sp>
      <p:sp>
        <p:nvSpPr>
          <p:cNvPr id="269" name="Google Shape;269;p37"/>
          <p:cNvSpPr txBox="1"/>
          <p:nvPr>
            <p:ph idx="1" type="body"/>
          </p:nvPr>
        </p:nvSpPr>
        <p:spPr>
          <a:xfrm>
            <a:off x="-229750" y="789200"/>
            <a:ext cx="7367400" cy="39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74151"/>
                </a:solidFill>
                <a:highlight>
                  <a:srgbClr val="F7F7F8"/>
                </a:highlight>
              </a:rPr>
              <a:t>	</a:t>
            </a:r>
            <a:r>
              <a:rPr b="1" lang="en" sz="1300">
                <a:solidFill>
                  <a:srgbClr val="374151"/>
                </a:solidFill>
                <a:highlight>
                  <a:srgbClr val="F7F7F8"/>
                </a:highlight>
              </a:rPr>
              <a:t>Índice de Moran: → IM =  (N / S0) * [(Σwij * (xi - x̄) * (xj - x̄)) / (Σ(xi - x̄)²)]</a:t>
            </a:r>
            <a:endParaRPr b="1" sz="13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74151"/>
                </a:solidFill>
                <a:highlight>
                  <a:srgbClr val="F7F7F8"/>
                </a:highlight>
              </a:rPr>
              <a:t>Avalia a autocorrelação espacial dos erros entre os conjuntos de dados:</a:t>
            </a:r>
            <a:endParaRPr sz="14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Char char="●"/>
            </a:pPr>
            <a:r>
              <a:rPr lang="en" sz="1400">
                <a:solidFill>
                  <a:srgbClr val="374151"/>
                </a:solidFill>
                <a:highlight>
                  <a:srgbClr val="F7F7F8"/>
                </a:highlight>
              </a:rPr>
              <a:t>inúmeras permutações aleatórias dos valores dos atributos de cada área, calculando o Índice de Moran para cada uma destas permutações aleatórias</a:t>
            </a:r>
            <a:endParaRPr sz="14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175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Char char="●"/>
            </a:pPr>
            <a:r>
              <a:rPr lang="en" sz="1400">
                <a:solidFill>
                  <a:srgbClr val="374151"/>
                </a:solidFill>
                <a:highlight>
                  <a:srgbClr val="F7F7F8"/>
                </a:highlight>
              </a:rPr>
              <a:t>Valor-p = pseudo significância</a:t>
            </a:r>
            <a:endParaRPr sz="14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175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Char char="●"/>
            </a:pPr>
            <a:r>
              <a:rPr lang="en" sz="1400">
                <a:solidFill>
                  <a:srgbClr val="374151"/>
                </a:solidFill>
                <a:highlight>
                  <a:srgbClr val="F7F7F8"/>
                </a:highlight>
              </a:rPr>
              <a:t>Nível de confiança = 95% (probabilidade de um intervalo pseudo normal conter o valor encontrado)</a:t>
            </a:r>
            <a:endParaRPr sz="14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Char char="●"/>
            </a:pPr>
            <a:r>
              <a:rPr lang="en" sz="1400">
                <a:solidFill>
                  <a:srgbClr val="374151"/>
                </a:solidFill>
                <a:highlight>
                  <a:srgbClr val="F7F7F8"/>
                </a:highlight>
              </a:rPr>
              <a:t>IM</a:t>
            </a:r>
            <a:r>
              <a:rPr lang="en" sz="700">
                <a:solidFill>
                  <a:srgbClr val="374151"/>
                </a:solidFill>
                <a:highlight>
                  <a:srgbClr val="F7F7F8"/>
                </a:highlight>
              </a:rPr>
              <a:t>0 = </a:t>
            </a:r>
            <a:r>
              <a:rPr lang="en" sz="1400">
                <a:solidFill>
                  <a:srgbClr val="374151"/>
                </a:solidFill>
                <a:highlight>
                  <a:srgbClr val="F7F7F8"/>
                </a:highlight>
              </a:rPr>
              <a:t>não há autocorrelação espacial (aleatoriedade) - dentro dos 95%</a:t>
            </a:r>
            <a:endParaRPr sz="14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Char char="●"/>
            </a:pPr>
            <a:r>
              <a:rPr lang="en" sz="1400">
                <a:solidFill>
                  <a:srgbClr val="374151"/>
                </a:solidFill>
                <a:highlight>
                  <a:srgbClr val="F7F7F8"/>
                </a:highlight>
              </a:rPr>
              <a:t>IM</a:t>
            </a:r>
            <a:r>
              <a:rPr lang="en" sz="700">
                <a:solidFill>
                  <a:srgbClr val="374151"/>
                </a:solidFill>
                <a:highlight>
                  <a:srgbClr val="F7F7F8"/>
                </a:highlight>
              </a:rPr>
              <a:t>1 = </a:t>
            </a:r>
            <a:r>
              <a:rPr lang="en" sz="1400">
                <a:solidFill>
                  <a:srgbClr val="374151"/>
                </a:solidFill>
                <a:highlight>
                  <a:srgbClr val="F7F7F8"/>
                </a:highlight>
              </a:rPr>
              <a:t>há autocorrelação espacial (dependência espacial) - dentro dos 5%</a:t>
            </a:r>
            <a:endParaRPr sz="1400">
              <a:solidFill>
                <a:srgbClr val="374151"/>
              </a:solidFill>
              <a:highlight>
                <a:srgbClr val="F7F7F8"/>
              </a:highlight>
            </a:endParaRPr>
          </a:p>
        </p:txBody>
      </p:sp>
      <p:sp>
        <p:nvSpPr>
          <p:cNvPr id="270" name="Google Shape;270;p37"/>
          <p:cNvSpPr txBox="1"/>
          <p:nvPr/>
        </p:nvSpPr>
        <p:spPr>
          <a:xfrm>
            <a:off x="7137700" y="0"/>
            <a:ext cx="1924500" cy="40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S0 = soma dos pesos de conectividade espacial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wij = peso de conectividade entre as unidades i e j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xi e xj = os valores das unidades i e j, respectivamente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X = Valor Estimado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X̄ = Valor Estimado Médio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Y = Valor Oficial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Ȳ = Valor Médio Oficial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N = nº de grades espaciais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 txBox="1"/>
          <p:nvPr>
            <p:ph type="title"/>
          </p:nvPr>
        </p:nvSpPr>
        <p:spPr>
          <a:xfrm>
            <a:off x="311700" y="2671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Materiais e Métodos</a:t>
            </a:r>
            <a:endParaRPr/>
          </a:p>
        </p:txBody>
      </p:sp>
      <p:sp>
        <p:nvSpPr>
          <p:cNvPr id="276" name="Google Shape;276;p38"/>
          <p:cNvSpPr txBox="1"/>
          <p:nvPr/>
        </p:nvSpPr>
        <p:spPr>
          <a:xfrm>
            <a:off x="311700" y="1043000"/>
            <a:ext cx="46809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	Estatística Espacial</a:t>
            </a:r>
            <a:endParaRPr b="1"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Gerenciamento de Pesos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Vizinhos mais próximos (K-Nearest Neighbors)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Métrica Euclidiana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8 vizinhos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Índice de Moran Bivariado Local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Valores de previsão WorldPop vs valores de referência IBGE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100"/>
              <a:buFont typeface="Roboto"/>
              <a:buAutoNum type="arabicPeriod"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Índice de Moran Univariado Local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228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Erros relativos em cada célula das grades</a:t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7" name="Google Shape;2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100" y="1043000"/>
            <a:ext cx="3567475" cy="23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 txBox="1"/>
          <p:nvPr/>
        </p:nvSpPr>
        <p:spPr>
          <a:xfrm>
            <a:off x="6272100" y="3398025"/>
            <a:ext cx="256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FONTE: Elaborado pelo autor.</a:t>
            </a:r>
            <a:endParaRPr b="1" sz="1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"/>
          <p:cNvSpPr txBox="1"/>
          <p:nvPr>
            <p:ph type="title"/>
          </p:nvPr>
        </p:nvSpPr>
        <p:spPr>
          <a:xfrm>
            <a:off x="311700" y="442925"/>
            <a:ext cx="8520600" cy="36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Resultados</a:t>
            </a:r>
            <a:endParaRPr sz="3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00" y="116675"/>
            <a:ext cx="5943600" cy="4752975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289" name="Google Shape;289;p40"/>
          <p:cNvSpPr txBox="1"/>
          <p:nvPr/>
        </p:nvSpPr>
        <p:spPr>
          <a:xfrm>
            <a:off x="6272100" y="3398025"/>
            <a:ext cx="256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FONTE: Elaborado pelo autor.</a:t>
            </a:r>
            <a:endParaRPr b="1" sz="1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425"/>
            <a:ext cx="4661825" cy="503263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1"/>
          <p:cNvSpPr txBox="1"/>
          <p:nvPr/>
        </p:nvSpPr>
        <p:spPr>
          <a:xfrm>
            <a:off x="471500" y="321475"/>
            <a:ext cx="173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Erro Absoluto</a:t>
            </a:r>
            <a:br>
              <a:rPr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(Quebras Naturais)</a:t>
            </a:r>
            <a:endParaRPr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" name="Google Shape;29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7200" y="55425"/>
            <a:ext cx="4386659" cy="503264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1"/>
          <p:cNvSpPr txBox="1"/>
          <p:nvPr/>
        </p:nvSpPr>
        <p:spPr>
          <a:xfrm>
            <a:off x="5067300" y="321475"/>
            <a:ext cx="173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Erro Relativo</a:t>
            </a:r>
            <a:br>
              <a:rPr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(Quebras Naturais)</a:t>
            </a:r>
            <a:endParaRPr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</a:t>
            </a:r>
            <a:r>
              <a:rPr lang="en"/>
              <a:t>UP (Modifiable Areal Unit Problem)</a:t>
            </a:r>
            <a:endParaRPr/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311700" y="1078700"/>
            <a:ext cx="8520600" cy="3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Problema estatístico relacionado à análise de dados agregados em unidades espaciais;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Ocorre devido à arbitrariedade na definição e agregação das unidades espaciais → 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1" marL="9144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○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a escolha das unidades espaciais pode afetar os resultados e interpretações das análises estatísticas;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Pode levar a distorções na compreensão de padrões espaciais;</a:t>
            </a:r>
            <a:endParaRPr sz="800"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263" y="2714600"/>
            <a:ext cx="5229225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/>
        </p:nvSpPr>
        <p:spPr>
          <a:xfrm>
            <a:off x="6036500" y="315170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FONTE: </a:t>
            </a:r>
            <a:r>
              <a:rPr lang="en" sz="800">
                <a:latin typeface="Roboto"/>
                <a:ea typeface="Roboto"/>
                <a:cs typeface="Roboto"/>
                <a:sym typeface="Roboto"/>
              </a:rPr>
              <a:t>Pereira, R. H. M., Banister, D., Schwanen, T., &amp; Wessel, N. (2019). Distributional effects of transport policies on inequalities in access to opportunities in Rio de Janeiro. </a:t>
            </a:r>
            <a:r>
              <a:rPr i="1" lang="en" sz="800">
                <a:latin typeface="Roboto"/>
                <a:ea typeface="Roboto"/>
                <a:cs typeface="Roboto"/>
                <a:sym typeface="Roboto"/>
              </a:rPr>
              <a:t>Journal of Transport and Land Use</a:t>
            </a:r>
            <a:r>
              <a:rPr lang="en" sz="80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i="1" lang="en" sz="800"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en" sz="800">
                <a:latin typeface="Roboto"/>
                <a:ea typeface="Roboto"/>
                <a:cs typeface="Roboto"/>
                <a:sym typeface="Roboto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/>
          <p:nvPr>
            <p:ph type="title"/>
          </p:nvPr>
        </p:nvSpPr>
        <p:spPr>
          <a:xfrm>
            <a:off x="311700" y="1538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Indicadores Estatísticos</a:t>
            </a:r>
            <a:endParaRPr/>
          </a:p>
        </p:txBody>
      </p:sp>
      <p:sp>
        <p:nvSpPr>
          <p:cNvPr id="303" name="Google Shape;303;p42"/>
          <p:cNvSpPr txBox="1"/>
          <p:nvPr>
            <p:ph idx="1" type="body"/>
          </p:nvPr>
        </p:nvSpPr>
        <p:spPr>
          <a:xfrm>
            <a:off x="311700" y="761675"/>
            <a:ext cx="8739300" cy="4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Erro Absoluto (EA) e Relativo (ERP):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População rural total da região  em 2010 era de 345.049 pessoas segundo IBGE, enquanto que a população estimada pela WorldPop foi de 401.828,45, cerca de 16,46% de superestimação. O Erro Absoluto médio foi de 1,86 pessoas, com desvio padrão de 81,85 pessoas e Coeficiente de Variação alto de cerca de 43,86 pessoas.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Erro Percentual Médio Absoluto (EPMA):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136,91% indica que, em média, as estimativas da WorldPop têm um desempenho médio muito aquém do desejado, com uma média de erro percentual grande em relação aos valores oficiais do IBGE.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Erro Quadrático Médio (EQM):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 6.702,82 pessoas indicam uma grande dispersão na previsão. Por conta do expoente ao quadrado que o erro assume, esse indicador é bastante sensível a outliers (valores discrepantes), mas de qualquer modo ela já sugere que as diferenças entre os dois conjuntos de dados são significativas e a acurácia do modelo é baixa.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Raiz do Erro Quadrático Médio (RMSE):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 81,87 pessoas. Isso mostra a magnitude média em termos absolutos.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/>
          <p:nvPr>
            <p:ph type="title"/>
          </p:nvPr>
        </p:nvSpPr>
        <p:spPr>
          <a:xfrm>
            <a:off x="311700" y="1538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Indicadores Estatísticos</a:t>
            </a:r>
            <a:endParaRPr/>
          </a:p>
        </p:txBody>
      </p:sp>
      <p:sp>
        <p:nvSpPr>
          <p:cNvPr id="309" name="Google Shape;309;p43"/>
          <p:cNvSpPr txBox="1"/>
          <p:nvPr>
            <p:ph idx="1" type="body"/>
          </p:nvPr>
        </p:nvSpPr>
        <p:spPr>
          <a:xfrm>
            <a:off x="311700" y="948050"/>
            <a:ext cx="8739300" cy="388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Coeficiente de Determinação (R²):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 com um resultado de 0,3655, o modelo de correlação linear entre os dados explica apenas 1,22% da variância dos valores da WorldPop em relação aos dados oficiais do IBGE.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Coeficiente de Correlação de Pearson: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  0,605, o que significa que as duas variáveis estão positivamente relacionadas, mas de forma moderada.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>
            <p:ph type="title"/>
          </p:nvPr>
        </p:nvSpPr>
        <p:spPr>
          <a:xfrm>
            <a:off x="5694600" y="153875"/>
            <a:ext cx="3359100" cy="21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Índice de Moran Bivariado Local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WorldPop vs IBGE</a:t>
            </a:r>
            <a:endParaRPr sz="2100"/>
          </a:p>
        </p:txBody>
      </p:sp>
      <p:pic>
        <p:nvPicPr>
          <p:cNvPr id="315" name="Google Shape;31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4896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4"/>
          <p:cNvSpPr txBox="1"/>
          <p:nvPr/>
        </p:nvSpPr>
        <p:spPr>
          <a:xfrm>
            <a:off x="2341175" y="4172050"/>
            <a:ext cx="256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FONTE: Elaborado pelo autor.</a:t>
            </a:r>
            <a:endParaRPr b="1" sz="1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/>
          <p:nvPr/>
        </p:nvSpPr>
        <p:spPr>
          <a:xfrm>
            <a:off x="4538438" y="0"/>
            <a:ext cx="448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Mapa de Significância Estatística -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WorldPop vs IBGE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45"/>
          <p:cNvSpPr txBox="1"/>
          <p:nvPr/>
        </p:nvSpPr>
        <p:spPr>
          <a:xfrm>
            <a:off x="519650" y="0"/>
            <a:ext cx="3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Mapa de Agrupamento - WorldPop vs IBGE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3" name="Google Shape;32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158" y="493550"/>
            <a:ext cx="4252566" cy="450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875" y="400200"/>
            <a:ext cx="4185450" cy="4509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 txBox="1"/>
          <p:nvPr>
            <p:ph type="title"/>
          </p:nvPr>
        </p:nvSpPr>
        <p:spPr>
          <a:xfrm>
            <a:off x="5694600" y="153875"/>
            <a:ext cx="3359100" cy="21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Índice de Moran Univariado Local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Erros relativos</a:t>
            </a:r>
            <a:endParaRPr sz="2100"/>
          </a:p>
        </p:txBody>
      </p:sp>
      <p:pic>
        <p:nvPicPr>
          <p:cNvPr id="330" name="Google Shape;33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350" y="99925"/>
            <a:ext cx="472463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6"/>
          <p:cNvSpPr txBox="1"/>
          <p:nvPr/>
        </p:nvSpPr>
        <p:spPr>
          <a:xfrm>
            <a:off x="2690775" y="4159575"/>
            <a:ext cx="256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FONTE: Elaborado pelo autor.</a:t>
            </a:r>
            <a:endParaRPr b="1" sz="1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7"/>
          <p:cNvSpPr txBox="1"/>
          <p:nvPr/>
        </p:nvSpPr>
        <p:spPr>
          <a:xfrm>
            <a:off x="5261600" y="-50000"/>
            <a:ext cx="321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Mapa de Significância Estatística - 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47"/>
          <p:cNvSpPr txBox="1"/>
          <p:nvPr/>
        </p:nvSpPr>
        <p:spPr>
          <a:xfrm>
            <a:off x="676225" y="-50000"/>
            <a:ext cx="305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Mapa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de Agrupamento - 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8" name="Google Shape;33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925" y="350200"/>
            <a:ext cx="4188716" cy="469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899" y="350200"/>
            <a:ext cx="4141100" cy="46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Considerações Finais</a:t>
            </a:r>
            <a:endParaRPr/>
          </a:p>
        </p:txBody>
      </p:sp>
      <p:sp>
        <p:nvSpPr>
          <p:cNvPr id="345" name="Google Shape;345;p4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Grades populacionais como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opção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dados para locais que não possuem dados oficiais ou que não podem ser acessados;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Baixa significância estatística na maior parte da região, com baixa acurácia para a mensuração da população rural da região do Baixo-Tocatins;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Grande concentração de erros relativos na região das Ilhas e em assentamentos próximos a áreas urbanas ao longo de estradas e vias navegáveis;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Teste do modelo de machine learning não leva em consideração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amostras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 território brasileiro?  Amostragem local para a </a:t>
            </a:r>
            <a:r>
              <a:rPr i="1"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Random Forest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traria melhores resultados ?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Outras grades populacionais trariam um resultado mais assertivo?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"/>
            <a:ext cx="9144003" cy="491133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9"/>
          <p:cNvSpPr txBox="1"/>
          <p:nvPr/>
        </p:nvSpPr>
        <p:spPr>
          <a:xfrm>
            <a:off x="2733150" y="0"/>
            <a:ext cx="358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gustavo.salgado@inpe.br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Google Shape;352;p49"/>
          <p:cNvSpPr txBox="1"/>
          <p:nvPr>
            <p:ph type="title"/>
          </p:nvPr>
        </p:nvSpPr>
        <p:spPr>
          <a:xfrm>
            <a:off x="2233925" y="3821625"/>
            <a:ext cx="6211500" cy="114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519">
                <a:solidFill>
                  <a:schemeClr val="accent4"/>
                </a:solidFill>
                <a:highlight>
                  <a:schemeClr val="lt1"/>
                </a:highlight>
              </a:rPr>
              <a:t>Muito obrigado!</a:t>
            </a:r>
            <a:endParaRPr sz="6519">
              <a:solidFill>
                <a:schemeClr val="accent4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950" y="365350"/>
            <a:ext cx="3391475" cy="339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0"/>
          <p:cNvSpPr txBox="1"/>
          <p:nvPr>
            <p:ph idx="1" type="body"/>
          </p:nvPr>
        </p:nvSpPr>
        <p:spPr>
          <a:xfrm>
            <a:off x="3759550" y="1675200"/>
            <a:ext cx="2931300" cy="179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100">
                <a:solidFill>
                  <a:schemeClr val="dk1"/>
                </a:solidFill>
              </a:rPr>
              <a:t>Perguntas</a:t>
            </a:r>
            <a:endParaRPr sz="4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988"/>
            <a:ext cx="9143999" cy="4953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3869925" y="745425"/>
            <a:ext cx="50562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Grades Populacionais Globais (GGP):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90500" lvl="1" marL="45720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Projetos de modelagem da distribuição de dados populacionais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90500" lvl="1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Escala e formato mais úteis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90500" lvl="1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Redução do problema da unidade de área modificável (MAUP)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90500" lvl="1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Aumento da disponibilidade de dados desagregados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6365925" y="4521600"/>
            <a:ext cx="256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FONTE: WORLDPOP, 2023</a:t>
            </a:r>
            <a:endParaRPr b="1"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42201" cy="230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6275" y="0"/>
            <a:ext cx="4607726" cy="239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7250" y="2193125"/>
            <a:ext cx="4915266" cy="295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8684" y="2838488"/>
            <a:ext cx="4831187" cy="2305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2525" y="2251214"/>
            <a:ext cx="4113951" cy="283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311700" y="2242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Utilização</a:t>
            </a:r>
            <a:r>
              <a:rPr lang="en"/>
              <a:t> das Grades Populacionais Globais</a:t>
            </a:r>
            <a:endParaRPr/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125" y="1017800"/>
            <a:ext cx="5541821" cy="38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5929950" y="1017800"/>
            <a:ext cx="30000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Popularização a partir da década de 2010;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Utilização por pesquisadores e órgãos executivos;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Disponibilidade gratuita e </a:t>
            </a:r>
            <a:r>
              <a:rPr i="1"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online.</a:t>
            </a:r>
            <a:endParaRPr i="1"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i="1"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3566700" y="4047900"/>
            <a:ext cx="227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Fonte: ARCHILA BUSTOS et al, 2020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1113075" y="1017800"/>
            <a:ext cx="430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Roboto"/>
                <a:ea typeface="Roboto"/>
                <a:cs typeface="Roboto"/>
                <a:sym typeface="Roboto"/>
              </a:rPr>
              <a:t>Publicações de Trabalhos que utilizam Grades Populacionais Globais</a:t>
            </a:r>
            <a:endParaRPr b="1"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Objetivo</a:t>
            </a:r>
            <a:endParaRPr/>
          </a:p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0" rtl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Avaliar a </a:t>
            </a: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acurácia da</a:t>
            </a: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 </a:t>
            </a: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representação das Grades Populacionais Globais WorldPop para a distribuição populacional em áreas rurais da amazônia paraense, locais com dificuldade de acesso para recenseamento e menor disponibilidade de variáveis para associação em estimativas, através de um exercício prático de sobreposição e extração de indicadores estatísticos entre um conjunto de dados da GGP WorldPop para áreas rurais da Região do Baixo-Tocantins, Estado do Pará, com dados de oficiais de referência produzidos pelo IBGE 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Grade Populacional WorldPop</a:t>
            </a:r>
            <a:endParaRPr/>
          </a:p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311700" y="1221575"/>
            <a:ext cx="8520600" cy="33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Projeto da Escola de Geografia e Ciências Ambientais da Universidade de Southampton, no Reino Unido. Criado a partir de uma combinação dos projetos de grades populacionais AfriPop, AmeriPop e AsiaPop em 2013;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Dados de contagem populacional </a:t>
            </a: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disponível</a:t>
            </a: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 globalmente em nível de país;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Resolução espacial de 3 segundos de arco (cerca de 100 m no equador);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Método de r</a:t>
            </a: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edistribuição dasimétrica e modelagem de densidade populacional baseada em </a:t>
            </a:r>
            <a:r>
              <a:rPr i="1" lang="en" sz="1200">
                <a:solidFill>
                  <a:srgbClr val="374151"/>
                </a:solidFill>
                <a:highlight>
                  <a:srgbClr val="F7F7F8"/>
                </a:highlight>
              </a:rPr>
              <a:t>Random Forest</a:t>
            </a: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;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Covariáveis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type="title"/>
          </p:nvPr>
        </p:nvSpPr>
        <p:spPr>
          <a:xfrm>
            <a:off x="311700" y="2599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ovariáveis WorldPop</a:t>
            </a:r>
            <a:endParaRPr/>
          </a:p>
        </p:txBody>
      </p:sp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311700" y="867775"/>
            <a:ext cx="8520600" cy="37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Mapas</a:t>
            </a: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 de uso do solo; 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Dados de altimetria e estimativas de declividade; 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b="1" lang="en" sz="1200">
                <a:solidFill>
                  <a:srgbClr val="374151"/>
                </a:solidFill>
                <a:highlight>
                  <a:srgbClr val="F7F7F8"/>
                </a:highlight>
              </a:rPr>
              <a:t>Luzes noturnas; </a:t>
            </a:r>
            <a:endParaRPr b="1"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Dados climáticos; 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Infraestruturas de estradas;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Vias navegáveis;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Assentamentos;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Áreas de reservas ambientais;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1200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</a:rPr>
              <a:t>Instalações públicas como escolas, hospitais e unidades de saúde</a:t>
            </a:r>
            <a:endParaRPr sz="1200">
              <a:solidFill>
                <a:srgbClr val="374151"/>
              </a:solidFill>
              <a:highlight>
                <a:srgbClr val="F7F7F8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