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56" r:id="rId3"/>
    <p:sldId id="270" r:id="rId4"/>
    <p:sldId id="263" r:id="rId5"/>
    <p:sldId id="264" r:id="rId6"/>
    <p:sldId id="374" r:id="rId7"/>
    <p:sldId id="369" r:id="rId8"/>
    <p:sldId id="370" r:id="rId9"/>
    <p:sldId id="371" r:id="rId10"/>
    <p:sldId id="372" r:id="rId11"/>
    <p:sldId id="288" r:id="rId12"/>
    <p:sldId id="287" r:id="rId13"/>
    <p:sldId id="298" r:id="rId14"/>
    <p:sldId id="350" r:id="rId15"/>
    <p:sldId id="351" r:id="rId16"/>
    <p:sldId id="353" r:id="rId17"/>
    <p:sldId id="354" r:id="rId18"/>
    <p:sldId id="361" r:id="rId19"/>
    <p:sldId id="362" r:id="rId20"/>
    <p:sldId id="300" r:id="rId21"/>
    <p:sldId id="357" r:id="rId22"/>
    <p:sldId id="358" r:id="rId23"/>
    <p:sldId id="272" r:id="rId24"/>
    <p:sldId id="302" r:id="rId25"/>
    <p:sldId id="303" r:id="rId26"/>
    <p:sldId id="304" r:id="rId27"/>
    <p:sldId id="307" r:id="rId28"/>
    <p:sldId id="308" r:id="rId29"/>
    <p:sldId id="296" r:id="rId30"/>
    <p:sldId id="295" r:id="rId31"/>
    <p:sldId id="345" r:id="rId32"/>
    <p:sldId id="346" r:id="rId3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AE2"/>
    <a:srgbClr val="000099"/>
    <a:srgbClr val="000066"/>
    <a:srgbClr val="700000"/>
    <a:srgbClr val="1BA135"/>
    <a:srgbClr val="E9F892"/>
    <a:srgbClr val="1FBB3D"/>
    <a:srgbClr val="82EA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1" autoAdjust="0"/>
    <p:restoredTop sz="97500" autoAdjust="0"/>
  </p:normalViewPr>
  <p:slideViewPr>
    <p:cSldViewPr>
      <p:cViewPr>
        <p:scale>
          <a:sx n="70" d="100"/>
          <a:sy n="70" d="100"/>
        </p:scale>
        <p:origin x="-1208" y="-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5ADAA61D-8244-5543-A78F-65CED0B344F2}" type="datetimeFigureOut">
              <a:rPr lang="pt-BR"/>
              <a:pPr>
                <a:defRPr/>
              </a:pPr>
              <a:t>01/04/2019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CF4B171B-F0A0-CA45-A2BE-ED0F7C639779}" type="slidenum">
              <a:rPr lang="pt-BR"/>
              <a:pPr>
                <a:defRPr/>
              </a:pPr>
              <a:t>‹nº›</a:t>
            </a:fld>
            <a:endParaRPr lang="pt-BR"/>
          </a:p>
        </p:txBody>
      </p:sp>
    </p:spTree>
    <p:extLst>
      <p:ext uri="{BB962C8B-B14F-4D97-AF65-F5344CB8AC3E}">
        <p14:creationId xmlns:p14="http://schemas.microsoft.com/office/powerpoint/2010/main" val="1083709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7686147A-A902-504C-BE93-47ED479A30F5}" type="slidenum">
              <a:rPr lang="pt-BR" sz="1200">
                <a:latin typeface="Calibri" charset="0"/>
              </a:rPr>
              <a:pPr eaLnBrk="1" hangingPunct="1"/>
              <a:t>3</a:t>
            </a:fld>
            <a:endParaRPr lang="pt-BR" sz="1200">
              <a:latin typeface="Calibri"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5DC4A337-7B7F-E841-A95A-5987F7D9EA1B}" type="slidenum">
              <a:rPr lang="pt-BR" sz="1200">
                <a:latin typeface="Calibri" charset="0"/>
              </a:rPr>
              <a:pPr eaLnBrk="1" hangingPunct="1"/>
              <a:t>4</a:t>
            </a:fld>
            <a:endParaRPr lang="pt-BR" sz="1200">
              <a:latin typeface="Calibri"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48399AF0-52DD-4D40-A515-EABE733E58A3}" type="slidenum">
              <a:rPr lang="pt-BR" sz="1200">
                <a:latin typeface="Calibri" charset="0"/>
              </a:rPr>
              <a:pPr eaLnBrk="1" hangingPunct="1"/>
              <a:t>6</a:t>
            </a:fld>
            <a:endParaRPr lang="pt-BR" sz="1200">
              <a:latin typeface="Calibri"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E5316DC9-B68A-5A46-8DA9-5E8884071A12}" type="slidenum">
              <a:rPr lang="pt-BR" sz="1200">
                <a:latin typeface="Calibri" charset="0"/>
              </a:rPr>
              <a:pPr eaLnBrk="1" hangingPunct="1"/>
              <a:t>7</a:t>
            </a:fld>
            <a:endParaRPr lang="pt-BR" sz="1200">
              <a:latin typeface="Calibri"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2FC65A89-74B7-8E47-AB06-F9439C29B2DB}" type="slidenum">
              <a:rPr lang="pt-BR" sz="1200">
                <a:latin typeface="Calibri" charset="0"/>
              </a:rPr>
              <a:pPr eaLnBrk="1" hangingPunct="1"/>
              <a:t>8</a:t>
            </a:fld>
            <a:endParaRPr lang="pt-BR" sz="1200">
              <a:latin typeface="Calibri"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72404157-B71B-F24C-B5A2-08D5B7F3F26C}" type="slidenum">
              <a:rPr lang="pt-BR" sz="1200">
                <a:latin typeface="Calibri" charset="0"/>
              </a:rPr>
              <a:pPr eaLnBrk="1" hangingPunct="1"/>
              <a:t>9</a:t>
            </a:fld>
            <a:endParaRPr lang="pt-BR" sz="1200">
              <a:latin typeface="Calibri" charset="0"/>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ndParaRPr>
          </a:p>
        </p:txBody>
      </p:sp>
      <p:sp>
        <p:nvSpPr>
          <p:cNvPr id="51203"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F211148C-196C-E742-A587-09C533040796}" type="slidenum">
              <a:rPr lang="pt-BR" sz="1200">
                <a:latin typeface="Calibri" charset="0"/>
              </a:rPr>
              <a:pPr eaLnBrk="1" hangingPunct="1"/>
              <a:t>19</a:t>
            </a:fld>
            <a:endParaRPr lang="pt-BR"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13.wmf"/><Relationship Id="rId4"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Rectangle 18"/>
          <p:cNvSpPr>
            <a:spLocks noGrp="1" noChangeArrowheads="1"/>
          </p:cNvSpPr>
          <p:nvPr>
            <p:ph type="ctrTitle"/>
          </p:nvPr>
        </p:nvSpPr>
        <p:spPr>
          <a:xfrm>
            <a:off x="2971800" y="1828800"/>
            <a:ext cx="6019800" cy="2209800"/>
          </a:xfrm>
        </p:spPr>
        <p:txBody>
          <a:bodyPr/>
          <a:lstStyle>
            <a:lvl1pPr>
              <a:defRPr sz="3600">
                <a:solidFill>
                  <a:srgbClr val="FFFFFF"/>
                </a:solidFill>
                <a:latin typeface="Calibri" pitchFamily="34" charset="0"/>
              </a:defRPr>
            </a:lvl1pPr>
          </a:lstStyle>
          <a:p>
            <a:r>
              <a:rPr lang="pt-BR" smtClean="0"/>
              <a:t>Clique para editar o estilo do título mestre</a:t>
            </a:r>
            <a:endParaRPr lang="pt-BR" dirty="0"/>
          </a:p>
        </p:txBody>
      </p:sp>
      <p:sp>
        <p:nvSpPr>
          <p:cNvPr id="5139" name="Rectangle 19"/>
          <p:cNvSpPr>
            <a:spLocks noGrp="1" noChangeArrowheads="1"/>
          </p:cNvSpPr>
          <p:nvPr>
            <p:ph type="subTitle" idx="1"/>
          </p:nvPr>
        </p:nvSpPr>
        <p:spPr>
          <a:xfrm>
            <a:off x="2971800" y="4267200"/>
            <a:ext cx="6019800" cy="1752600"/>
          </a:xfrm>
        </p:spPr>
        <p:txBody>
          <a:bodyPr/>
          <a:lstStyle>
            <a:lvl1pPr marL="0" indent="0">
              <a:defRPr sz="3000">
                <a:latin typeface="Calibri" pitchFamily="34" charset="0"/>
              </a:defRPr>
            </a:lvl1pPr>
          </a:lstStyle>
          <a:p>
            <a:r>
              <a:rPr lang="pt-BR" smtClean="0"/>
              <a:t>Clique para editar o estilo do subtítulo mestre</a:t>
            </a:r>
            <a:endParaRPr lang="pt-BR" dirty="0"/>
          </a:p>
        </p:txBody>
      </p:sp>
      <p:sp>
        <p:nvSpPr>
          <p:cNvPr id="18" name="Rectangle 15"/>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fld id="{4DE7BEE3-B6CD-1C42-A99D-7E678224C90A}" type="datetimeFigureOut">
              <a:rPr lang="pt-BR"/>
              <a:pPr>
                <a:defRPr/>
              </a:pPr>
              <a:t>01/04/2019</a:t>
            </a:fld>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latin typeface="Arial"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Arial Black" charset="0"/>
                <a:cs typeface="Arial" charset="0"/>
              </a:defRPr>
            </a:lvl1pPr>
          </a:lstStyle>
          <a:p>
            <a:pPr>
              <a:defRPr/>
            </a:pPr>
            <a:fld id="{4CAD67F3-A903-504E-819F-F5F856A543CD}" type="slidenum">
              <a:rPr lang="pt-BR"/>
              <a:pPr>
                <a:defRPr/>
              </a:pPr>
              <a:t>‹nº›</a:t>
            </a:fld>
            <a:endParaRPr lang="pt-BR"/>
          </a:p>
        </p:txBody>
      </p:sp>
    </p:spTree>
    <p:extLst>
      <p:ext uri="{BB962C8B-B14F-4D97-AF65-F5344CB8AC3E}">
        <p14:creationId xmlns:p14="http://schemas.microsoft.com/office/powerpoint/2010/main" val="282155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Título, 2 partes pequenas de conteúd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609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609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half" idx="3"/>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9481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800600" y="15240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800600" y="3962400"/>
            <a:ext cx="4038600" cy="22860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941056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381000"/>
            <a:ext cx="8229600" cy="5867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968447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13964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7170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860973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67177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4140990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655399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24234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baseline="0">
                <a:latin typeface="Calibri" pitchFamily="34" charset="0"/>
                <a:ea typeface="DejaVu Sans" pitchFamily="34" charset="0"/>
                <a:cs typeface="DejaVu Sans" pitchFamily="34" charset="0"/>
              </a:defRPr>
            </a:lvl1pPr>
          </a:lstStyle>
          <a:p>
            <a:r>
              <a:rPr lang="pt-BR" smtClean="0"/>
              <a:t>Clique para editar o estilo do título mestre</a:t>
            </a:r>
            <a:endParaRPr lang="pt-BR" dirty="0"/>
          </a:p>
        </p:txBody>
      </p:sp>
      <p:sp>
        <p:nvSpPr>
          <p:cNvPr id="3" name="Espaço Reservado para Conteúdo 2"/>
          <p:cNvSpPr>
            <a:spLocks noGrp="1"/>
          </p:cNvSpPr>
          <p:nvPr>
            <p:ph idx="1"/>
          </p:nvPr>
        </p:nvSpPr>
        <p:spPr/>
        <p:txBody>
          <a:bodyPr/>
          <a:lstStyle>
            <a:lvl1pPr>
              <a:defRPr sz="2800">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Tree>
    <p:extLst>
      <p:ext uri="{BB962C8B-B14F-4D97-AF65-F5344CB8AC3E}">
        <p14:creationId xmlns:p14="http://schemas.microsoft.com/office/powerpoint/2010/main" val="3795867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005987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33857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2156484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516813" y="433388"/>
            <a:ext cx="1016000" cy="355600"/>
            <a:chOff x="98" y="28"/>
            <a:chExt cx="1289" cy="517"/>
          </a:xfrm>
        </p:grpSpPr>
        <p:pic>
          <p:nvPicPr>
            <p:cNvPr id="5" name="Picture 5" descr="top7_home"/>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46" y="28"/>
              <a:ext cx="55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op6_home"/>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98" y="29"/>
              <a:ext cx="34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op8_home"/>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7" y="28"/>
              <a:ext cx="39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8"/>
          <p:cNvPicPr>
            <a:picLocks noChangeArrowheads="1"/>
          </p:cNvPicPr>
          <p:nvPr userDrawn="1"/>
        </p:nvPicPr>
        <p:blipFill>
          <a:blip r:embed="rId5" cstate="email">
            <a:extLst>
              <a:ext uri="{28A0092B-C50C-407E-A947-70E740481C1C}">
                <a14:useLocalDpi xmlns:a14="http://schemas.microsoft.com/office/drawing/2010/main" val="0"/>
              </a:ext>
            </a:extLst>
          </a:blip>
          <a:srcRect b="28111"/>
          <a:stretch>
            <a:fillRect/>
          </a:stretch>
        </p:blipFill>
        <p:spPr bwMode="auto">
          <a:xfrm>
            <a:off x="544513" y="438150"/>
            <a:ext cx="1082675" cy="2889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36866" name="Rectangle 2"/>
          <p:cNvSpPr>
            <a:spLocks noGrp="1" noChangeArrowheads="1"/>
          </p:cNvSpPr>
          <p:nvPr>
            <p:ph type="ctrTitle"/>
          </p:nvPr>
        </p:nvSpPr>
        <p:spPr>
          <a:xfrm>
            <a:off x="368300" y="3838575"/>
            <a:ext cx="5880100" cy="1184275"/>
          </a:xfrm>
        </p:spPr>
        <p:txBody>
          <a:bodyPr/>
          <a:lstStyle>
            <a:lvl1pPr algn="ctr">
              <a:lnSpc>
                <a:spcPct val="100000"/>
              </a:lnSpc>
              <a:spcBef>
                <a:spcPct val="25000"/>
              </a:spcBef>
              <a:defRPr sz="2400">
                <a:solidFill>
                  <a:srgbClr val="FFFF00"/>
                </a:solidFill>
              </a:defRPr>
            </a:lvl1pPr>
          </a:lstStyle>
          <a:p>
            <a:r>
              <a:rPr lang="pt-BR" smtClean="0"/>
              <a:t>Clique para editar o estilo do título mestre</a:t>
            </a:r>
            <a:endParaRPr lang="en-US"/>
          </a:p>
        </p:txBody>
      </p:sp>
      <p:sp>
        <p:nvSpPr>
          <p:cNvPr id="36867" name="Rectangle 3"/>
          <p:cNvSpPr>
            <a:spLocks noGrp="1" noChangeArrowheads="1"/>
          </p:cNvSpPr>
          <p:nvPr>
            <p:ph type="subTitle" idx="1"/>
          </p:nvPr>
        </p:nvSpPr>
        <p:spPr>
          <a:xfrm>
            <a:off x="1173163" y="5249863"/>
            <a:ext cx="4400550" cy="1187450"/>
          </a:xfrm>
        </p:spPr>
        <p:txBody>
          <a:bodyPr/>
          <a:lstStyle>
            <a:lvl1pPr marL="0" indent="0" algn="ctr">
              <a:spcBef>
                <a:spcPct val="0"/>
              </a:spcBef>
              <a:buFontTx/>
              <a:buNone/>
              <a:defRPr sz="1800">
                <a:solidFill>
                  <a:srgbClr val="FFFF00"/>
                </a:solidFill>
              </a:defRPr>
            </a:lvl1pPr>
          </a:lstStyle>
          <a:p>
            <a:r>
              <a:rPr lang="pt-BR" smtClean="0"/>
              <a:t>Clique para editar o estilo do subtítulo mestre</a:t>
            </a:r>
            <a:endParaRPr lang="en-US"/>
          </a:p>
        </p:txBody>
      </p:sp>
    </p:spTree>
    <p:extLst>
      <p:ext uri="{BB962C8B-B14F-4D97-AF65-F5344CB8AC3E}">
        <p14:creationId xmlns:p14="http://schemas.microsoft.com/office/powerpoint/2010/main" val="3472966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31681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1132176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360488"/>
            <a:ext cx="4167188" cy="169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776788" y="1360488"/>
            <a:ext cx="4168775" cy="1698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39020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1182335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696614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78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extLst>
      <p:ext uri="{BB962C8B-B14F-4D97-AF65-F5344CB8AC3E}">
        <p14:creationId xmlns:p14="http://schemas.microsoft.com/office/powerpoint/2010/main" val="1481424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862604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2967597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718786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636314" y="493713"/>
            <a:ext cx="1320361" cy="2565400"/>
          </a:xfrm>
        </p:spPr>
        <p:txBody>
          <a:bodyPr vert="eaVert"/>
          <a:lstStyle/>
          <a:p>
            <a:r>
              <a:rPr lang="pt-BR" smtClean="0"/>
              <a:t>Clique para editar o estilo do título mestre</a:t>
            </a:r>
            <a:endParaRPr lang="pt-BR" dirty="0"/>
          </a:p>
        </p:txBody>
      </p:sp>
    </p:spTree>
    <p:extLst>
      <p:ext uri="{BB962C8B-B14F-4D97-AF65-F5344CB8AC3E}">
        <p14:creationId xmlns:p14="http://schemas.microsoft.com/office/powerpoint/2010/main" val="178105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06276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63999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3200">
                <a:latin typeface="Calibri" pitchFamily="34" charset="0"/>
              </a:defRPr>
            </a:lvl1pPr>
          </a:lstStyle>
          <a:p>
            <a:r>
              <a:rPr lang="pt-BR" smtClean="0"/>
              <a:t>Clique para editar o estilo do título mestre</a:t>
            </a:r>
            <a:endParaRPr lang="pt-BR" dirty="0"/>
          </a:p>
        </p:txBody>
      </p:sp>
    </p:spTree>
    <p:extLst>
      <p:ext uri="{BB962C8B-B14F-4D97-AF65-F5344CB8AC3E}">
        <p14:creationId xmlns:p14="http://schemas.microsoft.com/office/powerpoint/2010/main" val="521173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45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extLst>
      <p:ext uri="{BB962C8B-B14F-4D97-AF65-F5344CB8AC3E}">
        <p14:creationId xmlns:p14="http://schemas.microsoft.com/office/powerpoint/2010/main" val="91255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lvl1pPr>
              <a:defRPr sz="3200"/>
            </a:lvl1p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09600" y="1524000"/>
            <a:ext cx="8229600" cy="4724400"/>
          </a:xfrm>
        </p:spPr>
        <p:txBody>
          <a:bodyPr/>
          <a:lstStyle/>
          <a:p>
            <a:pPr lvl="0"/>
            <a:r>
              <a:rPr lang="pt-BR" noProof="0" smtClean="0"/>
              <a:t>Clique no ícone para adicionar tabela</a:t>
            </a:r>
          </a:p>
        </p:txBody>
      </p:sp>
    </p:spTree>
    <p:extLst>
      <p:ext uri="{BB962C8B-B14F-4D97-AF65-F5344CB8AC3E}">
        <p14:creationId xmlns:p14="http://schemas.microsoft.com/office/powerpoint/2010/main" val="4003764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17" Type="http://schemas.openxmlformats.org/officeDocument/2006/relationships/image" Target="../media/image8.jpeg"/><Relationship Id="rId2" Type="http://schemas.openxmlformats.org/officeDocument/2006/relationships/slideLayout" Target="../slideLayouts/slideLayout24.xml"/><Relationship Id="rId16" Type="http://schemas.openxmlformats.org/officeDocument/2006/relationships/image" Target="../media/image7.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Freeform 6"/>
          <p:cNvSpPr>
            <a:spLocks noChangeArrowheads="1"/>
          </p:cNvSpPr>
          <p:nvPr/>
        </p:nvSpPr>
        <p:spPr bwMode="auto">
          <a:xfrm>
            <a:off x="685800" y="3810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029" name="Imagem 6" descr="borda_slide.png"/>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0" y="258763"/>
            <a:ext cx="431800"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m 6" descr="ìnpe_simbolo.jpg"/>
          <p:cNvPicPr>
            <a:picLocks noChangeAspect="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0" y="0"/>
            <a:ext cx="5715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1"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31" r:id="rId15"/>
    <p:sldLayoutId id="2147484432" r:id="rId16"/>
    <p:sldLayoutId id="2147484434" r:id="rId17"/>
    <p:sldLayoutId id="2147484435" r:id="rId18"/>
    <p:sldLayoutId id="2147484436" r:id="rId19"/>
    <p:sldLayoutId id="2147484437" r:id="rId20"/>
    <p:sldLayoutId id="2147484438" r:id="rId21"/>
    <p:sldLayoutId id="2147484439" r:id="rId22"/>
  </p:sldLayoutIdLst>
  <p:txStyles>
    <p:titleStyle>
      <a:lvl1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1pPr>
      <a:lvl2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2pPr>
      <a:lvl3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3pPr>
      <a:lvl4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4pPr>
      <a:lvl5pPr algn="l" rtl="0" eaLnBrk="0" fontAlgn="base" hangingPunct="0">
        <a:spcBef>
          <a:spcPct val="0"/>
        </a:spcBef>
        <a:spcAft>
          <a:spcPct val="0"/>
        </a:spcAft>
        <a:defRPr sz="3200" b="1">
          <a:solidFill>
            <a:srgbClr val="003366"/>
          </a:solidFill>
          <a:latin typeface="Calibri" pitchFamily="34" charset="0"/>
          <a:ea typeface="ヒラギノ角ゴ Pro W3" charset="0"/>
          <a:cs typeface="ヒラギノ角ゴ Pro W3" charset="0"/>
        </a:defRPr>
      </a:lvl5pPr>
      <a:lvl6pPr marL="457200" algn="l" rtl="0" eaLnBrk="1" fontAlgn="base" hangingPunct="1">
        <a:spcBef>
          <a:spcPct val="0"/>
        </a:spcBef>
        <a:spcAft>
          <a:spcPct val="0"/>
        </a:spcAft>
        <a:defRPr sz="3000" b="1">
          <a:solidFill>
            <a:srgbClr val="003366"/>
          </a:solidFill>
          <a:latin typeface="ZapfHumnst BT" pitchFamily="34" charset="0"/>
        </a:defRPr>
      </a:lvl6pPr>
      <a:lvl7pPr marL="914400" algn="l" rtl="0" eaLnBrk="1" fontAlgn="base" hangingPunct="1">
        <a:spcBef>
          <a:spcPct val="0"/>
        </a:spcBef>
        <a:spcAft>
          <a:spcPct val="0"/>
        </a:spcAft>
        <a:defRPr sz="3000" b="1">
          <a:solidFill>
            <a:srgbClr val="003366"/>
          </a:solidFill>
          <a:latin typeface="ZapfHumnst BT" pitchFamily="34" charset="0"/>
        </a:defRPr>
      </a:lvl7pPr>
      <a:lvl8pPr marL="1371600" algn="l" rtl="0" eaLnBrk="1" fontAlgn="base" hangingPunct="1">
        <a:spcBef>
          <a:spcPct val="0"/>
        </a:spcBef>
        <a:spcAft>
          <a:spcPct val="0"/>
        </a:spcAft>
        <a:defRPr sz="3000" b="1">
          <a:solidFill>
            <a:srgbClr val="003366"/>
          </a:solidFill>
          <a:latin typeface="ZapfHumnst BT" pitchFamily="34" charset="0"/>
        </a:defRPr>
      </a:lvl8pPr>
      <a:lvl9pPr marL="1828800" algn="l" rtl="0" eaLnBrk="1" fontAlgn="base" hangingPunct="1">
        <a:spcBef>
          <a:spcPct val="0"/>
        </a:spcBef>
        <a:spcAft>
          <a:spcPct val="0"/>
        </a:spcAft>
        <a:defRPr sz="30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Calibri" pitchFamily="34" charset="0"/>
          <a:ea typeface="ヒラギノ角ゴ Pro W3" charset="0"/>
          <a:cs typeface="ヒラギノ角ゴ Pro W3"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ヒラギノ角ゴ Pro W3"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2" descr="background"/>
          <p:cNvPicPr>
            <a:picLocks noChangeAspect="1" noChangeArrowheads="1"/>
          </p:cNvPicPr>
          <p:nvPr/>
        </p:nvPicPr>
        <p:blipFill>
          <a:blip r:embed="rId14">
            <a:lum bright="-34000" contrast="14000"/>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493713"/>
            <a:ext cx="84994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 tIns="44450" rIns="45720" bIns="44450" numCol="1" anchor="ctr" anchorCtr="0" compatLnSpc="1">
            <a:prstTxWarp prst="textNoShape">
              <a:avLst/>
            </a:prstTxWarp>
            <a:spAutoFit/>
          </a:bodyPr>
          <a:lstStyle/>
          <a:p>
            <a:pPr lvl="0"/>
            <a:r>
              <a:rPr lang="en-US"/>
              <a:t>Template for Slide</a:t>
            </a:r>
          </a:p>
        </p:txBody>
      </p:sp>
      <p:sp>
        <p:nvSpPr>
          <p:cNvPr id="3076" name="Rectangle 4"/>
          <p:cNvSpPr>
            <a:spLocks noGrp="1" noChangeArrowheads="1"/>
          </p:cNvSpPr>
          <p:nvPr>
            <p:ph type="body" idx="1"/>
          </p:nvPr>
        </p:nvSpPr>
        <p:spPr bwMode="auto">
          <a:xfrm>
            <a:off x="457200" y="1360488"/>
            <a:ext cx="84883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 tIns="44450" rIns="45720" bIns="44450" numCol="1" anchor="t" anchorCtr="0" compatLnSpc="1">
            <a:prstTxWarp prst="textNoShape">
              <a:avLst/>
            </a:prstTxWarp>
            <a:sp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3077" name="Line 5"/>
          <p:cNvSpPr>
            <a:spLocks noChangeShapeType="1"/>
          </p:cNvSpPr>
          <p:nvPr/>
        </p:nvSpPr>
        <p:spPr bwMode="auto">
          <a:xfrm>
            <a:off x="612775" y="1130300"/>
            <a:ext cx="7810500" cy="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Line 6"/>
          <p:cNvSpPr>
            <a:spLocks noChangeShapeType="1"/>
          </p:cNvSpPr>
          <p:nvPr/>
        </p:nvSpPr>
        <p:spPr bwMode="auto">
          <a:xfrm>
            <a:off x="612775" y="6034088"/>
            <a:ext cx="7810500" cy="0"/>
          </a:xfrm>
          <a:prstGeom prst="line">
            <a:avLst/>
          </a:prstGeom>
          <a:noFill/>
          <a:ln w="127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79" name="Picture 7" descr="Image of small USGS Identifier"/>
          <p:cNvPicPr>
            <a:picLocks noChangeAspect="1" noChangeArrowheads="1"/>
          </p:cNvPicPr>
          <p:nvPr/>
        </p:nvPicPr>
        <p:blipFill>
          <a:blip r:embed="rId15" cstate="email">
            <a:lum bright="100000"/>
            <a:extLst>
              <a:ext uri="{28A0092B-C50C-407E-A947-70E740481C1C}">
                <a14:useLocalDpi xmlns:a14="http://schemas.microsoft.com/office/drawing/2010/main" val="0"/>
              </a:ext>
            </a:extLst>
          </a:blip>
          <a:srcRect/>
          <a:stretch>
            <a:fillRect/>
          </a:stretch>
        </p:blipFill>
        <p:spPr bwMode="black">
          <a:xfrm>
            <a:off x="469900" y="6261100"/>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8"/>
          <p:cNvSpPr txBox="1">
            <a:spLocks noChangeArrowheads="1"/>
          </p:cNvSpPr>
          <p:nvPr/>
        </p:nvSpPr>
        <p:spPr bwMode="auto">
          <a:xfrm>
            <a:off x="7048500" y="6464300"/>
            <a:ext cx="1497013" cy="214313"/>
          </a:xfrm>
          <a:prstGeom prst="rect">
            <a:avLst/>
          </a:prstGeom>
          <a:noFill/>
          <a:ln w="12700">
            <a:noFill/>
            <a:miter lim="800000"/>
            <a:headEnd/>
            <a:tailEnd/>
          </a:ln>
          <a:effectLst/>
        </p:spPr>
        <p:txBody>
          <a:bodyPr>
            <a:spAutoFit/>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spcBef>
                <a:spcPct val="50000"/>
              </a:spcBef>
              <a:defRPr/>
            </a:pPr>
            <a:fld id="{4BBAD99D-D0E2-9444-8301-6365DAF4639E}" type="slidenum">
              <a:rPr lang="en-US" sz="800" smtClean="0">
                <a:solidFill>
                  <a:srgbClr val="FFFFFF"/>
                </a:solidFill>
                <a:latin typeface="Times New Roman" charset="0"/>
              </a:rPr>
              <a:pPr algn="r">
                <a:spcBef>
                  <a:spcPct val="50000"/>
                </a:spcBef>
                <a:defRPr/>
              </a:pPr>
              <a:t>‹nº›</a:t>
            </a:fld>
            <a:endParaRPr lang="en-US" sz="800" smtClean="0">
              <a:solidFill>
                <a:srgbClr val="FFFFFF"/>
              </a:solidFill>
              <a:latin typeface="Times New Roman" charset="0"/>
            </a:endParaRPr>
          </a:p>
        </p:txBody>
      </p:sp>
      <p:grpSp>
        <p:nvGrpSpPr>
          <p:cNvPr id="3081" name="Group 9"/>
          <p:cNvGrpSpPr>
            <a:grpSpLocks/>
          </p:cNvGrpSpPr>
          <p:nvPr/>
        </p:nvGrpSpPr>
        <p:grpSpPr bwMode="auto">
          <a:xfrm>
            <a:off x="7085013" y="6249988"/>
            <a:ext cx="1104900" cy="495300"/>
            <a:chOff x="98" y="28"/>
            <a:chExt cx="1289" cy="517"/>
          </a:xfrm>
        </p:grpSpPr>
        <p:pic>
          <p:nvPicPr>
            <p:cNvPr id="3082" name="Picture 10" descr="top7_home"/>
            <p:cNvPicPr>
              <a:picLocks noChangeAspect="1" noChangeArrowheads="1"/>
            </p:cNvPicPr>
            <p:nvPr userDrawn="1"/>
          </p:nvPicPr>
          <p:blipFill>
            <a:blip r:embed="rId16" cstate="email">
              <a:extLst>
                <a:ext uri="{28A0092B-C50C-407E-A947-70E740481C1C}">
                  <a14:useLocalDpi xmlns:a14="http://schemas.microsoft.com/office/drawing/2010/main" val="0"/>
                </a:ext>
              </a:extLst>
            </a:blip>
            <a:srcRect/>
            <a:stretch>
              <a:fillRect/>
            </a:stretch>
          </p:blipFill>
          <p:spPr bwMode="auto">
            <a:xfrm>
              <a:off x="446" y="28"/>
              <a:ext cx="55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1" descr="top6_home"/>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98" y="29"/>
              <a:ext cx="348"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top8_home"/>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997" y="28"/>
              <a:ext cx="390"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452" r:id="rId1"/>
    <p:sldLayoutId id="2147484441" r:id="rId2"/>
    <p:sldLayoutId id="2147484442" r:id="rId3"/>
    <p:sldLayoutId id="2147484443" r:id="rId4"/>
    <p:sldLayoutId id="2147484444" r:id="rId5"/>
    <p:sldLayoutId id="2147484445" r:id="rId6"/>
    <p:sldLayoutId id="2147484446" r:id="rId7"/>
    <p:sldLayoutId id="2147484447" r:id="rId8"/>
    <p:sldLayoutId id="2147484448" r:id="rId9"/>
    <p:sldLayoutId id="2147484449" r:id="rId10"/>
    <p:sldLayoutId id="2147484450" r:id="rId11"/>
  </p:sldLayoutIdLst>
  <p:txStyles>
    <p:titleStyle>
      <a:lvl1pPr algn="l" rtl="0" eaLnBrk="0" fontAlgn="base" hangingPunct="0">
        <a:lnSpc>
          <a:spcPct val="95000"/>
        </a:lnSpc>
        <a:spcBef>
          <a:spcPct val="0"/>
        </a:spcBef>
        <a:spcAft>
          <a:spcPct val="0"/>
        </a:spcAft>
        <a:defRPr sz="2800" b="1">
          <a:solidFill>
            <a:srgbClr val="FFFF66"/>
          </a:solidFill>
          <a:latin typeface="+mj-lt"/>
          <a:ea typeface="ヒラギノ角ゴ Pro W3" charset="0"/>
          <a:cs typeface="ヒラギノ角ゴ Pro W3" charset="0"/>
        </a:defRPr>
      </a:lvl1pPr>
      <a:lvl2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2pPr>
      <a:lvl3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3pPr>
      <a:lvl4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4pPr>
      <a:lvl5pPr algn="l" rtl="0" eaLnBrk="0" fontAlgn="base" hangingPunct="0">
        <a:lnSpc>
          <a:spcPct val="95000"/>
        </a:lnSpc>
        <a:spcBef>
          <a:spcPct val="0"/>
        </a:spcBef>
        <a:spcAft>
          <a:spcPct val="0"/>
        </a:spcAft>
        <a:defRPr sz="2800" b="1">
          <a:solidFill>
            <a:srgbClr val="FFFF66"/>
          </a:solidFill>
          <a:latin typeface="Times New Roman" pitchFamily="18" charset="0"/>
          <a:ea typeface="ヒラギノ角ゴ Pro W3" charset="0"/>
          <a:cs typeface="ヒラギノ角ゴ Pro W3" charset="0"/>
        </a:defRPr>
      </a:lvl5pPr>
      <a:lvl6pPr marL="457200" algn="l" rtl="0" eaLnBrk="1" fontAlgn="base" hangingPunct="1">
        <a:lnSpc>
          <a:spcPct val="95000"/>
        </a:lnSpc>
        <a:spcBef>
          <a:spcPct val="0"/>
        </a:spcBef>
        <a:spcAft>
          <a:spcPct val="0"/>
        </a:spcAft>
        <a:defRPr sz="2800" b="1">
          <a:solidFill>
            <a:srgbClr val="FFFF66"/>
          </a:solidFill>
          <a:latin typeface="Times New Roman" pitchFamily="18" charset="0"/>
        </a:defRPr>
      </a:lvl6pPr>
      <a:lvl7pPr marL="914400" algn="l" rtl="0" eaLnBrk="1" fontAlgn="base" hangingPunct="1">
        <a:lnSpc>
          <a:spcPct val="95000"/>
        </a:lnSpc>
        <a:spcBef>
          <a:spcPct val="0"/>
        </a:spcBef>
        <a:spcAft>
          <a:spcPct val="0"/>
        </a:spcAft>
        <a:defRPr sz="2800" b="1">
          <a:solidFill>
            <a:srgbClr val="FFFF66"/>
          </a:solidFill>
          <a:latin typeface="Times New Roman" pitchFamily="18" charset="0"/>
        </a:defRPr>
      </a:lvl7pPr>
      <a:lvl8pPr marL="1371600" algn="l" rtl="0" eaLnBrk="1" fontAlgn="base" hangingPunct="1">
        <a:lnSpc>
          <a:spcPct val="95000"/>
        </a:lnSpc>
        <a:spcBef>
          <a:spcPct val="0"/>
        </a:spcBef>
        <a:spcAft>
          <a:spcPct val="0"/>
        </a:spcAft>
        <a:defRPr sz="2800" b="1">
          <a:solidFill>
            <a:srgbClr val="FFFF66"/>
          </a:solidFill>
          <a:latin typeface="Times New Roman" pitchFamily="18" charset="0"/>
        </a:defRPr>
      </a:lvl8pPr>
      <a:lvl9pPr marL="1828800" algn="l" rtl="0" eaLnBrk="1" fontAlgn="base" hangingPunct="1">
        <a:lnSpc>
          <a:spcPct val="95000"/>
        </a:lnSpc>
        <a:spcBef>
          <a:spcPct val="0"/>
        </a:spcBef>
        <a:spcAft>
          <a:spcPct val="0"/>
        </a:spcAft>
        <a:defRPr sz="2800" b="1">
          <a:solidFill>
            <a:srgbClr val="FFFF66"/>
          </a:solidFill>
          <a:latin typeface="Times New Roman" pitchFamily="18" charset="0"/>
        </a:defRPr>
      </a:lvl9pPr>
    </p:titleStyle>
    <p:bodyStyle>
      <a:lvl1pPr marL="342900" indent="-342900" algn="l" rtl="0" eaLnBrk="0" fontAlgn="base" hangingPunct="0">
        <a:spcBef>
          <a:spcPct val="20000"/>
        </a:spcBef>
        <a:spcAft>
          <a:spcPct val="0"/>
        </a:spcAft>
        <a:buClr>
          <a:srgbClr val="FAFD00"/>
        </a:buClr>
        <a:buSzPct val="125000"/>
        <a:buChar char="•"/>
        <a:defRPr sz="2400">
          <a:solidFill>
            <a:srgbClr val="FFFFFF"/>
          </a:solidFill>
          <a:latin typeface="+mn-lt"/>
          <a:ea typeface="ヒラギノ角ゴ Pro W3" charset="0"/>
          <a:cs typeface="ヒラギノ角ゴ Pro W3" charset="0"/>
        </a:defRPr>
      </a:lvl1pPr>
      <a:lvl2pPr marL="742950" indent="-285750" algn="l" rtl="0" eaLnBrk="0" fontAlgn="base" hangingPunct="0">
        <a:spcBef>
          <a:spcPct val="20000"/>
        </a:spcBef>
        <a:spcAft>
          <a:spcPct val="0"/>
        </a:spcAft>
        <a:buClr>
          <a:srgbClr val="FAFD00"/>
        </a:buClr>
        <a:buSzPct val="125000"/>
        <a:buFont typeface="Symbol" charset="0"/>
        <a:buChar char="-"/>
        <a:defRPr sz="2000">
          <a:solidFill>
            <a:schemeClr val="bg1"/>
          </a:solidFill>
          <a:latin typeface="+mn-lt"/>
          <a:ea typeface="ヒラギノ角ゴ Pro W3" charset="0"/>
        </a:defRPr>
      </a:lvl2pPr>
      <a:lvl3pPr marL="1143000" indent="-228600" algn="l" rtl="0" eaLnBrk="0" fontAlgn="base" hangingPunct="0">
        <a:spcBef>
          <a:spcPct val="20000"/>
        </a:spcBef>
        <a:spcAft>
          <a:spcPct val="0"/>
        </a:spcAft>
        <a:buClr>
          <a:srgbClr val="FAFD00"/>
        </a:buClr>
        <a:buSzPct val="125000"/>
        <a:buFont typeface="Symbol" charset="0"/>
        <a:buChar char="°"/>
        <a:defRPr sz="2400">
          <a:solidFill>
            <a:schemeClr val="bg1"/>
          </a:solidFill>
          <a:latin typeface="+mn-lt"/>
          <a:ea typeface="ヒラギノ角ゴ Pro W3" charset="0"/>
        </a:defRPr>
      </a:lvl3pPr>
      <a:lvl4pPr marL="1600200" indent="-228600" algn="l" rtl="0" eaLnBrk="0" fontAlgn="base" hangingPunct="0">
        <a:spcBef>
          <a:spcPct val="20000"/>
        </a:spcBef>
        <a:spcAft>
          <a:spcPct val="0"/>
        </a:spcAft>
        <a:buClr>
          <a:srgbClr val="FAFD00"/>
        </a:buClr>
        <a:buSzPct val="125000"/>
        <a:buFont typeface="Symbol" charset="0"/>
        <a:buChar char="-"/>
        <a:defRPr sz="1600">
          <a:solidFill>
            <a:schemeClr val="bg1"/>
          </a:solidFill>
          <a:latin typeface="+mn-lt"/>
          <a:ea typeface="ヒラギノ角ゴ Pro W3" charset="0"/>
        </a:defRPr>
      </a:lvl4pPr>
      <a:lvl5pPr marL="2057400" indent="-228600" algn="l" rtl="0" eaLnBrk="0" fontAlgn="base" hangingPunct="0">
        <a:spcBef>
          <a:spcPct val="20000"/>
        </a:spcBef>
        <a:spcAft>
          <a:spcPct val="0"/>
        </a:spcAft>
        <a:buClr>
          <a:srgbClr val="FAFD00"/>
        </a:buClr>
        <a:buSzPct val="125000"/>
        <a:buFont typeface="Wingdings" charset="0"/>
        <a:buChar char="§"/>
        <a:defRPr sz="1400">
          <a:solidFill>
            <a:schemeClr val="bg1"/>
          </a:solidFill>
          <a:latin typeface="+mn-lt"/>
          <a:ea typeface="ヒラギノ角ゴ Pro W3" charset="0"/>
        </a:defRPr>
      </a:lvl5pPr>
      <a:lvl6pPr marL="25146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6pPr>
      <a:lvl7pPr marL="29718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7pPr>
      <a:lvl8pPr marL="34290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8pPr>
      <a:lvl9pPr marL="3886200" indent="-228600" algn="l" rtl="0" eaLnBrk="1" fontAlgn="base" hangingPunct="1">
        <a:spcBef>
          <a:spcPct val="20000"/>
        </a:spcBef>
        <a:spcAft>
          <a:spcPct val="0"/>
        </a:spcAft>
        <a:buClr>
          <a:srgbClr val="FAFD00"/>
        </a:buClr>
        <a:buSzPct val="125000"/>
        <a:buFont typeface="Wingdings" pitchFamily="2" charset="2"/>
        <a:buChar char="§"/>
        <a:defRPr sz="1400">
          <a:solidFill>
            <a:schemeClr val="bg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nssdc.gsfc.nasa.gov/planetary/lunar/apollo13info.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6.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16.xml"/><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1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 Id="rId5" Type="http://schemas.openxmlformats.org/officeDocument/2006/relationships/image" Target="../media/image65.png"/><Relationship Id="rId4" Type="http://schemas.openxmlformats.org/officeDocument/2006/relationships/image" Target="../media/image64.jpeg"/></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6.xml"/><Relationship Id="rId4" Type="http://schemas.openxmlformats.org/officeDocument/2006/relationships/image" Target="../media/image68.jpe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6.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2.jpeg"/><Relationship Id="rId1" Type="http://schemas.openxmlformats.org/officeDocument/2006/relationships/slideLayout" Target="../slideLayouts/slideLayout16.xml"/><Relationship Id="rId4" Type="http://schemas.openxmlformats.org/officeDocument/2006/relationships/image" Target="../media/image73.jpeg"/></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4.jpeg"/><Relationship Id="rId1" Type="http://schemas.openxmlformats.org/officeDocument/2006/relationships/slideLayout" Target="../slideLayouts/slideLayout16.xml"/><Relationship Id="rId5" Type="http://schemas.openxmlformats.org/officeDocument/2006/relationships/image" Target="../media/image76.jpeg"/><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wmf"/><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ítulo 1"/>
          <p:cNvSpPr>
            <a:spLocks noGrp="1"/>
          </p:cNvSpPr>
          <p:nvPr>
            <p:ph type="ctrTitle"/>
          </p:nvPr>
        </p:nvSpPr>
        <p:spPr/>
        <p:txBody>
          <a:bodyPr/>
          <a:lstStyle/>
          <a:p>
            <a:pPr eaLnBrk="1" hangingPunct="1"/>
            <a:r>
              <a:rPr lang="pt-BR">
                <a:latin typeface="Calibri" charset="0"/>
              </a:rPr>
              <a:t>A Pesquisa Científica na Prática</a:t>
            </a:r>
          </a:p>
        </p:txBody>
      </p:sp>
      <p:sp>
        <p:nvSpPr>
          <p:cNvPr id="6146" name="Subtítulo 2"/>
          <p:cNvSpPr>
            <a:spLocks noGrp="1"/>
          </p:cNvSpPr>
          <p:nvPr>
            <p:ph type="subTitle" idx="1"/>
          </p:nvPr>
        </p:nvSpPr>
        <p:spPr/>
        <p:txBody>
          <a:bodyPr/>
          <a:lstStyle/>
          <a:p>
            <a:pPr eaLnBrk="1" hangingPunct="1">
              <a:buNone/>
            </a:pPr>
            <a:r>
              <a:rPr lang="pt-BR">
                <a:latin typeface="Calibri" charset="0"/>
              </a:rPr>
              <a:t>CAP 242</a:t>
            </a:r>
          </a:p>
          <a:p>
            <a:pPr eaLnBrk="1" hangingPunct="1">
              <a:buNone/>
            </a:pPr>
            <a:r>
              <a:rPr lang="pt-BR">
                <a:latin typeface="Calibri" charset="0"/>
              </a:rPr>
              <a:t>Pedro R. Andrade</a:t>
            </a:r>
          </a:p>
          <a:p>
            <a:pPr eaLnBrk="1" hangingPunct="1">
              <a:buNone/>
            </a:pPr>
            <a:r>
              <a:rPr lang="pt-BR">
                <a:latin typeface="Calibri" charset="0"/>
              </a:rPr>
              <a:t>Slides: Gilberto Câmara</a:t>
            </a:r>
            <a:endParaRPr lang="pt-BR">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ítulo 1"/>
          <p:cNvSpPr>
            <a:spLocks noGrp="1"/>
          </p:cNvSpPr>
          <p:nvPr>
            <p:ph type="title"/>
          </p:nvPr>
        </p:nvSpPr>
        <p:spPr>
          <a:xfrm>
            <a:off x="714375" y="443389"/>
            <a:ext cx="8313738" cy="762000"/>
          </a:xfrm>
        </p:spPr>
        <p:txBody>
          <a:bodyPr/>
          <a:lstStyle/>
          <a:p>
            <a:pPr eaLnBrk="1" hangingPunct="1"/>
            <a:r>
              <a:rPr lang="pt-BR">
                <a:latin typeface="Calibri" charset="0"/>
              </a:rPr>
              <a:t>Quem define as práticas coletivamente aceitas?</a:t>
            </a:r>
          </a:p>
        </p:txBody>
      </p:sp>
      <p:pic>
        <p:nvPicPr>
          <p:cNvPr id="3993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00625" y="1285875"/>
            <a:ext cx="4027488"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500063" y="5072063"/>
            <a:ext cx="4429125" cy="830262"/>
          </a:xfrm>
          <a:prstGeom prst="rect">
            <a:avLst/>
          </a:prstGeom>
          <a:solidFill>
            <a:schemeClr val="accent6">
              <a:lumMod val="40000"/>
              <a:lumOff val="60000"/>
            </a:schemeClr>
          </a:solidFill>
        </p:spPr>
        <p:txBody>
          <a:bodyPr>
            <a:spAutoFit/>
          </a:bodyPr>
          <a:lstStyle/>
          <a:p>
            <a:pPr>
              <a:defRPr/>
            </a:pPr>
            <a:r>
              <a:rPr lang="pt-BR" sz="2400">
                <a:solidFill>
                  <a:srgbClr val="000066"/>
                </a:solidFill>
                <a:latin typeface="Calibri" charset="0"/>
                <a:cs typeface="Arial" charset="0"/>
              </a:rPr>
              <a:t>A comunidade científica é auto-referente e auto-regulada</a:t>
            </a:r>
          </a:p>
        </p:txBody>
      </p:sp>
      <p:pic>
        <p:nvPicPr>
          <p:cNvPr id="39940" name="Picture 7" descr="http://www.onu.edu.ua/pub/epf/epf_const/tea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1701800"/>
            <a:ext cx="4357688"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ítulo 1"/>
          <p:cNvSpPr>
            <a:spLocks noGrp="1"/>
          </p:cNvSpPr>
          <p:nvPr>
            <p:ph type="title"/>
          </p:nvPr>
        </p:nvSpPr>
        <p:spPr/>
        <p:txBody>
          <a:bodyPr/>
          <a:lstStyle/>
          <a:p>
            <a:pPr eaLnBrk="1" hangingPunct="1"/>
            <a:r>
              <a:rPr lang="pt-BR" smtClean="0">
                <a:latin typeface="Calibri" charset="0"/>
              </a:rPr>
              <a:t>Princípios é</a:t>
            </a:r>
            <a:r>
              <a:rPr lang="pt-BR" smtClean="0">
                <a:latin typeface="Calibri" charset="0"/>
              </a:rPr>
              <a:t>ticos </a:t>
            </a:r>
            <a:r>
              <a:rPr lang="pt-BR">
                <a:latin typeface="Calibri" charset="0"/>
              </a:rPr>
              <a:t>da comunidade </a:t>
            </a:r>
            <a:r>
              <a:rPr lang="pt-BR" smtClean="0">
                <a:latin typeface="Calibri" charset="0"/>
              </a:rPr>
              <a:t>científica</a:t>
            </a:r>
            <a:endParaRPr lang="pt-BR">
              <a:latin typeface="Calibri" charset="0"/>
            </a:endParaRPr>
          </a:p>
        </p:txBody>
      </p:sp>
      <p:sp>
        <p:nvSpPr>
          <p:cNvPr id="3" name="Retângulo 2"/>
          <p:cNvSpPr/>
          <p:nvPr/>
        </p:nvSpPr>
        <p:spPr>
          <a:xfrm>
            <a:off x="606871" y="1857375"/>
            <a:ext cx="5286375" cy="3786188"/>
          </a:xfrm>
          <a:prstGeom prst="rect">
            <a:avLst/>
          </a:prstGeom>
          <a:solidFill>
            <a:schemeClr val="accent6">
              <a:lumMod val="40000"/>
              <a:lumOff val="60000"/>
            </a:schemeClr>
          </a:solidFill>
        </p:spPr>
        <p:txBody>
          <a:bodyPr>
            <a:spAutoFit/>
          </a:bodyPr>
          <a:lstStyle/>
          <a:p>
            <a:pPr>
              <a:defRPr/>
            </a:pPr>
            <a:r>
              <a:rPr lang="pt-BR" sz="2400" b="1">
                <a:solidFill>
                  <a:srgbClr val="000066"/>
                </a:solidFill>
                <a:latin typeface="Calibri" charset="0"/>
                <a:cs typeface="Arial" charset="0"/>
              </a:rPr>
              <a:t>Primazia: </a:t>
            </a:r>
            <a:r>
              <a:rPr lang="pt-BR" sz="2400">
                <a:solidFill>
                  <a:srgbClr val="000066"/>
                </a:solidFill>
                <a:latin typeface="Calibri" charset="0"/>
                <a:cs typeface="Arial" charset="0"/>
              </a:rPr>
              <a:t>quem publica o primeiro artigo sobre o tema, tem o crédito da descoberta (ou da invenção)</a:t>
            </a:r>
          </a:p>
          <a:p>
            <a:pPr>
              <a:defRPr/>
            </a:pPr>
            <a:endParaRPr lang="pt-BR" sz="2400">
              <a:solidFill>
                <a:srgbClr val="000066"/>
              </a:solidFill>
              <a:latin typeface="Calibri" charset="0"/>
              <a:cs typeface="Arial" charset="0"/>
            </a:endParaRPr>
          </a:p>
          <a:p>
            <a:pPr>
              <a:defRPr/>
            </a:pPr>
            <a:r>
              <a:rPr lang="pt-BR" sz="2400" b="1">
                <a:solidFill>
                  <a:srgbClr val="000066"/>
                </a:solidFill>
                <a:latin typeface="Calibri" charset="0"/>
                <a:cs typeface="Arial" charset="0"/>
              </a:rPr>
              <a:t>Avanço do conhecimento</a:t>
            </a:r>
            <a:r>
              <a:rPr lang="pt-BR" sz="2400">
                <a:solidFill>
                  <a:srgbClr val="000066"/>
                </a:solidFill>
                <a:latin typeface="Calibri" charset="0"/>
                <a:cs typeface="Arial" charset="0"/>
              </a:rPr>
              <a:t>:</a:t>
            </a:r>
            <a:r>
              <a:rPr lang="pt-BR" sz="2400" i="1">
                <a:solidFill>
                  <a:srgbClr val="000066"/>
                </a:solidFill>
                <a:latin typeface="Calibri" charset="0"/>
                <a:cs typeface="Arial" charset="0"/>
              </a:rPr>
              <a:t> </a:t>
            </a:r>
            <a:r>
              <a:rPr lang="pt-BR" sz="2400">
                <a:solidFill>
                  <a:srgbClr val="000066"/>
                </a:solidFill>
                <a:latin typeface="Calibri" charset="0"/>
                <a:cs typeface="Arial" charset="0"/>
              </a:rPr>
              <a:t>todo artigo científico deve conter um resultado inédito e relevante para a Ciência</a:t>
            </a:r>
          </a:p>
          <a:p>
            <a:pPr>
              <a:defRPr/>
            </a:pPr>
            <a:endParaRPr lang="pt-BR" sz="2400">
              <a:solidFill>
                <a:srgbClr val="000066"/>
              </a:solidFill>
              <a:latin typeface="Calibri" charset="0"/>
              <a:cs typeface="Arial" charset="0"/>
            </a:endParaRPr>
          </a:p>
          <a:p>
            <a:pPr>
              <a:defRPr/>
            </a:pPr>
            <a:r>
              <a:rPr lang="pt-BR" sz="2400" b="1">
                <a:solidFill>
                  <a:srgbClr val="000066"/>
                </a:solidFill>
                <a:latin typeface="Calibri" charset="0"/>
                <a:cs typeface="Arial" charset="0"/>
              </a:rPr>
              <a:t>Reprodutibilidade: </a:t>
            </a:r>
            <a:r>
              <a:rPr lang="pt-BR" sz="2400">
                <a:solidFill>
                  <a:srgbClr val="000066"/>
                </a:solidFill>
                <a:latin typeface="Calibri" charset="0"/>
                <a:cs typeface="Arial" charset="0"/>
              </a:rPr>
              <a:t>todo experimento publicado deve ser replicável por outrem</a:t>
            </a:r>
          </a:p>
        </p:txBody>
      </p:sp>
      <p:pic>
        <p:nvPicPr>
          <p:cNvPr id="40963" name="Picture 2" descr="http://www.ligo.org/science/GW-Overview/images/principi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10721" y="1500188"/>
            <a:ext cx="3025775"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ítulo 1"/>
          <p:cNvSpPr>
            <a:spLocks noGrp="1"/>
          </p:cNvSpPr>
          <p:nvPr>
            <p:ph type="title"/>
          </p:nvPr>
        </p:nvSpPr>
        <p:spPr/>
        <p:txBody>
          <a:bodyPr/>
          <a:lstStyle/>
          <a:p>
            <a:pPr eaLnBrk="1" hangingPunct="1"/>
            <a:r>
              <a:rPr lang="pt-BR">
                <a:latin typeface="Calibri" charset="0"/>
              </a:rPr>
              <a:t>Ética da comunidade científica: prática</a:t>
            </a:r>
          </a:p>
        </p:txBody>
      </p:sp>
      <p:sp>
        <p:nvSpPr>
          <p:cNvPr id="3" name="Retângulo 2"/>
          <p:cNvSpPr/>
          <p:nvPr/>
        </p:nvSpPr>
        <p:spPr>
          <a:xfrm>
            <a:off x="642938" y="1285875"/>
            <a:ext cx="4786312" cy="2308225"/>
          </a:xfrm>
          <a:prstGeom prst="rect">
            <a:avLst/>
          </a:prstGeom>
          <a:solidFill>
            <a:schemeClr val="accent6">
              <a:lumMod val="40000"/>
              <a:lumOff val="60000"/>
            </a:schemeClr>
          </a:solidFill>
        </p:spPr>
        <p:txBody>
          <a:bodyPr>
            <a:spAutoFit/>
          </a:bodyPr>
          <a:lstStyle/>
          <a:p>
            <a:pPr>
              <a:defRPr/>
            </a:pPr>
            <a:r>
              <a:rPr lang="pt-BR" sz="2400" b="1">
                <a:solidFill>
                  <a:srgbClr val="000066"/>
                </a:solidFill>
                <a:latin typeface="Calibri" charset="0"/>
                <a:cs typeface="Arial" charset="0"/>
              </a:rPr>
              <a:t>Frequência: </a:t>
            </a:r>
            <a:r>
              <a:rPr lang="pt-BR" sz="2400">
                <a:solidFill>
                  <a:srgbClr val="000066"/>
                </a:solidFill>
                <a:latin typeface="Calibri" charset="0"/>
                <a:cs typeface="Arial" charset="0"/>
              </a:rPr>
              <a:t>número de artigos publicados por ano </a:t>
            </a:r>
          </a:p>
          <a:p>
            <a:pPr>
              <a:defRPr/>
            </a:pPr>
            <a:r>
              <a:rPr lang="pt-BR" sz="2400" b="1">
                <a:solidFill>
                  <a:srgbClr val="000066"/>
                </a:solidFill>
                <a:latin typeface="Calibri" charset="0"/>
                <a:cs typeface="Arial" charset="0"/>
              </a:rPr>
              <a:t>Impacto</a:t>
            </a:r>
            <a:r>
              <a:rPr lang="pt-BR" sz="2400">
                <a:solidFill>
                  <a:srgbClr val="000066"/>
                </a:solidFill>
                <a:latin typeface="Calibri" charset="0"/>
                <a:cs typeface="Arial" charset="0"/>
              </a:rPr>
              <a:t>:</a:t>
            </a:r>
            <a:r>
              <a:rPr lang="pt-BR" sz="2400" i="1">
                <a:solidFill>
                  <a:srgbClr val="000066"/>
                </a:solidFill>
                <a:latin typeface="Calibri" charset="0"/>
                <a:cs typeface="Arial" charset="0"/>
              </a:rPr>
              <a:t> </a:t>
            </a:r>
            <a:r>
              <a:rPr lang="pt-BR" sz="2400">
                <a:solidFill>
                  <a:srgbClr val="000066"/>
                </a:solidFill>
                <a:latin typeface="Calibri" charset="0"/>
                <a:cs typeface="Arial" charset="0"/>
              </a:rPr>
              <a:t>número de citações por artigo  </a:t>
            </a:r>
          </a:p>
          <a:p>
            <a:pPr>
              <a:defRPr/>
            </a:pPr>
            <a:r>
              <a:rPr lang="pt-BR" sz="2400" b="1">
                <a:solidFill>
                  <a:srgbClr val="000066"/>
                </a:solidFill>
                <a:latin typeface="Calibri" charset="0"/>
                <a:cs typeface="Arial" charset="0"/>
              </a:rPr>
              <a:t>Recursos: </a:t>
            </a:r>
            <a:r>
              <a:rPr lang="pt-BR" sz="2400">
                <a:solidFill>
                  <a:srgbClr val="000066"/>
                </a:solidFill>
                <a:latin typeface="Calibri" charset="0"/>
                <a:cs typeface="Arial" charset="0"/>
              </a:rPr>
              <a:t>capacidade de conseguir dinheiro para pesquisa</a:t>
            </a:r>
          </a:p>
        </p:txBody>
      </p:sp>
      <p:pic>
        <p:nvPicPr>
          <p:cNvPr id="4198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00688" y="1571625"/>
            <a:ext cx="3643312"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a:xfrm>
            <a:off x="6572250" y="5143500"/>
            <a:ext cx="2428875" cy="461963"/>
          </a:xfrm>
          <a:prstGeom prst="rect">
            <a:avLst/>
          </a:prstGeom>
          <a:solidFill>
            <a:schemeClr val="accent6">
              <a:lumMod val="40000"/>
              <a:lumOff val="60000"/>
            </a:schemeClr>
          </a:solidFill>
        </p:spPr>
        <p:txBody>
          <a:bodyPr>
            <a:spAutoFit/>
          </a:bodyPr>
          <a:lstStyle/>
          <a:p>
            <a:pPr>
              <a:defRPr/>
            </a:pPr>
            <a:r>
              <a:rPr lang="en-US" sz="2400">
                <a:solidFill>
                  <a:srgbClr val="00005E"/>
                </a:solidFill>
                <a:latin typeface="Calibri" charset="0"/>
                <a:cs typeface="Arial" charset="0"/>
              </a:rPr>
              <a:t>“Efeito Mateus”</a:t>
            </a:r>
            <a:endParaRPr lang="pt-BR" sz="2400">
              <a:solidFill>
                <a:srgbClr val="00005E"/>
              </a:solidFill>
              <a:latin typeface="Calibri" charset="0"/>
              <a:cs typeface="Arial" charset="0"/>
            </a:endParaRPr>
          </a:p>
        </p:txBody>
      </p:sp>
      <p:pic>
        <p:nvPicPr>
          <p:cNvPr id="41989" name="Picture 4" descr="http://upload.wikimedia.org/wikipedia/commons/4/41/Nobel_prize_winners_196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1563" y="4143375"/>
            <a:ext cx="3786187"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ta para baixo 7"/>
          <p:cNvSpPr/>
          <p:nvPr/>
        </p:nvSpPr>
        <p:spPr bwMode="auto">
          <a:xfrm>
            <a:off x="2786063" y="3643313"/>
            <a:ext cx="428625" cy="428625"/>
          </a:xfrm>
          <a:prstGeom prst="downArrow">
            <a:avLst/>
          </a:prstGeom>
          <a:solidFill>
            <a:schemeClr val="accent6">
              <a:lumMod val="40000"/>
              <a:lumOff val="6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sz="1400">
              <a:ea typeface="+mn-ea"/>
              <a:cs typeface="Arial" pitchFamily="34" charset="0"/>
            </a:endParaRPr>
          </a:p>
        </p:txBody>
      </p:sp>
      <p:sp>
        <p:nvSpPr>
          <p:cNvPr id="9" name="Retângulo 8"/>
          <p:cNvSpPr/>
          <p:nvPr/>
        </p:nvSpPr>
        <p:spPr>
          <a:xfrm>
            <a:off x="4929188" y="6215063"/>
            <a:ext cx="1643062" cy="461962"/>
          </a:xfrm>
          <a:prstGeom prst="rect">
            <a:avLst/>
          </a:prstGeom>
          <a:solidFill>
            <a:schemeClr val="accent6">
              <a:lumMod val="40000"/>
              <a:lumOff val="60000"/>
            </a:schemeClr>
          </a:solidFill>
        </p:spPr>
        <p:txBody>
          <a:bodyPr>
            <a:spAutoFit/>
          </a:bodyPr>
          <a:lstStyle/>
          <a:p>
            <a:pPr>
              <a:defRPr/>
            </a:pPr>
            <a:r>
              <a:rPr lang="en-US" sz="2400">
                <a:solidFill>
                  <a:srgbClr val="00005E"/>
                </a:solidFill>
                <a:latin typeface="Calibri" charset="0"/>
                <a:cs typeface="Arial" charset="0"/>
              </a:rPr>
              <a:t>Prestígio!</a:t>
            </a:r>
            <a:endParaRPr lang="pt-BR" sz="2400">
              <a:solidFill>
                <a:srgbClr val="00005E"/>
              </a:solidFill>
              <a:latin typeface="Calibri"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ítulo 1"/>
          <p:cNvSpPr>
            <a:spLocks noGrp="1"/>
          </p:cNvSpPr>
          <p:nvPr>
            <p:ph type="title"/>
          </p:nvPr>
        </p:nvSpPr>
        <p:spPr>
          <a:xfrm>
            <a:off x="685800" y="381000"/>
            <a:ext cx="8458200" cy="762000"/>
          </a:xfrm>
        </p:spPr>
        <p:txBody>
          <a:bodyPr/>
          <a:lstStyle/>
          <a:p>
            <a:r>
              <a:rPr lang="pt-BR">
                <a:latin typeface="Calibri" charset="0"/>
              </a:rPr>
              <a:t>Ética da comunidade científica: revisão por pares</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704856" cy="493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ítulo 1"/>
          <p:cNvSpPr>
            <a:spLocks noGrp="1"/>
          </p:cNvSpPr>
          <p:nvPr>
            <p:ph type="title"/>
          </p:nvPr>
        </p:nvSpPr>
        <p:spPr/>
        <p:txBody>
          <a:bodyPr/>
          <a:lstStyle/>
          <a:p>
            <a:r>
              <a:rPr lang="pt-BR">
                <a:latin typeface="Calibri" charset="0"/>
              </a:rPr>
              <a:t>Revisão por pares</a:t>
            </a:r>
          </a:p>
        </p:txBody>
      </p:sp>
      <p:pic>
        <p:nvPicPr>
          <p:cNvPr id="4403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6313" y="3857625"/>
            <a:ext cx="41814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tângulo 6"/>
          <p:cNvSpPr>
            <a:spLocks noChangeArrowheads="1"/>
          </p:cNvSpPr>
          <p:nvPr/>
        </p:nvSpPr>
        <p:spPr bwMode="auto">
          <a:xfrm>
            <a:off x="857250" y="1571625"/>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Artigo recebido pelo editor</a:t>
            </a:r>
          </a:p>
        </p:txBody>
      </p:sp>
      <p:sp>
        <p:nvSpPr>
          <p:cNvPr id="44036" name="Retângulo 7"/>
          <p:cNvSpPr>
            <a:spLocks noChangeArrowheads="1"/>
          </p:cNvSpPr>
          <p:nvPr/>
        </p:nvSpPr>
        <p:spPr bwMode="auto">
          <a:xfrm>
            <a:off x="857250" y="2786063"/>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Enviado para revisores externos</a:t>
            </a:r>
          </a:p>
        </p:txBody>
      </p:sp>
      <p:sp>
        <p:nvSpPr>
          <p:cNvPr id="44037" name="Retângulo 8"/>
          <p:cNvSpPr>
            <a:spLocks noChangeArrowheads="1"/>
          </p:cNvSpPr>
          <p:nvPr/>
        </p:nvSpPr>
        <p:spPr bwMode="auto">
          <a:xfrm>
            <a:off x="857250" y="4000500"/>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Recomendações dos revisores</a:t>
            </a:r>
          </a:p>
        </p:txBody>
      </p:sp>
      <p:sp>
        <p:nvSpPr>
          <p:cNvPr id="44038" name="Retângulo 9"/>
          <p:cNvSpPr>
            <a:spLocks noChangeArrowheads="1"/>
          </p:cNvSpPr>
          <p:nvPr/>
        </p:nvSpPr>
        <p:spPr bwMode="auto">
          <a:xfrm>
            <a:off x="857250" y="5072063"/>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Nova revisão </a:t>
            </a:r>
          </a:p>
        </p:txBody>
      </p:sp>
      <p:sp>
        <p:nvSpPr>
          <p:cNvPr id="44039" name="Retângulo 10"/>
          <p:cNvSpPr>
            <a:spLocks noChangeArrowheads="1"/>
          </p:cNvSpPr>
          <p:nvPr/>
        </p:nvSpPr>
        <p:spPr bwMode="auto">
          <a:xfrm>
            <a:off x="857250" y="6286500"/>
            <a:ext cx="3714750" cy="571500"/>
          </a:xfrm>
          <a:prstGeom prst="rect">
            <a:avLst/>
          </a:prstGeom>
          <a:solidFill>
            <a:srgbClr val="B8BAE2"/>
          </a:solidFill>
          <a:ln w="9525">
            <a:solidFill>
              <a:schemeClr val="tx1"/>
            </a:solidFill>
            <a:miter lim="800000"/>
            <a:headEnd/>
            <a:tailEnd/>
          </a:ln>
        </p:spPr>
        <p:txBody>
          <a:bodyPr wrap="none"/>
          <a:lstStyle/>
          <a:p>
            <a:pPr algn="ctr"/>
            <a:r>
              <a:rPr lang="pt-BR" sz="2000">
                <a:solidFill>
                  <a:srgbClr val="000066"/>
                </a:solidFill>
                <a:latin typeface="Calibri" charset="0"/>
              </a:rPr>
              <a:t>Publicação</a:t>
            </a:r>
          </a:p>
        </p:txBody>
      </p:sp>
      <p:sp>
        <p:nvSpPr>
          <p:cNvPr id="44040" name="Seta para baixo 8"/>
          <p:cNvSpPr>
            <a:spLocks noChangeArrowheads="1"/>
          </p:cNvSpPr>
          <p:nvPr/>
        </p:nvSpPr>
        <p:spPr bwMode="auto">
          <a:xfrm>
            <a:off x="2392363" y="2286000"/>
            <a:ext cx="285750" cy="357188"/>
          </a:xfrm>
          <a:prstGeom prst="downArrow">
            <a:avLst>
              <a:gd name="adj1" fmla="val 50000"/>
              <a:gd name="adj2" fmla="val 50000"/>
            </a:avLst>
          </a:prstGeom>
          <a:solidFill>
            <a:srgbClr val="B8BAE2"/>
          </a:solidFill>
          <a:ln w="9525">
            <a:solidFill>
              <a:schemeClr val="tx1"/>
            </a:solidFill>
            <a:miter lim="800000"/>
            <a:headEnd/>
            <a:tailEnd/>
          </a:ln>
        </p:spPr>
        <p:txBody>
          <a:bodyPr wrap="none"/>
          <a:lstStyle/>
          <a:p>
            <a:endParaRPr lang="en-US" sz="1400"/>
          </a:p>
        </p:txBody>
      </p:sp>
      <p:sp>
        <p:nvSpPr>
          <p:cNvPr id="44041" name="Seta para baixo 9"/>
          <p:cNvSpPr>
            <a:spLocks noChangeArrowheads="1"/>
          </p:cNvSpPr>
          <p:nvPr/>
        </p:nvSpPr>
        <p:spPr bwMode="auto">
          <a:xfrm>
            <a:off x="2392363" y="3500438"/>
            <a:ext cx="285750" cy="357187"/>
          </a:xfrm>
          <a:prstGeom prst="downArrow">
            <a:avLst>
              <a:gd name="adj1" fmla="val 50000"/>
              <a:gd name="adj2" fmla="val 50000"/>
            </a:avLst>
          </a:prstGeom>
          <a:solidFill>
            <a:srgbClr val="B8BAE2"/>
          </a:solidFill>
          <a:ln w="9525">
            <a:solidFill>
              <a:schemeClr val="tx1"/>
            </a:solidFill>
            <a:miter lim="800000"/>
            <a:headEnd/>
            <a:tailEnd/>
          </a:ln>
        </p:spPr>
        <p:txBody>
          <a:bodyPr wrap="none"/>
          <a:lstStyle/>
          <a:p>
            <a:endParaRPr lang="en-US" sz="1400"/>
          </a:p>
        </p:txBody>
      </p:sp>
      <p:sp>
        <p:nvSpPr>
          <p:cNvPr id="44042" name="Seta para baixo 10"/>
          <p:cNvSpPr>
            <a:spLocks noChangeArrowheads="1"/>
          </p:cNvSpPr>
          <p:nvPr/>
        </p:nvSpPr>
        <p:spPr bwMode="auto">
          <a:xfrm>
            <a:off x="2392363" y="4643438"/>
            <a:ext cx="285750" cy="357187"/>
          </a:xfrm>
          <a:prstGeom prst="downArrow">
            <a:avLst>
              <a:gd name="adj1" fmla="val 50000"/>
              <a:gd name="adj2" fmla="val 50000"/>
            </a:avLst>
          </a:prstGeom>
          <a:solidFill>
            <a:srgbClr val="B8BAE2"/>
          </a:solidFill>
          <a:ln w="9525">
            <a:solidFill>
              <a:schemeClr val="tx1"/>
            </a:solidFill>
            <a:miter lim="800000"/>
            <a:headEnd/>
            <a:tailEnd/>
          </a:ln>
        </p:spPr>
        <p:txBody>
          <a:bodyPr wrap="none"/>
          <a:lstStyle/>
          <a:p>
            <a:endParaRPr lang="en-US" sz="1400"/>
          </a:p>
        </p:txBody>
      </p:sp>
      <p:sp>
        <p:nvSpPr>
          <p:cNvPr id="44043" name="Seta para baixo 11"/>
          <p:cNvSpPr>
            <a:spLocks noChangeArrowheads="1"/>
          </p:cNvSpPr>
          <p:nvPr/>
        </p:nvSpPr>
        <p:spPr bwMode="auto">
          <a:xfrm>
            <a:off x="2392363" y="5786438"/>
            <a:ext cx="285750" cy="357187"/>
          </a:xfrm>
          <a:prstGeom prst="downArrow">
            <a:avLst>
              <a:gd name="adj1" fmla="val 50000"/>
              <a:gd name="adj2" fmla="val 50000"/>
            </a:avLst>
          </a:prstGeom>
          <a:solidFill>
            <a:srgbClr val="B8BAE2"/>
          </a:solidFill>
          <a:ln w="9525">
            <a:solidFill>
              <a:schemeClr val="tx1"/>
            </a:solidFill>
            <a:miter lim="800000"/>
            <a:headEnd/>
            <a:tailEnd/>
          </a:ln>
        </p:spPr>
        <p:txBody>
          <a:bodyPr wrap="none"/>
          <a:lstStyle/>
          <a:p>
            <a:endParaRPr lang="en-US" sz="1400"/>
          </a:p>
        </p:txBody>
      </p:sp>
      <p:pic>
        <p:nvPicPr>
          <p:cNvPr id="44044" name="Picture 10" descr="http://www.ntk.umu.se/doktorand/files/images/IMG_0549_6_1.previe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13300" y="642938"/>
            <a:ext cx="43307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Seta para baixo 13"/>
          <p:cNvSpPr>
            <a:spLocks noChangeArrowheads="1"/>
          </p:cNvSpPr>
          <p:nvPr/>
        </p:nvSpPr>
        <p:spPr bwMode="auto">
          <a:xfrm>
            <a:off x="6786563" y="3214688"/>
            <a:ext cx="285750" cy="500062"/>
          </a:xfrm>
          <a:prstGeom prst="downArrow">
            <a:avLst>
              <a:gd name="adj1" fmla="val 50000"/>
              <a:gd name="adj2" fmla="val 49996"/>
            </a:avLst>
          </a:prstGeom>
          <a:solidFill>
            <a:srgbClr val="B8BAE2"/>
          </a:solidFill>
          <a:ln w="9525">
            <a:solidFill>
              <a:schemeClr val="tx1"/>
            </a:solidFill>
            <a:miter lim="800000"/>
            <a:headEnd/>
            <a:tailEnd/>
          </a:ln>
        </p:spPr>
        <p:txBody>
          <a:bodyPr wrap="none"/>
          <a:lstStyle/>
          <a:p>
            <a:endParaRPr lang="en-US" sz="1400"/>
          </a:p>
        </p:txBody>
      </p:sp>
      <p:sp>
        <p:nvSpPr>
          <p:cNvPr id="2" name="Seta em curva para cima 1"/>
          <p:cNvSpPr/>
          <p:nvPr/>
        </p:nvSpPr>
        <p:spPr bwMode="auto">
          <a:xfrm rot="16200000" flipV="1">
            <a:off x="107504" y="4653136"/>
            <a:ext cx="1080120" cy="360040"/>
          </a:xfrm>
          <a:prstGeom prst="curvedUpArrow">
            <a:avLst>
              <a:gd name="adj1" fmla="val 25000"/>
              <a:gd name="adj2" fmla="val 66898"/>
              <a:gd name="adj3" fmla="val 2500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ítulo 1"/>
          <p:cNvSpPr>
            <a:spLocks noGrp="1"/>
          </p:cNvSpPr>
          <p:nvPr>
            <p:ph type="title"/>
          </p:nvPr>
        </p:nvSpPr>
        <p:spPr/>
        <p:txBody>
          <a:bodyPr/>
          <a:lstStyle/>
          <a:p>
            <a:r>
              <a:rPr lang="pt-BR">
                <a:latin typeface="Calibri" charset="0"/>
                <a:ea typeface="ヒラギノ角ゴ Pro W3" charset="0"/>
                <a:cs typeface="ヒラギノ角ゴ Pro W3" charset="0"/>
              </a:rPr>
              <a:t>Problemas com revisão pelos pares</a:t>
            </a:r>
          </a:p>
        </p:txBody>
      </p:sp>
      <p:pic>
        <p:nvPicPr>
          <p:cNvPr id="45058" name="Picture 6" descr="H:\PeerReviewWorkshopTrieste\Apollo13-1.jpg">
            <a:hlinkClick r:id="rId2"/>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5813" y="1285875"/>
            <a:ext cx="285591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26"/>
          <p:cNvSpPr txBox="1">
            <a:spLocks noChangeArrowheads="1"/>
          </p:cNvSpPr>
          <p:nvPr/>
        </p:nvSpPr>
        <p:spPr bwMode="auto">
          <a:xfrm>
            <a:off x="857250" y="4500563"/>
            <a:ext cx="7772400" cy="1500187"/>
          </a:xfrm>
          <a:prstGeom prst="rect">
            <a:avLst/>
          </a:prstGeom>
          <a:solidFill>
            <a:schemeClr val="accent6">
              <a:lumMod val="40000"/>
              <a:lumOff val="60000"/>
            </a:schemeClr>
          </a:solidFill>
          <a:ln w="9525">
            <a:noFill/>
            <a:miter lim="800000"/>
            <a:headEnd/>
            <a:tailEnd/>
          </a:ln>
        </p:spPr>
        <p:txBody>
          <a:bodyPr anchor="ct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defRPr/>
            </a:pPr>
            <a:r>
              <a:rPr lang="en-US" sz="2400" smtClean="0">
                <a:solidFill>
                  <a:srgbClr val="000066"/>
                </a:solidFill>
                <a:latin typeface="Calibri" charset="0"/>
                <a:cs typeface="DejaVu Sans" charset="0"/>
              </a:rPr>
              <a:t>“</a:t>
            </a:r>
            <a:r>
              <a:rPr lang="en-US" sz="2400" i="1" smtClean="0">
                <a:solidFill>
                  <a:srgbClr val="000066"/>
                </a:solidFill>
                <a:latin typeface="Calibri" charset="0"/>
                <a:cs typeface="DejaVu Sans" charset="0"/>
              </a:rPr>
              <a:t>Peer review is slow, expensive, profligate of academic time, highly subjective, prone to bias, easily abused, poor at detecting gross defects, and almost useless in detecting fraud</a:t>
            </a:r>
            <a:r>
              <a:rPr lang="en-US" sz="2400" smtClean="0">
                <a:solidFill>
                  <a:srgbClr val="000066"/>
                </a:solidFill>
                <a:latin typeface="Calibri" charset="0"/>
                <a:cs typeface="DejaVu Sans" charset="0"/>
              </a:rPr>
              <a:t>.” R. Smith, BMJ</a:t>
            </a:r>
            <a:endParaRPr lang="en-US" sz="2400" i="1" smtClean="0">
              <a:solidFill>
                <a:srgbClr val="000066"/>
              </a:solidFill>
              <a:latin typeface="Calibri" charset="0"/>
              <a:cs typeface="DejaVu Sans" charset="0"/>
            </a:endParaRPr>
          </a:p>
        </p:txBody>
      </p:sp>
      <p:sp>
        <p:nvSpPr>
          <p:cNvPr id="8" name="Rectangle 1026"/>
          <p:cNvSpPr txBox="1">
            <a:spLocks noChangeArrowheads="1"/>
          </p:cNvSpPr>
          <p:nvPr/>
        </p:nvSpPr>
        <p:spPr bwMode="auto">
          <a:xfrm>
            <a:off x="3643313" y="1857375"/>
            <a:ext cx="4929187" cy="1000125"/>
          </a:xfrm>
          <a:prstGeom prst="rect">
            <a:avLst/>
          </a:prstGeom>
          <a:solidFill>
            <a:schemeClr val="accent6">
              <a:lumMod val="40000"/>
              <a:lumOff val="60000"/>
            </a:schemeClr>
          </a:solidFill>
          <a:ln w="9525">
            <a:noFill/>
            <a:miter lim="800000"/>
            <a:headEnd/>
            <a:tailEnd/>
          </a:ln>
        </p:spPr>
        <p:txBody>
          <a:bodyPr anchor="ct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defRPr/>
            </a:pPr>
            <a:r>
              <a:rPr lang="en-US" sz="3200" b="1" smtClean="0">
                <a:solidFill>
                  <a:srgbClr val="000066"/>
                </a:solidFill>
                <a:latin typeface="Calibri" charset="0"/>
                <a:cs typeface="DejaVu Sans" charset="0"/>
              </a:rPr>
              <a:t>“</a:t>
            </a:r>
            <a:r>
              <a:rPr lang="en-US" sz="2800" b="1" smtClean="0">
                <a:solidFill>
                  <a:srgbClr val="000066"/>
                </a:solidFill>
                <a:latin typeface="Calibri" charset="0"/>
                <a:cs typeface="DejaVu Sans" charset="0"/>
              </a:rPr>
              <a:t>Houston, we have a problem”</a:t>
            </a:r>
            <a:endParaRPr lang="en-US" sz="2800" b="1" i="1" smtClean="0">
              <a:solidFill>
                <a:srgbClr val="000066"/>
              </a:solidFill>
              <a:latin typeface="Calibri" charset="0"/>
              <a:cs typeface="DejaVu Sans"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latin typeface="Calibri" charset="0"/>
                <a:ea typeface="ヒラギノ角ゴ Pro W3" charset="0"/>
                <a:cs typeface="ヒラギノ角ゴ Pro W3" charset="0"/>
              </a:rPr>
              <a:t>Subjetividade</a:t>
            </a:r>
          </a:p>
        </p:txBody>
      </p:sp>
      <p:sp>
        <p:nvSpPr>
          <p:cNvPr id="46082" name="Espaço Reservado para Conteúdo 5"/>
          <p:cNvSpPr>
            <a:spLocks noGrp="1"/>
          </p:cNvSpPr>
          <p:nvPr>
            <p:ph idx="1"/>
          </p:nvPr>
        </p:nvSpPr>
        <p:spPr>
          <a:xfrm>
            <a:off x="1285875" y="5000625"/>
            <a:ext cx="6858000" cy="1347788"/>
          </a:xfrm>
          <a:solidFill>
            <a:srgbClr val="B8BAE2"/>
          </a:solidFill>
        </p:spPr>
        <p:txBody>
          <a:bodyPr>
            <a:spAutoFit/>
          </a:bodyPr>
          <a:lstStyle/>
          <a:p>
            <a:pPr>
              <a:buFont typeface="Wingdings" charset="0"/>
              <a:buNone/>
            </a:pPr>
            <a:r>
              <a:rPr lang="pt-BR" sz="2400">
                <a:solidFill>
                  <a:srgbClr val="000066"/>
                </a:solidFill>
                <a:latin typeface="Calibri" charset="0"/>
              </a:rPr>
              <a:t>50 pedidos para financiamento da NSF (Química)</a:t>
            </a:r>
          </a:p>
          <a:p>
            <a:pPr>
              <a:buFont typeface="Wingdings" charset="0"/>
              <a:buNone/>
            </a:pPr>
            <a:r>
              <a:rPr lang="pt-BR" sz="2400">
                <a:solidFill>
                  <a:srgbClr val="000066"/>
                </a:solidFill>
                <a:latin typeface="Calibri" charset="0"/>
              </a:rPr>
              <a:t>Avaliados de forma independente duas vezes</a:t>
            </a:r>
          </a:p>
          <a:p>
            <a:pPr>
              <a:buFont typeface="Wingdings" charset="0"/>
              <a:buNone/>
            </a:pPr>
            <a:r>
              <a:rPr lang="pt-BR" sz="2400">
                <a:solidFill>
                  <a:srgbClr val="000066"/>
                </a:solidFill>
                <a:latin typeface="Calibri" charset="0"/>
              </a:rPr>
              <a:t>Conclusão: julgamento depende de quem revisa </a:t>
            </a:r>
          </a:p>
        </p:txBody>
      </p:sp>
      <p:pic>
        <p:nvPicPr>
          <p:cNvPr id="460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071563"/>
            <a:ext cx="3775075" cy="3643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etângulo 11"/>
          <p:cNvSpPr/>
          <p:nvPr/>
        </p:nvSpPr>
        <p:spPr>
          <a:xfrm>
            <a:off x="571500" y="6488113"/>
            <a:ext cx="6434138" cy="369887"/>
          </a:xfrm>
          <a:prstGeom prst="rect">
            <a:avLst/>
          </a:prstGeom>
          <a:solidFill>
            <a:schemeClr val="accent6">
              <a:lumMod val="20000"/>
              <a:lumOff val="80000"/>
            </a:schemeClr>
          </a:solidFill>
        </p:spPr>
        <p:txBody>
          <a:bodyPr wrap="none">
            <a:spAutoFit/>
          </a:bodyPr>
          <a:lstStyle/>
          <a:p>
            <a:pPr>
              <a:defRPr/>
            </a:pPr>
            <a:r>
              <a:rPr lang="en-US">
                <a:solidFill>
                  <a:srgbClr val="000099"/>
                </a:solidFill>
                <a:latin typeface="Calibri" charset="0"/>
                <a:cs typeface="Arial" charset="0"/>
              </a:rPr>
              <a:t>S Cole et al, “Chance and consensus in peer review”, Science 1991</a:t>
            </a:r>
          </a:p>
        </p:txBody>
      </p:sp>
      <p:sp>
        <p:nvSpPr>
          <p:cNvPr id="46085" name="CaixaDeTexto 13"/>
          <p:cNvSpPr txBox="1">
            <a:spLocks noChangeArrowheads="1"/>
          </p:cNvSpPr>
          <p:nvPr/>
        </p:nvSpPr>
        <p:spPr bwMode="auto">
          <a:xfrm>
            <a:off x="1857375" y="4500563"/>
            <a:ext cx="124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1200" b="1"/>
              <a:t>second review</a:t>
            </a:r>
          </a:p>
        </p:txBody>
      </p:sp>
      <p:sp>
        <p:nvSpPr>
          <p:cNvPr id="2" name="TextBox 1"/>
          <p:cNvSpPr txBox="1"/>
          <p:nvPr/>
        </p:nvSpPr>
        <p:spPr>
          <a:xfrm>
            <a:off x="7019925" y="692150"/>
            <a:ext cx="1752600" cy="307975"/>
          </a:xfrm>
          <a:prstGeom prst="rect">
            <a:avLst/>
          </a:prstGeom>
          <a:noFill/>
        </p:spPr>
        <p:txBody>
          <a:bodyPr wrap="none">
            <a:spAutoFit/>
          </a:bodyPr>
          <a:lstStyle/>
          <a:p>
            <a:pPr>
              <a:defRPr/>
            </a:pPr>
            <a:r>
              <a:rPr lang="en-US" sz="1400" dirty="0" err="1">
                <a:solidFill>
                  <a:schemeClr val="bg2">
                    <a:lumMod val="75000"/>
                  </a:schemeClr>
                </a:solidFill>
                <a:latin typeface="Calibri"/>
                <a:cs typeface="Calibri"/>
              </a:rPr>
              <a:t>www.jamesyang.com</a:t>
            </a:r>
            <a:endParaRPr lang="en-US" sz="1400" dirty="0">
              <a:solidFill>
                <a:schemeClr val="bg2">
                  <a:lumMod val="75000"/>
                </a:schemeClr>
              </a:solidFill>
              <a:latin typeface="Calibri"/>
              <a:cs typeface="Calibri"/>
            </a:endParaRPr>
          </a:p>
        </p:txBody>
      </p:sp>
      <p:pic>
        <p:nvPicPr>
          <p:cNvPr id="46087" name="Pictur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6825" y="981075"/>
            <a:ext cx="378777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a:latin typeface="Calibri" charset="0"/>
                <a:ea typeface="ヒラギノ角ゴ Pro W3" charset="0"/>
                <a:cs typeface="ヒラギノ角ゴ Pro W3" charset="0"/>
              </a:rPr>
              <a:t>O sonho de todo autor</a:t>
            </a:r>
          </a:p>
        </p:txBody>
      </p:sp>
      <p:sp>
        <p:nvSpPr>
          <p:cNvPr id="34818" name="Espaço Reservado para Conteúdo 5"/>
          <p:cNvSpPr>
            <a:spLocks noGrp="1"/>
          </p:cNvSpPr>
          <p:nvPr>
            <p:ph idx="1"/>
          </p:nvPr>
        </p:nvSpPr>
        <p:spPr>
          <a:xfrm>
            <a:off x="1258888" y="4365625"/>
            <a:ext cx="6858000" cy="1938338"/>
          </a:xfrm>
          <a:solidFill>
            <a:schemeClr val="accent2">
              <a:lumMod val="40000"/>
              <a:lumOff val="60000"/>
            </a:schemeClr>
          </a:solidFill>
        </p:spPr>
        <p:txBody>
          <a:bodyPr>
            <a:spAutoFit/>
          </a:bodyPr>
          <a:lstStyle/>
          <a:p>
            <a:pPr indent="0">
              <a:buFont typeface="Wingdings" charset="0"/>
              <a:buNone/>
              <a:defRPr/>
            </a:pPr>
            <a:r>
              <a:rPr lang="pt-BR" sz="2400" dirty="0" smtClean="0">
                <a:solidFill>
                  <a:srgbClr val="000066"/>
                </a:solidFill>
                <a:latin typeface="Calibri" charset="0"/>
              </a:rPr>
              <a:t>“</a:t>
            </a:r>
            <a:r>
              <a:rPr lang="pt-BR" sz="2400" i="1" dirty="0" err="1" smtClean="0">
                <a:solidFill>
                  <a:srgbClr val="000066"/>
                </a:solidFill>
                <a:latin typeface="Calibri" charset="0"/>
              </a:rPr>
              <a:t>Moon</a:t>
            </a:r>
            <a:r>
              <a:rPr lang="pt-BR" sz="2400" i="1" dirty="0" smtClean="0">
                <a:solidFill>
                  <a:srgbClr val="000066"/>
                </a:solidFill>
                <a:latin typeface="Calibri" charset="0"/>
              </a:rPr>
              <a:t> </a:t>
            </a:r>
            <a:r>
              <a:rPr lang="pt-BR" sz="2400" i="1" dirty="0" err="1">
                <a:solidFill>
                  <a:srgbClr val="000066"/>
                </a:solidFill>
                <a:latin typeface="Calibri" charset="0"/>
              </a:rPr>
              <a:t>suggested</a:t>
            </a:r>
            <a:r>
              <a:rPr lang="pt-BR" sz="2400" i="1" dirty="0">
                <a:solidFill>
                  <a:srgbClr val="000066"/>
                </a:solidFill>
                <a:latin typeface="Calibri" charset="0"/>
              </a:rPr>
              <a:t> </a:t>
            </a:r>
            <a:r>
              <a:rPr lang="pt-BR" sz="2400" i="1" dirty="0" err="1">
                <a:solidFill>
                  <a:srgbClr val="000066"/>
                </a:solidFill>
                <a:latin typeface="Calibri" charset="0"/>
              </a:rPr>
              <a:t>preferred</a:t>
            </a:r>
            <a:r>
              <a:rPr lang="pt-BR" sz="2400" i="1" dirty="0">
                <a:solidFill>
                  <a:srgbClr val="000066"/>
                </a:solidFill>
                <a:latin typeface="Calibri" charset="0"/>
              </a:rPr>
              <a:t> </a:t>
            </a:r>
            <a:r>
              <a:rPr lang="pt-BR" sz="2400" i="1" dirty="0" err="1">
                <a:solidFill>
                  <a:srgbClr val="000066"/>
                </a:solidFill>
                <a:latin typeface="Calibri" charset="0"/>
              </a:rPr>
              <a:t>reviewers</a:t>
            </a:r>
            <a:r>
              <a:rPr lang="pt-BR" sz="2400" i="1" dirty="0">
                <a:solidFill>
                  <a:srgbClr val="000066"/>
                </a:solidFill>
                <a:latin typeface="Calibri" charset="0"/>
              </a:rPr>
              <a:t> </a:t>
            </a:r>
            <a:r>
              <a:rPr lang="pt-BR" sz="2400" i="1" dirty="0" err="1">
                <a:solidFill>
                  <a:srgbClr val="000066"/>
                </a:solidFill>
                <a:latin typeface="Calibri" charset="0"/>
              </a:rPr>
              <a:t>during</a:t>
            </a:r>
            <a:r>
              <a:rPr lang="pt-BR" sz="2400" i="1" dirty="0">
                <a:solidFill>
                  <a:srgbClr val="000066"/>
                </a:solidFill>
                <a:latin typeface="Calibri" charset="0"/>
              </a:rPr>
              <a:t> </a:t>
            </a:r>
            <a:r>
              <a:rPr lang="pt-BR" sz="2400" i="1" dirty="0" err="1">
                <a:solidFill>
                  <a:srgbClr val="000066"/>
                </a:solidFill>
                <a:latin typeface="Calibri" charset="0"/>
              </a:rPr>
              <a:t>the</a:t>
            </a:r>
            <a:r>
              <a:rPr lang="pt-BR" sz="2400" i="1" dirty="0">
                <a:solidFill>
                  <a:srgbClr val="000066"/>
                </a:solidFill>
                <a:latin typeface="Calibri" charset="0"/>
              </a:rPr>
              <a:t> </a:t>
            </a:r>
            <a:r>
              <a:rPr lang="pt-BR" sz="2400" i="1" dirty="0" err="1">
                <a:solidFill>
                  <a:srgbClr val="000066"/>
                </a:solidFill>
                <a:latin typeface="Calibri" charset="0"/>
              </a:rPr>
              <a:t>submission</a:t>
            </a:r>
            <a:r>
              <a:rPr lang="pt-BR" sz="2400" i="1" dirty="0">
                <a:solidFill>
                  <a:srgbClr val="000066"/>
                </a:solidFill>
                <a:latin typeface="Calibri" charset="0"/>
              </a:rPr>
              <a:t> </a:t>
            </a:r>
            <a:r>
              <a:rPr lang="pt-BR" sz="2400" i="1" dirty="0" err="1">
                <a:solidFill>
                  <a:srgbClr val="000066"/>
                </a:solidFill>
                <a:latin typeface="Calibri" charset="0"/>
              </a:rPr>
              <a:t>which</a:t>
            </a:r>
            <a:r>
              <a:rPr lang="pt-BR" sz="2400" i="1" dirty="0">
                <a:solidFill>
                  <a:srgbClr val="000066"/>
                </a:solidFill>
                <a:latin typeface="Calibri" charset="0"/>
              </a:rPr>
              <a:t> </a:t>
            </a:r>
            <a:r>
              <a:rPr lang="pt-BR" sz="2400" i="1" dirty="0" err="1">
                <a:solidFill>
                  <a:srgbClr val="000066"/>
                </a:solidFill>
                <a:latin typeface="Calibri" charset="0"/>
              </a:rPr>
              <a:t>were</a:t>
            </a:r>
            <a:r>
              <a:rPr lang="pt-BR" sz="2400" i="1" dirty="0">
                <a:solidFill>
                  <a:srgbClr val="000066"/>
                </a:solidFill>
                <a:latin typeface="Calibri" charset="0"/>
              </a:rPr>
              <a:t> </a:t>
            </a:r>
            <a:r>
              <a:rPr lang="pt-BR" sz="2400" i="1" dirty="0" err="1">
                <a:solidFill>
                  <a:srgbClr val="000066"/>
                </a:solidFill>
                <a:latin typeface="Calibri" charset="0"/>
              </a:rPr>
              <a:t>him</a:t>
            </a:r>
            <a:r>
              <a:rPr lang="pt-BR" sz="2400" i="1" dirty="0">
                <a:solidFill>
                  <a:srgbClr val="000066"/>
                </a:solidFill>
                <a:latin typeface="Calibri" charset="0"/>
              </a:rPr>
              <a:t> </a:t>
            </a:r>
            <a:r>
              <a:rPr lang="pt-BR" sz="2400" i="1" dirty="0" err="1">
                <a:solidFill>
                  <a:srgbClr val="000066"/>
                </a:solidFill>
                <a:latin typeface="Calibri" charset="0"/>
              </a:rPr>
              <a:t>or</a:t>
            </a:r>
            <a:r>
              <a:rPr lang="pt-BR" sz="2400" i="1" dirty="0">
                <a:solidFill>
                  <a:srgbClr val="000066"/>
                </a:solidFill>
                <a:latin typeface="Calibri" charset="0"/>
              </a:rPr>
              <a:t> </a:t>
            </a:r>
            <a:r>
              <a:rPr lang="pt-BR" sz="2400" i="1" dirty="0" err="1">
                <a:solidFill>
                  <a:srgbClr val="000066"/>
                </a:solidFill>
                <a:latin typeface="Calibri" charset="0"/>
              </a:rPr>
              <a:t>colleagues</a:t>
            </a:r>
            <a:r>
              <a:rPr lang="pt-BR" sz="2400" i="1" dirty="0">
                <a:solidFill>
                  <a:srgbClr val="000066"/>
                </a:solidFill>
                <a:latin typeface="Calibri" charset="0"/>
              </a:rPr>
              <a:t> </a:t>
            </a:r>
            <a:r>
              <a:rPr lang="pt-BR" sz="2400" i="1" dirty="0" err="1">
                <a:solidFill>
                  <a:srgbClr val="000066"/>
                </a:solidFill>
                <a:latin typeface="Calibri" charset="0"/>
              </a:rPr>
              <a:t>under</a:t>
            </a:r>
            <a:r>
              <a:rPr lang="pt-BR" sz="2400" i="1" dirty="0">
                <a:solidFill>
                  <a:srgbClr val="000066"/>
                </a:solidFill>
                <a:latin typeface="Calibri" charset="0"/>
              </a:rPr>
              <a:t> </a:t>
            </a:r>
            <a:r>
              <a:rPr lang="pt-BR" sz="2400" i="1" dirty="0" err="1">
                <a:solidFill>
                  <a:srgbClr val="000066"/>
                </a:solidFill>
                <a:latin typeface="Calibri" charset="0"/>
              </a:rPr>
              <a:t>bogus</a:t>
            </a:r>
            <a:r>
              <a:rPr lang="pt-BR" sz="2400" i="1" dirty="0">
                <a:solidFill>
                  <a:srgbClr val="000066"/>
                </a:solidFill>
                <a:latin typeface="Calibri" charset="0"/>
              </a:rPr>
              <a:t> </a:t>
            </a:r>
            <a:r>
              <a:rPr lang="pt-BR" sz="2400" i="1" dirty="0" err="1">
                <a:solidFill>
                  <a:srgbClr val="000066"/>
                </a:solidFill>
                <a:latin typeface="Calibri" charset="0"/>
              </a:rPr>
              <a:t>identities</a:t>
            </a:r>
            <a:r>
              <a:rPr lang="pt-BR" sz="2400" i="1" dirty="0">
                <a:solidFill>
                  <a:srgbClr val="000066"/>
                </a:solidFill>
                <a:latin typeface="Calibri" charset="0"/>
              </a:rPr>
              <a:t> </a:t>
            </a:r>
            <a:r>
              <a:rPr lang="pt-BR" sz="2400" i="1" dirty="0" err="1">
                <a:solidFill>
                  <a:srgbClr val="000066"/>
                </a:solidFill>
                <a:latin typeface="Calibri" charset="0"/>
              </a:rPr>
              <a:t>and</a:t>
            </a:r>
            <a:r>
              <a:rPr lang="pt-BR" sz="2400" i="1" dirty="0">
                <a:solidFill>
                  <a:srgbClr val="000066"/>
                </a:solidFill>
                <a:latin typeface="Calibri" charset="0"/>
              </a:rPr>
              <a:t> </a:t>
            </a:r>
            <a:r>
              <a:rPr lang="pt-BR" sz="2400" i="1" dirty="0" err="1" smtClean="0">
                <a:solidFill>
                  <a:srgbClr val="000066"/>
                </a:solidFill>
                <a:latin typeface="Calibri" charset="0"/>
              </a:rPr>
              <a:t>accounts</a:t>
            </a:r>
            <a:r>
              <a:rPr lang="pt-BR" sz="2400" i="1" dirty="0" smtClean="0">
                <a:solidFill>
                  <a:srgbClr val="000066"/>
                </a:solidFill>
                <a:latin typeface="Calibri" charset="0"/>
              </a:rPr>
              <a:t>. The </a:t>
            </a:r>
            <a:r>
              <a:rPr lang="pt-BR" sz="2400" i="1" dirty="0" err="1" smtClean="0">
                <a:solidFill>
                  <a:srgbClr val="000066"/>
                </a:solidFill>
                <a:latin typeface="Calibri" charset="0"/>
              </a:rPr>
              <a:t>reviews</a:t>
            </a:r>
            <a:r>
              <a:rPr lang="pt-BR" sz="2400" i="1" dirty="0" smtClean="0">
                <a:solidFill>
                  <a:srgbClr val="000066"/>
                </a:solidFill>
                <a:latin typeface="Calibri" charset="0"/>
              </a:rPr>
              <a:t> </a:t>
            </a:r>
            <a:r>
              <a:rPr lang="pt-BR" sz="2400" i="1" dirty="0" err="1" smtClean="0">
                <a:solidFill>
                  <a:srgbClr val="000066"/>
                </a:solidFill>
                <a:latin typeface="Calibri" charset="0"/>
              </a:rPr>
              <a:t>were</a:t>
            </a:r>
            <a:r>
              <a:rPr lang="pt-BR" sz="2400" i="1" dirty="0" smtClean="0">
                <a:solidFill>
                  <a:srgbClr val="000066"/>
                </a:solidFill>
                <a:latin typeface="Calibri" charset="0"/>
              </a:rPr>
              <a:t> </a:t>
            </a:r>
            <a:r>
              <a:rPr lang="pt-BR" sz="2400" i="1" dirty="0" err="1">
                <a:solidFill>
                  <a:srgbClr val="000066"/>
                </a:solidFill>
                <a:latin typeface="Calibri" charset="0"/>
              </a:rPr>
              <a:t>almost</a:t>
            </a:r>
            <a:r>
              <a:rPr lang="pt-BR" sz="2400" i="1" dirty="0">
                <a:solidFill>
                  <a:srgbClr val="000066"/>
                </a:solidFill>
                <a:latin typeface="Calibri" charset="0"/>
              </a:rPr>
              <a:t> </a:t>
            </a:r>
            <a:r>
              <a:rPr lang="pt-BR" sz="2400" i="1" dirty="0" err="1">
                <a:solidFill>
                  <a:srgbClr val="000066"/>
                </a:solidFill>
                <a:latin typeface="Calibri" charset="0"/>
              </a:rPr>
              <a:t>always</a:t>
            </a:r>
            <a:r>
              <a:rPr lang="pt-BR" sz="2400" i="1" dirty="0">
                <a:solidFill>
                  <a:srgbClr val="000066"/>
                </a:solidFill>
                <a:latin typeface="Calibri" charset="0"/>
              </a:rPr>
              <a:t> </a:t>
            </a:r>
            <a:r>
              <a:rPr lang="pt-BR" sz="2400" i="1" dirty="0" err="1">
                <a:solidFill>
                  <a:srgbClr val="000066"/>
                </a:solidFill>
                <a:latin typeface="Calibri" charset="0"/>
              </a:rPr>
              <a:t>favourable</a:t>
            </a:r>
            <a:r>
              <a:rPr lang="pt-BR" sz="2400" i="1" dirty="0">
                <a:solidFill>
                  <a:srgbClr val="000066"/>
                </a:solidFill>
                <a:latin typeface="Calibri" charset="0"/>
              </a:rPr>
              <a:t> </a:t>
            </a:r>
            <a:r>
              <a:rPr lang="pt-BR" sz="2400" i="1" dirty="0" err="1">
                <a:solidFill>
                  <a:srgbClr val="000066"/>
                </a:solidFill>
                <a:latin typeface="Calibri" charset="0"/>
              </a:rPr>
              <a:t>but</a:t>
            </a:r>
            <a:r>
              <a:rPr lang="pt-BR" sz="2400" i="1" dirty="0">
                <a:solidFill>
                  <a:srgbClr val="000066"/>
                </a:solidFill>
                <a:latin typeface="Calibri" charset="0"/>
              </a:rPr>
              <a:t> still </a:t>
            </a:r>
            <a:r>
              <a:rPr lang="pt-BR" sz="2400" i="1" dirty="0" err="1">
                <a:solidFill>
                  <a:srgbClr val="000066"/>
                </a:solidFill>
                <a:latin typeface="Calibri" charset="0"/>
              </a:rPr>
              <a:t>provided</a:t>
            </a:r>
            <a:r>
              <a:rPr lang="pt-BR" sz="2400" i="1" dirty="0">
                <a:solidFill>
                  <a:srgbClr val="000066"/>
                </a:solidFill>
                <a:latin typeface="Calibri" charset="0"/>
              </a:rPr>
              <a:t> </a:t>
            </a:r>
            <a:r>
              <a:rPr lang="pt-BR" sz="2400" i="1" dirty="0" err="1">
                <a:solidFill>
                  <a:srgbClr val="000066"/>
                </a:solidFill>
                <a:latin typeface="Calibri" charset="0"/>
              </a:rPr>
              <a:t>suggestions</a:t>
            </a:r>
            <a:r>
              <a:rPr lang="pt-BR" sz="2400" i="1" dirty="0">
                <a:solidFill>
                  <a:srgbClr val="000066"/>
                </a:solidFill>
                <a:latin typeface="Calibri" charset="0"/>
              </a:rPr>
              <a:t> for </a:t>
            </a:r>
            <a:r>
              <a:rPr lang="pt-BR" sz="2400" i="1" dirty="0" err="1">
                <a:solidFill>
                  <a:srgbClr val="000066"/>
                </a:solidFill>
                <a:latin typeface="Calibri" charset="0"/>
              </a:rPr>
              <a:t>paper</a:t>
            </a:r>
            <a:r>
              <a:rPr lang="pt-BR" sz="2400" i="1" dirty="0">
                <a:solidFill>
                  <a:srgbClr val="000066"/>
                </a:solidFill>
                <a:latin typeface="Calibri" charset="0"/>
              </a:rPr>
              <a:t> </a:t>
            </a:r>
            <a:r>
              <a:rPr lang="pt-BR" sz="2400" i="1" dirty="0" err="1">
                <a:solidFill>
                  <a:srgbClr val="000066"/>
                </a:solidFill>
                <a:latin typeface="Calibri" charset="0"/>
              </a:rPr>
              <a:t>improvement</a:t>
            </a:r>
            <a:r>
              <a:rPr lang="pt-BR" sz="2400" i="1" dirty="0" smtClean="0">
                <a:solidFill>
                  <a:srgbClr val="000066"/>
                </a:solidFill>
                <a:latin typeface="Calibri" charset="0"/>
              </a:rPr>
              <a:t>.</a:t>
            </a:r>
            <a:r>
              <a:rPr lang="pt-BR" sz="2400" dirty="0" smtClean="0">
                <a:solidFill>
                  <a:srgbClr val="000066"/>
                </a:solidFill>
                <a:latin typeface="Calibri" charset="0"/>
              </a:rPr>
              <a:t>”</a:t>
            </a:r>
            <a:endParaRPr lang="pt-BR" sz="2400" dirty="0">
              <a:solidFill>
                <a:srgbClr val="000066"/>
              </a:solidFill>
              <a:latin typeface="Calibri" charset="0"/>
            </a:endParaRPr>
          </a:p>
        </p:txBody>
      </p:sp>
      <p:sp>
        <p:nvSpPr>
          <p:cNvPr id="12" name="Retângulo 11"/>
          <p:cNvSpPr/>
          <p:nvPr/>
        </p:nvSpPr>
        <p:spPr>
          <a:xfrm>
            <a:off x="1258888" y="3644900"/>
            <a:ext cx="1649412" cy="369888"/>
          </a:xfrm>
          <a:prstGeom prst="rect">
            <a:avLst/>
          </a:prstGeom>
          <a:solidFill>
            <a:schemeClr val="accent6">
              <a:lumMod val="20000"/>
              <a:lumOff val="80000"/>
            </a:schemeClr>
          </a:solidFill>
        </p:spPr>
        <p:txBody>
          <a:bodyPr wrap="none">
            <a:spAutoFit/>
          </a:bodyPr>
          <a:lstStyle/>
          <a:p>
            <a:pPr>
              <a:defRPr/>
            </a:pPr>
            <a:r>
              <a:rPr lang="en-US" dirty="0" err="1">
                <a:solidFill>
                  <a:srgbClr val="000099"/>
                </a:solidFill>
                <a:latin typeface="Calibri" charset="0"/>
                <a:cs typeface="Arial" charset="0"/>
              </a:rPr>
              <a:t>Hyung</a:t>
            </a:r>
            <a:r>
              <a:rPr lang="en-US" dirty="0">
                <a:solidFill>
                  <a:srgbClr val="000099"/>
                </a:solidFill>
                <a:latin typeface="Calibri" charset="0"/>
                <a:cs typeface="Arial" charset="0"/>
              </a:rPr>
              <a:t>-In Moon</a:t>
            </a:r>
          </a:p>
        </p:txBody>
      </p:sp>
      <p:pic>
        <p:nvPicPr>
          <p:cNvPr id="47108"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3438" y="1052513"/>
            <a:ext cx="414337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019925" y="692150"/>
            <a:ext cx="1752600" cy="307975"/>
          </a:xfrm>
          <a:prstGeom prst="rect">
            <a:avLst/>
          </a:prstGeom>
          <a:noFill/>
        </p:spPr>
        <p:txBody>
          <a:bodyPr wrap="none">
            <a:spAutoFit/>
          </a:bodyPr>
          <a:lstStyle/>
          <a:p>
            <a:pPr>
              <a:defRPr/>
            </a:pPr>
            <a:r>
              <a:rPr lang="en-US" sz="1400" dirty="0" err="1">
                <a:solidFill>
                  <a:schemeClr val="bg2">
                    <a:lumMod val="75000"/>
                  </a:schemeClr>
                </a:solidFill>
                <a:latin typeface="Calibri"/>
                <a:cs typeface="Calibri"/>
              </a:rPr>
              <a:t>www.jamesyang.com</a:t>
            </a:r>
            <a:endParaRPr lang="en-US" sz="1400" dirty="0">
              <a:solidFill>
                <a:schemeClr val="bg2">
                  <a:lumMod val="75000"/>
                </a:schemeClr>
              </a:solidFill>
              <a:latin typeface="Calibri"/>
              <a:cs typeface="Calibri"/>
            </a:endParaRPr>
          </a:p>
        </p:txBody>
      </p:sp>
      <p:pic>
        <p:nvPicPr>
          <p:cNvPr id="471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268413"/>
            <a:ext cx="194468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11"/>
          <p:cNvSpPr/>
          <p:nvPr/>
        </p:nvSpPr>
        <p:spPr>
          <a:xfrm>
            <a:off x="6588125" y="6488113"/>
            <a:ext cx="2309813" cy="369887"/>
          </a:xfrm>
          <a:prstGeom prst="rect">
            <a:avLst/>
          </a:prstGeom>
          <a:solidFill>
            <a:schemeClr val="accent6">
              <a:lumMod val="20000"/>
              <a:lumOff val="80000"/>
            </a:schemeClr>
          </a:solidFill>
        </p:spPr>
        <p:txBody>
          <a:bodyPr wrap="none">
            <a:spAutoFit/>
          </a:bodyPr>
          <a:lstStyle/>
          <a:p>
            <a:pPr>
              <a:defRPr/>
            </a:pPr>
            <a:r>
              <a:rPr lang="en-US" dirty="0" err="1">
                <a:solidFill>
                  <a:srgbClr val="000099"/>
                </a:solidFill>
                <a:latin typeface="Calibri" charset="0"/>
                <a:cs typeface="Arial" charset="0"/>
              </a:rPr>
              <a:t>fonte</a:t>
            </a:r>
            <a:r>
              <a:rPr lang="en-US" dirty="0">
                <a:solidFill>
                  <a:srgbClr val="000099"/>
                </a:solidFill>
                <a:latin typeface="Calibri" charset="0"/>
                <a:cs typeface="Arial" charset="0"/>
              </a:rPr>
              <a:t>: </a:t>
            </a:r>
            <a:r>
              <a:rPr lang="en-US" dirty="0" err="1">
                <a:solidFill>
                  <a:srgbClr val="000099"/>
                </a:solidFill>
                <a:latin typeface="Calibri" charset="0"/>
                <a:cs typeface="Arial" charset="0"/>
              </a:rPr>
              <a:t>retractionwatch</a:t>
            </a:r>
            <a:endParaRPr lang="en-US" dirty="0">
              <a:solidFill>
                <a:srgbClr val="000099"/>
              </a:solidFill>
              <a:latin typeface="Calibri"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rPr>
              <a:t>Livro de recordes: 172 papers cancelados? </a:t>
            </a:r>
          </a:p>
        </p:txBody>
      </p:sp>
      <p:pic>
        <p:nvPicPr>
          <p:cNvPr id="481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84313"/>
            <a:ext cx="3327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4288" y="1628775"/>
            <a:ext cx="36480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ço Reservado para Conteúdo 5"/>
          <p:cNvSpPr txBox="1">
            <a:spLocks/>
          </p:cNvSpPr>
          <p:nvPr/>
        </p:nvSpPr>
        <p:spPr>
          <a:xfrm>
            <a:off x="5148263" y="5661025"/>
            <a:ext cx="3816350" cy="708025"/>
          </a:xfrm>
          <a:prstGeom prst="rect">
            <a:avLst/>
          </a:prstGeom>
          <a:solidFill>
            <a:schemeClr val="accent2">
              <a:lumMod val="40000"/>
              <a:lumOff val="60000"/>
            </a:schemeClr>
          </a:solidFill>
        </p:spPr>
        <p:txBody>
          <a:bodyPr>
            <a:spAutoFit/>
          </a:bodyPr>
          <a:lstStyle>
            <a:lvl1pPr marL="342900" indent="-342900" algn="l" rtl="0" eaLnBrk="0" fontAlgn="base" hangingPunct="0">
              <a:spcBef>
                <a:spcPct val="20000"/>
              </a:spcBef>
              <a:spcAft>
                <a:spcPct val="0"/>
              </a:spcAft>
              <a:buClr>
                <a:schemeClr val="bg2"/>
              </a:buClr>
              <a:buSzPct val="75000"/>
              <a:buFont typeface="Wingdings" charset="0"/>
              <a:buChar char="•"/>
              <a:defRPr sz="2800">
                <a:solidFill>
                  <a:schemeClr val="tx1"/>
                </a:solidFill>
                <a:latin typeface="Calibri" pitchFamily="34" charset="0"/>
                <a:ea typeface="ヒラギノ角ゴ Pro W3" charset="0"/>
                <a:cs typeface="ヒラギノ角ゴ Pro W3" charset="0"/>
              </a:defRPr>
            </a:lvl1pPr>
            <a:lvl2pPr marL="742950" indent="-285750" algn="l" rtl="0" eaLnBrk="0" fontAlgn="base" hangingPunct="0">
              <a:spcBef>
                <a:spcPct val="20000"/>
              </a:spcBef>
              <a:spcAft>
                <a:spcPct val="0"/>
              </a:spcAft>
              <a:buClr>
                <a:schemeClr val="accent2"/>
              </a:buClr>
              <a:buSzPct val="80000"/>
              <a:buFont typeface="Wingdings" charset="0"/>
              <a:buChar char="–"/>
              <a:defRPr sz="2400">
                <a:solidFill>
                  <a:schemeClr val="tx1"/>
                </a:solidFill>
                <a:latin typeface="Calibri" pitchFamily="34" charset="0"/>
                <a:ea typeface="ヒラギノ角ゴ Pro W3" charset="0"/>
              </a:defRPr>
            </a:lvl2pPr>
            <a:lvl3pPr marL="1143000" indent="-228600" algn="l" rtl="0" eaLnBrk="0" fontAlgn="base" hangingPunct="0">
              <a:spcBef>
                <a:spcPct val="20000"/>
              </a:spcBef>
              <a:spcAft>
                <a:spcPct val="0"/>
              </a:spcAft>
              <a:buClr>
                <a:schemeClr val="bg2"/>
              </a:buClr>
              <a:buSzPct val="65000"/>
              <a:buFont typeface="Wingdings" charset="0"/>
              <a:buChar char="•"/>
              <a:defRPr sz="2000">
                <a:solidFill>
                  <a:schemeClr val="tx1"/>
                </a:solidFill>
                <a:latin typeface="Calibri" pitchFamily="34" charset="0"/>
                <a:ea typeface="ヒラギノ角ゴ Pro W3" charset="0"/>
              </a:defRPr>
            </a:lvl3pPr>
            <a:lvl4pPr marL="1600200" indent="-228600" algn="l" rtl="0" eaLnBrk="0" fontAlgn="base" hangingPunct="0">
              <a:spcBef>
                <a:spcPct val="20000"/>
              </a:spcBef>
              <a:spcAft>
                <a:spcPct val="0"/>
              </a:spcAft>
              <a:buClr>
                <a:schemeClr val="accent2"/>
              </a:buClr>
              <a:buSzPct val="70000"/>
              <a:buFont typeface="Wingdings" charset="0"/>
              <a:buChar char="¨"/>
              <a:defRPr sz="1600">
                <a:solidFill>
                  <a:schemeClr val="tx1"/>
                </a:solidFill>
                <a:latin typeface="Calibri" pitchFamily="34" charset="0"/>
                <a:ea typeface="ヒラギノ角ゴ Pro W3" charset="0"/>
              </a:defRPr>
            </a:lvl4pPr>
            <a:lvl5pPr marL="2057400" indent="-228600" algn="l" rtl="0" eaLnBrk="0" fontAlgn="base" hangingPunct="0">
              <a:spcBef>
                <a:spcPct val="20000"/>
              </a:spcBef>
              <a:spcAft>
                <a:spcPct val="0"/>
              </a:spcAft>
              <a:buClr>
                <a:schemeClr val="bg2"/>
              </a:buClr>
              <a:buFont typeface="Wingdings" charset="0"/>
              <a:buChar char="§"/>
              <a:defRPr sz="2000">
                <a:solidFill>
                  <a:schemeClr val="tx1"/>
                </a:solidFill>
                <a:latin typeface="Calibri" pitchFamily="34" charset="0"/>
                <a:ea typeface="ヒラギノ角ゴ Pro W3" charset="0"/>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indent="0">
              <a:buFont typeface="Wingdings" charset="0"/>
              <a:buNone/>
              <a:defRPr/>
            </a:pPr>
            <a:r>
              <a:rPr lang="pt-BR" sz="2000" dirty="0" smtClean="0">
                <a:solidFill>
                  <a:srgbClr val="000066"/>
                </a:solidFill>
                <a:latin typeface="Calibri" charset="0"/>
              </a:rPr>
              <a:t>Dr. </a:t>
            </a:r>
            <a:r>
              <a:rPr lang="pt-BR" sz="2000" dirty="0" err="1" smtClean="0">
                <a:solidFill>
                  <a:srgbClr val="000066"/>
                </a:solidFill>
                <a:latin typeface="Calibri" charset="0"/>
              </a:rPr>
              <a:t>Yoshitaka</a:t>
            </a:r>
            <a:r>
              <a:rPr lang="pt-BR" sz="2000" dirty="0" smtClean="0">
                <a:solidFill>
                  <a:srgbClr val="000066"/>
                </a:solidFill>
                <a:latin typeface="Calibri" charset="0"/>
              </a:rPr>
              <a:t> </a:t>
            </a:r>
            <a:r>
              <a:rPr lang="pt-BR" sz="2000" dirty="0" err="1" smtClean="0">
                <a:solidFill>
                  <a:srgbClr val="000066"/>
                </a:solidFill>
                <a:latin typeface="Calibri" charset="0"/>
              </a:rPr>
              <a:t>Fujii</a:t>
            </a:r>
            <a:r>
              <a:rPr lang="pt-BR" sz="2000" dirty="0" smtClean="0">
                <a:solidFill>
                  <a:srgbClr val="000066"/>
                </a:solidFill>
                <a:latin typeface="Calibri" charset="0"/>
              </a:rPr>
              <a:t> (prof. </a:t>
            </a:r>
            <a:r>
              <a:rPr lang="pt-BR" sz="2000" dirty="0" err="1" smtClean="0">
                <a:solidFill>
                  <a:srgbClr val="000066"/>
                </a:solidFill>
                <a:latin typeface="Calibri" charset="0"/>
              </a:rPr>
              <a:t>Anestesiologia</a:t>
            </a:r>
            <a:r>
              <a:rPr lang="pt-BR" sz="2000" dirty="0" smtClean="0">
                <a:solidFill>
                  <a:srgbClr val="000066"/>
                </a:solidFill>
                <a:latin typeface="Calibri" charset="0"/>
              </a:rPr>
              <a:t> Univ. </a:t>
            </a:r>
            <a:r>
              <a:rPr lang="pt-BR" sz="2000" dirty="0" err="1" smtClean="0">
                <a:solidFill>
                  <a:srgbClr val="000066"/>
                </a:solidFill>
                <a:latin typeface="Calibri" charset="0"/>
              </a:rPr>
              <a:t>Tokyo</a:t>
            </a:r>
            <a:r>
              <a:rPr lang="pt-BR" sz="2000" dirty="0" smtClean="0">
                <a:solidFill>
                  <a:srgbClr val="000066"/>
                </a:solidFill>
                <a:latin typeface="Calibri" charset="0"/>
              </a:rPr>
              <a:t>)</a:t>
            </a:r>
            <a:endParaRPr lang="pt-BR" sz="2000" dirty="0">
              <a:solidFill>
                <a:srgbClr val="000066"/>
              </a:solidFill>
              <a:latin typeface="Calibri"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ítulo 1"/>
          <p:cNvSpPr>
            <a:spLocks noGrp="1"/>
          </p:cNvSpPr>
          <p:nvPr>
            <p:ph type="title"/>
          </p:nvPr>
        </p:nvSpPr>
        <p:spPr/>
        <p:txBody>
          <a:bodyPr/>
          <a:lstStyle/>
          <a:p>
            <a:pPr eaLnBrk="1" hangingPunct="1"/>
            <a:r>
              <a:rPr lang="pt-BR">
                <a:latin typeface="Calibri" charset="0"/>
                <a:ea typeface="ヒラギノ角ゴ Pro W3" charset="0"/>
                <a:cs typeface="ヒラギノ角ゴ Pro W3" charset="0"/>
              </a:rPr>
              <a:t>Publish or perish?</a:t>
            </a:r>
          </a:p>
        </p:txBody>
      </p:sp>
      <p:sp>
        <p:nvSpPr>
          <p:cNvPr id="7" name="Rectangle 7"/>
          <p:cNvSpPr>
            <a:spLocks noChangeArrowheads="1"/>
          </p:cNvSpPr>
          <p:nvPr/>
        </p:nvSpPr>
        <p:spPr bwMode="auto">
          <a:xfrm>
            <a:off x="642938" y="1143000"/>
            <a:ext cx="7786687" cy="461963"/>
          </a:xfrm>
          <a:prstGeom prst="rect">
            <a:avLst/>
          </a:prstGeom>
          <a:solidFill>
            <a:schemeClr val="accent6">
              <a:lumMod val="40000"/>
              <a:lumOff val="60000"/>
            </a:schemeClr>
          </a:solidFill>
          <a:ln w="9525">
            <a:noFill/>
            <a:miter lim="800000"/>
            <a:headEnd/>
            <a:tailEnd/>
          </a:ln>
          <a:effectLst/>
        </p:spPr>
        <p:txBody>
          <a:bodyPr>
            <a:spAutoFit/>
          </a:bodyPr>
          <a:lstStyle/>
          <a:p>
            <a:pPr algn="ctr">
              <a:defRPr/>
            </a:pPr>
            <a:r>
              <a:rPr lang="en-US" sz="2400">
                <a:solidFill>
                  <a:srgbClr val="00005E"/>
                </a:solidFill>
                <a:latin typeface="Calibri" charset="0"/>
                <a:cs typeface="Arial" charset="0"/>
              </a:rPr>
              <a:t>Revistas de alto impacto geram prestígio…</a:t>
            </a:r>
          </a:p>
        </p:txBody>
      </p:sp>
      <p:pic>
        <p:nvPicPr>
          <p:cNvPr id="50179"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0188" y="4857750"/>
            <a:ext cx="2465387" cy="1804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4143375" y="5072063"/>
            <a:ext cx="3786188" cy="830262"/>
          </a:xfrm>
          <a:prstGeom prst="rect">
            <a:avLst/>
          </a:prstGeom>
          <a:solidFill>
            <a:schemeClr val="accent6">
              <a:lumMod val="40000"/>
              <a:lumOff val="60000"/>
            </a:schemeClr>
          </a:solidFill>
          <a:ln w="9525">
            <a:noFill/>
            <a:miter lim="800000"/>
            <a:headEnd/>
            <a:tailEnd/>
          </a:ln>
          <a:effectLst/>
        </p:spPr>
        <p:txBody>
          <a:bodyPr>
            <a:spAutoFit/>
          </a:bodyPr>
          <a:lstStyle/>
          <a:p>
            <a:pPr algn="ctr">
              <a:defRPr/>
            </a:pPr>
            <a:r>
              <a:rPr lang="en-US" sz="2400" dirty="0" err="1">
                <a:solidFill>
                  <a:schemeClr val="bg2">
                    <a:lumMod val="75000"/>
                  </a:schemeClr>
                </a:solidFill>
                <a:latin typeface="Calibri" pitchFamily="34" charset="0"/>
                <a:ea typeface="+mn-ea"/>
                <a:cs typeface="Arial" pitchFamily="34" charset="0"/>
              </a:rPr>
              <a:t>Pesquisadores</a:t>
            </a:r>
            <a:r>
              <a:rPr lang="en-US" sz="2400" dirty="0">
                <a:solidFill>
                  <a:schemeClr val="bg2">
                    <a:lumMod val="75000"/>
                  </a:schemeClr>
                </a:solidFill>
                <a:latin typeface="Calibri" pitchFamily="34" charset="0"/>
                <a:ea typeface="+mn-ea"/>
                <a:cs typeface="Arial" pitchFamily="34" charset="0"/>
              </a:rPr>
              <a:t> </a:t>
            </a:r>
            <a:r>
              <a:rPr lang="en-US" sz="2400" dirty="0" err="1">
                <a:solidFill>
                  <a:schemeClr val="bg2">
                    <a:lumMod val="75000"/>
                  </a:schemeClr>
                </a:solidFill>
                <a:latin typeface="Calibri" pitchFamily="34" charset="0"/>
                <a:ea typeface="+mn-ea"/>
                <a:cs typeface="Arial" pitchFamily="34" charset="0"/>
              </a:rPr>
              <a:t>vivem</a:t>
            </a:r>
            <a:r>
              <a:rPr lang="en-US" sz="2400" dirty="0">
                <a:solidFill>
                  <a:schemeClr val="bg2">
                    <a:lumMod val="75000"/>
                  </a:schemeClr>
                </a:solidFill>
                <a:latin typeface="Calibri" pitchFamily="34" charset="0"/>
                <a:ea typeface="+mn-ea"/>
                <a:cs typeface="Arial" pitchFamily="34" charset="0"/>
              </a:rPr>
              <a:t> sob </a:t>
            </a:r>
            <a:r>
              <a:rPr lang="en-US" sz="2400" dirty="0" err="1">
                <a:solidFill>
                  <a:schemeClr val="bg2">
                    <a:lumMod val="75000"/>
                  </a:schemeClr>
                </a:solidFill>
                <a:latin typeface="Calibri" pitchFamily="34" charset="0"/>
                <a:ea typeface="+mn-ea"/>
                <a:cs typeface="Arial" pitchFamily="34" charset="0"/>
              </a:rPr>
              <a:t>pressão</a:t>
            </a:r>
            <a:r>
              <a:rPr lang="en-US" sz="2400" dirty="0">
                <a:solidFill>
                  <a:schemeClr val="bg2">
                    <a:lumMod val="75000"/>
                  </a:schemeClr>
                </a:solidFill>
                <a:latin typeface="Calibri" pitchFamily="34" charset="0"/>
                <a:ea typeface="+mn-ea"/>
                <a:cs typeface="Arial" pitchFamily="34" charset="0"/>
              </a:rPr>
              <a:t> </a:t>
            </a:r>
          </a:p>
        </p:txBody>
      </p:sp>
      <p:pic>
        <p:nvPicPr>
          <p:cNvPr id="50181"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15063" y="1714500"/>
            <a:ext cx="2190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87750" y="1785938"/>
            <a:ext cx="2198688"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71563" y="1714500"/>
            <a:ext cx="20002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p:txBody>
          <a:bodyPr/>
          <a:lstStyle/>
          <a:p>
            <a:pPr eaLnBrk="1" hangingPunct="1"/>
            <a:r>
              <a:rPr lang="en-GB">
                <a:latin typeface="Calibri" charset="0"/>
              </a:rPr>
              <a:t>O Método Científico</a:t>
            </a:r>
            <a:endParaRPr lang="pt-BR">
              <a:latin typeface="Calibri" charset="0"/>
            </a:endParaRPr>
          </a:p>
        </p:txBody>
      </p:sp>
      <p:sp>
        <p:nvSpPr>
          <p:cNvPr id="15363" name="Text Box 6"/>
          <p:cNvSpPr txBox="1">
            <a:spLocks noChangeArrowheads="1"/>
          </p:cNvSpPr>
          <p:nvPr/>
        </p:nvSpPr>
        <p:spPr bwMode="auto">
          <a:xfrm>
            <a:off x="2644775" y="2654300"/>
            <a:ext cx="1120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Problema</a:t>
            </a:r>
            <a:endParaRPr lang="en-US" sz="1600" b="1">
              <a:solidFill>
                <a:schemeClr val="bg2"/>
              </a:solidFill>
              <a:latin typeface="Humnst777 BT" charset="0"/>
            </a:endParaRPr>
          </a:p>
        </p:txBody>
      </p:sp>
      <p:sp>
        <p:nvSpPr>
          <p:cNvPr id="15364" name="Text Box 7"/>
          <p:cNvSpPr txBox="1">
            <a:spLocks noChangeArrowheads="1"/>
          </p:cNvSpPr>
          <p:nvPr/>
        </p:nvSpPr>
        <p:spPr bwMode="auto">
          <a:xfrm>
            <a:off x="4714875" y="2728913"/>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Hipótese</a:t>
            </a:r>
            <a:endParaRPr lang="en-US" sz="1600" b="1">
              <a:solidFill>
                <a:schemeClr val="bg2"/>
              </a:solidFill>
              <a:latin typeface="Humnst777 BT" charset="0"/>
            </a:endParaRPr>
          </a:p>
        </p:txBody>
      </p:sp>
      <p:sp>
        <p:nvSpPr>
          <p:cNvPr id="15365" name="Text Box 8"/>
          <p:cNvSpPr txBox="1">
            <a:spLocks noChangeArrowheads="1"/>
          </p:cNvSpPr>
          <p:nvPr/>
        </p:nvSpPr>
        <p:spPr bwMode="auto">
          <a:xfrm>
            <a:off x="4572000" y="4191000"/>
            <a:ext cx="194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Experimento</a:t>
            </a:r>
            <a:endParaRPr lang="en-US" sz="1600" b="1">
              <a:solidFill>
                <a:schemeClr val="bg2"/>
              </a:solidFill>
              <a:latin typeface="Humnst777 BT" charset="0"/>
            </a:endParaRPr>
          </a:p>
        </p:txBody>
      </p:sp>
      <p:sp>
        <p:nvSpPr>
          <p:cNvPr id="15366" name="Text Box 9"/>
          <p:cNvSpPr txBox="1">
            <a:spLocks noChangeArrowheads="1"/>
          </p:cNvSpPr>
          <p:nvPr/>
        </p:nvSpPr>
        <p:spPr bwMode="auto">
          <a:xfrm>
            <a:off x="2895600" y="4419600"/>
            <a:ext cx="148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Resultados e </a:t>
            </a:r>
          </a:p>
          <a:p>
            <a:pPr algn="ctr"/>
            <a:r>
              <a:rPr lang="de-DE" sz="1600" b="1">
                <a:solidFill>
                  <a:schemeClr val="bg2"/>
                </a:solidFill>
                <a:latin typeface="Humnst777 BT" charset="0"/>
              </a:rPr>
              <a:t>Conclusões</a:t>
            </a:r>
          </a:p>
        </p:txBody>
      </p:sp>
      <p:sp>
        <p:nvSpPr>
          <p:cNvPr id="15367" name="Line 10"/>
          <p:cNvSpPr>
            <a:spLocks noChangeShapeType="1"/>
          </p:cNvSpPr>
          <p:nvPr/>
        </p:nvSpPr>
        <p:spPr bwMode="auto">
          <a:xfrm>
            <a:off x="3606800" y="2203450"/>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12"/>
          <p:cNvSpPr>
            <a:spLocks noChangeShapeType="1"/>
          </p:cNvSpPr>
          <p:nvPr/>
        </p:nvSpPr>
        <p:spPr bwMode="auto">
          <a:xfrm>
            <a:off x="6323013" y="2836863"/>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15"/>
          <p:cNvSpPr>
            <a:spLocks noChangeShapeType="1"/>
          </p:cNvSpPr>
          <p:nvPr/>
        </p:nvSpPr>
        <p:spPr bwMode="auto">
          <a:xfrm>
            <a:off x="3579813" y="5443538"/>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6"/>
          <p:cNvSpPr>
            <a:spLocks noChangeShapeType="1"/>
          </p:cNvSpPr>
          <p:nvPr/>
        </p:nvSpPr>
        <p:spPr bwMode="auto">
          <a:xfrm flipV="1">
            <a:off x="2427288" y="3717925"/>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a:latin typeface="Calibri" charset="0"/>
              </a:rPr>
              <a:t>A explosão dos papers cancelados</a:t>
            </a:r>
          </a:p>
        </p:txBody>
      </p:sp>
      <p:pic>
        <p:nvPicPr>
          <p:cNvPr id="542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396288"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atin typeface="Calibri" charset="0"/>
              </a:rPr>
              <a:t>Papers cancelados em revistas de prestígio</a:t>
            </a:r>
          </a:p>
        </p:txBody>
      </p:sp>
      <p:pic>
        <p:nvPicPr>
          <p:cNvPr id="552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8041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Grp="1" noChangeArrowheads="1"/>
          </p:cNvSpPr>
          <p:nvPr>
            <p:ph type="title"/>
          </p:nvPr>
        </p:nvSpPr>
        <p:spPr/>
        <p:txBody>
          <a:bodyPr/>
          <a:lstStyle/>
          <a:p>
            <a:pPr eaLnBrk="1" hangingPunct="1"/>
            <a:r>
              <a:rPr lang="en-GB">
                <a:latin typeface="Calibri" charset="0"/>
              </a:rPr>
              <a:t>Na prática, a teoria é outra…</a:t>
            </a:r>
            <a:endParaRPr lang="pt-BR">
              <a:latin typeface="Calibri" charset="0"/>
            </a:endParaRPr>
          </a:p>
        </p:txBody>
      </p:sp>
      <p:sp>
        <p:nvSpPr>
          <p:cNvPr id="56323" name="Retângulo 11"/>
          <p:cNvSpPr>
            <a:spLocks noChangeArrowheads="1"/>
          </p:cNvSpPr>
          <p:nvPr/>
        </p:nvSpPr>
        <p:spPr bwMode="auto">
          <a:xfrm>
            <a:off x="1500188" y="6215063"/>
            <a:ext cx="6143625" cy="461962"/>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000066"/>
                </a:solidFill>
                <a:latin typeface="Calibri" charset="0"/>
              </a:rPr>
              <a:t>Quais são os efeitos perversos da primazia?</a:t>
            </a:r>
          </a:p>
        </p:txBody>
      </p:sp>
      <p:sp>
        <p:nvSpPr>
          <p:cNvPr id="56324" name="Text Box 6"/>
          <p:cNvSpPr txBox="1">
            <a:spLocks noChangeArrowheads="1"/>
          </p:cNvSpPr>
          <p:nvPr/>
        </p:nvSpPr>
        <p:spPr bwMode="auto">
          <a:xfrm>
            <a:off x="2616200" y="2524125"/>
            <a:ext cx="1120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Problema</a:t>
            </a:r>
            <a:endParaRPr lang="en-US" sz="1600" b="1">
              <a:solidFill>
                <a:schemeClr val="bg2"/>
              </a:solidFill>
              <a:latin typeface="Humnst777 BT" charset="0"/>
            </a:endParaRPr>
          </a:p>
        </p:txBody>
      </p:sp>
      <p:sp>
        <p:nvSpPr>
          <p:cNvPr id="56325" name="Text Box 7"/>
          <p:cNvSpPr txBox="1">
            <a:spLocks noChangeArrowheads="1"/>
          </p:cNvSpPr>
          <p:nvPr/>
        </p:nvSpPr>
        <p:spPr bwMode="auto">
          <a:xfrm>
            <a:off x="4686300" y="2598738"/>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Hipótese</a:t>
            </a:r>
            <a:endParaRPr lang="en-US" sz="1600" b="1">
              <a:solidFill>
                <a:schemeClr val="bg2"/>
              </a:solidFill>
              <a:latin typeface="Humnst777 BT" charset="0"/>
            </a:endParaRPr>
          </a:p>
        </p:txBody>
      </p:sp>
      <p:sp>
        <p:nvSpPr>
          <p:cNvPr id="56326" name="Text Box 8"/>
          <p:cNvSpPr txBox="1">
            <a:spLocks noChangeArrowheads="1"/>
          </p:cNvSpPr>
          <p:nvPr/>
        </p:nvSpPr>
        <p:spPr bwMode="auto">
          <a:xfrm>
            <a:off x="4543425" y="4060825"/>
            <a:ext cx="194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Experimento</a:t>
            </a:r>
            <a:endParaRPr lang="en-US" sz="1600" b="1">
              <a:solidFill>
                <a:schemeClr val="bg2"/>
              </a:solidFill>
              <a:latin typeface="Humnst777 BT" charset="0"/>
            </a:endParaRPr>
          </a:p>
        </p:txBody>
      </p:sp>
      <p:sp>
        <p:nvSpPr>
          <p:cNvPr id="56327" name="Text Box 9"/>
          <p:cNvSpPr txBox="1">
            <a:spLocks noChangeArrowheads="1"/>
          </p:cNvSpPr>
          <p:nvPr/>
        </p:nvSpPr>
        <p:spPr bwMode="auto">
          <a:xfrm>
            <a:off x="2867025" y="4289425"/>
            <a:ext cx="148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Resultados e </a:t>
            </a:r>
          </a:p>
          <a:p>
            <a:pPr algn="ctr"/>
            <a:r>
              <a:rPr lang="de-DE" sz="1600" b="1">
                <a:solidFill>
                  <a:schemeClr val="bg2"/>
                </a:solidFill>
                <a:latin typeface="Humnst777 BT" charset="0"/>
              </a:rPr>
              <a:t>Conclusões</a:t>
            </a:r>
          </a:p>
        </p:txBody>
      </p:sp>
      <p:sp>
        <p:nvSpPr>
          <p:cNvPr id="56328" name="Line 10"/>
          <p:cNvSpPr>
            <a:spLocks noChangeShapeType="1"/>
          </p:cNvSpPr>
          <p:nvPr/>
        </p:nvSpPr>
        <p:spPr bwMode="auto">
          <a:xfrm>
            <a:off x="3578225" y="2073275"/>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56329" name="Line 12"/>
          <p:cNvSpPr>
            <a:spLocks noChangeShapeType="1"/>
          </p:cNvSpPr>
          <p:nvPr/>
        </p:nvSpPr>
        <p:spPr bwMode="auto">
          <a:xfrm>
            <a:off x="6294438" y="2706688"/>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56330" name="Line 15"/>
          <p:cNvSpPr>
            <a:spLocks noChangeShapeType="1"/>
          </p:cNvSpPr>
          <p:nvPr/>
        </p:nvSpPr>
        <p:spPr bwMode="auto">
          <a:xfrm>
            <a:off x="3551238" y="5313363"/>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56331" name="Line 16"/>
          <p:cNvSpPr>
            <a:spLocks noChangeShapeType="1"/>
          </p:cNvSpPr>
          <p:nvPr/>
        </p:nvSpPr>
        <p:spPr bwMode="auto">
          <a:xfrm flipV="1">
            <a:off x="2398713" y="3587750"/>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ítulo 1"/>
          <p:cNvSpPr>
            <a:spLocks noGrp="1"/>
          </p:cNvSpPr>
          <p:nvPr>
            <p:ph type="title"/>
          </p:nvPr>
        </p:nvSpPr>
        <p:spPr/>
        <p:txBody>
          <a:bodyPr/>
          <a:lstStyle/>
          <a:p>
            <a:pPr eaLnBrk="1" hangingPunct="1"/>
            <a:r>
              <a:rPr lang="pt-BR">
                <a:latin typeface="Calibri" charset="0"/>
              </a:rPr>
              <a:t>Darwin e a publicação da Origem das Espécies</a:t>
            </a:r>
          </a:p>
        </p:txBody>
      </p:sp>
      <p:pic>
        <p:nvPicPr>
          <p:cNvPr id="57346" name="Picture 2" descr="File:Darwin tree.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57750" y="1571625"/>
            <a:ext cx="2058988"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4" descr="File:HMS Beagle by Conrad Marten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4375" y="1214438"/>
            <a:ext cx="40005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tângulo 4"/>
          <p:cNvSpPr>
            <a:spLocks noChangeArrowheads="1"/>
          </p:cNvSpPr>
          <p:nvPr/>
        </p:nvSpPr>
        <p:spPr bwMode="auto">
          <a:xfrm>
            <a:off x="714375" y="4000500"/>
            <a:ext cx="4000500"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Viagem do Beagle (1831-1836)</a:t>
            </a:r>
          </a:p>
        </p:txBody>
      </p:sp>
      <p:pic>
        <p:nvPicPr>
          <p:cNvPr id="57349" name="Picture 6" descr="http://blog.calgarypubliclibrary.com/blogs/eco_action/darwin%27s%20finche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 y="4714875"/>
            <a:ext cx="27368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tângulo 6"/>
          <p:cNvSpPr>
            <a:spLocks noChangeArrowheads="1"/>
          </p:cNvSpPr>
          <p:nvPr/>
        </p:nvSpPr>
        <p:spPr bwMode="auto">
          <a:xfrm>
            <a:off x="3429000" y="6215063"/>
            <a:ext cx="328612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Tentilhões de Galápagos</a:t>
            </a:r>
          </a:p>
        </p:txBody>
      </p:sp>
      <p:sp>
        <p:nvSpPr>
          <p:cNvPr id="57351" name="Retângulo 7"/>
          <p:cNvSpPr>
            <a:spLocks noChangeArrowheads="1"/>
          </p:cNvSpPr>
          <p:nvPr/>
        </p:nvSpPr>
        <p:spPr bwMode="auto">
          <a:xfrm>
            <a:off x="4929188" y="5000625"/>
            <a:ext cx="227647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Notas de Darwin</a:t>
            </a:r>
          </a:p>
        </p:txBody>
      </p:sp>
      <p:pic>
        <p:nvPicPr>
          <p:cNvPr id="57352"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72313" y="1500188"/>
            <a:ext cx="2071687"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ítulo 1"/>
          <p:cNvSpPr>
            <a:spLocks noGrp="1"/>
          </p:cNvSpPr>
          <p:nvPr>
            <p:ph type="title"/>
          </p:nvPr>
        </p:nvSpPr>
        <p:spPr/>
        <p:txBody>
          <a:bodyPr/>
          <a:lstStyle/>
          <a:p>
            <a:pPr eaLnBrk="1" hangingPunct="1"/>
            <a:r>
              <a:rPr lang="pt-BR">
                <a:latin typeface="Calibri" charset="0"/>
              </a:rPr>
              <a:t>Wallace e a teoria da seleção natural</a:t>
            </a:r>
          </a:p>
        </p:txBody>
      </p:sp>
      <p:sp>
        <p:nvSpPr>
          <p:cNvPr id="58370" name="Retângulo 4"/>
          <p:cNvSpPr>
            <a:spLocks noChangeArrowheads="1"/>
          </p:cNvSpPr>
          <p:nvPr/>
        </p:nvSpPr>
        <p:spPr bwMode="auto">
          <a:xfrm>
            <a:off x="857250" y="3857625"/>
            <a:ext cx="2857500"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A.R. Wallace (1823-1913)</a:t>
            </a:r>
          </a:p>
        </p:txBody>
      </p:sp>
      <p:sp>
        <p:nvSpPr>
          <p:cNvPr id="58371" name="Retângulo 6"/>
          <p:cNvSpPr>
            <a:spLocks noChangeArrowheads="1"/>
          </p:cNvSpPr>
          <p:nvPr/>
        </p:nvSpPr>
        <p:spPr bwMode="auto">
          <a:xfrm>
            <a:off x="2428875" y="6215063"/>
            <a:ext cx="328612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Peixe no Amazonas</a:t>
            </a:r>
          </a:p>
        </p:txBody>
      </p:sp>
      <p:pic>
        <p:nvPicPr>
          <p:cNvPr id="58372" name="Picture 2" descr="File:Alfred Russel Wall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428750"/>
            <a:ext cx="1905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 descr="http://www.nature.com/nature/journal/v419/n6907/images/419561b-i1.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0313" y="4500563"/>
            <a:ext cx="30718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72188" y="1428750"/>
            <a:ext cx="280035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tângulo 11"/>
          <p:cNvSpPr>
            <a:spLocks noChangeArrowheads="1"/>
          </p:cNvSpPr>
          <p:nvPr/>
        </p:nvSpPr>
        <p:spPr bwMode="auto">
          <a:xfrm>
            <a:off x="6215063" y="5357813"/>
            <a:ext cx="2643187"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Flor na Indonésia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ítulo 1"/>
          <p:cNvSpPr>
            <a:spLocks noGrp="1"/>
          </p:cNvSpPr>
          <p:nvPr>
            <p:ph type="title"/>
          </p:nvPr>
        </p:nvSpPr>
        <p:spPr/>
        <p:txBody>
          <a:bodyPr/>
          <a:lstStyle/>
          <a:p>
            <a:pPr eaLnBrk="1" hangingPunct="1"/>
            <a:r>
              <a:rPr lang="pt-BR">
                <a:latin typeface="Calibri" charset="0"/>
              </a:rPr>
              <a:t>Darwin, Wallace e a seleção natural</a:t>
            </a:r>
          </a:p>
        </p:txBody>
      </p:sp>
      <p:pic>
        <p:nvPicPr>
          <p:cNvPr id="59394" name="Picture 2" descr="File:Alfred Russel Wallace.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28688" y="1428750"/>
            <a:ext cx="17859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43625" y="1143000"/>
            <a:ext cx="2071688"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ta para a direita 4"/>
          <p:cNvSpPr/>
          <p:nvPr/>
        </p:nvSpPr>
        <p:spPr bwMode="auto">
          <a:xfrm>
            <a:off x="3786188" y="3286125"/>
            <a:ext cx="1571625" cy="357188"/>
          </a:xfrm>
          <a:prstGeom prst="rightArrow">
            <a:avLst/>
          </a:prstGeom>
          <a:solidFill>
            <a:schemeClr val="bg2">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sz="1400">
              <a:ea typeface="+mn-ea"/>
              <a:cs typeface="+mn-cs"/>
            </a:endParaRPr>
          </a:p>
        </p:txBody>
      </p:sp>
      <p:sp>
        <p:nvSpPr>
          <p:cNvPr id="59397" name="Retângulo 5"/>
          <p:cNvSpPr>
            <a:spLocks noChangeArrowheads="1"/>
          </p:cNvSpPr>
          <p:nvPr/>
        </p:nvSpPr>
        <p:spPr bwMode="auto">
          <a:xfrm>
            <a:off x="3143250" y="1500188"/>
            <a:ext cx="2857500" cy="16319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66"/>
                </a:solidFill>
                <a:latin typeface="Calibri" charset="0"/>
              </a:rPr>
              <a:t>“On The Tendency of Varieties to Depart Indefinitely from the Original Type” </a:t>
            </a:r>
          </a:p>
          <a:p>
            <a:r>
              <a:rPr lang="en-US" sz="2000">
                <a:solidFill>
                  <a:srgbClr val="000066"/>
                </a:solidFill>
                <a:latin typeface="Calibri" charset="0"/>
              </a:rPr>
              <a:t>(June, 1858)</a:t>
            </a:r>
            <a:endParaRPr lang="pt-BR" sz="2000">
              <a:solidFill>
                <a:srgbClr val="000066"/>
              </a:solidFill>
              <a:latin typeface="Calibri" charset="0"/>
            </a:endParaRPr>
          </a:p>
        </p:txBody>
      </p:sp>
      <p:pic>
        <p:nvPicPr>
          <p:cNvPr id="59398" name="Picture 2" descr="File:Charles Lyell.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57250" y="4000500"/>
            <a:ext cx="186848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Retângulo 7"/>
          <p:cNvSpPr>
            <a:spLocks noChangeArrowheads="1"/>
          </p:cNvSpPr>
          <p:nvPr/>
        </p:nvSpPr>
        <p:spPr bwMode="auto">
          <a:xfrm>
            <a:off x="1000125" y="6143625"/>
            <a:ext cx="2857500"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66"/>
                </a:solidFill>
                <a:latin typeface="Calibri" charset="0"/>
              </a:rPr>
              <a:t>Charles Lyell, editor</a:t>
            </a:r>
            <a:endParaRPr lang="pt-BR" sz="2000">
              <a:solidFill>
                <a:srgbClr val="000066"/>
              </a:solidFill>
              <a:latin typeface="Calibri" charset="0"/>
            </a:endParaRPr>
          </a:p>
        </p:txBody>
      </p:sp>
      <p:pic>
        <p:nvPicPr>
          <p:cNvPr id="59400" name="Picture 4" descr="http://upload.wikimedia.org/wikipedia/en/5/57/The_Linnean_Society.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714625" y="4214813"/>
            <a:ext cx="30575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ta para a esquerda e para cima 9"/>
          <p:cNvSpPr/>
          <p:nvPr/>
        </p:nvSpPr>
        <p:spPr bwMode="auto">
          <a:xfrm>
            <a:off x="5929313" y="4000500"/>
            <a:ext cx="357187" cy="1214438"/>
          </a:xfrm>
          <a:prstGeom prst="leftUpArrow">
            <a:avLst/>
          </a:prstGeom>
          <a:solidFill>
            <a:schemeClr val="bg2">
              <a:lumMod val="50000"/>
            </a:schemeClr>
          </a:solidFill>
          <a:ln w="9525" cap="flat" cmpd="sng" algn="ctr">
            <a:solidFill>
              <a:schemeClr val="tx1"/>
            </a:solidFill>
            <a:prstDash val="solid"/>
            <a:miter lim="800000"/>
            <a:headEnd type="none" w="med" len="med"/>
            <a:tailEnd type="none" w="med" len="med"/>
          </a:ln>
          <a:effectLst/>
        </p:spPr>
        <p:txBody>
          <a:bodyPr wrap="none"/>
          <a:lstStyle/>
          <a:p>
            <a:pPr>
              <a:defRPr/>
            </a:pPr>
            <a:endParaRPr lang="pt-BR" sz="1400" dirty="0">
              <a:solidFill>
                <a:srgbClr val="000066"/>
              </a:solidFill>
              <a:ea typeface="+mn-ea"/>
              <a:cs typeface="+mn-cs"/>
            </a:endParaRPr>
          </a:p>
        </p:txBody>
      </p:sp>
      <p:sp>
        <p:nvSpPr>
          <p:cNvPr id="59402" name="Retângulo 10"/>
          <p:cNvSpPr>
            <a:spLocks noChangeArrowheads="1"/>
          </p:cNvSpPr>
          <p:nvPr/>
        </p:nvSpPr>
        <p:spPr bwMode="auto">
          <a:xfrm>
            <a:off x="6643688" y="4143375"/>
            <a:ext cx="2286000" cy="10160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66"/>
                </a:solidFill>
                <a:latin typeface="Calibri" charset="0"/>
              </a:rPr>
              <a:t>“All my originality will be smashed” </a:t>
            </a:r>
          </a:p>
          <a:p>
            <a:r>
              <a:rPr lang="en-US" sz="2000">
                <a:solidFill>
                  <a:srgbClr val="000066"/>
                </a:solidFill>
                <a:latin typeface="Calibri" charset="0"/>
              </a:rPr>
              <a:t>(carta a Lyell)</a:t>
            </a:r>
            <a:endParaRPr lang="pt-BR" sz="2000">
              <a:solidFill>
                <a:srgbClr val="000066"/>
              </a:solidFill>
              <a:latin typeface="Calibri"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ítulo 1"/>
          <p:cNvSpPr>
            <a:spLocks noGrp="1"/>
          </p:cNvSpPr>
          <p:nvPr>
            <p:ph type="title"/>
          </p:nvPr>
        </p:nvSpPr>
        <p:spPr/>
        <p:txBody>
          <a:bodyPr/>
          <a:lstStyle/>
          <a:p>
            <a:pPr eaLnBrk="1" hangingPunct="1"/>
            <a:r>
              <a:rPr lang="pt-BR">
                <a:latin typeface="Calibri" charset="0"/>
              </a:rPr>
              <a:t>Quem descobrirá a estrutura do DNA?</a:t>
            </a:r>
          </a:p>
        </p:txBody>
      </p:sp>
      <p:sp>
        <p:nvSpPr>
          <p:cNvPr id="62466" name="Rectangle 3"/>
          <p:cNvSpPr txBox="1">
            <a:spLocks noChangeArrowheads="1"/>
          </p:cNvSpPr>
          <p:nvPr/>
        </p:nvSpPr>
        <p:spPr bwMode="auto">
          <a:xfrm>
            <a:off x="533400" y="4343400"/>
            <a:ext cx="2590800" cy="6858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eaLnBrk="1" hangingPunct="1">
              <a:spcBef>
                <a:spcPct val="20000"/>
              </a:spcBef>
              <a:buClr>
                <a:schemeClr val="bg2"/>
              </a:buClr>
              <a:buSzPct val="75000"/>
            </a:pPr>
            <a:r>
              <a:rPr lang="pt-BR" sz="1800">
                <a:solidFill>
                  <a:srgbClr val="000066"/>
                </a:solidFill>
                <a:latin typeface="Calibri" charset="0"/>
              </a:rPr>
              <a:t>King´s College Londres</a:t>
            </a:r>
          </a:p>
          <a:p>
            <a:pPr algn="ctr" eaLnBrk="1" hangingPunct="1">
              <a:spcBef>
                <a:spcPct val="20000"/>
              </a:spcBef>
              <a:buClr>
                <a:schemeClr val="bg2"/>
              </a:buClr>
              <a:buSzPct val="75000"/>
            </a:pPr>
            <a:r>
              <a:rPr lang="pt-BR" sz="1800">
                <a:solidFill>
                  <a:srgbClr val="000066"/>
                </a:solidFill>
                <a:latin typeface="Calibri" charset="0"/>
              </a:rPr>
              <a:t>(Wilkings e Franklin)</a:t>
            </a:r>
          </a:p>
        </p:txBody>
      </p:sp>
      <p:pic>
        <p:nvPicPr>
          <p:cNvPr id="6246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990600"/>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6600" y="990600"/>
            <a:ext cx="274320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3276600" y="4343400"/>
            <a:ext cx="2743200" cy="685800"/>
          </a:xfrm>
          <a:prstGeom prst="rect">
            <a:avLst/>
          </a:prstGeom>
          <a:solidFill>
            <a:srgbClr val="D9D9D9"/>
          </a:solidFill>
          <a:ln w="9525">
            <a:noFill/>
            <a:miter lim="800000"/>
            <a:headEnd/>
            <a:tailEnd/>
          </a:ln>
        </p:spPr>
        <p:txBody>
          <a:bodyPr/>
          <a:lstStyle/>
          <a:p>
            <a:pPr algn="ctr" fontAlgn="auto">
              <a:spcBef>
                <a:spcPct val="20000"/>
              </a:spcBef>
              <a:spcAft>
                <a:spcPts val="0"/>
              </a:spcAft>
              <a:buClr>
                <a:schemeClr val="bg2"/>
              </a:buClr>
              <a:buSzPct val="75000"/>
              <a:defRPr/>
            </a:pPr>
            <a:r>
              <a:rPr lang="pt-BR" kern="0" dirty="0">
                <a:solidFill>
                  <a:srgbClr val="000066"/>
                </a:solidFill>
                <a:latin typeface="Calibri" pitchFamily="34" charset="0"/>
                <a:ea typeface="+mn-ea"/>
                <a:cs typeface="+mn-cs"/>
              </a:rPr>
              <a:t>Cambridge</a:t>
            </a:r>
          </a:p>
          <a:p>
            <a:pPr algn="ctr" fontAlgn="auto">
              <a:spcBef>
                <a:spcPct val="20000"/>
              </a:spcBef>
              <a:spcAft>
                <a:spcPts val="0"/>
              </a:spcAft>
              <a:buClr>
                <a:schemeClr val="bg2"/>
              </a:buClr>
              <a:buSzPct val="75000"/>
              <a:defRPr/>
            </a:pPr>
            <a:r>
              <a:rPr lang="pt-BR" kern="0" dirty="0">
                <a:solidFill>
                  <a:srgbClr val="000066"/>
                </a:solidFill>
                <a:latin typeface="Calibri" pitchFamily="34" charset="0"/>
                <a:ea typeface="+mn-ea"/>
                <a:cs typeface="+mn-cs"/>
              </a:rPr>
              <a:t>(Watson e Crick)</a:t>
            </a:r>
          </a:p>
        </p:txBody>
      </p:sp>
      <p:pic>
        <p:nvPicPr>
          <p:cNvPr id="62470"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990600"/>
            <a:ext cx="2555875"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txBox="1">
            <a:spLocks noChangeArrowheads="1"/>
          </p:cNvSpPr>
          <p:nvPr/>
        </p:nvSpPr>
        <p:spPr bwMode="auto">
          <a:xfrm>
            <a:off x="6477000" y="4343400"/>
            <a:ext cx="2667000" cy="685800"/>
          </a:xfrm>
          <a:prstGeom prst="rect">
            <a:avLst/>
          </a:prstGeom>
          <a:solidFill>
            <a:srgbClr val="D9D9D9"/>
          </a:solidFill>
          <a:ln w="9525">
            <a:noFill/>
            <a:miter lim="800000"/>
            <a:headEnd/>
            <a:tailEnd/>
          </a:ln>
        </p:spPr>
        <p:txBody>
          <a:bodyPr/>
          <a:lstStyle/>
          <a:p>
            <a:pPr algn="ctr" fontAlgn="auto">
              <a:spcBef>
                <a:spcPct val="20000"/>
              </a:spcBef>
              <a:spcAft>
                <a:spcPts val="0"/>
              </a:spcAft>
              <a:buClr>
                <a:schemeClr val="bg2"/>
              </a:buClr>
              <a:buSzPct val="75000"/>
              <a:defRPr/>
            </a:pPr>
            <a:r>
              <a:rPr lang="pt-BR" kern="0" dirty="0">
                <a:solidFill>
                  <a:srgbClr val="000066"/>
                </a:solidFill>
                <a:latin typeface="Calibri" pitchFamily="34" charset="0"/>
                <a:ea typeface="+mn-ea"/>
                <a:cs typeface="+mn-cs"/>
              </a:rPr>
              <a:t>CALTECH, LA</a:t>
            </a:r>
          </a:p>
          <a:p>
            <a:pPr algn="ctr" fontAlgn="auto">
              <a:spcBef>
                <a:spcPct val="20000"/>
              </a:spcBef>
              <a:spcAft>
                <a:spcPts val="0"/>
              </a:spcAft>
              <a:buClr>
                <a:schemeClr val="bg2"/>
              </a:buClr>
              <a:buSzPct val="75000"/>
              <a:defRPr/>
            </a:pPr>
            <a:r>
              <a:rPr lang="pt-BR" kern="0" dirty="0">
                <a:solidFill>
                  <a:srgbClr val="000066"/>
                </a:solidFill>
                <a:latin typeface="Calibri" pitchFamily="34" charset="0"/>
                <a:ea typeface="+mn-ea"/>
                <a:cs typeface="+mn-cs"/>
              </a:rPr>
              <a:t>(Pauling)</a:t>
            </a:r>
          </a:p>
        </p:txBody>
      </p:sp>
      <p:pic>
        <p:nvPicPr>
          <p:cNvPr id="62472"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19200" y="5029200"/>
            <a:ext cx="12525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018088"/>
            <a:ext cx="15240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972050"/>
            <a:ext cx="14859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ítulo 1"/>
          <p:cNvSpPr>
            <a:spLocks noGrp="1"/>
          </p:cNvSpPr>
          <p:nvPr>
            <p:ph type="title"/>
          </p:nvPr>
        </p:nvSpPr>
        <p:spPr/>
        <p:txBody>
          <a:bodyPr/>
          <a:lstStyle/>
          <a:p>
            <a:pPr eaLnBrk="1" hangingPunct="1"/>
            <a:r>
              <a:rPr lang="pt-BR">
                <a:latin typeface="Calibri" charset="0"/>
              </a:rPr>
              <a:t>DNA: Teoria e observações</a:t>
            </a:r>
          </a:p>
        </p:txBody>
      </p:sp>
      <p:pic>
        <p:nvPicPr>
          <p:cNvPr id="63490"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2938" y="1000125"/>
            <a:ext cx="2667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6576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ixaDeTexto 8"/>
          <p:cNvSpPr txBox="1"/>
          <p:nvPr/>
        </p:nvSpPr>
        <p:spPr>
          <a:xfrm>
            <a:off x="6072188" y="6488113"/>
            <a:ext cx="3071812" cy="369887"/>
          </a:xfrm>
          <a:prstGeom prst="rect">
            <a:avLst/>
          </a:prstGeom>
          <a:solidFill>
            <a:schemeClr val="bg1">
              <a:lumMod val="85000"/>
            </a:schemeClr>
          </a:solidFill>
        </p:spPr>
        <p:txBody>
          <a:bodyPr>
            <a:spAutoFit/>
          </a:bodyPr>
          <a:lstStyle/>
          <a:p>
            <a:pPr algn="ctr" fontAlgn="auto">
              <a:spcBef>
                <a:spcPts val="0"/>
              </a:spcBef>
              <a:spcAft>
                <a:spcPts val="0"/>
              </a:spcAft>
              <a:defRPr/>
            </a:pPr>
            <a:r>
              <a:rPr lang="pt-BR" dirty="0">
                <a:solidFill>
                  <a:srgbClr val="000066"/>
                </a:solidFill>
                <a:latin typeface="Calibri" pitchFamily="34" charset="0"/>
                <a:ea typeface="+mn-ea"/>
                <a:cs typeface="+mn-cs"/>
              </a:rPr>
              <a:t>Imagem atômica </a:t>
            </a:r>
            <a:r>
              <a:rPr lang="pt-BR">
                <a:solidFill>
                  <a:srgbClr val="000066"/>
                </a:solidFill>
                <a:latin typeface="Calibri" pitchFamily="34" charset="0"/>
                <a:ea typeface="+mn-ea"/>
                <a:cs typeface="+mn-cs"/>
              </a:rPr>
              <a:t>do DNA </a:t>
            </a:r>
            <a:endParaRPr lang="pt-BR" dirty="0">
              <a:solidFill>
                <a:srgbClr val="000066"/>
              </a:solidFill>
              <a:latin typeface="Calibri" pitchFamily="34" charset="0"/>
              <a:ea typeface="+mn-ea"/>
              <a:cs typeface="+mn-cs"/>
            </a:endParaRPr>
          </a:p>
        </p:txBody>
      </p:sp>
      <p:sp>
        <p:nvSpPr>
          <p:cNvPr id="12" name="CaixaDeTexto 11"/>
          <p:cNvSpPr txBox="1"/>
          <p:nvPr/>
        </p:nvSpPr>
        <p:spPr>
          <a:xfrm>
            <a:off x="6400800" y="3352800"/>
            <a:ext cx="2092325" cy="307975"/>
          </a:xfrm>
          <a:prstGeom prst="rect">
            <a:avLst/>
          </a:prstGeom>
          <a:solidFill>
            <a:schemeClr val="bg1">
              <a:lumMod val="85000"/>
            </a:schemeClr>
          </a:solidFill>
        </p:spPr>
        <p:txBody>
          <a:bodyPr wrap="none">
            <a:spAutoFit/>
          </a:bodyPr>
          <a:lstStyle/>
          <a:p>
            <a:pPr fontAlgn="auto">
              <a:spcBef>
                <a:spcPts val="0"/>
              </a:spcBef>
              <a:spcAft>
                <a:spcPts val="0"/>
              </a:spcAft>
              <a:defRPr/>
            </a:pPr>
            <a:r>
              <a:rPr lang="pt-BR" dirty="0">
                <a:ea typeface="+mn-ea"/>
                <a:cs typeface="+mn-cs"/>
              </a:rPr>
              <a:t>Foto 51(Franklin, 1952) </a:t>
            </a:r>
          </a:p>
        </p:txBody>
      </p:sp>
      <p:sp>
        <p:nvSpPr>
          <p:cNvPr id="10" name="Rectangle 3"/>
          <p:cNvSpPr txBox="1">
            <a:spLocks noChangeArrowheads="1"/>
          </p:cNvSpPr>
          <p:nvPr/>
        </p:nvSpPr>
        <p:spPr bwMode="auto">
          <a:xfrm>
            <a:off x="500063" y="3857625"/>
            <a:ext cx="4286250" cy="609600"/>
          </a:xfrm>
          <a:prstGeom prst="rect">
            <a:avLst/>
          </a:prstGeom>
          <a:solidFill>
            <a:srgbClr val="D9D9D9"/>
          </a:solidFill>
          <a:ln w="9525">
            <a:noFill/>
            <a:miter lim="800000"/>
            <a:headEnd/>
            <a:tailEnd/>
          </a:ln>
        </p:spPr>
        <p:txBody>
          <a:bodyPr/>
          <a:lstStyle/>
          <a:p>
            <a:pPr fontAlgn="auto">
              <a:spcBef>
                <a:spcPct val="20000"/>
              </a:spcBef>
              <a:spcAft>
                <a:spcPts val="0"/>
              </a:spcAft>
              <a:buClr>
                <a:schemeClr val="bg2"/>
              </a:buClr>
              <a:buSzPct val="75000"/>
              <a:defRPr/>
            </a:pPr>
            <a:r>
              <a:rPr lang="pt-BR" sz="1600" kern="0" dirty="0">
                <a:solidFill>
                  <a:srgbClr val="000066"/>
                </a:solidFill>
                <a:latin typeface="Calibri" pitchFamily="34" charset="0"/>
                <a:ea typeface="+mn-ea"/>
                <a:cs typeface="+mn-cs"/>
              </a:rPr>
              <a:t>Watson e Crick constroem modelos de cartolina</a:t>
            </a:r>
            <a:r>
              <a:rPr lang="pt-BR" sz="1600" kern="0">
                <a:solidFill>
                  <a:srgbClr val="000066"/>
                </a:solidFill>
                <a:latin typeface="Calibri" pitchFamily="34" charset="0"/>
                <a:ea typeface="+mn-ea"/>
                <a:cs typeface="+mn-cs"/>
              </a:rPr>
              <a:t>. </a:t>
            </a:r>
          </a:p>
          <a:p>
            <a:pPr fontAlgn="auto">
              <a:spcBef>
                <a:spcPct val="20000"/>
              </a:spcBef>
              <a:spcAft>
                <a:spcPts val="0"/>
              </a:spcAft>
              <a:buClr>
                <a:schemeClr val="bg2"/>
              </a:buClr>
              <a:buSzPct val="75000"/>
              <a:defRPr/>
            </a:pPr>
            <a:r>
              <a:rPr lang="pt-BR" sz="1600" kern="0">
                <a:solidFill>
                  <a:srgbClr val="000066"/>
                </a:solidFill>
                <a:latin typeface="Calibri" pitchFamily="34" charset="0"/>
                <a:ea typeface="+mn-ea"/>
                <a:cs typeface="+mn-cs"/>
              </a:rPr>
              <a:t>Faltam </a:t>
            </a:r>
            <a:r>
              <a:rPr lang="pt-BR" sz="1600" kern="0" dirty="0">
                <a:solidFill>
                  <a:srgbClr val="000066"/>
                </a:solidFill>
                <a:latin typeface="Calibri" pitchFamily="34" charset="0"/>
                <a:ea typeface="+mn-ea"/>
                <a:cs typeface="+mn-cs"/>
              </a:rPr>
              <a:t>dados experimentais (1950)</a:t>
            </a:r>
          </a:p>
        </p:txBody>
      </p:sp>
      <p:sp>
        <p:nvSpPr>
          <p:cNvPr id="63496" name="Rectangle 3"/>
          <p:cNvSpPr txBox="1">
            <a:spLocks noChangeArrowheads="1"/>
          </p:cNvSpPr>
          <p:nvPr/>
        </p:nvSpPr>
        <p:spPr bwMode="auto">
          <a:xfrm>
            <a:off x="5143500" y="3048000"/>
            <a:ext cx="4000500" cy="5953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spcBef>
                <a:spcPct val="20000"/>
              </a:spcBef>
              <a:buClr>
                <a:schemeClr val="bg2"/>
              </a:buClr>
              <a:buSzPct val="75000"/>
            </a:pPr>
            <a:r>
              <a:rPr lang="pt-BR" sz="1600">
                <a:solidFill>
                  <a:srgbClr val="000066"/>
                </a:solidFill>
                <a:latin typeface="Calibri" charset="0"/>
              </a:rPr>
              <a:t>Watson tem acesso à </a:t>
            </a:r>
            <a:r>
              <a:rPr lang="ja-JP" altLang="pt-BR" sz="1600">
                <a:solidFill>
                  <a:srgbClr val="000066"/>
                </a:solidFill>
                <a:latin typeface="Calibri" charset="0"/>
              </a:rPr>
              <a:t>“</a:t>
            </a:r>
            <a:r>
              <a:rPr lang="pt-BR" altLang="ja-JP" sz="1600">
                <a:solidFill>
                  <a:srgbClr val="000066"/>
                </a:solidFill>
                <a:latin typeface="Calibri" charset="0"/>
              </a:rPr>
              <a:t>Foto 51</a:t>
            </a:r>
            <a:r>
              <a:rPr lang="ja-JP" altLang="pt-BR" sz="1600">
                <a:solidFill>
                  <a:srgbClr val="000066"/>
                </a:solidFill>
                <a:latin typeface="Calibri" charset="0"/>
              </a:rPr>
              <a:t>”</a:t>
            </a:r>
            <a:r>
              <a:rPr lang="pt-BR" altLang="ja-JP" sz="1600">
                <a:solidFill>
                  <a:srgbClr val="000066"/>
                </a:solidFill>
                <a:latin typeface="Calibri" charset="0"/>
              </a:rPr>
              <a:t> de Rosalind Franklin e descobre os dados faltantes (1952)</a:t>
            </a:r>
            <a:endParaRPr lang="pt-BR" sz="1600">
              <a:solidFill>
                <a:srgbClr val="000066"/>
              </a:solidFill>
              <a:latin typeface="Calibri" charset="0"/>
            </a:endParaRPr>
          </a:p>
        </p:txBody>
      </p:sp>
      <p:pic>
        <p:nvPicPr>
          <p:cNvPr id="634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4500563"/>
            <a:ext cx="4467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Retângulo 12"/>
          <p:cNvSpPr>
            <a:spLocks noChangeArrowheads="1"/>
          </p:cNvSpPr>
          <p:nvPr/>
        </p:nvSpPr>
        <p:spPr bwMode="auto">
          <a:xfrm>
            <a:off x="500063" y="6488113"/>
            <a:ext cx="4214812" cy="33813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000066"/>
                </a:solidFill>
                <a:latin typeface="Calibri" charset="0"/>
              </a:rPr>
              <a:t>Watson and Crick </a:t>
            </a:r>
            <a:r>
              <a:rPr lang="en-US" sz="1600" i="1">
                <a:solidFill>
                  <a:srgbClr val="000066"/>
                </a:solidFill>
                <a:latin typeface="Calibri" charset="0"/>
              </a:rPr>
              <a:t>Nature, </a:t>
            </a:r>
            <a:r>
              <a:rPr lang="en-US" sz="1600">
                <a:solidFill>
                  <a:srgbClr val="000066"/>
                </a:solidFill>
                <a:latin typeface="Calibri" charset="0"/>
              </a:rPr>
              <a:t>171, pp 737-78 (1953)</a:t>
            </a:r>
            <a:endParaRPr lang="pt-BR" sz="1600">
              <a:solidFill>
                <a:srgbClr val="000066"/>
              </a:solidFill>
              <a:latin typeface="Calibri"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ítulo 1"/>
          <p:cNvSpPr>
            <a:spLocks noGrp="1"/>
          </p:cNvSpPr>
          <p:nvPr>
            <p:ph type="title"/>
          </p:nvPr>
        </p:nvSpPr>
        <p:spPr/>
        <p:txBody>
          <a:bodyPr/>
          <a:lstStyle/>
          <a:p>
            <a:pPr eaLnBrk="1" hangingPunct="1"/>
            <a:r>
              <a:rPr lang="pt-BR">
                <a:latin typeface="Calibri" charset="0"/>
              </a:rPr>
              <a:t>Hwang Woo-Suk e a </a:t>
            </a:r>
            <a:r>
              <a:rPr lang="pt-BR" smtClean="0">
                <a:latin typeface="Calibri" charset="0"/>
              </a:rPr>
              <a:t>clonagem humana </a:t>
            </a:r>
            <a:endParaRPr lang="pt-BR">
              <a:latin typeface="Calibri" charset="0"/>
            </a:endParaRPr>
          </a:p>
        </p:txBody>
      </p:sp>
      <p:pic>
        <p:nvPicPr>
          <p:cNvPr id="64514" name="Picture 2" descr="http://www.mwit.ac.th/~t2040115/Ethics/060512_woosuk_vlrg_330a.widec.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5813" y="1285875"/>
            <a:ext cx="2700337"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714375" y="5715000"/>
            <a:ext cx="3000375" cy="857250"/>
          </a:xfrm>
          <a:prstGeom prst="rect">
            <a:avLst/>
          </a:prstGeom>
          <a:solidFill>
            <a:schemeClr val="bg1">
              <a:lumMod val="85000"/>
            </a:schemeClr>
          </a:solidFill>
          <a:ln w="9525">
            <a:noFill/>
            <a:miter lim="800000"/>
            <a:headEnd/>
            <a:tailEnd/>
          </a:ln>
        </p:spPr>
        <p:txBody>
          <a:bodyPr/>
          <a:lstStyle/>
          <a:p>
            <a:pPr algn="ctr" fontAlgn="auto">
              <a:spcBef>
                <a:spcPts val="0"/>
              </a:spcBef>
              <a:spcAft>
                <a:spcPts val="0"/>
              </a:spcAft>
              <a:buClr>
                <a:schemeClr val="bg2"/>
              </a:buClr>
              <a:buSzPct val="75000"/>
              <a:buFont typeface="Wingdings" pitchFamily="2" charset="2"/>
              <a:buNone/>
              <a:defRPr/>
            </a:pPr>
            <a:r>
              <a:rPr lang="pt-BR" sz="2400" kern="0" dirty="0">
                <a:solidFill>
                  <a:srgbClr val="000066"/>
                </a:solidFill>
                <a:latin typeface="Calibri" pitchFamily="34" charset="0"/>
                <a:ea typeface="+mn-ea"/>
                <a:cs typeface="+mn-cs"/>
              </a:rPr>
              <a:t>Clonagem de cachorro</a:t>
            </a:r>
          </a:p>
          <a:p>
            <a:pPr algn="ctr" fontAlgn="auto">
              <a:spcBef>
                <a:spcPts val="0"/>
              </a:spcBef>
              <a:spcAft>
                <a:spcPts val="0"/>
              </a:spcAft>
              <a:buClr>
                <a:schemeClr val="bg2"/>
              </a:buClr>
              <a:buSzPct val="75000"/>
              <a:buFont typeface="Wingdings" pitchFamily="2" charset="2"/>
              <a:buNone/>
              <a:defRPr/>
            </a:pPr>
            <a:r>
              <a:rPr lang="pt-BR" sz="2400" kern="0" dirty="0">
                <a:solidFill>
                  <a:srgbClr val="000066"/>
                </a:solidFill>
                <a:latin typeface="Calibri" pitchFamily="34" charset="0"/>
                <a:ea typeface="+mn-ea"/>
                <a:cs typeface="+mn-cs"/>
              </a:rPr>
              <a:t>(</a:t>
            </a:r>
            <a:r>
              <a:rPr lang="pt-BR" sz="2400" kern="0">
                <a:solidFill>
                  <a:srgbClr val="000066"/>
                </a:solidFill>
                <a:latin typeface="Calibri" pitchFamily="34" charset="0"/>
                <a:ea typeface="+mn-ea"/>
                <a:cs typeface="+mn-cs"/>
              </a:rPr>
              <a:t>2004)</a:t>
            </a:r>
            <a:endParaRPr lang="pt-BR" sz="2400" kern="0" dirty="0">
              <a:solidFill>
                <a:srgbClr val="000066"/>
              </a:solidFill>
              <a:latin typeface="Calibri" pitchFamily="34" charset="0"/>
              <a:ea typeface="+mn-ea"/>
              <a:cs typeface="+mn-cs"/>
            </a:endParaRPr>
          </a:p>
        </p:txBody>
      </p:sp>
      <p:sp>
        <p:nvSpPr>
          <p:cNvPr id="6" name="Rectangle 3"/>
          <p:cNvSpPr txBox="1">
            <a:spLocks noChangeArrowheads="1"/>
          </p:cNvSpPr>
          <p:nvPr/>
        </p:nvSpPr>
        <p:spPr bwMode="auto">
          <a:xfrm>
            <a:off x="5072063" y="3071813"/>
            <a:ext cx="3571875" cy="428625"/>
          </a:xfrm>
          <a:prstGeom prst="rect">
            <a:avLst/>
          </a:prstGeom>
          <a:solidFill>
            <a:schemeClr val="accent6">
              <a:lumMod val="20000"/>
              <a:lumOff val="80000"/>
            </a:schemeClr>
          </a:solidFill>
          <a:ln w="9525">
            <a:noFill/>
            <a:miter lim="800000"/>
            <a:headEnd/>
            <a:tailEnd/>
          </a:ln>
        </p:spPr>
        <p:txBody>
          <a:bodyPr/>
          <a:lstStyle/>
          <a:p>
            <a:pPr algn="ctr" fontAlgn="auto">
              <a:spcBef>
                <a:spcPts val="0"/>
              </a:spcBef>
              <a:spcAft>
                <a:spcPts val="0"/>
              </a:spcAft>
              <a:buClr>
                <a:schemeClr val="bg2"/>
              </a:buClr>
              <a:buSzPct val="75000"/>
              <a:buFont typeface="Wingdings" pitchFamily="2" charset="2"/>
              <a:buNone/>
              <a:defRPr/>
            </a:pPr>
            <a:r>
              <a:rPr lang="pt-BR" sz="2000" kern="0" dirty="0" err="1">
                <a:solidFill>
                  <a:srgbClr val="000066"/>
                </a:solidFill>
                <a:latin typeface="Calibri" pitchFamily="34" charset="0"/>
                <a:ea typeface="+mn-ea"/>
                <a:cs typeface="+mn-cs"/>
              </a:rPr>
              <a:t>Science</a:t>
            </a:r>
            <a:r>
              <a:rPr lang="pt-BR" sz="2000" kern="0" dirty="0">
                <a:solidFill>
                  <a:srgbClr val="000066"/>
                </a:solidFill>
                <a:latin typeface="Calibri" pitchFamily="34" charset="0"/>
                <a:ea typeface="+mn-ea"/>
                <a:cs typeface="+mn-cs"/>
              </a:rPr>
              <a:t>, 3008, 1777 (2005)</a:t>
            </a:r>
          </a:p>
          <a:p>
            <a:pPr marL="342900" indent="-342900" fontAlgn="auto">
              <a:spcBef>
                <a:spcPct val="20000"/>
              </a:spcBef>
              <a:spcAft>
                <a:spcPts val="0"/>
              </a:spcAft>
              <a:buClr>
                <a:schemeClr val="bg2"/>
              </a:buClr>
              <a:buSzPct val="75000"/>
              <a:buFont typeface="Wingdings" pitchFamily="2" charset="2"/>
              <a:buChar char="n"/>
              <a:defRPr/>
            </a:pPr>
            <a:endParaRPr lang="pt-BR" sz="2000" kern="0" dirty="0">
              <a:solidFill>
                <a:srgbClr val="000066"/>
              </a:solidFill>
              <a:latin typeface="Calibri" pitchFamily="34" charset="0"/>
              <a:ea typeface="+mn-ea"/>
              <a:cs typeface="+mn-cs"/>
            </a:endParaRPr>
          </a:p>
        </p:txBody>
      </p:sp>
      <p:pic>
        <p:nvPicPr>
          <p:cNvPr id="64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1000125"/>
            <a:ext cx="51625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13" y="3533775"/>
            <a:ext cx="43910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ítulo 1"/>
          <p:cNvSpPr>
            <a:spLocks noGrp="1"/>
          </p:cNvSpPr>
          <p:nvPr>
            <p:ph type="title"/>
          </p:nvPr>
        </p:nvSpPr>
        <p:spPr/>
        <p:txBody>
          <a:bodyPr/>
          <a:lstStyle/>
          <a:p>
            <a:pPr eaLnBrk="1" hangingPunct="1"/>
            <a:r>
              <a:rPr lang="pt-BR">
                <a:latin typeface="Calibri" charset="0"/>
              </a:rPr>
              <a:t>Hwang Woo-Suk e a clonagem humana </a:t>
            </a:r>
          </a:p>
        </p:txBody>
      </p:sp>
      <p:pic>
        <p:nvPicPr>
          <p:cNvPr id="6553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57375"/>
            <a:ext cx="81724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071563"/>
            <a:ext cx="707231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11" descr="http://stemcellumbilicalcordblood.com/wp-content/uploads/2009/06/hwang-woo-su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57438" y="3895725"/>
            <a:ext cx="444817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a:latin typeface="Calibri" charset="0"/>
              </a:rPr>
              <a:t>Método Científico: A Visão de Karl Popper</a:t>
            </a:r>
          </a:p>
        </p:txBody>
      </p:sp>
      <p:sp>
        <p:nvSpPr>
          <p:cNvPr id="16386" name="Rectangle 3"/>
          <p:cNvSpPr>
            <a:spLocks noGrp="1" noChangeArrowheads="1"/>
          </p:cNvSpPr>
          <p:nvPr>
            <p:ph type="body" idx="4294967295"/>
          </p:nvPr>
        </p:nvSpPr>
        <p:spPr>
          <a:xfrm>
            <a:off x="609600" y="4953000"/>
            <a:ext cx="8229600" cy="904875"/>
          </a:xfrm>
          <a:solidFill>
            <a:srgbClr val="D9D9D9"/>
          </a:solidFill>
        </p:spPr>
        <p:txBody>
          <a:bodyPr/>
          <a:lstStyle/>
          <a:p>
            <a:pPr eaLnBrk="1" hangingPunct="1">
              <a:buFont typeface="Wingdings" charset="0"/>
              <a:buNone/>
            </a:pPr>
            <a:r>
              <a:rPr lang="en-US" sz="2400">
                <a:solidFill>
                  <a:srgbClr val="000066"/>
                </a:solidFill>
                <a:latin typeface="Calibri" charset="0"/>
              </a:rPr>
              <a:t>	Popper: A questão central da filosofia da ciência é o problema da demarcação: “Como separar a Ciência da não-Ciência?” </a:t>
            </a:r>
          </a:p>
        </p:txBody>
      </p:sp>
      <p:pic>
        <p:nvPicPr>
          <p:cNvPr id="16387" name="Picture 5" descr="http://plato.stanford.edu/entries/popper/pop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1428750"/>
            <a:ext cx="26955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descr="http://www.junkscience.com/JSJ_Course/jsjudocourse/thinking2.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800" y="1295400"/>
            <a:ext cx="34290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ítulo 1"/>
          <p:cNvSpPr>
            <a:spLocks noGrp="1"/>
          </p:cNvSpPr>
          <p:nvPr>
            <p:ph type="title"/>
          </p:nvPr>
        </p:nvSpPr>
        <p:spPr/>
        <p:txBody>
          <a:bodyPr/>
          <a:lstStyle/>
          <a:p>
            <a:r>
              <a:rPr lang="pt-BR" smtClean="0">
                <a:latin typeface="Calibri" charset="0"/>
              </a:rPr>
              <a:t>A </a:t>
            </a:r>
            <a:r>
              <a:rPr lang="pt-BR">
                <a:latin typeface="Calibri" charset="0"/>
              </a:rPr>
              <a:t>ética científica é amoral</a:t>
            </a:r>
          </a:p>
        </p:txBody>
      </p:sp>
      <p:sp>
        <p:nvSpPr>
          <p:cNvPr id="5" name="Rectangle 3"/>
          <p:cNvSpPr txBox="1">
            <a:spLocks noChangeArrowheads="1"/>
          </p:cNvSpPr>
          <p:nvPr/>
        </p:nvSpPr>
        <p:spPr>
          <a:xfrm>
            <a:off x="4214813" y="1714500"/>
            <a:ext cx="2571750" cy="1071563"/>
          </a:xfrm>
          <a:prstGeom prst="rect">
            <a:avLst/>
          </a:prstGeom>
          <a:solidFill>
            <a:schemeClr val="accent6">
              <a:lumMod val="40000"/>
              <a:lumOff val="6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smtClean="0">
                <a:solidFill>
                  <a:srgbClr val="000066"/>
                </a:solidFill>
                <a:latin typeface="Calibri" charset="0"/>
              </a:rPr>
              <a:t>Siga as regras da ética científica para conseguir publicar </a:t>
            </a:r>
          </a:p>
        </p:txBody>
      </p:sp>
      <p:sp>
        <p:nvSpPr>
          <p:cNvPr id="60422" name="Seta para a direita 6"/>
          <p:cNvSpPr>
            <a:spLocks noChangeArrowheads="1"/>
          </p:cNvSpPr>
          <p:nvPr/>
        </p:nvSpPr>
        <p:spPr bwMode="auto">
          <a:xfrm>
            <a:off x="4429125" y="2928938"/>
            <a:ext cx="2143125" cy="285750"/>
          </a:xfrm>
          <a:prstGeom prst="rightArrow">
            <a:avLst>
              <a:gd name="adj1" fmla="val 50000"/>
              <a:gd name="adj2" fmla="val 50000"/>
            </a:avLst>
          </a:prstGeom>
          <a:solidFill>
            <a:schemeClr val="accent6">
              <a:lumMod val="40000"/>
              <a:lumOff val="60000"/>
            </a:schemeClr>
          </a:solidFill>
          <a:ln w="9525" algn="ctr">
            <a:solidFill>
              <a:schemeClr val="tx1"/>
            </a:solidFill>
            <a:miter lim="800000"/>
            <a:headEnd/>
            <a:tailEnd/>
          </a:ln>
        </p:spPr>
        <p:txBody>
          <a:bodyPr wrap="none"/>
          <a:lstStyle/>
          <a:p>
            <a:pPr>
              <a:defRPr/>
            </a:pPr>
            <a:endParaRPr lang="pt-BR" sz="1400">
              <a:latin typeface="Arial" pitchFamily="34" charset="0"/>
              <a:ea typeface="+mn-ea"/>
              <a:cs typeface="Arial" pitchFamily="34" charset="0"/>
            </a:endParaRPr>
          </a:p>
        </p:txBody>
      </p:sp>
      <p:sp>
        <p:nvSpPr>
          <p:cNvPr id="10" name="Rectangle 3"/>
          <p:cNvSpPr txBox="1">
            <a:spLocks noChangeArrowheads="1"/>
          </p:cNvSpPr>
          <p:nvPr/>
        </p:nvSpPr>
        <p:spPr>
          <a:xfrm>
            <a:off x="3143250" y="4357688"/>
            <a:ext cx="4786313" cy="2357437"/>
          </a:xfrm>
          <a:prstGeom prst="rect">
            <a:avLst/>
          </a:prstGeom>
          <a:solidFill>
            <a:schemeClr val="accent6">
              <a:lumMod val="40000"/>
              <a:lumOff val="6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smtClean="0">
                <a:solidFill>
                  <a:srgbClr val="700000"/>
                </a:solidFill>
                <a:latin typeface="Calibri" charset="0"/>
              </a:rPr>
              <a:t>Não tenha ilusões:</a:t>
            </a:r>
          </a:p>
          <a:p>
            <a:pPr>
              <a:spcBef>
                <a:spcPct val="20000"/>
              </a:spcBef>
              <a:buClr>
                <a:schemeClr val="bg2"/>
              </a:buClr>
              <a:buSzPct val="75000"/>
              <a:buFont typeface="Wingdings" charset="0"/>
              <a:buNone/>
              <a:defRPr/>
            </a:pPr>
            <a:r>
              <a:rPr lang="pt-BR" sz="2000" smtClean="0">
                <a:solidFill>
                  <a:srgbClr val="700000"/>
                </a:solidFill>
                <a:latin typeface="Calibri" charset="0"/>
              </a:rPr>
              <a:t>1. Ciência é atividade competitiva</a:t>
            </a:r>
          </a:p>
          <a:p>
            <a:pPr>
              <a:spcBef>
                <a:spcPct val="20000"/>
              </a:spcBef>
              <a:buClr>
                <a:schemeClr val="bg2"/>
              </a:buClr>
              <a:buSzPct val="75000"/>
              <a:buFont typeface="Wingdings" charset="0"/>
              <a:buNone/>
              <a:defRPr/>
            </a:pPr>
            <a:r>
              <a:rPr lang="pt-BR" sz="2000" smtClean="0">
                <a:solidFill>
                  <a:srgbClr val="700000"/>
                </a:solidFill>
                <a:latin typeface="Calibri" charset="0"/>
              </a:rPr>
              <a:t>2. Os limites da ética científica são fluidos</a:t>
            </a:r>
          </a:p>
          <a:p>
            <a:pPr>
              <a:spcBef>
                <a:spcPct val="20000"/>
              </a:spcBef>
              <a:buClr>
                <a:schemeClr val="bg2"/>
              </a:buClr>
              <a:buSzPct val="75000"/>
              <a:buFont typeface="Wingdings" charset="0"/>
              <a:buNone/>
              <a:defRPr/>
            </a:pPr>
            <a:r>
              <a:rPr lang="pt-BR" sz="2000" smtClean="0">
                <a:solidFill>
                  <a:srgbClr val="700000"/>
                </a:solidFill>
                <a:latin typeface="Calibri" charset="0"/>
              </a:rPr>
              <a:t>3. Há muita gente desonesta</a:t>
            </a:r>
          </a:p>
          <a:p>
            <a:pPr>
              <a:spcBef>
                <a:spcPct val="20000"/>
              </a:spcBef>
              <a:buClr>
                <a:schemeClr val="bg2"/>
              </a:buClr>
              <a:buSzPct val="75000"/>
              <a:buFont typeface="Wingdings" charset="0"/>
              <a:buNone/>
              <a:defRPr/>
            </a:pPr>
            <a:endParaRPr lang="pt-BR" sz="2000" smtClean="0">
              <a:solidFill>
                <a:srgbClr val="700000"/>
              </a:solidFill>
              <a:latin typeface="Calibri" charset="0"/>
            </a:endParaRPr>
          </a:p>
          <a:p>
            <a:pPr>
              <a:spcBef>
                <a:spcPct val="20000"/>
              </a:spcBef>
              <a:buClr>
                <a:schemeClr val="bg2"/>
              </a:buClr>
              <a:buSzPct val="75000"/>
              <a:buFont typeface="Wingdings" charset="0"/>
              <a:buNone/>
              <a:defRPr/>
            </a:pPr>
            <a:r>
              <a:rPr lang="pt-BR" sz="2000" b="1" smtClean="0">
                <a:solidFill>
                  <a:srgbClr val="700000"/>
                </a:solidFill>
                <a:latin typeface="Calibri" charset="0"/>
              </a:rPr>
              <a:t>...procure manter-se íntegro mesmo assim!</a:t>
            </a:r>
          </a:p>
          <a:p>
            <a:pPr>
              <a:spcBef>
                <a:spcPct val="20000"/>
              </a:spcBef>
              <a:buClr>
                <a:schemeClr val="bg2"/>
              </a:buClr>
              <a:buSzPct val="75000"/>
              <a:buFont typeface="Wingdings" charset="0"/>
              <a:buNone/>
              <a:defRPr/>
            </a:pPr>
            <a:endParaRPr lang="pt-BR" sz="2000" smtClean="0">
              <a:solidFill>
                <a:srgbClr val="700000"/>
              </a:solidFill>
              <a:latin typeface="Calibri" charset="0"/>
            </a:endParaRPr>
          </a:p>
          <a:p>
            <a:pPr>
              <a:spcBef>
                <a:spcPct val="20000"/>
              </a:spcBef>
              <a:buClr>
                <a:schemeClr val="bg2"/>
              </a:buClr>
              <a:buSzPct val="75000"/>
              <a:buFont typeface="Wingdings" charset="0"/>
              <a:buNone/>
              <a:defRPr/>
            </a:pPr>
            <a:r>
              <a:rPr lang="pt-BR" sz="2000" smtClean="0">
                <a:solidFill>
                  <a:srgbClr val="700000"/>
                </a:solidFill>
                <a:latin typeface="Calibri" charset="0"/>
              </a:rPr>
              <a:t> </a:t>
            </a:r>
          </a:p>
        </p:txBody>
      </p:sp>
      <p:pic>
        <p:nvPicPr>
          <p:cNvPr id="7987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75" y="1428750"/>
            <a:ext cx="33147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53250" y="1071563"/>
            <a:ext cx="2190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1" descr="http://www.nature.com/scitable/content/ne0000/ne0000/ne0000/ne0000/3151150/gentleman_and_scientist.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4375" y="3929063"/>
            <a:ext cx="2247900" cy="2638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ítulo 1"/>
          <p:cNvSpPr>
            <a:spLocks noGrp="1"/>
          </p:cNvSpPr>
          <p:nvPr>
            <p:ph type="title"/>
          </p:nvPr>
        </p:nvSpPr>
        <p:spPr/>
        <p:txBody>
          <a:bodyPr/>
          <a:lstStyle/>
          <a:p>
            <a:r>
              <a:rPr lang="pt-BR" smtClean="0">
                <a:latin typeface="Calibri" charset="0"/>
              </a:rPr>
              <a:t>A </a:t>
            </a:r>
            <a:r>
              <a:rPr lang="pt-BR">
                <a:latin typeface="Calibri" charset="0"/>
              </a:rPr>
              <a:t>ética científica é amoral</a:t>
            </a:r>
          </a:p>
        </p:txBody>
      </p:sp>
      <p:pic>
        <p:nvPicPr>
          <p:cNvPr id="80898" name="Picture 1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43750" y="928688"/>
            <a:ext cx="20002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4214813" y="1714500"/>
            <a:ext cx="2857500" cy="1071563"/>
          </a:xfrm>
          <a:prstGeom prst="rect">
            <a:avLst/>
          </a:prstGeom>
          <a:solidFill>
            <a:schemeClr val="accent6">
              <a:lumMod val="40000"/>
              <a:lumOff val="6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smtClean="0">
                <a:solidFill>
                  <a:srgbClr val="000066"/>
                </a:solidFill>
                <a:latin typeface="Calibri" charset="0"/>
              </a:rPr>
              <a:t>Conheça as regras e os limites da ética científica e não tenha ilusões  </a:t>
            </a:r>
          </a:p>
        </p:txBody>
      </p:sp>
      <p:pic>
        <p:nvPicPr>
          <p:cNvPr id="80900" name="Picture 2" descr="http://www.rtoddking.com/images/chinawin2005/050201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1249363"/>
            <a:ext cx="357187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Seta para a direita 6"/>
          <p:cNvSpPr>
            <a:spLocks noChangeArrowheads="1"/>
          </p:cNvSpPr>
          <p:nvPr/>
        </p:nvSpPr>
        <p:spPr bwMode="auto">
          <a:xfrm>
            <a:off x="4572000" y="3000375"/>
            <a:ext cx="2143125" cy="285750"/>
          </a:xfrm>
          <a:prstGeom prst="rightArrow">
            <a:avLst>
              <a:gd name="adj1" fmla="val 50000"/>
              <a:gd name="adj2" fmla="val 50000"/>
            </a:avLst>
          </a:prstGeom>
          <a:solidFill>
            <a:schemeClr val="accent1"/>
          </a:solidFill>
          <a:ln w="9525">
            <a:solidFill>
              <a:schemeClr val="tx1"/>
            </a:solidFill>
            <a:miter lim="800000"/>
            <a:headEnd/>
            <a:tailEnd/>
          </a:ln>
        </p:spPr>
        <p:txBody>
          <a:bodyPr wrap="none"/>
          <a:lstStyle/>
          <a:p>
            <a:endParaRPr lang="en-US" sz="1400"/>
          </a:p>
        </p:txBody>
      </p:sp>
      <p:pic>
        <p:nvPicPr>
          <p:cNvPr id="80902" name="Imagem 7" descr="darwin.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2938" y="4071938"/>
            <a:ext cx="1785937"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2500313" y="4643438"/>
            <a:ext cx="4214812" cy="1428750"/>
          </a:xfrm>
          <a:prstGeom prst="rect">
            <a:avLst/>
          </a:prstGeom>
          <a:solidFill>
            <a:schemeClr val="accent6">
              <a:lumMod val="40000"/>
              <a:lumOff val="60000"/>
            </a:schemeClr>
          </a:solidFill>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spcBef>
                <a:spcPct val="20000"/>
              </a:spcBef>
              <a:buClr>
                <a:schemeClr val="bg2"/>
              </a:buClr>
              <a:buSzPct val="75000"/>
              <a:buFont typeface="Wingdings" charset="0"/>
              <a:buNone/>
              <a:defRPr/>
            </a:pPr>
            <a:r>
              <a:rPr lang="pt-BR" sz="2000" b="1" smtClean="0">
                <a:solidFill>
                  <a:srgbClr val="700000"/>
                </a:solidFill>
                <a:latin typeface="Calibri" charset="0"/>
              </a:rPr>
              <a:t>Fazer Ciência não lhe fará ser uma pessoa melhor...</a:t>
            </a:r>
          </a:p>
          <a:p>
            <a:pPr>
              <a:spcBef>
                <a:spcPct val="20000"/>
              </a:spcBef>
              <a:buClr>
                <a:schemeClr val="bg2"/>
              </a:buClr>
              <a:buSzPct val="75000"/>
              <a:buFont typeface="Wingdings" charset="0"/>
              <a:buNone/>
              <a:defRPr/>
            </a:pPr>
            <a:r>
              <a:rPr lang="pt-BR" sz="2000" b="1" smtClean="0">
                <a:solidFill>
                  <a:srgbClr val="700000"/>
                </a:solidFill>
                <a:latin typeface="Calibri" charset="0"/>
              </a:rPr>
              <a:t>...mas mesmo assim você poderá ser feliz, se souber como agir!</a:t>
            </a:r>
          </a:p>
        </p:txBody>
      </p:sp>
      <p:pic>
        <p:nvPicPr>
          <p:cNvPr id="80904"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3238" y="4214813"/>
            <a:ext cx="2290762" cy="21431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381000"/>
            <a:ext cx="8458200" cy="762000"/>
          </a:xfrm>
        </p:spPr>
        <p:txBody>
          <a:bodyPr/>
          <a:lstStyle/>
          <a:p>
            <a:pPr eaLnBrk="1" hangingPunct="1"/>
            <a:r>
              <a:rPr lang="en-US">
                <a:latin typeface="Calibri" charset="0"/>
              </a:rPr>
              <a:t>Popper: Conjecturas e refutações</a:t>
            </a:r>
          </a:p>
        </p:txBody>
      </p:sp>
      <p:sp>
        <p:nvSpPr>
          <p:cNvPr id="18434" name="Rectangle 3"/>
          <p:cNvSpPr>
            <a:spLocks noGrp="1" noChangeArrowheads="1"/>
          </p:cNvSpPr>
          <p:nvPr>
            <p:ph type="body" idx="4294967295"/>
          </p:nvPr>
        </p:nvSpPr>
        <p:spPr>
          <a:xfrm>
            <a:off x="914400" y="4953000"/>
            <a:ext cx="7467600" cy="1333500"/>
          </a:xfrm>
          <a:solidFill>
            <a:srgbClr val="D9D9D9"/>
          </a:solidFill>
        </p:spPr>
        <p:txBody>
          <a:bodyPr/>
          <a:lstStyle/>
          <a:p>
            <a:pPr eaLnBrk="1" hangingPunct="1">
              <a:buFont typeface="Wingdings" charset="0"/>
              <a:buNone/>
            </a:pPr>
            <a:r>
              <a:rPr lang="pt-BR" sz="2400">
                <a:solidFill>
                  <a:srgbClr val="000066"/>
                </a:solidFill>
                <a:latin typeface="Calibri" charset="0"/>
              </a:rPr>
              <a:t>	Teorias como conjecturas: afirmações plausíveis sobre o universo, que podem ser submetidas a testes críticos, mas nunca podemos saber se são verdadeiras ou não</a:t>
            </a:r>
          </a:p>
          <a:p>
            <a:pPr eaLnBrk="1" hangingPunct="1"/>
            <a:endParaRPr lang="pt-BR" sz="2400">
              <a:solidFill>
                <a:srgbClr val="000066"/>
              </a:solidFill>
              <a:latin typeface="Calibri" charset="0"/>
            </a:endParaRPr>
          </a:p>
        </p:txBody>
      </p:sp>
      <p:sp>
        <p:nvSpPr>
          <p:cNvPr id="7" name="Seta para a direita 6"/>
          <p:cNvSpPr/>
          <p:nvPr/>
        </p:nvSpPr>
        <p:spPr bwMode="auto">
          <a:xfrm>
            <a:off x="3214688" y="2143125"/>
            <a:ext cx="509587" cy="212725"/>
          </a:xfrm>
          <a:prstGeom prst="right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fontAlgn="auto">
              <a:spcBef>
                <a:spcPts val="0"/>
              </a:spcBef>
              <a:spcAft>
                <a:spcPts val="0"/>
              </a:spcAft>
              <a:defRPr/>
            </a:pPr>
            <a:endParaRPr lang="pt-BR">
              <a:solidFill>
                <a:srgbClr val="000066"/>
              </a:solidFill>
              <a:latin typeface="Calibri" pitchFamily="34" charset="0"/>
              <a:ea typeface="+mn-ea"/>
              <a:cs typeface="+mn-cs"/>
            </a:endParaRPr>
          </a:p>
        </p:txBody>
      </p:sp>
      <p:sp>
        <p:nvSpPr>
          <p:cNvPr id="18436" name="CaixaDeTexto 7"/>
          <p:cNvSpPr txBox="1">
            <a:spLocks noChangeArrowheads="1"/>
          </p:cNvSpPr>
          <p:nvPr/>
        </p:nvSpPr>
        <p:spPr bwMode="auto">
          <a:xfrm>
            <a:off x="714375" y="3500438"/>
            <a:ext cx="279717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a:solidFill>
                  <a:srgbClr val="000066"/>
                </a:solidFill>
                <a:latin typeface="Calibri" charset="0"/>
              </a:rPr>
              <a:t>Observações da natureza</a:t>
            </a:r>
          </a:p>
        </p:txBody>
      </p:sp>
      <p:pic>
        <p:nvPicPr>
          <p:cNvPr id="18437" name="Picture 7" descr="http://www.junkscience.com/JSJ_Course/jsjudocourse/thinking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2950" y="1428750"/>
            <a:ext cx="24082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295400"/>
            <a:ext cx="18288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00500" y="1357313"/>
            <a:ext cx="200818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CaixaDeTexto 18"/>
          <p:cNvSpPr txBox="1">
            <a:spLocks noChangeArrowheads="1"/>
          </p:cNvSpPr>
          <p:nvPr/>
        </p:nvSpPr>
        <p:spPr bwMode="auto">
          <a:xfrm>
            <a:off x="3857625" y="3500438"/>
            <a:ext cx="2397125" cy="7080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a:solidFill>
                  <a:srgbClr val="000066"/>
                </a:solidFill>
                <a:latin typeface="Calibri" charset="0"/>
              </a:rPr>
              <a:t>Intuições do cientista</a:t>
            </a:r>
          </a:p>
          <a:p>
            <a:pPr eaLnBrk="1" hangingPunct="1"/>
            <a:r>
              <a:rPr lang="pt-BR" sz="2000">
                <a:solidFill>
                  <a:srgbClr val="000066"/>
                </a:solidFill>
                <a:latin typeface="Calibri" charset="0"/>
              </a:rPr>
              <a:t>(Kekulé)</a:t>
            </a:r>
          </a:p>
        </p:txBody>
      </p:sp>
      <p:pic>
        <p:nvPicPr>
          <p:cNvPr id="18441" name="Object 1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28750" y="3929063"/>
            <a:ext cx="11858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CaixaDeTexto 22"/>
          <p:cNvSpPr txBox="1">
            <a:spLocks noChangeArrowheads="1"/>
          </p:cNvSpPr>
          <p:nvPr/>
        </p:nvSpPr>
        <p:spPr bwMode="auto">
          <a:xfrm>
            <a:off x="6629400" y="3505200"/>
            <a:ext cx="2317750" cy="7080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r>
              <a:rPr lang="pt-BR" sz="2000">
                <a:solidFill>
                  <a:srgbClr val="000066"/>
                </a:solidFill>
                <a:latin typeface="Calibri" charset="0"/>
              </a:rPr>
              <a:t>Conjectura científica</a:t>
            </a:r>
          </a:p>
          <a:p>
            <a:pPr eaLnBrk="1" hangingPunct="1"/>
            <a:r>
              <a:rPr lang="pt-BR" sz="2000">
                <a:solidFill>
                  <a:srgbClr val="000066"/>
                </a:solidFill>
                <a:latin typeface="Calibri" charset="0"/>
              </a:rPr>
              <a:t>(anel do benzeno)</a:t>
            </a:r>
          </a:p>
        </p:txBody>
      </p:sp>
      <p:sp>
        <p:nvSpPr>
          <p:cNvPr id="24" name="Seta para a direita 23"/>
          <p:cNvSpPr/>
          <p:nvPr/>
        </p:nvSpPr>
        <p:spPr bwMode="auto">
          <a:xfrm>
            <a:off x="6143625" y="2214563"/>
            <a:ext cx="485775" cy="217487"/>
          </a:xfrm>
          <a:prstGeom prst="rightArrow">
            <a:avLst/>
          </a:prstGeom>
          <a:solidFill>
            <a:schemeClr val="bg1">
              <a:lumMod val="85000"/>
            </a:schemeClr>
          </a:solidFill>
          <a:ln w="9525" cap="flat" cmpd="sng" algn="ctr">
            <a:solidFill>
              <a:schemeClr val="tx1"/>
            </a:solidFill>
            <a:prstDash val="solid"/>
            <a:miter lim="800000"/>
            <a:headEnd type="none" w="med" len="med"/>
            <a:tailEnd type="none" w="med" len="med"/>
          </a:ln>
          <a:effectLst/>
        </p:spPr>
        <p:txBody>
          <a:bodyPr wrap="none"/>
          <a:lstStyle/>
          <a:p>
            <a:pPr fontAlgn="auto">
              <a:spcBef>
                <a:spcPts val="0"/>
              </a:spcBef>
              <a:spcAft>
                <a:spcPts val="0"/>
              </a:spcAft>
              <a:defRPr/>
            </a:pPr>
            <a:endParaRPr lang="pt-BR">
              <a:solidFill>
                <a:srgbClr val="000066"/>
              </a:solidFill>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6335713" cy="509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p:txBody>
          <a:bodyPr/>
          <a:lstStyle/>
          <a:p>
            <a:pPr eaLnBrk="1" hangingPunct="1"/>
            <a:r>
              <a:rPr lang="en-GB">
                <a:latin typeface="Calibri" charset="0"/>
              </a:rPr>
              <a:t>Na prática, a teoria é outra…</a:t>
            </a:r>
            <a:endParaRPr lang="pt-BR">
              <a:latin typeface="Calibri" charset="0"/>
            </a:endParaRPr>
          </a:p>
        </p:txBody>
      </p:sp>
      <p:sp>
        <p:nvSpPr>
          <p:cNvPr id="28675" name="Retângulo 11"/>
          <p:cNvSpPr>
            <a:spLocks noChangeArrowheads="1"/>
          </p:cNvSpPr>
          <p:nvPr/>
        </p:nvSpPr>
        <p:spPr bwMode="auto">
          <a:xfrm>
            <a:off x="1143000" y="5857875"/>
            <a:ext cx="7315200" cy="83026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000066"/>
                </a:solidFill>
                <a:latin typeface="Calibri" charset="0"/>
              </a:rPr>
              <a:t>O que fazer quando o experimento não funciona ou diferentes experimentos dão resultados incoerentes?</a:t>
            </a:r>
          </a:p>
        </p:txBody>
      </p:sp>
      <p:sp>
        <p:nvSpPr>
          <p:cNvPr id="28676" name="Text Box 6"/>
          <p:cNvSpPr txBox="1">
            <a:spLocks noChangeArrowheads="1"/>
          </p:cNvSpPr>
          <p:nvPr/>
        </p:nvSpPr>
        <p:spPr bwMode="auto">
          <a:xfrm>
            <a:off x="2616200" y="2524125"/>
            <a:ext cx="1120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Problema</a:t>
            </a:r>
            <a:endParaRPr lang="en-US" sz="1600" b="1">
              <a:solidFill>
                <a:schemeClr val="bg2"/>
              </a:solidFill>
              <a:latin typeface="Humnst777 BT" charset="0"/>
            </a:endParaRPr>
          </a:p>
        </p:txBody>
      </p:sp>
      <p:sp>
        <p:nvSpPr>
          <p:cNvPr id="28677" name="Text Box 7"/>
          <p:cNvSpPr txBox="1">
            <a:spLocks noChangeArrowheads="1"/>
          </p:cNvSpPr>
          <p:nvPr/>
        </p:nvSpPr>
        <p:spPr bwMode="auto">
          <a:xfrm>
            <a:off x="4686300" y="2598738"/>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Hipótese</a:t>
            </a:r>
            <a:endParaRPr lang="en-US" sz="1600" b="1">
              <a:solidFill>
                <a:schemeClr val="bg2"/>
              </a:solidFill>
              <a:latin typeface="Humnst777 BT" charset="0"/>
            </a:endParaRPr>
          </a:p>
        </p:txBody>
      </p:sp>
      <p:sp>
        <p:nvSpPr>
          <p:cNvPr id="28678" name="Text Box 8"/>
          <p:cNvSpPr txBox="1">
            <a:spLocks noChangeArrowheads="1"/>
          </p:cNvSpPr>
          <p:nvPr/>
        </p:nvSpPr>
        <p:spPr bwMode="auto">
          <a:xfrm>
            <a:off x="4543425" y="4060825"/>
            <a:ext cx="1946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Experimento</a:t>
            </a:r>
            <a:endParaRPr lang="en-US" sz="1600" b="1">
              <a:solidFill>
                <a:schemeClr val="bg2"/>
              </a:solidFill>
              <a:latin typeface="Humnst777 BT" charset="0"/>
            </a:endParaRPr>
          </a:p>
        </p:txBody>
      </p:sp>
      <p:sp>
        <p:nvSpPr>
          <p:cNvPr id="28679" name="Text Box 9"/>
          <p:cNvSpPr txBox="1">
            <a:spLocks noChangeArrowheads="1"/>
          </p:cNvSpPr>
          <p:nvPr/>
        </p:nvSpPr>
        <p:spPr bwMode="auto">
          <a:xfrm>
            <a:off x="2867025" y="4289425"/>
            <a:ext cx="148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ctr"/>
            <a:r>
              <a:rPr lang="de-DE" sz="1600" b="1">
                <a:solidFill>
                  <a:schemeClr val="bg2"/>
                </a:solidFill>
                <a:latin typeface="Humnst777 BT" charset="0"/>
              </a:rPr>
              <a:t>Resultados e </a:t>
            </a:r>
          </a:p>
          <a:p>
            <a:pPr algn="ctr"/>
            <a:r>
              <a:rPr lang="de-DE" sz="1600" b="1">
                <a:solidFill>
                  <a:schemeClr val="bg2"/>
                </a:solidFill>
                <a:latin typeface="Humnst777 BT" charset="0"/>
              </a:rPr>
              <a:t>Conclusões</a:t>
            </a:r>
          </a:p>
        </p:txBody>
      </p:sp>
      <p:sp>
        <p:nvSpPr>
          <p:cNvPr id="28680" name="Line 10"/>
          <p:cNvSpPr>
            <a:spLocks noChangeShapeType="1"/>
          </p:cNvSpPr>
          <p:nvPr/>
        </p:nvSpPr>
        <p:spPr bwMode="auto">
          <a:xfrm>
            <a:off x="3578225" y="2073275"/>
            <a:ext cx="1382713" cy="1588"/>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8681" name="Line 12"/>
          <p:cNvSpPr>
            <a:spLocks noChangeShapeType="1"/>
          </p:cNvSpPr>
          <p:nvPr/>
        </p:nvSpPr>
        <p:spPr bwMode="auto">
          <a:xfrm>
            <a:off x="6294438" y="2706688"/>
            <a:ext cx="1587"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8682" name="Line 15"/>
          <p:cNvSpPr>
            <a:spLocks noChangeShapeType="1"/>
          </p:cNvSpPr>
          <p:nvPr/>
        </p:nvSpPr>
        <p:spPr bwMode="auto">
          <a:xfrm>
            <a:off x="3551238" y="5313363"/>
            <a:ext cx="1382712" cy="1587"/>
          </a:xfrm>
          <a:prstGeom prst="line">
            <a:avLst/>
          </a:prstGeom>
          <a:noFill/>
          <a:ln w="28575">
            <a:solidFill>
              <a:schemeClr val="accent2"/>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16"/>
          <p:cNvSpPr>
            <a:spLocks noChangeShapeType="1"/>
          </p:cNvSpPr>
          <p:nvPr/>
        </p:nvSpPr>
        <p:spPr bwMode="auto">
          <a:xfrm flipV="1">
            <a:off x="2398713" y="3587750"/>
            <a:ext cx="3175" cy="1168400"/>
          </a:xfrm>
          <a:prstGeom prst="line">
            <a:avLst/>
          </a:prstGeom>
          <a:noFill/>
          <a:ln w="28575">
            <a:solidFill>
              <a:schemeClr val="accent2"/>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GB">
                <a:latin typeface="Calibri" charset="0"/>
              </a:rPr>
              <a:t>Um experimento crucial: o eclipse de 1919</a:t>
            </a:r>
            <a:endParaRPr lang="en-US">
              <a:latin typeface="Calibri" charset="0"/>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4429125"/>
            <a:ext cx="5821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tângulo 8"/>
          <p:cNvSpPr>
            <a:spLocks noChangeArrowheads="1"/>
          </p:cNvSpPr>
          <p:nvPr/>
        </p:nvSpPr>
        <p:spPr bwMode="auto">
          <a:xfrm>
            <a:off x="4800600" y="1066800"/>
            <a:ext cx="4343400" cy="30464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a:solidFill>
                  <a:srgbClr val="000066"/>
                </a:solidFill>
                <a:latin typeface="Calibri" charset="0"/>
              </a:rPr>
              <a:t>A previsão de Einstein, feita em 1916, de que a luz de uma estrela deveria sofrer um desvio de 1,7" ao passar bem perto do Sol, foi testada durante um eclipse total que ocorreu em 29 de maio de 1919. Esse eclipse foi visível em uma faixa que ia do Brasil à Africa</a:t>
            </a:r>
          </a:p>
        </p:txBody>
      </p:sp>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071563"/>
            <a:ext cx="38100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tângulo 11"/>
          <p:cNvSpPr>
            <a:spLocks noChangeArrowheads="1"/>
          </p:cNvSpPr>
          <p:nvPr/>
        </p:nvSpPr>
        <p:spPr bwMode="auto">
          <a:xfrm>
            <a:off x="500063" y="3714750"/>
            <a:ext cx="3857625" cy="4000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000">
                <a:solidFill>
                  <a:srgbClr val="000066"/>
                </a:solidFill>
                <a:latin typeface="Calibri" charset="0"/>
              </a:rPr>
              <a:t>desvio da luz previsto por Einstein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GB">
                <a:latin typeface="Calibri" charset="0"/>
              </a:rPr>
              <a:t>Um experimento crucial: o eclipse de 1919</a:t>
            </a:r>
            <a:endParaRPr lang="en-US">
              <a:latin typeface="Calibri" charset="0"/>
            </a:endParaRPr>
          </a:p>
        </p:txBody>
      </p:sp>
      <p:sp>
        <p:nvSpPr>
          <p:cNvPr id="31746" name="Rectangle 3"/>
          <p:cNvSpPr>
            <a:spLocks noGrp="1" noChangeArrowheads="1"/>
          </p:cNvSpPr>
          <p:nvPr>
            <p:ph type="body" idx="4294967295"/>
          </p:nvPr>
        </p:nvSpPr>
        <p:spPr>
          <a:xfrm>
            <a:off x="457200" y="1066800"/>
            <a:ext cx="8458200" cy="609600"/>
          </a:xfrm>
          <a:solidFill>
            <a:srgbClr val="D9D9D9"/>
          </a:solidFill>
        </p:spPr>
        <p:txBody>
          <a:bodyPr/>
          <a:lstStyle/>
          <a:p>
            <a:pPr algn="ctr" eaLnBrk="1" hangingPunct="1">
              <a:buFont typeface="Wingdings" charset="0"/>
              <a:buNone/>
            </a:pPr>
            <a:r>
              <a:rPr lang="de-DE" i="1">
                <a:solidFill>
                  <a:srgbClr val="CC0000"/>
                </a:solidFill>
                <a:latin typeface="Calibri" charset="0"/>
              </a:rPr>
              <a:t>Expedições inglesas enviadas a Sobral e Principe</a:t>
            </a:r>
          </a:p>
        </p:txBody>
      </p:sp>
      <p:sp>
        <p:nvSpPr>
          <p:cNvPr id="31747" name="Elipse 7"/>
          <p:cNvSpPr>
            <a:spLocks noChangeArrowheads="1"/>
          </p:cNvSpPr>
          <p:nvPr/>
        </p:nvSpPr>
        <p:spPr bwMode="auto">
          <a:xfrm>
            <a:off x="2667000" y="3962400"/>
            <a:ext cx="228600" cy="228600"/>
          </a:xfrm>
          <a:prstGeom prst="ellipse">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solidFill>
                <a:srgbClr val="FF0000"/>
              </a:solidFill>
              <a:latin typeface="Humnst777 BT" charset="0"/>
            </a:endParaRPr>
          </a:p>
        </p:txBody>
      </p:sp>
      <p:sp>
        <p:nvSpPr>
          <p:cNvPr id="31748" name="Retângulo 8"/>
          <p:cNvSpPr>
            <a:spLocks noChangeArrowheads="1"/>
          </p:cNvSpPr>
          <p:nvPr/>
        </p:nvSpPr>
        <p:spPr bwMode="auto">
          <a:xfrm>
            <a:off x="571500" y="5934075"/>
            <a:ext cx="3784476" cy="9239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err="1">
                <a:solidFill>
                  <a:srgbClr val="000066"/>
                </a:solidFill>
                <a:latin typeface="Humnst777 BT" charset="0"/>
              </a:rPr>
              <a:t>Foto</a:t>
            </a:r>
            <a:r>
              <a:rPr lang="en-US" dirty="0">
                <a:solidFill>
                  <a:srgbClr val="000066"/>
                </a:solidFill>
                <a:latin typeface="Humnst777 BT" charset="0"/>
              </a:rPr>
              <a:t> </a:t>
            </a:r>
            <a:r>
              <a:rPr lang="en-US" dirty="0" err="1">
                <a:solidFill>
                  <a:srgbClr val="000066"/>
                </a:solidFill>
                <a:latin typeface="Humnst777 BT" charset="0"/>
              </a:rPr>
              <a:t>tirada</a:t>
            </a:r>
            <a:r>
              <a:rPr lang="en-US" dirty="0">
                <a:solidFill>
                  <a:srgbClr val="000066"/>
                </a:solidFill>
                <a:latin typeface="Humnst777 BT" charset="0"/>
              </a:rPr>
              <a:t> </a:t>
            </a:r>
            <a:r>
              <a:rPr lang="en-US" dirty="0" err="1">
                <a:solidFill>
                  <a:srgbClr val="000066"/>
                </a:solidFill>
                <a:latin typeface="Humnst777 BT" charset="0"/>
              </a:rPr>
              <a:t>por</a:t>
            </a:r>
            <a:r>
              <a:rPr lang="en-US" dirty="0">
                <a:solidFill>
                  <a:srgbClr val="000066"/>
                </a:solidFill>
                <a:latin typeface="Humnst777 BT" charset="0"/>
              </a:rPr>
              <a:t> </a:t>
            </a:r>
            <a:r>
              <a:rPr lang="en-US" dirty="0" err="1">
                <a:solidFill>
                  <a:srgbClr val="000066"/>
                </a:solidFill>
                <a:latin typeface="Humnst777 BT" charset="0"/>
              </a:rPr>
              <a:t>Eddington</a:t>
            </a:r>
            <a:r>
              <a:rPr lang="en-US" dirty="0">
                <a:solidFill>
                  <a:srgbClr val="000066"/>
                </a:solidFill>
                <a:latin typeface="Humnst777 BT" charset="0"/>
              </a:rPr>
              <a:t> </a:t>
            </a:r>
            <a:r>
              <a:rPr lang="en-US" dirty="0" err="1">
                <a:solidFill>
                  <a:srgbClr val="000066"/>
                </a:solidFill>
                <a:latin typeface="Humnst777 BT" charset="0"/>
              </a:rPr>
              <a:t>em</a:t>
            </a:r>
            <a:r>
              <a:rPr lang="en-US" dirty="0">
                <a:solidFill>
                  <a:srgbClr val="000066"/>
                </a:solidFill>
                <a:latin typeface="Humnst777 BT" charset="0"/>
              </a:rPr>
              <a:t> Principe </a:t>
            </a:r>
            <a:r>
              <a:rPr lang="en-US" dirty="0" err="1">
                <a:solidFill>
                  <a:srgbClr val="000066"/>
                </a:solidFill>
                <a:latin typeface="Humnst777 BT" charset="0"/>
              </a:rPr>
              <a:t>para</a:t>
            </a:r>
            <a:r>
              <a:rPr lang="en-US" dirty="0">
                <a:solidFill>
                  <a:srgbClr val="000066"/>
                </a:solidFill>
                <a:latin typeface="Humnst777 BT" charset="0"/>
              </a:rPr>
              <a:t> </a:t>
            </a:r>
            <a:r>
              <a:rPr lang="en-US" dirty="0" err="1">
                <a:solidFill>
                  <a:srgbClr val="000066"/>
                </a:solidFill>
                <a:latin typeface="Humnst777 BT" charset="0"/>
              </a:rPr>
              <a:t>medir</a:t>
            </a:r>
            <a:r>
              <a:rPr lang="en-US" dirty="0">
                <a:solidFill>
                  <a:srgbClr val="000066"/>
                </a:solidFill>
                <a:latin typeface="Humnst777 BT" charset="0"/>
              </a:rPr>
              <a:t> o </a:t>
            </a:r>
            <a:r>
              <a:rPr lang="en-US" dirty="0" err="1">
                <a:solidFill>
                  <a:srgbClr val="000066"/>
                </a:solidFill>
                <a:latin typeface="Humnst777 BT" charset="0"/>
              </a:rPr>
              <a:t>desvio</a:t>
            </a:r>
            <a:r>
              <a:rPr lang="en-US" dirty="0">
                <a:solidFill>
                  <a:srgbClr val="000066"/>
                </a:solidFill>
                <a:latin typeface="Humnst777 BT" charset="0"/>
              </a:rPr>
              <a:t> da </a:t>
            </a:r>
            <a:r>
              <a:rPr lang="en-US" dirty="0" err="1">
                <a:solidFill>
                  <a:srgbClr val="000066"/>
                </a:solidFill>
                <a:latin typeface="Humnst777 BT" charset="0"/>
              </a:rPr>
              <a:t>localização</a:t>
            </a:r>
            <a:r>
              <a:rPr lang="en-US" dirty="0">
                <a:solidFill>
                  <a:srgbClr val="000066"/>
                </a:solidFill>
                <a:latin typeface="Humnst777 BT" charset="0"/>
              </a:rPr>
              <a:t> das </a:t>
            </a:r>
            <a:r>
              <a:rPr lang="en-US" dirty="0" err="1">
                <a:solidFill>
                  <a:srgbClr val="000066"/>
                </a:solidFill>
                <a:latin typeface="Humnst777 BT" charset="0"/>
              </a:rPr>
              <a:t>estrelas</a:t>
            </a:r>
            <a:endParaRPr lang="pt-BR" dirty="0">
              <a:solidFill>
                <a:srgbClr val="000066"/>
              </a:solidFill>
              <a:latin typeface="Humnst777 BT" charset="0"/>
            </a:endParaRPr>
          </a:p>
        </p:txBody>
      </p:sp>
      <p:pic>
        <p:nvPicPr>
          <p:cNvPr id="3174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1785938"/>
            <a:ext cx="321468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1928813"/>
            <a:ext cx="48768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tângulo 9"/>
          <p:cNvSpPr>
            <a:spLocks noChangeArrowheads="1"/>
          </p:cNvSpPr>
          <p:nvPr/>
        </p:nvSpPr>
        <p:spPr bwMode="auto">
          <a:xfrm>
            <a:off x="5000625" y="5286375"/>
            <a:ext cx="3276600" cy="6461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66"/>
                </a:solidFill>
                <a:latin typeface="Humnst777 BT" charset="0"/>
              </a:rPr>
              <a:t>Equipamentos da expedição em Sobral</a:t>
            </a:r>
            <a:endParaRPr lang="pt-BR">
              <a:solidFill>
                <a:srgbClr val="000066"/>
              </a:solidFill>
              <a:latin typeface="Humnst777 BT"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GB">
                <a:latin typeface="Calibri" charset="0"/>
              </a:rPr>
              <a:t>Um experimento crucial: o eclipse de 1919</a:t>
            </a:r>
            <a:endParaRPr lang="en-US">
              <a:latin typeface="Calibri" charset="0"/>
            </a:endParaRPr>
          </a:p>
        </p:txBody>
      </p:sp>
      <p:sp>
        <p:nvSpPr>
          <p:cNvPr id="33794" name="Rectangle 3"/>
          <p:cNvSpPr>
            <a:spLocks noGrp="1" noChangeArrowheads="1"/>
          </p:cNvSpPr>
          <p:nvPr>
            <p:ph type="body" idx="4294967295"/>
          </p:nvPr>
        </p:nvSpPr>
        <p:spPr>
          <a:xfrm>
            <a:off x="714375" y="1066800"/>
            <a:ext cx="8201025" cy="609600"/>
          </a:xfrm>
          <a:solidFill>
            <a:srgbClr val="D9D9D9"/>
          </a:solidFill>
        </p:spPr>
        <p:txBody>
          <a:bodyPr/>
          <a:lstStyle/>
          <a:p>
            <a:pPr algn="ctr" eaLnBrk="1" hangingPunct="1">
              <a:buFont typeface="Wingdings" charset="0"/>
              <a:buNone/>
            </a:pPr>
            <a:r>
              <a:rPr lang="de-DE" i="1">
                <a:solidFill>
                  <a:srgbClr val="000066"/>
                </a:solidFill>
                <a:latin typeface="Calibri" charset="0"/>
              </a:rPr>
              <a:t>Problema: os dados não coincidiam</a:t>
            </a:r>
          </a:p>
        </p:txBody>
      </p:sp>
      <p:sp>
        <p:nvSpPr>
          <p:cNvPr id="33795" name="Retângulo 10"/>
          <p:cNvSpPr>
            <a:spLocks noChangeArrowheads="1"/>
          </p:cNvSpPr>
          <p:nvPr/>
        </p:nvSpPr>
        <p:spPr bwMode="auto">
          <a:xfrm>
            <a:off x="4429125" y="1928813"/>
            <a:ext cx="4714875" cy="34163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002060"/>
                </a:solidFill>
                <a:latin typeface="Calibri" charset="0"/>
              </a:rPr>
              <a:t>Predição da teoria de Newton 0,87”</a:t>
            </a:r>
          </a:p>
          <a:p>
            <a:endParaRPr lang="en-US" sz="2400">
              <a:solidFill>
                <a:srgbClr val="002060"/>
              </a:solidFill>
              <a:latin typeface="Calibri" charset="0"/>
            </a:endParaRPr>
          </a:p>
          <a:p>
            <a:r>
              <a:rPr lang="en-US" sz="2400">
                <a:solidFill>
                  <a:srgbClr val="002060"/>
                </a:solidFill>
                <a:latin typeface="Calibri" charset="0"/>
              </a:rPr>
              <a:t>Predição da teoria de Einstein 1,75”</a:t>
            </a:r>
          </a:p>
          <a:p>
            <a:endParaRPr lang="en-US" sz="2400">
              <a:latin typeface="Calibri" charset="0"/>
            </a:endParaRPr>
          </a:p>
          <a:p>
            <a:r>
              <a:rPr lang="en-US" sz="2400">
                <a:latin typeface="Calibri" charset="0"/>
              </a:rPr>
              <a:t>Sobral (instrumento 1) 1,98”</a:t>
            </a:r>
          </a:p>
          <a:p>
            <a:endParaRPr lang="en-US" sz="2400">
              <a:latin typeface="Calibri" charset="0"/>
            </a:endParaRPr>
          </a:p>
          <a:p>
            <a:r>
              <a:rPr lang="en-US" sz="2400">
                <a:solidFill>
                  <a:srgbClr val="C00000"/>
                </a:solidFill>
                <a:latin typeface="Calibri" charset="0"/>
              </a:rPr>
              <a:t>Sobral (instrumento 2) 0,93”</a:t>
            </a:r>
          </a:p>
          <a:p>
            <a:endParaRPr lang="en-US" sz="2400">
              <a:latin typeface="Calibri" charset="0"/>
            </a:endParaRPr>
          </a:p>
          <a:p>
            <a:r>
              <a:rPr lang="en-US" sz="2400">
                <a:latin typeface="Calibri" charset="0"/>
              </a:rPr>
              <a:t>Principe (instrumento 3) 1,61”</a:t>
            </a:r>
          </a:p>
        </p:txBody>
      </p:sp>
      <p:sp>
        <p:nvSpPr>
          <p:cNvPr id="12" name="Rectangle 3"/>
          <p:cNvSpPr txBox="1">
            <a:spLocks noChangeArrowheads="1"/>
          </p:cNvSpPr>
          <p:nvPr/>
        </p:nvSpPr>
        <p:spPr bwMode="auto">
          <a:xfrm>
            <a:off x="685800" y="6248400"/>
            <a:ext cx="8458200" cy="609600"/>
          </a:xfrm>
          <a:prstGeom prst="rect">
            <a:avLst/>
          </a:prstGeom>
          <a:solidFill>
            <a:srgbClr val="D9D9D9"/>
          </a:solidFill>
          <a:ln w="9525">
            <a:noFill/>
            <a:miter lim="800000"/>
            <a:headEnd/>
            <a:tailEnd/>
          </a:ln>
        </p:spPr>
        <p:txBody>
          <a:bodyPr/>
          <a:lstStyle/>
          <a:p>
            <a:pPr marL="342900" indent="-342900" algn="ctr" fontAlgn="auto">
              <a:spcBef>
                <a:spcPct val="20000"/>
              </a:spcBef>
              <a:spcAft>
                <a:spcPts val="0"/>
              </a:spcAft>
              <a:buClr>
                <a:schemeClr val="bg2"/>
              </a:buClr>
              <a:buSzPct val="75000"/>
              <a:buFont typeface="Wingdings" pitchFamily="2" charset="2"/>
              <a:buNone/>
              <a:defRPr/>
            </a:pPr>
            <a:r>
              <a:rPr lang="de-DE" sz="2800" i="1" kern="0" dirty="0">
                <a:solidFill>
                  <a:srgbClr val="000066"/>
                </a:solidFill>
                <a:latin typeface="Calibri" pitchFamily="34" charset="0"/>
                <a:ea typeface="+mn-ea"/>
                <a:cs typeface="+mn-cs"/>
              </a:rPr>
              <a:t>O que fez Arthur Eddington (cientista-chefe)?</a:t>
            </a:r>
          </a:p>
        </p:txBody>
      </p:sp>
      <p:pic>
        <p:nvPicPr>
          <p:cNvPr id="3379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 y="1785938"/>
            <a:ext cx="321468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GB">
                <a:latin typeface="Calibri" charset="0"/>
              </a:rPr>
              <a:t>Um experimento crucial: o eclipse de 1919</a:t>
            </a:r>
            <a:endParaRPr lang="en-US">
              <a:latin typeface="Calibri" charset="0"/>
            </a:endParaRPr>
          </a:p>
        </p:txBody>
      </p:sp>
      <p:sp>
        <p:nvSpPr>
          <p:cNvPr id="35842" name="Rectangle 3"/>
          <p:cNvSpPr>
            <a:spLocks noGrp="1" noChangeArrowheads="1"/>
          </p:cNvSpPr>
          <p:nvPr>
            <p:ph type="body" idx="4294967295"/>
          </p:nvPr>
        </p:nvSpPr>
        <p:spPr>
          <a:xfrm>
            <a:off x="714375" y="1066800"/>
            <a:ext cx="8201025" cy="609600"/>
          </a:xfrm>
          <a:solidFill>
            <a:srgbClr val="D9D9D9"/>
          </a:solidFill>
        </p:spPr>
        <p:txBody>
          <a:bodyPr/>
          <a:lstStyle/>
          <a:p>
            <a:pPr algn="ctr" eaLnBrk="1" hangingPunct="1">
              <a:buFont typeface="Wingdings" charset="0"/>
              <a:buNone/>
            </a:pPr>
            <a:r>
              <a:rPr lang="de-DE" i="1">
                <a:solidFill>
                  <a:srgbClr val="CC0000"/>
                </a:solidFill>
                <a:latin typeface="Calibri" charset="0"/>
              </a:rPr>
              <a:t>Eddington ignorou os dados ruins de Sobral!</a:t>
            </a:r>
          </a:p>
        </p:txBody>
      </p:sp>
      <p:pic>
        <p:nvPicPr>
          <p:cNvPr id="3584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43563" y="1928813"/>
            <a:ext cx="3319462"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p:cNvPicPr>
            <a:picLocks noChangeAspect="1" noChangeArrowheads="1"/>
          </p:cNvPicPr>
          <p:nvPr/>
        </p:nvPicPr>
        <p:blipFill>
          <a:blip r:embed="rId4"/>
          <a:srcRect/>
          <a:stretch>
            <a:fillRect/>
          </a:stretch>
        </p:blipFill>
        <p:spPr bwMode="auto">
          <a:xfrm>
            <a:off x="571500" y="1714500"/>
            <a:ext cx="5049838" cy="3181350"/>
          </a:xfrm>
          <a:prstGeom prst="rect">
            <a:avLst/>
          </a:prstGeom>
          <a:noFill/>
          <a:ln w="9525">
            <a:solidFill>
              <a:schemeClr val="bg1">
                <a:lumMod val="50000"/>
              </a:schemeClr>
            </a:solidFill>
            <a:miter lim="800000"/>
            <a:headEnd/>
            <a:tailEnd/>
          </a:ln>
        </p:spPr>
      </p:pic>
      <p:sp>
        <p:nvSpPr>
          <p:cNvPr id="35845" name="Retângulo 10"/>
          <p:cNvSpPr>
            <a:spLocks noChangeArrowheads="1"/>
          </p:cNvSpPr>
          <p:nvPr/>
        </p:nvSpPr>
        <p:spPr bwMode="auto">
          <a:xfrm>
            <a:off x="571500" y="5226050"/>
            <a:ext cx="8572500" cy="16319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000066"/>
                </a:solidFill>
                <a:latin typeface="Calibri" charset="0"/>
              </a:rPr>
              <a:t>Somente em 1979 os dados de Eddington foram reanalisados e o erro na medida de Sobral foi descrito</a:t>
            </a:r>
          </a:p>
          <a:p>
            <a:endParaRPr lang="en-US" sz="2000">
              <a:solidFill>
                <a:srgbClr val="000066"/>
              </a:solidFill>
              <a:latin typeface="Calibri" charset="0"/>
            </a:endParaRPr>
          </a:p>
          <a:p>
            <a:r>
              <a:rPr lang="en-US" sz="2000">
                <a:solidFill>
                  <a:srgbClr val="000066"/>
                </a:solidFill>
                <a:latin typeface="Calibri" charset="0"/>
              </a:rPr>
              <a:t>Harvey, G. M. (1979). “Gravitational Deflection of Light: A Re-examination of the observations of the solar eclipse of 1919.” </a:t>
            </a:r>
            <a:r>
              <a:rPr lang="en-US" sz="2000" i="1">
                <a:solidFill>
                  <a:srgbClr val="000066"/>
                </a:solidFill>
                <a:latin typeface="Calibri" charset="0"/>
              </a:rPr>
              <a:t>The Observatory 99, 195-198.</a:t>
            </a:r>
            <a:endParaRPr lang="pt-BR" sz="2000">
              <a:solidFill>
                <a:srgbClr val="000066"/>
              </a:solidFill>
              <a:latin typeface="Calibri"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inpe_seculo21_junho2009</Template>
  <TotalTime>5576</TotalTime>
  <Words>936</Words>
  <Application>Microsoft Office PowerPoint</Application>
  <PresentationFormat>Apresentação na tela (4:3)</PresentationFormat>
  <Paragraphs>154</Paragraphs>
  <Slides>31</Slides>
  <Notes>7</Notes>
  <HiddenSlides>0</HiddenSlides>
  <MMClips>0</MMClips>
  <ScaleCrop>false</ScaleCrop>
  <HeadingPairs>
    <vt:vector size="4" baseType="variant">
      <vt:variant>
        <vt:lpstr>Tema</vt:lpstr>
      </vt:variant>
      <vt:variant>
        <vt:i4>2</vt:i4>
      </vt:variant>
      <vt:variant>
        <vt:lpstr>Títulos de slides</vt:lpstr>
      </vt:variant>
      <vt:variant>
        <vt:i4>31</vt:i4>
      </vt:variant>
    </vt:vector>
  </HeadingPairs>
  <TitlesOfParts>
    <vt:vector size="33" baseType="lpstr">
      <vt:lpstr>2_Pixel</vt:lpstr>
      <vt:lpstr>Desktop</vt:lpstr>
      <vt:lpstr>A Pesquisa Científica na Prática</vt:lpstr>
      <vt:lpstr>O Método Científico</vt:lpstr>
      <vt:lpstr>Método Científico: A Visão de Karl Popper</vt:lpstr>
      <vt:lpstr>Popper: Conjecturas e refutações</vt:lpstr>
      <vt:lpstr>Na prática, a teoria é outra…</vt:lpstr>
      <vt:lpstr>Um experimento crucial: o eclipse de 1919</vt:lpstr>
      <vt:lpstr>Um experimento crucial: o eclipse de 1919</vt:lpstr>
      <vt:lpstr>Um experimento crucial: o eclipse de 1919</vt:lpstr>
      <vt:lpstr>Um experimento crucial: o eclipse de 1919</vt:lpstr>
      <vt:lpstr>Quem define as práticas coletivamente aceitas?</vt:lpstr>
      <vt:lpstr>Princípios éticos da comunidade científica</vt:lpstr>
      <vt:lpstr>Ética da comunidade científica: prática</vt:lpstr>
      <vt:lpstr>Ética da comunidade científica: revisão por pares</vt:lpstr>
      <vt:lpstr>Revisão por pares</vt:lpstr>
      <vt:lpstr>Problemas com revisão pelos pares</vt:lpstr>
      <vt:lpstr>Subjetividade</vt:lpstr>
      <vt:lpstr>O sonho de todo autor</vt:lpstr>
      <vt:lpstr>Livro de recordes: 172 papers cancelados? </vt:lpstr>
      <vt:lpstr>Publish or perish?</vt:lpstr>
      <vt:lpstr>A explosão dos papers cancelados</vt:lpstr>
      <vt:lpstr>Papers cancelados em revistas de prestígio</vt:lpstr>
      <vt:lpstr>Na prática, a teoria é outra…</vt:lpstr>
      <vt:lpstr>Darwin e a publicação da Origem das Espécies</vt:lpstr>
      <vt:lpstr>Wallace e a teoria da seleção natural</vt:lpstr>
      <vt:lpstr>Darwin, Wallace e a seleção natural</vt:lpstr>
      <vt:lpstr>Quem descobrirá a estrutura do DNA?</vt:lpstr>
      <vt:lpstr>DNA: Teoria e observações</vt:lpstr>
      <vt:lpstr>Hwang Woo-Suk e a clonagem humana </vt:lpstr>
      <vt:lpstr>Hwang Woo-Suk e a clonagem humana </vt:lpstr>
      <vt:lpstr>A ética científica é amoral</vt:lpstr>
      <vt:lpstr>A ética científica é amoral</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Ética na Pesquisa Científica</dc:title>
  <dc:creator>Gilberto Camara</dc:creator>
  <cp:lastModifiedBy>pedrorib81 pedrorib81</cp:lastModifiedBy>
  <cp:revision>70</cp:revision>
  <dcterms:created xsi:type="dcterms:W3CDTF">2009-08-10T23:15:15Z</dcterms:created>
  <dcterms:modified xsi:type="dcterms:W3CDTF">2019-04-02T12:48:45Z</dcterms:modified>
</cp:coreProperties>
</file>