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855" r:id="rId3"/>
    <p:sldId id="856" r:id="rId4"/>
    <p:sldId id="857" r:id="rId5"/>
    <p:sldId id="765" r:id="rId6"/>
    <p:sldId id="894" r:id="rId7"/>
    <p:sldId id="896" r:id="rId8"/>
    <p:sldId id="858" r:id="rId9"/>
    <p:sldId id="766" r:id="rId10"/>
    <p:sldId id="767" r:id="rId11"/>
    <p:sldId id="768" r:id="rId12"/>
    <p:sldId id="769" r:id="rId13"/>
    <p:sldId id="771" r:id="rId14"/>
    <p:sldId id="770" r:id="rId15"/>
    <p:sldId id="772" r:id="rId16"/>
    <p:sldId id="859" r:id="rId17"/>
    <p:sldId id="774" r:id="rId18"/>
    <p:sldId id="775" r:id="rId19"/>
    <p:sldId id="776" r:id="rId20"/>
    <p:sldId id="777" r:id="rId21"/>
    <p:sldId id="778" r:id="rId22"/>
    <p:sldId id="863" r:id="rId23"/>
    <p:sldId id="860" r:id="rId24"/>
    <p:sldId id="861" r:id="rId25"/>
    <p:sldId id="862" r:id="rId26"/>
    <p:sldId id="864" r:id="rId27"/>
    <p:sldId id="865" r:id="rId28"/>
    <p:sldId id="872" r:id="rId29"/>
    <p:sldId id="873" r:id="rId30"/>
    <p:sldId id="866" r:id="rId31"/>
    <p:sldId id="867" r:id="rId32"/>
    <p:sldId id="868" r:id="rId33"/>
    <p:sldId id="869" r:id="rId34"/>
    <p:sldId id="870" r:id="rId35"/>
    <p:sldId id="874" r:id="rId36"/>
    <p:sldId id="891" r:id="rId37"/>
    <p:sldId id="871" r:id="rId38"/>
    <p:sldId id="897" r:id="rId39"/>
    <p:sldId id="875" r:id="rId40"/>
    <p:sldId id="876" r:id="rId41"/>
    <p:sldId id="877" r:id="rId42"/>
    <p:sldId id="878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70202"/>
    <a:srgbClr val="003018"/>
    <a:srgbClr val="008040"/>
    <a:srgbClr val="008080"/>
    <a:srgbClr val="777777"/>
    <a:srgbClr val="C0C0C0"/>
    <a:srgbClr val="29292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15" autoAdjust="0"/>
    <p:restoredTop sz="92880" autoAdjust="0"/>
  </p:normalViewPr>
  <p:slideViewPr>
    <p:cSldViewPr snapToGrid="0">
      <p:cViewPr>
        <p:scale>
          <a:sx n="103" d="100"/>
          <a:sy n="103" d="100"/>
        </p:scale>
        <p:origin x="-806" y="9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80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2.xml"/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15.wmf"/><Relationship Id="rId1" Type="http://schemas.openxmlformats.org/officeDocument/2006/relationships/image" Target="../media/image36.w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39.wmf"/><Relationship Id="rId4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BB24F185-9E30-4C5C-8424-BDC3DD2872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7FA381C6-F9C0-4DB3-9873-C363A682A5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836AF-DD14-431F-B721-DCE6431C13C6}" type="slidenum"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C154624-16E6-45D0-A34E-8C8F17A14D53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11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5071F7F-929A-46E7-9C9B-BAD27E808351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12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05E9199-544D-4E0F-8882-F21D6085EA64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13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BC4AD09-85FB-4814-BACB-32C82CB309CA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14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E9877F5-D4EF-4308-AB1F-37D0718F0445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15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D040786-607C-44F4-B710-959117C1DFF0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16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4EA9CBD-5D53-42E8-B97F-DEAA843B86FB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17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E6A52A3-2E3A-4FC4-9848-7EDAE9354184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18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64DE856-F732-409F-A0E2-A58515ECE8C2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19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22DFEAB-B55F-4BE5-BC89-F1C1C50AF34E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20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6589197-5C89-4A8F-A486-A7B9587924D4}" type="slidenum"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</a:t>
            </a:fld>
            <a:endParaRPr lang="pt-B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C91E8ED-3A7A-47B1-A7DE-01FFC23F49CF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21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43F515B-1B51-41ED-B9A0-F468979B866B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22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EEE0156-AA10-4186-978E-4694FC9BBEBF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23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4E9BAA4-4D77-476D-A02C-FD44090A4C7B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24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3141D56-6A0B-4426-883C-4BFC892BA63A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25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Teorema de Gauss Markov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3C19266-AE4F-4059-A42F-CE06D79D154D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26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BAC1DF5-6676-42EA-B631-16C81E923340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27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55BBB61-911B-4748-8CE1-9E094043F96E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28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0CEB644-5B48-4A10-9899-86014DA67B5E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29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5CF6358-CFCB-45EF-8FE6-8357832D7CE7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30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25EA87F-3DE1-46F8-8102-63949659F677}" type="slidenum"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4</a:t>
            </a:fld>
            <a:endParaRPr lang="pt-B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6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39C3A1C-1CB9-4857-8CD1-B3271E9FD323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31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D31F42E-F124-4F32-8815-3819E2FE349A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32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34F0BE0-C377-478C-9DAC-07A0CA5D28B8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33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47F56BE-4B6C-40CB-9771-4FC8FC4D1C95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34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27F7602-8760-4D8F-8D82-61317952C5CD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35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P=número de parâmetros (bo e b1)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 Quadrado médio do Resíduo (QMR) é um estimados nao tendencioso da variância dos erros no modelo de regressão.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SQT, gl = n-1, 1 grau de liberdade é perdido porque a média da amostra é usada para estimar a média populacional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56269BC-0642-4DC9-8E1A-2C359AA2037D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36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P=número de parâmetros (bo e b1)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 Quadrado médio do Resíduo (QMR) é um estimados nao tendencioso da variância dos erros no modelo de regressão.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SQT, gl = n-1, 1 grau de liberdade é perdido porque a média da amostra é usada para estimar a média populacional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9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F876380-5B85-4EEE-8E1E-9B7C977DFBED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37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77F4EC9-4CE3-4142-B474-B46D966BAACE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38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MQM= média dos quadrados do modelo / MQR = média dos quadrados do resíduo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 for próximo de 1 confirma H0 // F muito alto confirma Ha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8D25E01-1A9C-4AD3-88A5-D5DE8FD6BB58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39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Studentized statistic (b1 – beta1)/s{b1}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 distribuição t(n-2)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7E7C6E3-F871-49E8-B06C-5D0667AEB0A5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40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Studentized statistic (b1 – beta1)/s{b1}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 distribuição t(n-2)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0C4C469-9BF5-40CE-9898-15C83E05E085}" type="slidenum"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5</a:t>
            </a:fld>
            <a:endParaRPr lang="pt-B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C510A64-1646-4FAC-9E86-9216AADF54DB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41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Studentized statistic (b1 – beta1)/s{b1}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 distribuição t(n-2)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F7F2AB6-7977-49EA-84E3-49FC20C4F41F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42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77229DE-A961-412B-A3A8-4615DA75F497}" type="slidenum"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6</a:t>
            </a:fld>
            <a:endParaRPr lang="pt-B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C6B0E4D-CB86-4B37-9C1F-459349100BAA}" type="slidenum"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7</a:t>
            </a:fld>
            <a:endParaRPr lang="pt-B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34D3A10-00B0-48E5-BAE1-5C096FE2E58D}" type="slidenum">
              <a:rPr lang="pt-BR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8</a:t>
            </a:fld>
            <a:endParaRPr lang="pt-BR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586A9A3-8219-4F7A-ABB3-D0F46D19AE7C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9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4A24AA4-E7A5-410B-8763-3A0584F402B3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eaLnBrk="1" hangingPunct="1"/>
              <a:t>10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 userDrawn="1"/>
        </p:nvSpPr>
        <p:spPr bwMode="auto">
          <a:xfrm>
            <a:off x="103188" y="1744663"/>
            <a:ext cx="9040812" cy="2886075"/>
          </a:xfrm>
          <a:prstGeom prst="rect">
            <a:avLst/>
          </a:prstGeom>
          <a:solidFill>
            <a:srgbClr val="008040">
              <a:alpha val="30196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185738"/>
          </a:xfrm>
          <a:prstGeom prst="rect">
            <a:avLst/>
          </a:prstGeom>
          <a:solidFill>
            <a:srgbClr val="008040">
              <a:alpha val="50195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" name="Line 1031"/>
          <p:cNvSpPr>
            <a:spLocks noChangeShapeType="1"/>
          </p:cNvSpPr>
          <p:nvPr userDrawn="1"/>
        </p:nvSpPr>
        <p:spPr bwMode="auto">
          <a:xfrm>
            <a:off x="8839200" y="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Line 1032"/>
          <p:cNvSpPr>
            <a:spLocks noChangeShapeType="1"/>
          </p:cNvSpPr>
          <p:nvPr/>
        </p:nvSpPr>
        <p:spPr bwMode="auto">
          <a:xfrm>
            <a:off x="392113" y="1625600"/>
            <a:ext cx="0" cy="3352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Line 1033"/>
          <p:cNvSpPr>
            <a:spLocks noChangeShapeType="1"/>
          </p:cNvSpPr>
          <p:nvPr/>
        </p:nvSpPr>
        <p:spPr bwMode="auto">
          <a:xfrm flipH="1">
            <a:off x="165100" y="1954213"/>
            <a:ext cx="609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0" y="4575175"/>
            <a:ext cx="9144000" cy="76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" name="Rectangle 1035"/>
          <p:cNvSpPr>
            <a:spLocks noChangeArrowheads="1"/>
          </p:cNvSpPr>
          <p:nvPr/>
        </p:nvSpPr>
        <p:spPr bwMode="auto">
          <a:xfrm>
            <a:off x="0" y="6627813"/>
            <a:ext cx="9144000" cy="230187"/>
          </a:xfrm>
          <a:prstGeom prst="rect">
            <a:avLst/>
          </a:prstGeom>
          <a:solidFill>
            <a:srgbClr val="008040">
              <a:alpha val="50195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>
            <a:off x="0" y="6627813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Line 1037"/>
          <p:cNvSpPr>
            <a:spLocks noChangeShapeType="1"/>
          </p:cNvSpPr>
          <p:nvPr/>
        </p:nvSpPr>
        <p:spPr bwMode="auto">
          <a:xfrm>
            <a:off x="8839200" y="5029200"/>
            <a:ext cx="0" cy="182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236538"/>
            <a:ext cx="18097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990600" y="21590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257800"/>
            <a:ext cx="6400800" cy="1066800"/>
          </a:xfrm>
        </p:spPr>
        <p:txBody>
          <a:bodyPr/>
          <a:lstStyle>
            <a:lvl1pPr marL="0" indent="0" algn="r">
              <a:buFont typeface="Wingdings" charset="0"/>
              <a:buNone/>
              <a:defRPr sz="14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AD64-8409-4871-8C96-C0A53A1F7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0663"/>
            <a:ext cx="2076450" cy="534193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0663"/>
            <a:ext cx="6076950" cy="534193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C975-FBEA-41EB-ABFB-4D53DBB03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8512-10F0-4354-A415-D277F1DE2E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C5C2-30D9-4ED7-92D1-0E8B4A1F93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ECC6-E82D-4246-8374-BEF455DB63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663"/>
            <a:ext cx="8305800" cy="7699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814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A89-D007-48AA-B06A-20933EEE04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9FB6-7302-4B45-BB71-7CB48EE09F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F4AF-7798-4F2F-A5EA-141301ADAD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01D8-1F74-4B6C-A157-3758F749E5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5CC-EC22-43D3-B58E-2E4B0B7E3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67C5-3232-44B2-8D07-AED35E697F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2EBD-261D-4AAC-A1A9-728F114148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40BD-AD89-45E4-978C-962050E2EC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A598-D780-44DC-9048-9B150B7AB1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8040">
                  <a:alpha val="30000"/>
                </a:srgbClr>
              </a:gs>
              <a:gs pos="100000">
                <a:schemeClr val="bg1">
                  <a:lumMod val="95000"/>
                  <a:alpha val="30000"/>
                </a:schemeClr>
              </a:gs>
            </a:gsLst>
            <a:lin ang="162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1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F5DFE70D-7510-4418-97FE-36583CD67C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06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6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750" y="1409700"/>
            <a:ext cx="6707188" cy="29368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4000" dirty="0" smtClean="0">
                <a:latin typeface="+mj-lt"/>
                <a:cs typeface="Verdana"/>
              </a:rPr>
              <a:t>AULA 11 – REGRESSÃO</a:t>
            </a:r>
            <a:br>
              <a:rPr lang="en-US" sz="4000" dirty="0" smtClean="0">
                <a:latin typeface="+mj-lt"/>
                <a:cs typeface="Verdana"/>
              </a:rPr>
            </a:br>
            <a:r>
              <a:rPr lang="en-US" sz="4000" dirty="0" smtClean="0">
                <a:latin typeface="+mj-lt"/>
                <a:cs typeface="Verdana"/>
              </a:rPr>
              <a:t>Parte I</a:t>
            </a:r>
            <a:br>
              <a:rPr lang="en-US" sz="4000" dirty="0" smtClean="0">
                <a:latin typeface="+mj-lt"/>
                <a:cs typeface="Verdana"/>
              </a:rPr>
            </a:br>
            <a:endParaRPr lang="en-US" sz="3600" b="0" dirty="0" smtClean="0">
              <a:latin typeface="Palatino Linotype"/>
              <a:cs typeface="Palatino Linotype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63" y="4891088"/>
            <a:ext cx="8210550" cy="571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Flávia F. Feitosa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76238" y="5821363"/>
            <a:ext cx="83947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BH1350 – </a:t>
            </a:r>
            <a:r>
              <a:rPr lang="en-US" sz="1600" b="1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M</a:t>
            </a: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étodos e </a:t>
            </a:r>
            <a:r>
              <a:rPr lang="en-US" sz="1600" b="1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écnicas de Análise da </a:t>
            </a:r>
            <a:r>
              <a:rPr lang="en-US" sz="1600" b="1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I</a:t>
            </a: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nformação para o Planejamento</a:t>
            </a:r>
          </a:p>
          <a:p>
            <a:pPr algn="r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1600" i="1">
                <a:solidFill>
                  <a:srgbClr val="4D4D4D"/>
                </a:solidFill>
                <a:latin typeface="Tahoma" pitchFamily="34" charset="0"/>
                <a:cs typeface="Times New Roman" pitchFamily="18" charset="0"/>
              </a:rPr>
              <a:t>Agosto de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785938"/>
            <a:ext cx="8947150" cy="5256212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Criminalidade (+) </a:t>
            </a:r>
            <a:r>
              <a:rPr lang="pt-BR" b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Renda (-), Investimentos (-)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Longevidade (+) </a:t>
            </a:r>
            <a:r>
              <a:rPr lang="pt-BR" b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Escolaridade (+), Renda (+)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Consumo de Água (+) </a:t>
            </a:r>
            <a:r>
              <a:rPr lang="pt-BR" b="1" dirty="0" err="1" smtClean="0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Renda per Capita (+)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pt-BR" dirty="0" smtClean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...</a:t>
            </a: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493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Exemplos 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01613" y="4451350"/>
            <a:ext cx="8737600" cy="22923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077913"/>
            <a:ext cx="8505825" cy="5689600"/>
          </a:xfrm>
        </p:spPr>
        <p:txBody>
          <a:bodyPr/>
          <a:lstStyle/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i="1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i="1" dirty="0" smtClean="0">
                <a:solidFill>
                  <a:srgbClr val="000090"/>
                </a:solidFill>
                <a:latin typeface="Candara"/>
                <a:cs typeface="Candara"/>
              </a:rPr>
              <a:t>Determinar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como duas ou mais variáveis se relacionam.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i="1" dirty="0" smtClean="0">
                <a:solidFill>
                  <a:srgbClr val="000090"/>
                </a:solidFill>
                <a:latin typeface="Candara"/>
                <a:cs typeface="Candara"/>
              </a:rPr>
              <a:t> Estimar 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a função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que determina a relação entre duas variáveis.</a:t>
            </a: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 Usar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a equação para 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projetar/estimar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valores futuros da variável dependente.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pt-BR" sz="1600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Lembrete importante: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A existência de uma relação estatística entre a variável resposta </a:t>
            </a:r>
            <a:r>
              <a:rPr lang="pt-BR" dirty="0" err="1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e a variável explicativa </a:t>
            </a:r>
            <a:r>
              <a:rPr lang="pt-BR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b="1" dirty="0">
                <a:solidFill>
                  <a:srgbClr val="000090"/>
                </a:solidFill>
                <a:latin typeface="Candara"/>
                <a:cs typeface="Candara"/>
              </a:rPr>
              <a:t>não implica na existência de uma relação causal entre elas.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Objetivos da Análise de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458913"/>
            <a:ext cx="8261350" cy="5257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Os dados para a análise de regressão são da forma: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(x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y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), (x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2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y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2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), ...,  (x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y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), ... (x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n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y</a:t>
            </a:r>
            <a:r>
              <a:rPr lang="pt-BR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n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11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Com os dados constrói-se o diagrama de dispersão. </a:t>
            </a: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Este deve exibir uma tendência linear para que se possa usar a regressão linear.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6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Ou seja, o diagrama </a:t>
            </a: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permite decidir empiricamente se um relacionamento linear entre X e Y deve ser assumido.</a:t>
            </a:r>
          </a:p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Diagrama de Dispersão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336675"/>
            <a:ext cx="8208963" cy="5689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Sugerem uma regressão/relação </a:t>
            </a:r>
            <a:r>
              <a:rPr lang="pt-BR" sz="3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linear</a:t>
            </a: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Assim, a relação entre as variáveis poderá ser descrita por uma </a:t>
            </a:r>
            <a:r>
              <a:rPr lang="pt-BR" sz="3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equação linear</a:t>
            </a:r>
            <a:r>
              <a:rPr lang="pt-BR" sz="32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. </a:t>
            </a:r>
          </a:p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32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24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z="32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46082" name="Picture 1" descr="Screen Shot 2013-10-07 at 4.08.3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541713"/>
            <a:ext cx="86042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Diagrama de Dispersão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119188"/>
            <a:ext cx="8208962" cy="5689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Sugerem uma regressão/relação </a:t>
            </a: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não linear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Assim, a relação entre as variáveis poderá ser descrita por uma </a:t>
            </a: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equação não linear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z="24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(ou podemos verificar a possibilidade de “linearizar” a relação através de transformações nas variáveis)</a:t>
            </a:r>
          </a:p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Arial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2000" smtClean="0">
              <a:solidFill>
                <a:srgbClr val="000090"/>
              </a:solidFill>
              <a:latin typeface="Arial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Arial" charset="0"/>
                <a:cs typeface="Calibri" pitchFamily="34" charset="0"/>
              </a:rPr>
              <a:t> </a:t>
            </a:r>
          </a:p>
        </p:txBody>
      </p:sp>
      <p:pic>
        <p:nvPicPr>
          <p:cNvPr id="48130" name="Picture 2" descr="Screen Shot 2013-10-07 at 4.07.1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938588"/>
            <a:ext cx="754062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Diagrama de Dispersão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20788"/>
            <a:ext cx="8507413" cy="52133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z="27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Por análise do diagrama de dispersão pode-se também concluir (empiricamente) se o grau de relacionamento linear entre as variáveis é forte ou fraco, conforme o modo como se situam os pontos ao redor de uma reta imaginária que passa através da concentração de pontos. </a:t>
            </a:r>
          </a:p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20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50178" name="Group 4"/>
          <p:cNvGrpSpPr>
            <a:grpSpLocks/>
          </p:cNvGrpSpPr>
          <p:nvPr/>
        </p:nvGrpSpPr>
        <p:grpSpPr bwMode="auto">
          <a:xfrm>
            <a:off x="231775" y="3649663"/>
            <a:ext cx="8758238" cy="2990850"/>
            <a:chOff x="231503" y="3649381"/>
            <a:chExt cx="8758903" cy="2991278"/>
          </a:xfrm>
        </p:grpSpPr>
        <p:pic>
          <p:nvPicPr>
            <p:cNvPr id="50180" name="Picture 1" descr="Screen Shot 2013-10-07 at 4.08.37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503" y="3649381"/>
              <a:ext cx="8758903" cy="299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1" name="Group 9"/>
            <p:cNvGrpSpPr>
              <a:grpSpLocks/>
            </p:cNvGrpSpPr>
            <p:nvPr/>
          </p:nvGrpSpPr>
          <p:grpSpPr bwMode="auto">
            <a:xfrm>
              <a:off x="595360" y="3925931"/>
              <a:ext cx="7777163" cy="2016125"/>
              <a:chOff x="755576" y="3717032"/>
              <a:chExt cx="7776864" cy="2016224"/>
            </a:xfrm>
          </p:grpSpPr>
          <p:cxnSp>
            <p:nvCxnSpPr>
              <p:cNvPr id="50182" name="Straight Connector 3"/>
              <p:cNvCxnSpPr>
                <a:cxnSpLocks noChangeShapeType="1"/>
              </p:cNvCxnSpPr>
              <p:nvPr/>
            </p:nvCxnSpPr>
            <p:spPr bwMode="auto">
              <a:xfrm flipV="1">
                <a:off x="755576" y="3717032"/>
                <a:ext cx="3600312" cy="2016224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50183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5148020" y="3861501"/>
                <a:ext cx="3384420" cy="1584403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Diagrama de Dispersão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4"/>
          <p:cNvGrpSpPr>
            <a:grpSpLocks/>
          </p:cNvGrpSpPr>
          <p:nvPr/>
        </p:nvGrpSpPr>
        <p:grpSpPr bwMode="auto">
          <a:xfrm>
            <a:off x="231775" y="3649663"/>
            <a:ext cx="8758238" cy="2990850"/>
            <a:chOff x="231503" y="3649381"/>
            <a:chExt cx="8758903" cy="2991278"/>
          </a:xfrm>
        </p:grpSpPr>
        <p:pic>
          <p:nvPicPr>
            <p:cNvPr id="52229" name="Picture 1" descr="Screen Shot 2013-10-07 at 4.08.37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503" y="3649381"/>
              <a:ext cx="8758903" cy="299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230" name="Group 9"/>
            <p:cNvGrpSpPr>
              <a:grpSpLocks/>
            </p:cNvGrpSpPr>
            <p:nvPr/>
          </p:nvGrpSpPr>
          <p:grpSpPr bwMode="auto">
            <a:xfrm>
              <a:off x="595360" y="3925931"/>
              <a:ext cx="7777163" cy="2016125"/>
              <a:chOff x="755576" y="3717032"/>
              <a:chExt cx="7776864" cy="2016224"/>
            </a:xfrm>
          </p:grpSpPr>
          <p:cxnSp>
            <p:nvCxnSpPr>
              <p:cNvPr id="52231" name="Straight Connector 3"/>
              <p:cNvCxnSpPr>
                <a:cxnSpLocks noChangeShapeType="1"/>
              </p:cNvCxnSpPr>
              <p:nvPr/>
            </p:nvCxnSpPr>
            <p:spPr bwMode="auto">
              <a:xfrm flipV="1">
                <a:off x="755576" y="3717032"/>
                <a:ext cx="3600312" cy="2016224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52232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5148020" y="3861501"/>
                <a:ext cx="3384420" cy="1584403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Diagrama de Dispersão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8938" y="1438275"/>
            <a:ext cx="4037012" cy="18716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Existência de </a:t>
            </a: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correlação linear positiva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: em média, quanto </a:t>
            </a:r>
            <a:r>
              <a:rPr lang="pt-BR" b="1" u="sng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maior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o X, </a:t>
            </a:r>
            <a:r>
              <a:rPr lang="pt-BR" b="1" u="sng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maior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será o Y</a:t>
            </a:r>
          </a:p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sz="20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2228" name="Rectangle 3"/>
          <p:cNvSpPr txBox="1">
            <a:spLocks noChangeArrowheads="1"/>
          </p:cNvSpPr>
          <p:nvPr/>
        </p:nvSpPr>
        <p:spPr bwMode="auto">
          <a:xfrm>
            <a:off x="5203825" y="1425575"/>
            <a:ext cx="38846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Existência de </a:t>
            </a:r>
            <a:r>
              <a:rPr lang="pt-BR" sz="2800" b="1">
                <a:solidFill>
                  <a:srgbClr val="000090"/>
                </a:solidFill>
                <a:latin typeface="Candara" pitchFamily="34" charset="0"/>
              </a:rPr>
              <a:t>correlação linear negativa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: em média, quanto </a:t>
            </a:r>
            <a:r>
              <a:rPr lang="pt-BR" sz="2800" b="1" u="sng">
                <a:solidFill>
                  <a:srgbClr val="000090"/>
                </a:solidFill>
                <a:latin typeface="Candara" pitchFamily="34" charset="0"/>
              </a:rPr>
              <a:t>maior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 o X, </a:t>
            </a:r>
            <a:r>
              <a:rPr lang="pt-BR" sz="2800" b="1" u="sng">
                <a:solidFill>
                  <a:srgbClr val="000090"/>
                </a:solidFill>
                <a:latin typeface="Candara" pitchFamily="34" charset="0"/>
              </a:rPr>
              <a:t>menor</a:t>
            </a:r>
            <a:r>
              <a:rPr lang="pt-BR" sz="2800" b="1">
                <a:solidFill>
                  <a:srgbClr val="000090"/>
                </a:solidFill>
                <a:latin typeface="Candara" pitchFamily="34" charset="0"/>
              </a:rPr>
              <a:t> 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será o Y</a:t>
            </a:r>
          </a:p>
          <a:p>
            <a:pPr algn="just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2800">
              <a:solidFill>
                <a:srgbClr val="000090"/>
              </a:solidFill>
              <a:latin typeface="Candara" pitchFamily="34" charset="0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sz="2400">
              <a:solidFill>
                <a:srgbClr val="000090"/>
              </a:solidFill>
              <a:latin typeface="Candara" pitchFamily="34" charset="0"/>
            </a:endParaRP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2800" b="1">
                <a:solidFill>
                  <a:srgbClr val="000090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11188" y="1916113"/>
            <a:ext cx="8178800" cy="143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Um modelo de regressão contendo </a:t>
            </a:r>
            <a:r>
              <a:rPr lang="pt-BR" sz="3200" u="sng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somente </a:t>
            </a:r>
            <a:r>
              <a:rPr lang="pt-BR" sz="3200" u="sng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uma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variável </a:t>
            </a:r>
            <a:r>
              <a:rPr lang="pt-BR" sz="32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preditora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 (</a:t>
            </a:r>
            <a:r>
              <a:rPr lang="pt-BR" sz="32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X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)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é denominado </a:t>
            </a:r>
            <a:r>
              <a:rPr lang="pt-BR" sz="3200" b="1" dirty="0">
                <a:solidFill>
                  <a:srgbClr val="800000"/>
                </a:solidFill>
                <a:latin typeface="Candara"/>
                <a:ea typeface="ＭＳ Ｐゴシック" charset="0"/>
                <a:cs typeface="Candara"/>
              </a:rPr>
              <a:t>modelo de regressão simples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. 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79438" y="4437063"/>
            <a:ext cx="8283575" cy="143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Um modelo com </a:t>
            </a:r>
            <a:r>
              <a:rPr lang="pt-BR" sz="3200" u="sng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mais de uma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variável </a:t>
            </a:r>
            <a:r>
              <a:rPr lang="pt-BR" sz="32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preditora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 (</a:t>
            </a:r>
            <a:r>
              <a:rPr lang="pt-BR" sz="32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X</a:t>
            </a:r>
            <a:r>
              <a:rPr lang="pt-BR" sz="32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</a:rPr>
              <a:t>)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é denominado </a:t>
            </a:r>
            <a:r>
              <a:rPr lang="pt-BR" sz="3200" b="1" dirty="0">
                <a:solidFill>
                  <a:srgbClr val="800000"/>
                </a:solidFill>
                <a:latin typeface="Candara"/>
                <a:ea typeface="ＭＳ Ｐゴシック" charset="0"/>
                <a:cs typeface="Candara"/>
              </a:rPr>
              <a:t>modelo de regressão múltiplo</a:t>
            </a:r>
            <a:r>
              <a:rPr lang="pt-BR" sz="32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Modelos de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2597150"/>
            <a:ext cx="8229600" cy="351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onde: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    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</a:rPr>
              <a:t>Y</a:t>
            </a:r>
            <a:r>
              <a:rPr lang="pt-BR" sz="2200" i="1" baseline="-25000" dirty="0">
                <a:solidFill>
                  <a:srgbClr val="000090"/>
                </a:solidFill>
                <a:latin typeface="Arial" charset="0"/>
              </a:rPr>
              <a:t>i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é o valor da variável resposta na </a:t>
            </a:r>
            <a:r>
              <a:rPr lang="pt-BR" sz="220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pt-BR" sz="2200" dirty="0" err="1">
                <a:solidFill>
                  <a:srgbClr val="000090"/>
                </a:solidFill>
                <a:latin typeface="Arial" charset="0"/>
              </a:rPr>
              <a:t>-ésima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observação;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    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</a:t>
            </a:r>
            <a:r>
              <a:rPr lang="pt-BR" sz="2200" i="1" baseline="-25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0</a:t>
            </a: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 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e 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</a:t>
            </a:r>
            <a:r>
              <a:rPr lang="pt-BR" sz="2200" i="1" baseline="-25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1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 são parâmetros;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    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</a:rPr>
              <a:t>X</a:t>
            </a:r>
            <a:r>
              <a:rPr lang="pt-BR" sz="2200" i="1" baseline="-25000" dirty="0">
                <a:solidFill>
                  <a:srgbClr val="000090"/>
                </a:solidFill>
                <a:latin typeface="Arial" charset="0"/>
              </a:rPr>
              <a:t>i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é uma constante conhecida; é o valor da variável 	</a:t>
            </a:r>
            <a:r>
              <a:rPr lang="pt-BR" sz="2200" dirty="0" err="1">
                <a:solidFill>
                  <a:srgbClr val="000090"/>
                </a:solidFill>
                <a:latin typeface="Arial" charset="0"/>
              </a:rPr>
              <a:t>preditora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na </a:t>
            </a:r>
            <a:r>
              <a:rPr lang="pt-BR" sz="220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pt-BR" sz="2200" dirty="0" err="1">
                <a:solidFill>
                  <a:srgbClr val="000090"/>
                </a:solidFill>
                <a:latin typeface="Arial" charset="0"/>
              </a:rPr>
              <a:t>-ésima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observação;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i="1" dirty="0">
                <a:solidFill>
                  <a:srgbClr val="000090"/>
                </a:solidFill>
                <a:latin typeface="Arial" charset="0"/>
              </a:rPr>
              <a:t>     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i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é um termo de erro aleatório com </a:t>
            </a:r>
            <a:r>
              <a:rPr lang="pt-BR" sz="2200" dirty="0" smtClean="0">
                <a:solidFill>
                  <a:srgbClr val="000090"/>
                </a:solidFill>
                <a:latin typeface="Arial" charset="0"/>
              </a:rPr>
              <a:t>média zero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e variância 	constante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</a:t>
            </a:r>
            <a:r>
              <a:rPr lang="pt-BR" sz="2200" i="1" baseline="30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2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</a:rPr>
              <a:t>E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i</a:t>
            </a: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)=</a:t>
            </a:r>
            <a:r>
              <a:rPr lang="pt-BR" sz="2200" dirty="0" smtClean="0">
                <a:solidFill>
                  <a:srgbClr val="000090"/>
                </a:solidFill>
                <a:latin typeface="Arial" charset="0"/>
                <a:sym typeface="Mathematica1" charset="0"/>
              </a:rPr>
              <a:t>0</a:t>
            </a:r>
            <a:r>
              <a:rPr lang="pt-BR" sz="220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e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</a:t>
            </a:r>
            <a:r>
              <a:rPr lang="pt-BR" sz="2200" i="1" baseline="30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2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i</a:t>
            </a: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)=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</a:t>
            </a:r>
            <a:r>
              <a:rPr lang="pt-BR" sz="2200" i="1" baseline="30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2 </a:t>
            </a: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)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</a:t>
            </a:r>
            <a:endParaRPr lang="pt-BR" sz="2200" baseline="30000" dirty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	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i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e 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j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são não correlacionados (independentes) para </a:t>
            </a:r>
            <a:r>
              <a:rPr lang="pt-BR" sz="220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sz="2200" i="1" dirty="0" smtClean="0">
                <a:solidFill>
                  <a:srgbClr val="000090"/>
                </a:solidFill>
                <a:latin typeface="Arial" charset="0"/>
                <a:sym typeface="Mathematica1" charset="0"/>
              </a:rPr>
              <a:t> </a:t>
            </a:r>
            <a:r>
              <a:rPr lang="pt-BR" sz="2200" i="1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j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Mathematica1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		(</a:t>
            </a:r>
            <a:r>
              <a:rPr lang="pt-BR" sz="2200" i="1" baseline="30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2 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Mathematica1" charset="0"/>
              </a:rPr>
              <a:t>i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Mathematica1" charset="0"/>
              </a:rPr>
              <a:t>,</a:t>
            </a:r>
            <a:r>
              <a:rPr lang="pt-BR" sz="2200" i="1" dirty="0">
                <a:solidFill>
                  <a:srgbClr val="000090"/>
                </a:solidFill>
                <a:latin typeface="Arial" charset="0"/>
                <a:sym typeface="Symbol" charset="0"/>
              </a:rPr>
              <a:t></a:t>
            </a:r>
            <a:r>
              <a:rPr lang="pt-BR" sz="2200" i="1" baseline="-25000" dirty="0" err="1">
                <a:solidFill>
                  <a:srgbClr val="000090"/>
                </a:solidFill>
                <a:latin typeface="Arial" charset="0"/>
                <a:sym typeface="Symbol" charset="0"/>
              </a:rPr>
              <a:t>j</a:t>
            </a: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)= 0</a:t>
            </a:r>
            <a:r>
              <a:rPr lang="pt-BR" sz="2200" i="1" baseline="30000" dirty="0">
                <a:solidFill>
                  <a:srgbClr val="000090"/>
                </a:solidFill>
                <a:latin typeface="Arial" charset="0"/>
                <a:sym typeface="Mathematica1" charset="0"/>
              </a:rPr>
              <a:t> </a:t>
            </a:r>
            <a:r>
              <a:rPr lang="pt-BR" sz="2200" dirty="0">
                <a:solidFill>
                  <a:srgbClr val="000090"/>
                </a:solidFill>
                <a:latin typeface="Arial" charset="0"/>
                <a:sym typeface="Mathematica1" charset="0"/>
              </a:rPr>
              <a:t>)</a:t>
            </a:r>
            <a:r>
              <a:rPr lang="pt-BR" sz="2200" dirty="0">
                <a:solidFill>
                  <a:srgbClr val="000090"/>
                </a:solidFill>
                <a:latin typeface="Arial" charset="0"/>
              </a:rPr>
              <a:t> </a:t>
            </a:r>
            <a:endParaRPr lang="pt-BR" sz="2200" baseline="30000" dirty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pt-BR" sz="2200" i="1" dirty="0">
              <a:solidFill>
                <a:srgbClr val="000090"/>
              </a:solidFill>
              <a:latin typeface="Arial" charset="0"/>
              <a:sym typeface="Mathematica1" charset="0"/>
            </a:endParaRPr>
          </a:p>
        </p:txBody>
      </p:sp>
      <p:graphicFrame>
        <p:nvGraphicFramePr>
          <p:cNvPr id="19556" name="Object 100"/>
          <p:cNvGraphicFramePr>
            <a:graphicFrameLocks/>
          </p:cNvGraphicFramePr>
          <p:nvPr/>
        </p:nvGraphicFramePr>
        <p:xfrm>
          <a:off x="2895600" y="1504950"/>
          <a:ext cx="3778250" cy="747713"/>
        </p:xfrm>
        <a:graphic>
          <a:graphicData uri="http://schemas.openxmlformats.org/presentationml/2006/ole">
            <p:oleObj spid="_x0000_s19556" name="Equation" r:id="rId4" imgW="1307160" imgH="200880" progId="Equation.3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Linear Simples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43588" y="6275388"/>
            <a:ext cx="3127375" cy="471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12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6288" y="6284913"/>
            <a:ext cx="31162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Saída</a:t>
            </a:r>
            <a:r>
              <a:rPr lang="en-GB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</a:t>
            </a:r>
            <a:r>
              <a:rPr lang="en-GB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= (</a:t>
            </a:r>
            <a:r>
              <a:rPr lang="en-GB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Modelo</a:t>
            </a:r>
            <a:r>
              <a:rPr lang="en-GB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</a:t>
            </a:r>
            <a:r>
              <a:rPr lang="en-GB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) + </a:t>
            </a:r>
            <a:r>
              <a:rPr lang="en-GB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erro</a:t>
            </a:r>
            <a:r>
              <a:rPr lang="en-GB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</a:t>
            </a:r>
            <a:endParaRPr lang="en-GB" b="1" baseline="-250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0738" y="5903913"/>
            <a:ext cx="15097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Lembrando</a:t>
            </a:r>
            <a:r>
              <a:rPr lang="en-GB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: </a:t>
            </a: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50"/>
          <p:cNvGrpSpPr>
            <a:grpSpLocks/>
          </p:cNvGrpSpPr>
          <p:nvPr/>
        </p:nvGrpSpPr>
        <p:grpSpPr bwMode="auto">
          <a:xfrm>
            <a:off x="330200" y="3276600"/>
            <a:ext cx="6935788" cy="3157538"/>
            <a:chOff x="734" y="715"/>
            <a:chExt cx="4369" cy="1989"/>
          </a:xfrm>
        </p:grpSpPr>
        <p:grpSp>
          <p:nvGrpSpPr>
            <p:cNvPr id="59410" name="Group 22"/>
            <p:cNvGrpSpPr>
              <a:grpSpLocks/>
            </p:cNvGrpSpPr>
            <p:nvPr/>
          </p:nvGrpSpPr>
          <p:grpSpPr bwMode="auto">
            <a:xfrm>
              <a:off x="1222" y="715"/>
              <a:ext cx="1536" cy="1305"/>
              <a:chOff x="632" y="1128"/>
              <a:chExt cx="1536" cy="1305"/>
            </a:xfrm>
          </p:grpSpPr>
          <p:sp>
            <p:nvSpPr>
              <p:cNvPr id="59426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968" y="1992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27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632" y="2040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28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064" y="2376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29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160" y="1608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30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352" y="2088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31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880" y="1320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32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2111" y="1752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59433" name="Line 30"/>
              <p:cNvSpPr>
                <a:spLocks noChangeShapeType="1"/>
              </p:cNvSpPr>
              <p:nvPr/>
            </p:nvSpPr>
            <p:spPr bwMode="auto">
              <a:xfrm>
                <a:off x="1916" y="139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Text Box 31"/>
              <p:cNvSpPr txBox="1">
                <a:spLocks noChangeArrowheads="1"/>
              </p:cNvSpPr>
              <p:nvPr/>
            </p:nvSpPr>
            <p:spPr bwMode="auto">
              <a:xfrm>
                <a:off x="1880" y="1128"/>
                <a:ext cx="2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pt-BR" sz="1800" baseline="-250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59435" name="Text Box 32"/>
              <p:cNvSpPr txBox="1">
                <a:spLocks noChangeArrowheads="1"/>
              </p:cNvSpPr>
              <p:nvPr/>
            </p:nvSpPr>
            <p:spPr bwMode="auto">
              <a:xfrm>
                <a:off x="1904" y="1375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 i="1">
                    <a:solidFill>
                      <a:srgbClr val="000090"/>
                    </a:solidFill>
                    <a:latin typeface="Arial" charset="0"/>
                    <a:cs typeface="Arial" charset="0"/>
                    <a:sym typeface="Symbol" pitchFamily="18" charset="2"/>
                  </a:rPr>
                  <a:t></a:t>
                </a:r>
                <a:r>
                  <a:rPr lang="pt-BR" sz="1800" i="1" baseline="-25000">
                    <a:solidFill>
                      <a:srgbClr val="000090"/>
                    </a:solidFill>
                    <a:latin typeface="Arial" charset="0"/>
                    <a:cs typeface="Arial" charset="0"/>
                    <a:sym typeface="Mathematica1"/>
                  </a:rPr>
                  <a:t>i</a:t>
                </a:r>
              </a:p>
            </p:txBody>
          </p:sp>
        </p:grpSp>
        <p:grpSp>
          <p:nvGrpSpPr>
            <p:cNvPr id="59411" name="Group 33"/>
            <p:cNvGrpSpPr>
              <a:grpSpLocks/>
            </p:cNvGrpSpPr>
            <p:nvPr/>
          </p:nvGrpSpPr>
          <p:grpSpPr bwMode="auto">
            <a:xfrm>
              <a:off x="734" y="812"/>
              <a:ext cx="4369" cy="1892"/>
              <a:chOff x="136" y="1225"/>
              <a:chExt cx="4369" cy="1892"/>
            </a:xfrm>
          </p:grpSpPr>
          <p:sp>
            <p:nvSpPr>
              <p:cNvPr id="59412" name="Text Box 34"/>
              <p:cNvSpPr txBox="1">
                <a:spLocks noChangeArrowheads="1"/>
              </p:cNvSpPr>
              <p:nvPr/>
            </p:nvSpPr>
            <p:spPr bwMode="auto">
              <a:xfrm>
                <a:off x="2653" y="2886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59413" name="Text Box 35"/>
              <p:cNvSpPr txBox="1">
                <a:spLocks noChangeArrowheads="1"/>
              </p:cNvSpPr>
              <p:nvPr/>
            </p:nvSpPr>
            <p:spPr bwMode="auto">
              <a:xfrm>
                <a:off x="204" y="1348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Y</a:t>
                </a:r>
              </a:p>
            </p:txBody>
          </p:sp>
          <p:grpSp>
            <p:nvGrpSpPr>
              <p:cNvPr id="59414" name="Group 36"/>
              <p:cNvGrpSpPr>
                <a:grpSpLocks/>
              </p:cNvGrpSpPr>
              <p:nvPr/>
            </p:nvGrpSpPr>
            <p:grpSpPr bwMode="auto">
              <a:xfrm>
                <a:off x="136" y="1225"/>
                <a:ext cx="4369" cy="1609"/>
                <a:chOff x="136" y="1232"/>
                <a:chExt cx="4369" cy="1609"/>
              </a:xfrm>
            </p:grpSpPr>
            <p:sp>
              <p:nvSpPr>
                <p:cNvPr id="5941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679" y="1835"/>
                  <a:ext cx="0" cy="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9416" name="Group 38"/>
                <p:cNvGrpSpPr>
                  <a:grpSpLocks/>
                </p:cNvGrpSpPr>
                <p:nvPr/>
              </p:nvGrpSpPr>
              <p:grpSpPr bwMode="auto">
                <a:xfrm>
                  <a:off x="136" y="1232"/>
                  <a:ext cx="4369" cy="1609"/>
                  <a:chOff x="136" y="1256"/>
                  <a:chExt cx="4369" cy="1609"/>
                </a:xfrm>
              </p:grpSpPr>
              <p:sp>
                <p:nvSpPr>
                  <p:cNvPr id="59417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" y="1525"/>
                    <a:ext cx="1994" cy="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941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36" y="1256"/>
                    <a:ext cx="4369" cy="1609"/>
                    <a:chOff x="217" y="1277"/>
                    <a:chExt cx="4369" cy="1609"/>
                  </a:xfrm>
                </p:grpSpPr>
                <p:sp>
                  <p:nvSpPr>
                    <p:cNvPr id="59419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" y="2886"/>
                      <a:ext cx="23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0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8" y="1416"/>
                      <a:ext cx="0" cy="14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1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6" y="2069"/>
                      <a:ext cx="44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22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" y="2296"/>
                      <a:ext cx="336" cy="2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eaLnBrk="0" hangingPunct="0"/>
                      <a:r>
                        <a:rPr lang="pt-BR" sz="2400">
                          <a:solidFill>
                            <a:srgbClr val="000090"/>
                          </a:solidFill>
                          <a:cs typeface="Arial" charset="0"/>
                        </a:rPr>
                        <a:t> </a:t>
                      </a:r>
                      <a:r>
                        <a:rPr lang="pt-BR" sz="2400">
                          <a:solidFill>
                            <a:srgbClr val="000090"/>
                          </a:solidFill>
                          <a:latin typeface="Symbol" pitchFamily="18" charset="2"/>
                          <a:cs typeface="Arial" charset="0"/>
                          <a:sym typeface="Mathematica1"/>
                        </a:rPr>
                        <a:t>b</a:t>
                      </a:r>
                      <a:r>
                        <a:rPr lang="pt-BR" sz="2400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0</a:t>
                      </a:r>
                      <a:r>
                        <a:rPr lang="pt-BR" sz="2400">
                          <a:solidFill>
                            <a:srgbClr val="000090"/>
                          </a:solidFill>
                          <a:cs typeface="Arial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59423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1" y="1842"/>
                      <a:ext cx="281" cy="2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eaLnBrk="0" hangingPunct="0"/>
                      <a:r>
                        <a:rPr lang="pt-BR" sz="1800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</a:t>
                      </a:r>
                      <a:r>
                        <a:rPr lang="pt-BR" sz="2400" i="1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1</a:t>
                      </a:r>
                      <a:r>
                        <a:rPr lang="pt-BR" sz="2400">
                          <a:solidFill>
                            <a:srgbClr val="000090"/>
                          </a:solidFill>
                          <a:cs typeface="Arial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59424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4" y="1871"/>
                      <a:ext cx="665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pt-BR" sz="1400">
                          <a:solidFill>
                            <a:srgbClr val="000090"/>
                          </a:solidFill>
                          <a:latin typeface="Tahoma" pitchFamily="34" charset="0"/>
                          <a:cs typeface="Arial" charset="0"/>
                        </a:rPr>
                        <a:t>Coeficiente</a:t>
                      </a:r>
                    </a:p>
                    <a:p>
                      <a:pPr algn="ctr"/>
                      <a:r>
                        <a:rPr lang="pt-BR" sz="1400">
                          <a:solidFill>
                            <a:srgbClr val="000090"/>
                          </a:solidFill>
                          <a:latin typeface="Tahoma" pitchFamily="34" charset="0"/>
                          <a:cs typeface="Arial" charset="0"/>
                        </a:rPr>
                        <a:t>angular</a:t>
                      </a:r>
                    </a:p>
                  </p:txBody>
                </p:sp>
                <p:sp>
                  <p:nvSpPr>
                    <p:cNvPr id="59425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6" y="1277"/>
                      <a:ext cx="216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/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</a:t>
                      </a:r>
                      <a:r>
                        <a:rPr lang="pt-BR" i="1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Y</a:t>
                      </a:r>
                      <a:r>
                        <a:rPr lang="pt-BR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 = E(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Y</a:t>
                      </a:r>
                      <a:r>
                        <a:rPr lang="pt-BR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) = 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</a:t>
                      </a:r>
                      <a:r>
                        <a:rPr lang="pt-BR" i="1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0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 + </a:t>
                      </a:r>
                      <a:r>
                        <a:rPr lang="pt-BR" sz="1800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</a:t>
                      </a:r>
                      <a:r>
                        <a:rPr lang="pt-BR" i="1" baseline="-25000">
                          <a:solidFill>
                            <a:srgbClr val="000090"/>
                          </a:solidFill>
                          <a:cs typeface="Arial" charset="0"/>
                        </a:rPr>
                        <a:t>1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</a:rPr>
                        <a:t> X</a:t>
                      </a:r>
                      <a:endParaRPr lang="pt-BR" i="1" baseline="-25000">
                        <a:solidFill>
                          <a:srgbClr val="000090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9394" name="Group 72"/>
          <p:cNvGrpSpPr>
            <a:grpSpLocks/>
          </p:cNvGrpSpPr>
          <p:nvPr/>
        </p:nvGrpSpPr>
        <p:grpSpPr bwMode="auto">
          <a:xfrm>
            <a:off x="1328738" y="1327150"/>
            <a:ext cx="6494462" cy="1387475"/>
            <a:chOff x="973" y="836"/>
            <a:chExt cx="4091" cy="874"/>
          </a:xfrm>
        </p:grpSpPr>
        <p:sp>
          <p:nvSpPr>
            <p:cNvPr id="59399" name="Text Box 8"/>
            <p:cNvSpPr txBox="1">
              <a:spLocks noChangeArrowheads="1"/>
            </p:cNvSpPr>
            <p:nvPr/>
          </p:nvSpPr>
          <p:spPr bwMode="auto">
            <a:xfrm>
              <a:off x="2696" y="836"/>
              <a:ext cx="8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Inclinação</a:t>
              </a:r>
            </a:p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Populacional</a:t>
              </a:r>
            </a:p>
          </p:txBody>
        </p:sp>
        <p:sp>
          <p:nvSpPr>
            <p:cNvPr id="59400" name="Text Box 11"/>
            <p:cNvSpPr txBox="1">
              <a:spLocks noChangeArrowheads="1"/>
            </p:cNvSpPr>
            <p:nvPr/>
          </p:nvSpPr>
          <p:spPr bwMode="auto">
            <a:xfrm>
              <a:off x="1925" y="881"/>
              <a:ext cx="8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Intercepto</a:t>
              </a:r>
            </a:p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Populacional</a:t>
              </a:r>
            </a:p>
          </p:txBody>
        </p:sp>
        <p:sp>
          <p:nvSpPr>
            <p:cNvPr id="59401" name="Text Box 14"/>
            <p:cNvSpPr txBox="1">
              <a:spLocks noChangeArrowheads="1"/>
            </p:cNvSpPr>
            <p:nvPr/>
          </p:nvSpPr>
          <p:spPr bwMode="auto">
            <a:xfrm>
              <a:off x="4377" y="1380"/>
              <a:ext cx="6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Erro Aleatório</a:t>
              </a:r>
            </a:p>
          </p:txBody>
        </p:sp>
        <p:sp>
          <p:nvSpPr>
            <p:cNvPr id="59402" name="Line 15"/>
            <p:cNvSpPr>
              <a:spLocks noChangeShapeType="1"/>
            </p:cNvSpPr>
            <p:nvPr/>
          </p:nvSpPr>
          <p:spPr bwMode="auto">
            <a:xfrm flipV="1">
              <a:off x="3833" y="1561"/>
              <a:ext cx="544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Text Box 17"/>
            <p:cNvSpPr txBox="1">
              <a:spLocks noChangeArrowheads="1"/>
            </p:cNvSpPr>
            <p:nvPr/>
          </p:nvSpPr>
          <p:spPr bwMode="auto">
            <a:xfrm>
              <a:off x="3693" y="972"/>
              <a:ext cx="1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Variável Preditora</a:t>
              </a:r>
            </a:p>
          </p:txBody>
        </p:sp>
        <p:sp>
          <p:nvSpPr>
            <p:cNvPr id="59404" name="Text Box 20"/>
            <p:cNvSpPr txBox="1">
              <a:spLocks noChangeArrowheads="1"/>
            </p:cNvSpPr>
            <p:nvPr/>
          </p:nvSpPr>
          <p:spPr bwMode="auto">
            <a:xfrm>
              <a:off x="973" y="1334"/>
              <a:ext cx="63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Variável </a:t>
              </a:r>
            </a:p>
            <a:p>
              <a:pPr algn="ctr"/>
              <a:r>
                <a:rPr lang="pt-BR" sz="1400" b="1">
                  <a:solidFill>
                    <a:srgbClr val="000090"/>
                  </a:solidFill>
                  <a:latin typeface="Tahoma" pitchFamily="34" charset="0"/>
                  <a:cs typeface="Arial" charset="0"/>
                </a:rPr>
                <a:t>Resposta</a:t>
              </a:r>
            </a:p>
          </p:txBody>
        </p:sp>
        <p:sp>
          <p:nvSpPr>
            <p:cNvPr id="59405" name="Text Box 66"/>
            <p:cNvSpPr txBox="1">
              <a:spLocks noChangeArrowheads="1"/>
            </p:cNvSpPr>
            <p:nvPr/>
          </p:nvSpPr>
          <p:spPr bwMode="auto">
            <a:xfrm>
              <a:off x="2154" y="1334"/>
              <a:ext cx="18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8080"/>
                </a:buClr>
                <a:buSzPct val="80000"/>
                <a:buFont typeface="Wingdings" pitchFamily="2" charset="2"/>
                <a:buNone/>
              </a:pPr>
              <a:r>
                <a:rPr lang="en-US" sz="3200" b="1" i="1">
                  <a:solidFill>
                    <a:srgbClr val="000090"/>
                  </a:solidFill>
                  <a:cs typeface="Times New Roman" pitchFamily="18" charset="0"/>
                </a:rPr>
                <a:t>Y</a:t>
              </a:r>
              <a:r>
                <a:rPr lang="en-US" sz="3200" b="1" i="1" baseline="-25000">
                  <a:solidFill>
                    <a:srgbClr val="000090"/>
                  </a:solidFill>
                  <a:cs typeface="Times New Roman" pitchFamily="18" charset="0"/>
                </a:rPr>
                <a:t>i</a:t>
              </a:r>
              <a:r>
                <a:rPr lang="en-US" sz="3200" b="1" i="1">
                  <a:solidFill>
                    <a:srgbClr val="000090"/>
                  </a:solidFill>
                  <a:cs typeface="Times New Roman" pitchFamily="18" charset="0"/>
                </a:rPr>
                <a:t>=</a:t>
              </a:r>
              <a:r>
                <a:rPr lang="en-US" sz="3200" b="1" i="1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</a:t>
              </a:r>
              <a:r>
                <a:rPr lang="en-US" sz="3200" b="1" i="1" baseline="-25000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3200" b="1" i="1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+</a:t>
              </a:r>
              <a:r>
                <a:rPr lang="en-US" sz="3200" b="1" i="1" baseline="-25000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US" sz="3200" b="1" i="1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sz="3200" b="1" i="1" baseline="-25000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US" sz="3200" b="1" i="1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 +</a:t>
              </a:r>
              <a:r>
                <a:rPr lang="en-US" sz="3200" b="1" i="1" baseline="-25000">
                  <a:solidFill>
                    <a:srgbClr val="000090"/>
                  </a:solidFill>
                  <a:cs typeface="Times New Roman" pitchFamily="18" charset="0"/>
                  <a:sym typeface="Symbol" pitchFamily="18" charset="2"/>
                </a:rPr>
                <a:t>i</a:t>
              </a:r>
              <a:endParaRPr lang="pt-BR" sz="3200" b="1" i="1" baseline="-25000">
                <a:solidFill>
                  <a:srgbClr val="000090"/>
                </a:solidFill>
                <a:cs typeface="Times New Roman" pitchFamily="18" charset="0"/>
              </a:endParaRPr>
            </a:p>
          </p:txBody>
        </p:sp>
        <p:sp>
          <p:nvSpPr>
            <p:cNvPr id="59406" name="Line 67"/>
            <p:cNvSpPr>
              <a:spLocks noChangeShapeType="1"/>
            </p:cNvSpPr>
            <p:nvPr/>
          </p:nvSpPr>
          <p:spPr bwMode="auto">
            <a:xfrm flipV="1">
              <a:off x="3288" y="1153"/>
              <a:ext cx="409" cy="272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Line 68"/>
            <p:cNvSpPr>
              <a:spLocks noChangeShapeType="1"/>
            </p:cNvSpPr>
            <p:nvPr/>
          </p:nvSpPr>
          <p:spPr bwMode="auto">
            <a:xfrm flipV="1">
              <a:off x="3062" y="1153"/>
              <a:ext cx="0" cy="272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69"/>
            <p:cNvSpPr>
              <a:spLocks noChangeShapeType="1"/>
            </p:cNvSpPr>
            <p:nvPr/>
          </p:nvSpPr>
          <p:spPr bwMode="auto">
            <a:xfrm flipH="1" flipV="1">
              <a:off x="2381" y="1198"/>
              <a:ext cx="272" cy="22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Line 70"/>
            <p:cNvSpPr>
              <a:spLocks noChangeShapeType="1"/>
            </p:cNvSpPr>
            <p:nvPr/>
          </p:nvSpPr>
          <p:spPr bwMode="auto">
            <a:xfrm flipH="1" flipV="1">
              <a:off x="1746" y="1561"/>
              <a:ext cx="454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5" name="Text Box 86"/>
          <p:cNvSpPr txBox="1">
            <a:spLocks noChangeArrowheads="1"/>
          </p:cNvSpPr>
          <p:nvPr/>
        </p:nvSpPr>
        <p:spPr bwMode="auto">
          <a:xfrm>
            <a:off x="5262563" y="4418013"/>
            <a:ext cx="18732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en-US" sz="2800" i="1">
                <a:solidFill>
                  <a:srgbClr val="000090"/>
                </a:solidFill>
                <a:cs typeface="Times New Roman" pitchFamily="18" charset="0"/>
              </a:rPr>
              <a:t>Ŷ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</a:rPr>
              <a:t>i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</a:rPr>
              <a:t>=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+b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i</a:t>
            </a:r>
          </a:p>
          <a:p>
            <a:pPr algn="ctr">
              <a:spcBef>
                <a:spcPct val="20000"/>
              </a:spcBef>
              <a:buClr>
                <a:srgbClr val="008080"/>
              </a:buClr>
              <a:buSzPct val="80000"/>
              <a:buFont typeface="Wingdings" pitchFamily="2" charset="2"/>
              <a:buNone/>
            </a:pPr>
            <a:r>
              <a:rPr lang="en-US" sz="2800" i="1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  <a:sym typeface="Symbol" pitchFamily="18" charset="2"/>
              </a:rPr>
              <a:t> =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</a:rPr>
              <a:t>Y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</a:rPr>
              <a:t>i</a:t>
            </a:r>
            <a:r>
              <a:rPr lang="en-US" sz="2800" i="1">
                <a:solidFill>
                  <a:srgbClr val="000090"/>
                </a:solidFill>
                <a:cs typeface="Times New Roman" pitchFamily="18" charset="0"/>
              </a:rPr>
              <a:t>-Ŷ</a:t>
            </a:r>
            <a:r>
              <a:rPr lang="en-US" sz="2800" i="1" baseline="-25000">
                <a:solidFill>
                  <a:srgbClr val="000090"/>
                </a:solidFill>
                <a:cs typeface="Times New Roman" pitchFamily="18" charset="0"/>
              </a:rPr>
              <a:t>i</a:t>
            </a:r>
            <a:endParaRPr lang="pt-BR" sz="2800" i="1" baseline="-25000">
              <a:solidFill>
                <a:srgbClr val="000090"/>
              </a:solidFill>
              <a:cs typeface="Times New Roman" pitchFamily="18" charset="0"/>
            </a:endParaRPr>
          </a:p>
        </p:txBody>
      </p:sp>
      <p:sp>
        <p:nvSpPr>
          <p:cNvPr id="59396" name="Text Box 91"/>
          <p:cNvSpPr txBox="1">
            <a:spLocks noChangeArrowheads="1"/>
          </p:cNvSpPr>
          <p:nvPr/>
        </p:nvSpPr>
        <p:spPr bwMode="auto">
          <a:xfrm>
            <a:off x="7186613" y="4514850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0"/>
                </a:solidFill>
                <a:latin typeface="Tahoma" pitchFamily="34" charset="0"/>
                <a:cs typeface="Times New Roman" pitchFamily="18" charset="0"/>
              </a:rPr>
              <a:t>Modelo estimado</a:t>
            </a:r>
            <a:endParaRPr lang="pt-BR" sz="1600">
              <a:solidFill>
                <a:srgbClr val="00009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9397" name="Text Box 92"/>
          <p:cNvSpPr txBox="1">
            <a:spLocks noChangeArrowheads="1"/>
          </p:cNvSpPr>
          <p:nvPr/>
        </p:nvSpPr>
        <p:spPr bwMode="auto">
          <a:xfrm>
            <a:off x="7200900" y="5065713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0"/>
                </a:solidFill>
                <a:latin typeface="Tahoma" pitchFamily="34" charset="0"/>
                <a:cs typeface="Times New Roman" pitchFamily="18" charset="0"/>
              </a:rPr>
              <a:t>Resíduo</a:t>
            </a:r>
            <a:endParaRPr lang="pt-BR" sz="1600">
              <a:solidFill>
                <a:srgbClr val="00009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Regressão Linear Simples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09688" y="2632075"/>
            <a:ext cx="6415087" cy="1309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2950" y="227013"/>
            <a:ext cx="7632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 Estatística se resumindo a uma equação…</a:t>
            </a:r>
            <a:endParaRPr lang="en-GB" sz="1050" dirty="0" smtClean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63" y="2873375"/>
            <a:ext cx="87042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Saída</a:t>
            </a:r>
            <a:r>
              <a:rPr lang="en-GB" sz="36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</a:t>
            </a:r>
            <a:r>
              <a:rPr lang="en-GB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= (</a:t>
            </a:r>
            <a:r>
              <a:rPr lang="en-GB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Modelo</a:t>
            </a:r>
            <a:r>
              <a:rPr lang="en-GB" sz="36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</a:t>
            </a:r>
            <a:r>
              <a:rPr lang="en-GB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) + </a:t>
            </a:r>
            <a:r>
              <a:rPr lang="en-GB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erro</a:t>
            </a:r>
            <a:r>
              <a:rPr lang="en-GB" sz="36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</a:t>
            </a:r>
            <a:endParaRPr lang="en-GB" sz="3600" b="1" baseline="-250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138" y="4689475"/>
            <a:ext cx="77120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Ou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seja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dados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que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observamos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podem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ser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previstos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pelo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modelo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que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escolhemos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para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ajustar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dados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um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erro</a:t>
            </a:r>
            <a:endParaRPr lang="en-GB" sz="2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9888" y="1125538"/>
            <a:ext cx="8532812" cy="34559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Os parâmetros </a:t>
            </a:r>
            <a:r>
              <a:rPr lang="pt-BR" sz="25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pt-BR" sz="2500" i="1" baseline="-25000" dirty="0">
                <a:solidFill>
                  <a:srgbClr val="000090"/>
                </a:solidFill>
                <a:latin typeface="Candara"/>
                <a:cs typeface="Candara"/>
                <a:sym typeface="Mathematica1" charset="0"/>
              </a:rPr>
              <a:t>0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  <a:sym typeface="Mathematica1" charset="0"/>
              </a:rPr>
              <a:t> e </a:t>
            </a:r>
            <a:r>
              <a:rPr lang="pt-BR" sz="25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pt-BR" sz="2500" i="1" baseline="-25000" dirty="0">
                <a:solidFill>
                  <a:srgbClr val="000090"/>
                </a:solidFill>
                <a:latin typeface="Candara"/>
                <a:cs typeface="Candara"/>
              </a:rPr>
              <a:t>1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são denominados </a:t>
            </a:r>
            <a:r>
              <a:rPr lang="pt-BR" sz="25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coeficientes de regressão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pt-BR" sz="25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pt-BR" sz="2500" baseline="-25000" dirty="0">
                <a:solidFill>
                  <a:srgbClr val="000090"/>
                </a:solidFill>
                <a:latin typeface="Candara"/>
                <a:cs typeface="Candara"/>
              </a:rPr>
              <a:t>1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é a  </a:t>
            </a:r>
            <a:r>
              <a:rPr lang="pt-BR" sz="25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inclinação da reta de regressão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. Ela indica a </a:t>
            </a:r>
            <a:r>
              <a:rPr lang="pt-BR" sz="2500" b="1" dirty="0">
                <a:solidFill>
                  <a:srgbClr val="000090"/>
                </a:solidFill>
                <a:latin typeface="Candara"/>
                <a:cs typeface="Candara"/>
              </a:rPr>
              <a:t>mudança na média de </a:t>
            </a:r>
            <a:r>
              <a:rPr lang="pt-BR" sz="2500" b="1" i="1" dirty="0" err="1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sz="2500" b="1" dirty="0">
                <a:solidFill>
                  <a:srgbClr val="000090"/>
                </a:solidFill>
                <a:latin typeface="Candara"/>
                <a:cs typeface="Candara"/>
              </a:rPr>
              <a:t> quando </a:t>
            </a:r>
            <a:r>
              <a:rPr lang="pt-BR" sz="2500" b="1" i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sz="2500" b="1" dirty="0">
                <a:solidFill>
                  <a:srgbClr val="000090"/>
                </a:solidFill>
                <a:latin typeface="Candara"/>
                <a:cs typeface="Candara"/>
              </a:rPr>
              <a:t> é acrescido de uma unidade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.      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pt-BR" sz="25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pt-BR" sz="2500" baseline="-25000" dirty="0">
                <a:solidFill>
                  <a:srgbClr val="000090"/>
                </a:solidFill>
                <a:latin typeface="Candara"/>
                <a:cs typeface="Candara"/>
                <a:sym typeface="Mathematica1" charset="0"/>
              </a:rPr>
              <a:t>0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  <a:sym typeface="Mathematica1" charset="0"/>
              </a:rPr>
              <a:t> 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é o </a:t>
            </a:r>
            <a:r>
              <a:rPr lang="pt-BR" sz="25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intercepto em </a:t>
            </a:r>
            <a:r>
              <a:rPr lang="pt-BR" sz="2500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Y</a:t>
            </a:r>
            <a:r>
              <a:rPr lang="pt-BR" sz="2500" i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da equação de regressão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(é o valor de </a:t>
            </a:r>
            <a:r>
              <a:rPr lang="pt-BR" sz="2500" i="1" dirty="0" err="1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quando </a:t>
            </a:r>
            <a:r>
              <a:rPr lang="pt-BR" sz="2500" i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= 0.)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	</a:t>
            </a:r>
            <a:r>
              <a:rPr lang="pt-BR" sz="2500" i="1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pt-BR" sz="2500" baseline="-25000" dirty="0">
                <a:solidFill>
                  <a:srgbClr val="000090"/>
                </a:solidFill>
                <a:latin typeface="Candara"/>
                <a:cs typeface="Candara"/>
                <a:sym typeface="Mathematica1" charset="0"/>
              </a:rPr>
              <a:t>0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só tem significado se o modelo incluir </a:t>
            </a:r>
            <a:r>
              <a:rPr lang="pt-BR" sz="2500" i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sz="2500" dirty="0">
                <a:solidFill>
                  <a:srgbClr val="000090"/>
                </a:solidFill>
                <a:latin typeface="Candara"/>
                <a:cs typeface="Candara"/>
              </a:rPr>
              <a:t> = 0.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323138" cy="431800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dirty="0" smtClean="0">
                <a:solidFill>
                  <a:srgbClr val="D70202"/>
                </a:solidFill>
              </a:rPr>
              <a:t>Significado de </a:t>
            </a:r>
            <a:r>
              <a:rPr lang="pt-BR" sz="4400" i="1" dirty="0" smtClean="0">
                <a:solidFill>
                  <a:srgbClr val="D70202"/>
                </a:solidFill>
                <a:sym typeface="Symbol" charset="0"/>
              </a:rPr>
              <a:t></a:t>
            </a:r>
            <a:r>
              <a:rPr lang="pt-BR" sz="4400" baseline="-25000" dirty="0" smtClean="0">
                <a:solidFill>
                  <a:srgbClr val="D70202"/>
                </a:solidFill>
                <a:sym typeface="Mathematica1" charset="0"/>
              </a:rPr>
              <a:t>0</a:t>
            </a:r>
            <a:r>
              <a:rPr lang="pt-BR" sz="4400" dirty="0" smtClean="0">
                <a:solidFill>
                  <a:srgbClr val="D70202"/>
                </a:solidFill>
              </a:rPr>
              <a:t> e </a:t>
            </a:r>
            <a:r>
              <a:rPr lang="pt-BR" sz="4400" i="1" dirty="0" smtClean="0">
                <a:solidFill>
                  <a:srgbClr val="D70202"/>
                </a:solidFill>
                <a:sym typeface="Symbol" charset="0"/>
              </a:rPr>
              <a:t></a:t>
            </a:r>
            <a:r>
              <a:rPr lang="pt-BR" sz="4400" baseline="-25000" dirty="0" smtClean="0">
                <a:solidFill>
                  <a:srgbClr val="D70202"/>
                </a:solidFill>
              </a:rPr>
              <a:t>1</a:t>
            </a:r>
            <a:r>
              <a:rPr lang="pt-BR" sz="4400" dirty="0" smtClean="0">
                <a:solidFill>
                  <a:srgbClr val="D70202"/>
                </a:solidFill>
              </a:rPr>
              <a:t> </a:t>
            </a:r>
          </a:p>
        </p:txBody>
      </p:sp>
      <p:grpSp>
        <p:nvGrpSpPr>
          <p:cNvPr id="23944" name="Group 4"/>
          <p:cNvGrpSpPr>
            <a:grpSpLocks/>
          </p:cNvGrpSpPr>
          <p:nvPr/>
        </p:nvGrpSpPr>
        <p:grpSpPr bwMode="auto">
          <a:xfrm>
            <a:off x="1690688" y="4056063"/>
            <a:ext cx="5102225" cy="2863850"/>
            <a:chOff x="1690733" y="4056237"/>
            <a:chExt cx="5102032" cy="2863408"/>
          </a:xfrm>
        </p:grpSpPr>
        <p:grpSp>
          <p:nvGrpSpPr>
            <p:cNvPr id="23945" name="Group 4"/>
            <p:cNvGrpSpPr>
              <a:grpSpLocks/>
            </p:cNvGrpSpPr>
            <p:nvPr/>
          </p:nvGrpSpPr>
          <p:grpSpPr bwMode="auto">
            <a:xfrm>
              <a:off x="1690733" y="5990854"/>
              <a:ext cx="581025" cy="481865"/>
              <a:chOff x="1632" y="3728"/>
              <a:chExt cx="366" cy="254"/>
            </a:xfrm>
          </p:grpSpPr>
          <p:sp>
            <p:nvSpPr>
              <p:cNvPr id="23964" name="AutoShape 5"/>
              <p:cNvSpPr>
                <a:spLocks/>
              </p:cNvSpPr>
              <p:nvPr/>
            </p:nvSpPr>
            <p:spPr bwMode="auto">
              <a:xfrm>
                <a:off x="1929" y="3728"/>
                <a:ext cx="69" cy="254"/>
              </a:xfrm>
              <a:prstGeom prst="leftBrace">
                <a:avLst>
                  <a:gd name="adj1" fmla="val 30676"/>
                  <a:gd name="adj2" fmla="val 50000"/>
                </a:avLst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cs typeface="Arial" charset="0"/>
                </a:endParaRPr>
              </a:p>
            </p:txBody>
          </p:sp>
          <p:graphicFrame>
            <p:nvGraphicFramePr>
              <p:cNvPr id="23938" name="Object 386"/>
              <p:cNvGraphicFramePr>
                <a:graphicFrameLocks noChangeAspect="1"/>
              </p:cNvGraphicFramePr>
              <p:nvPr/>
            </p:nvGraphicFramePr>
            <p:xfrm>
              <a:off x="1632" y="3765"/>
              <a:ext cx="233" cy="170"/>
            </p:xfrm>
            <a:graphic>
              <a:graphicData uri="http://schemas.openxmlformats.org/presentationml/2006/ole">
                <p:oleObj spid="_x0000_s23938" name="Equação" r:id="rId4" imgW="190500" imgH="228600" progId="Equation.3">
                  <p:embed/>
                </p:oleObj>
              </a:graphicData>
            </a:graphic>
          </p:graphicFrame>
        </p:grpSp>
        <p:sp>
          <p:nvSpPr>
            <p:cNvPr id="23946" name="Line 7"/>
            <p:cNvSpPr>
              <a:spLocks noChangeShapeType="1"/>
            </p:cNvSpPr>
            <p:nvPr/>
          </p:nvSpPr>
          <p:spPr bwMode="auto">
            <a:xfrm>
              <a:off x="3183676" y="5357873"/>
              <a:ext cx="331787" cy="189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47" name="Group 8"/>
            <p:cNvGrpSpPr>
              <a:grpSpLocks/>
            </p:cNvGrpSpPr>
            <p:nvPr/>
          </p:nvGrpSpPr>
          <p:grpSpPr bwMode="auto">
            <a:xfrm>
              <a:off x="3507873" y="4980911"/>
              <a:ext cx="528637" cy="424587"/>
              <a:chOff x="2699" y="3339"/>
              <a:chExt cx="333" cy="212"/>
            </a:xfrm>
          </p:grpSpPr>
          <p:graphicFrame>
            <p:nvGraphicFramePr>
              <p:cNvPr id="23939" name="Object 387"/>
              <p:cNvGraphicFramePr>
                <a:graphicFrameLocks noChangeAspect="1"/>
              </p:cNvGraphicFramePr>
              <p:nvPr/>
            </p:nvGraphicFramePr>
            <p:xfrm>
              <a:off x="2744" y="3339"/>
              <a:ext cx="288" cy="212"/>
            </p:xfrm>
            <a:graphic>
              <a:graphicData uri="http://schemas.openxmlformats.org/presentationml/2006/ole">
                <p:oleObj spid="_x0000_s23939" name="Equação" r:id="rId5" imgW="177569" imgH="215619" progId="Equation.3">
                  <p:embed/>
                </p:oleObj>
              </a:graphicData>
            </a:graphic>
          </p:graphicFrame>
          <p:sp>
            <p:nvSpPr>
              <p:cNvPr id="23963" name="Line 10"/>
              <p:cNvSpPr>
                <a:spLocks noChangeShapeType="1"/>
              </p:cNvSpPr>
              <p:nvPr/>
            </p:nvSpPr>
            <p:spPr bwMode="auto">
              <a:xfrm flipV="1">
                <a:off x="2699" y="3385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48" name="Group 11"/>
            <p:cNvGrpSpPr>
              <a:grpSpLocks/>
            </p:cNvGrpSpPr>
            <p:nvPr/>
          </p:nvGrpSpPr>
          <p:grpSpPr bwMode="auto">
            <a:xfrm>
              <a:off x="2096183" y="4056237"/>
              <a:ext cx="4696582" cy="2863408"/>
              <a:chOff x="1837" y="2886"/>
              <a:chExt cx="3125" cy="1325"/>
            </a:xfrm>
          </p:grpSpPr>
          <p:sp>
            <p:nvSpPr>
              <p:cNvPr id="23949" name="Line 12"/>
              <p:cNvSpPr>
                <a:spLocks noChangeShapeType="1"/>
              </p:cNvSpPr>
              <p:nvPr/>
            </p:nvSpPr>
            <p:spPr bwMode="auto">
              <a:xfrm>
                <a:off x="2290" y="4020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950" name="Group 13"/>
              <p:cNvGrpSpPr>
                <a:grpSpLocks/>
              </p:cNvGrpSpPr>
              <p:nvPr/>
            </p:nvGrpSpPr>
            <p:grpSpPr bwMode="auto">
              <a:xfrm>
                <a:off x="1837" y="2886"/>
                <a:ext cx="3125" cy="1325"/>
                <a:chOff x="1854" y="2840"/>
                <a:chExt cx="3125" cy="1325"/>
              </a:xfrm>
            </p:grpSpPr>
            <p:sp>
              <p:nvSpPr>
                <p:cNvPr id="2395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041" y="2872"/>
                  <a:ext cx="0" cy="11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5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41" y="2923"/>
                  <a:ext cx="1492" cy="7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54" name="Line 16"/>
                <p:cNvSpPr>
                  <a:spLocks noChangeShapeType="1"/>
                </p:cNvSpPr>
                <p:nvPr/>
              </p:nvSpPr>
              <p:spPr bwMode="auto">
                <a:xfrm>
                  <a:off x="2059" y="3974"/>
                  <a:ext cx="202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55" name="Group 17"/>
                <p:cNvGrpSpPr>
                  <a:grpSpLocks/>
                </p:cNvGrpSpPr>
                <p:nvPr/>
              </p:nvGrpSpPr>
              <p:grpSpPr bwMode="auto">
                <a:xfrm>
                  <a:off x="2694" y="3974"/>
                  <a:ext cx="418" cy="42"/>
                  <a:chOff x="3360" y="3216"/>
                  <a:chExt cx="288" cy="48"/>
                </a:xfrm>
              </p:grpSpPr>
              <p:sp>
                <p:nvSpPr>
                  <p:cNvPr id="2396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21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321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23940" name="Object 388"/>
                <p:cNvGraphicFramePr>
                  <a:graphicFrameLocks noChangeAspect="1"/>
                </p:cNvGraphicFramePr>
                <p:nvPr/>
              </p:nvGraphicFramePr>
              <p:xfrm>
                <a:off x="3668" y="2840"/>
                <a:ext cx="1311" cy="186"/>
              </p:xfrm>
              <a:graphic>
                <a:graphicData uri="http://schemas.openxmlformats.org/presentationml/2006/ole">
                  <p:oleObj spid="_x0000_s23940" name="Equation" r:id="rId6" imgW="969120" imgH="219240" progId="Equation.3">
                    <p:embed/>
                  </p:oleObj>
                </a:graphicData>
              </a:graphic>
            </p:graphicFrame>
            <p:graphicFrame>
              <p:nvGraphicFramePr>
                <p:cNvPr id="23941" name="Object 389"/>
                <p:cNvGraphicFramePr>
                  <a:graphicFrameLocks noChangeAspect="1"/>
                </p:cNvGraphicFramePr>
                <p:nvPr/>
              </p:nvGraphicFramePr>
              <p:xfrm>
                <a:off x="1854" y="2886"/>
                <a:ext cx="228" cy="155"/>
              </p:xfrm>
              <a:graphic>
                <a:graphicData uri="http://schemas.openxmlformats.org/presentationml/2006/ole">
                  <p:oleObj spid="_x0000_s23941" name="Equation" r:id="rId7" imgW="126835" imgH="139518" progId="Equation.3">
                    <p:embed/>
                  </p:oleObj>
                </a:graphicData>
              </a:graphic>
            </p:graphicFrame>
            <p:sp>
              <p:nvSpPr>
                <p:cNvPr id="23956" name="Line 23"/>
                <p:cNvSpPr>
                  <a:spLocks noChangeShapeType="1"/>
                </p:cNvSpPr>
                <p:nvPr/>
              </p:nvSpPr>
              <p:spPr bwMode="auto">
                <a:xfrm>
                  <a:off x="2476" y="3974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957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3923" y="4020"/>
                  <a:ext cx="235" cy="145"/>
                  <a:chOff x="3906" y="4014"/>
                  <a:chExt cx="235" cy="145"/>
                </a:xfrm>
              </p:grpSpPr>
              <p:sp>
                <p:nvSpPr>
                  <p:cNvPr id="23958" name="AutoShape 2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906" y="4014"/>
                    <a:ext cx="235" cy="1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5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025" y="4015"/>
                    <a:ext cx="73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en-US" sz="1500" i="1">
                        <a:solidFill>
                          <a:srgbClr val="000000"/>
                        </a:solidFill>
                      </a:rPr>
                      <a:t>X</a:t>
                    </a:r>
                    <a:endParaRPr lang="en-US" sz="1600" b="1"/>
                  </a:p>
                </p:txBody>
              </p:sp>
            </p:grpSp>
          </p:grpSp>
          <p:sp>
            <p:nvSpPr>
              <p:cNvPr id="23951" name="Text Box 27"/>
              <p:cNvSpPr txBox="1">
                <a:spLocks noChangeArrowheads="1"/>
              </p:cNvSpPr>
              <p:nvPr/>
            </p:nvSpPr>
            <p:spPr bwMode="auto">
              <a:xfrm>
                <a:off x="1933" y="3985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Arial" charset="0"/>
                    <a:cs typeface="Arial" charset="0"/>
                  </a:rPr>
                  <a:t>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0" name="Group 25"/>
          <p:cNvGrpSpPr>
            <a:grpSpLocks/>
          </p:cNvGrpSpPr>
          <p:nvPr/>
        </p:nvGrpSpPr>
        <p:grpSpPr bwMode="auto">
          <a:xfrm>
            <a:off x="1403350" y="404813"/>
            <a:ext cx="6629400" cy="3903662"/>
            <a:chOff x="705" y="653"/>
            <a:chExt cx="4176" cy="2459"/>
          </a:xfrm>
        </p:grpSpPr>
        <p:sp>
          <p:nvSpPr>
            <p:cNvPr id="25703" name="Line 3"/>
            <p:cNvSpPr>
              <a:spLocks noChangeShapeType="1"/>
            </p:cNvSpPr>
            <p:nvPr/>
          </p:nvSpPr>
          <p:spPr bwMode="auto">
            <a:xfrm flipV="1">
              <a:off x="993" y="653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Line 4"/>
            <p:cNvSpPr>
              <a:spLocks noChangeShapeType="1"/>
            </p:cNvSpPr>
            <p:nvPr/>
          </p:nvSpPr>
          <p:spPr bwMode="auto">
            <a:xfrm>
              <a:off x="705" y="2909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Line 5"/>
            <p:cNvSpPr>
              <a:spLocks noChangeShapeType="1"/>
            </p:cNvSpPr>
            <p:nvPr/>
          </p:nvSpPr>
          <p:spPr bwMode="auto">
            <a:xfrm rot="1008103" flipV="1">
              <a:off x="976" y="790"/>
              <a:ext cx="2112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Line 6"/>
            <p:cNvSpPr>
              <a:spLocks noChangeShapeType="1"/>
            </p:cNvSpPr>
            <p:nvPr/>
          </p:nvSpPr>
          <p:spPr bwMode="auto">
            <a:xfrm>
              <a:off x="993" y="2407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Line 7"/>
            <p:cNvSpPr>
              <a:spLocks noChangeShapeType="1"/>
            </p:cNvSpPr>
            <p:nvPr/>
          </p:nvSpPr>
          <p:spPr bwMode="auto">
            <a:xfrm>
              <a:off x="1473" y="2429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Text Box 8"/>
            <p:cNvSpPr txBox="1">
              <a:spLocks noChangeArrowheads="1"/>
            </p:cNvSpPr>
            <p:nvPr/>
          </p:nvSpPr>
          <p:spPr bwMode="auto">
            <a:xfrm>
              <a:off x="1485" y="2573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8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</a:t>
              </a:r>
              <a:r>
                <a:rPr lang="pt-BR" sz="1800" baseline="-250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0</a:t>
              </a:r>
              <a:endParaRPr lang="pt-BR" sz="2400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25709" name="Line 9"/>
            <p:cNvSpPr>
              <a:spLocks noChangeShapeType="1"/>
            </p:cNvSpPr>
            <p:nvPr/>
          </p:nvSpPr>
          <p:spPr bwMode="auto">
            <a:xfrm>
              <a:off x="2385" y="1661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Line 10"/>
            <p:cNvSpPr>
              <a:spLocks noChangeShapeType="1"/>
            </p:cNvSpPr>
            <p:nvPr/>
          </p:nvSpPr>
          <p:spPr bwMode="auto">
            <a:xfrm flipV="1">
              <a:off x="3208" y="1229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Freeform 11"/>
            <p:cNvSpPr>
              <a:spLocks/>
            </p:cNvSpPr>
            <p:nvPr/>
          </p:nvSpPr>
          <p:spPr bwMode="auto">
            <a:xfrm>
              <a:off x="2572" y="1555"/>
              <a:ext cx="87" cy="111"/>
            </a:xfrm>
            <a:custGeom>
              <a:avLst/>
              <a:gdLst>
                <a:gd name="T0" fmla="*/ 0 w 87"/>
                <a:gd name="T1" fmla="*/ 0 h 111"/>
                <a:gd name="T2" fmla="*/ 56 w 87"/>
                <a:gd name="T3" fmla="*/ 11 h 111"/>
                <a:gd name="T4" fmla="*/ 45 w 87"/>
                <a:gd name="T5" fmla="*/ 111 h 111"/>
                <a:gd name="T6" fmla="*/ 0 60000 65536"/>
                <a:gd name="T7" fmla="*/ 0 60000 65536"/>
                <a:gd name="T8" fmla="*/ 0 60000 65536"/>
                <a:gd name="T9" fmla="*/ 0 w 87"/>
                <a:gd name="T10" fmla="*/ 0 h 111"/>
                <a:gd name="T11" fmla="*/ 87 w 87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111">
                  <a:moveTo>
                    <a:pt x="0" y="0"/>
                  </a:moveTo>
                  <a:cubicBezTo>
                    <a:pt x="19" y="4"/>
                    <a:pt x="40" y="1"/>
                    <a:pt x="56" y="11"/>
                  </a:cubicBezTo>
                  <a:cubicBezTo>
                    <a:pt x="87" y="31"/>
                    <a:pt x="56" y="89"/>
                    <a:pt x="45" y="1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Text Box 12"/>
            <p:cNvSpPr txBox="1">
              <a:spLocks noChangeArrowheads="1"/>
            </p:cNvSpPr>
            <p:nvPr/>
          </p:nvSpPr>
          <p:spPr bwMode="auto">
            <a:xfrm>
              <a:off x="2633" y="149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</a:t>
              </a:r>
              <a:endParaRPr lang="pt-BR" sz="1400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25713" name="Line 13"/>
            <p:cNvSpPr>
              <a:spLocks noChangeShapeType="1"/>
            </p:cNvSpPr>
            <p:nvPr/>
          </p:nvSpPr>
          <p:spPr bwMode="auto">
            <a:xfrm>
              <a:off x="2385" y="1661"/>
              <a:ext cx="0" cy="12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14"/>
            <p:cNvSpPr>
              <a:spLocks noChangeShapeType="1"/>
            </p:cNvSpPr>
            <p:nvPr/>
          </p:nvSpPr>
          <p:spPr bwMode="auto">
            <a:xfrm>
              <a:off x="3196" y="1658"/>
              <a:ext cx="0" cy="12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" name="Text Box 15"/>
            <p:cNvSpPr txBox="1">
              <a:spLocks noChangeArrowheads="1"/>
            </p:cNvSpPr>
            <p:nvPr/>
          </p:nvSpPr>
          <p:spPr bwMode="auto">
            <a:xfrm>
              <a:off x="2292" y="2873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800" i="1">
                  <a:solidFill>
                    <a:srgbClr val="000090"/>
                  </a:solidFill>
                  <a:latin typeface="Candara" pitchFamily="34" charset="0"/>
                </a:rPr>
                <a:t>x</a:t>
              </a:r>
            </a:p>
          </p:txBody>
        </p:sp>
        <p:sp>
          <p:nvSpPr>
            <p:cNvPr id="25716" name="Text Box 16"/>
            <p:cNvSpPr txBox="1">
              <a:spLocks noChangeArrowheads="1"/>
            </p:cNvSpPr>
            <p:nvPr/>
          </p:nvSpPr>
          <p:spPr bwMode="auto">
            <a:xfrm>
              <a:off x="3057" y="2881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800" i="1">
                  <a:solidFill>
                    <a:srgbClr val="000090"/>
                  </a:solidFill>
                  <a:latin typeface="Candara" pitchFamily="34" charset="0"/>
                </a:rPr>
                <a:t>x+1</a:t>
              </a:r>
            </a:p>
          </p:txBody>
        </p:sp>
        <p:sp>
          <p:nvSpPr>
            <p:cNvPr id="25717" name="Text Box 17"/>
            <p:cNvSpPr txBox="1">
              <a:spLocks noChangeArrowheads="1"/>
            </p:cNvSpPr>
            <p:nvPr/>
          </p:nvSpPr>
          <p:spPr bwMode="auto">
            <a:xfrm>
              <a:off x="2602" y="1647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8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</a:t>
              </a:r>
              <a:r>
                <a:rPr lang="pt-BR" sz="1800" i="1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x=1</a:t>
              </a:r>
              <a:endParaRPr lang="pt-BR" sz="1800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25718" name="Text Box 18"/>
            <p:cNvSpPr txBox="1">
              <a:spLocks noChangeArrowheads="1"/>
            </p:cNvSpPr>
            <p:nvPr/>
          </p:nvSpPr>
          <p:spPr bwMode="auto">
            <a:xfrm>
              <a:off x="3191" y="1325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8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</a:t>
              </a:r>
              <a:r>
                <a:rPr lang="pt-BR" sz="1800" i="1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y</a:t>
              </a:r>
              <a:endParaRPr lang="pt-BR" sz="1800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25719" name="Line 19"/>
            <p:cNvSpPr>
              <a:spLocks noChangeShapeType="1"/>
            </p:cNvSpPr>
            <p:nvPr/>
          </p:nvSpPr>
          <p:spPr bwMode="auto">
            <a:xfrm rot="10800000" flipV="1">
              <a:off x="1761" y="1421"/>
              <a:ext cx="1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" name="Text Box 20"/>
            <p:cNvSpPr txBox="1">
              <a:spLocks noChangeArrowheads="1"/>
            </p:cNvSpPr>
            <p:nvPr/>
          </p:nvSpPr>
          <p:spPr bwMode="auto">
            <a:xfrm>
              <a:off x="1314" y="1154"/>
              <a:ext cx="9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800" i="1">
                  <a:solidFill>
                    <a:srgbClr val="000090"/>
                  </a:solidFill>
                  <a:latin typeface="Candara" pitchFamily="34" charset="0"/>
                </a:rPr>
                <a:t>y</a:t>
              </a:r>
              <a:r>
                <a:rPr lang="pt-BR" sz="1800" baseline="-25000">
                  <a:solidFill>
                    <a:srgbClr val="000090"/>
                  </a:solidFill>
                  <a:latin typeface="Candara" pitchFamily="34" charset="0"/>
                </a:rPr>
                <a:t>i </a:t>
              </a:r>
              <a:r>
                <a:rPr lang="pt-BR" sz="1800">
                  <a:solidFill>
                    <a:srgbClr val="000090"/>
                  </a:solidFill>
                  <a:latin typeface="Candara" pitchFamily="34" charset="0"/>
                </a:rPr>
                <a:t>= </a:t>
              </a:r>
              <a:r>
                <a:rPr lang="pt-BR" sz="18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</a:t>
              </a:r>
              <a:r>
                <a:rPr lang="pt-BR" sz="1800" baseline="-250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0</a:t>
              </a:r>
              <a:r>
                <a:rPr lang="pt-BR" sz="18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 + </a:t>
              </a:r>
              <a:r>
                <a:rPr lang="pt-BR" sz="1800" baseline="-25000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1</a:t>
              </a:r>
              <a:r>
                <a:rPr lang="pt-BR" sz="1800" i="1">
                  <a:solidFill>
                    <a:srgbClr val="000090"/>
                  </a:solidFill>
                  <a:latin typeface="Candara" pitchFamily="34" charset="0"/>
                  <a:sym typeface="Symbol" pitchFamily="18" charset="2"/>
                </a:rPr>
                <a:t>xi</a:t>
              </a:r>
              <a:endParaRPr lang="pt-BR" sz="1800" i="1" baseline="-25000">
                <a:solidFill>
                  <a:srgbClr val="000090"/>
                </a:solidFill>
                <a:latin typeface="Candara" pitchFamily="34" charset="0"/>
                <a:sym typeface="Symbol" pitchFamily="18" charset="2"/>
              </a:endParaRPr>
            </a:p>
          </p:txBody>
        </p:sp>
        <p:sp>
          <p:nvSpPr>
            <p:cNvPr id="25721" name="Text Box 21"/>
            <p:cNvSpPr txBox="1">
              <a:spLocks noChangeArrowheads="1"/>
            </p:cNvSpPr>
            <p:nvPr/>
          </p:nvSpPr>
          <p:spPr bwMode="auto">
            <a:xfrm>
              <a:off x="3969" y="1805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graphicFrame>
          <p:nvGraphicFramePr>
            <p:cNvPr id="25699" name="Object 99"/>
            <p:cNvGraphicFramePr>
              <a:graphicFrameLocks noChangeAspect="1"/>
            </p:cNvGraphicFramePr>
            <p:nvPr/>
          </p:nvGraphicFramePr>
          <p:xfrm>
            <a:off x="3881" y="1974"/>
            <a:ext cx="663" cy="338"/>
          </p:xfrm>
          <a:graphic>
            <a:graphicData uri="http://schemas.openxmlformats.org/presentationml/2006/ole">
              <p:oleObj spid="_x0000_s25699" name="Equation" r:id="rId4" imgW="469696" imgH="241195" progId="Equation.3">
                <p:embed/>
              </p:oleObj>
            </a:graphicData>
          </a:graphic>
        </p:graphicFrame>
      </p:grp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684213" y="4365625"/>
            <a:ext cx="8077200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</a:t>
            </a:r>
            <a:r>
              <a:rPr lang="pt-BR" baseline="-2500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0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(intercepto); quando a região experimental inclui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X=0, 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</a:t>
            </a:r>
            <a:r>
              <a:rPr lang="pt-BR" baseline="-2500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0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é o valor da média da distribuição de Y em X=0, cc, não tem significado </a:t>
            </a:r>
            <a:r>
              <a:rPr lang="pt-BR" u="sng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prático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como um termo separado (isolado) no modelo; </a:t>
            </a:r>
            <a:r>
              <a:rPr lang="pt-BR" baseline="-2500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1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(inclinação) expressa a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taxa de mudança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em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Y,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isto é, é a mudança em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Y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quando ocorre a mudança de uma unidade em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X. 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Ele indica a mudança na média da distribuição de probabilidade de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Y</a:t>
            </a:r>
            <a:r>
              <a:rPr lang="pt-BR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 por unidade de acréscimo em </a:t>
            </a:r>
            <a:r>
              <a:rPr lang="pt-BR" i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Symbol" charset="0"/>
              </a:rPr>
              <a:t>X.</a:t>
            </a:r>
          </a:p>
        </p:txBody>
      </p:sp>
      <p:sp>
        <p:nvSpPr>
          <p:cNvPr id="255002" name="Text Box 26"/>
          <p:cNvSpPr txBox="1">
            <a:spLocks noChangeArrowheads="1"/>
          </p:cNvSpPr>
          <p:nvPr/>
        </p:nvSpPr>
        <p:spPr bwMode="auto">
          <a:xfrm>
            <a:off x="1508125" y="6591300"/>
            <a:ext cx="7920038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Fonte</a:t>
            </a:r>
            <a:r>
              <a:rPr lang="en-US" sz="1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: Slide de Paulo José </a:t>
            </a: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Ogliari</a:t>
            </a:r>
            <a:r>
              <a:rPr lang="en-US" sz="1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, </a:t>
            </a: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Informática</a:t>
            </a:r>
            <a:r>
              <a:rPr lang="en-US" sz="1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, UFSC. </a:t>
            </a: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Em</a:t>
            </a:r>
            <a:r>
              <a:rPr lang="en-US" sz="1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 http://</a:t>
            </a: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www.inf.ufsc.br</a:t>
            </a:r>
            <a:r>
              <a:rPr lang="en-US" sz="1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/~</a:t>
            </a: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ogliari</a:t>
            </a:r>
            <a:r>
              <a:rPr lang="en-US" sz="12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/</a:t>
            </a:r>
            <a:r>
              <a:rPr lang="en-US" sz="12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cursoderegressao.html</a:t>
            </a:r>
            <a:endParaRPr lang="en-US" sz="12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54050" y="468313"/>
            <a:ext cx="79152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0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Como encontrar a “linha” que melhor se ajusta aos nossos dados?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x-none" sz="4000" b="1" dirty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0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Ou seja: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Como estimar os valores de </a:t>
            </a:r>
            <a:r>
              <a:rPr lang="pt-BR" sz="4000" b="1" i="1" dirty="0">
                <a:solidFill>
                  <a:srgbClr val="000090"/>
                </a:solidFill>
                <a:latin typeface="Calibri"/>
                <a:cs typeface="Calibri"/>
                <a:sym typeface="Symbol" charset="0"/>
              </a:rPr>
              <a:t></a:t>
            </a:r>
            <a:r>
              <a:rPr lang="pt-BR" sz="4000" b="1" i="1" baseline="-25000" dirty="0">
                <a:solidFill>
                  <a:srgbClr val="000090"/>
                </a:solidFill>
                <a:latin typeface="Calibri"/>
                <a:cs typeface="Calibri"/>
                <a:sym typeface="Mathematica1" charset="0"/>
              </a:rPr>
              <a:t>0</a:t>
            </a:r>
            <a:r>
              <a:rPr lang="pt-BR" sz="4000" b="1" dirty="0">
                <a:solidFill>
                  <a:srgbClr val="000090"/>
                </a:solidFill>
                <a:latin typeface="Calibri"/>
                <a:cs typeface="Calibri"/>
                <a:sym typeface="Mathematica1" charset="0"/>
              </a:rPr>
              <a:t> e </a:t>
            </a:r>
            <a:r>
              <a:rPr lang="pt-BR" sz="4000" b="1" i="1" dirty="0">
                <a:solidFill>
                  <a:srgbClr val="000090"/>
                </a:solidFill>
                <a:latin typeface="Calibri"/>
                <a:cs typeface="Calibri"/>
                <a:sym typeface="Symbol" charset="0"/>
              </a:rPr>
              <a:t></a:t>
            </a:r>
            <a:r>
              <a:rPr lang="pt-BR" sz="4000" b="1" i="1" baseline="-25000" dirty="0" smtClean="0">
                <a:solidFill>
                  <a:srgbClr val="000090"/>
                </a:solidFill>
                <a:latin typeface="Calibri"/>
                <a:cs typeface="Calibri"/>
              </a:rPr>
              <a:t>1</a:t>
            </a:r>
            <a:r>
              <a:rPr lang="pt-BR" sz="4000" b="1" dirty="0" smtClean="0">
                <a:solidFill>
                  <a:srgbClr val="000090"/>
                </a:solidFill>
                <a:latin typeface="Calibri"/>
                <a:cs typeface="Calibri"/>
              </a:rPr>
              <a:t>? </a:t>
            </a:r>
            <a:endParaRPr lang="pt-BR" sz="40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0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 </a:t>
            </a:r>
          </a:p>
        </p:txBody>
      </p:sp>
      <p:grpSp>
        <p:nvGrpSpPr>
          <p:cNvPr id="67586" name="Group 50"/>
          <p:cNvGrpSpPr>
            <a:grpSpLocks/>
          </p:cNvGrpSpPr>
          <p:nvPr/>
        </p:nvGrpSpPr>
        <p:grpSpPr bwMode="auto">
          <a:xfrm>
            <a:off x="1106488" y="3700463"/>
            <a:ext cx="6884987" cy="3157537"/>
            <a:chOff x="734" y="715"/>
            <a:chExt cx="4337" cy="1989"/>
          </a:xfrm>
        </p:grpSpPr>
        <p:grpSp>
          <p:nvGrpSpPr>
            <p:cNvPr id="67587" name="Group 22"/>
            <p:cNvGrpSpPr>
              <a:grpSpLocks/>
            </p:cNvGrpSpPr>
            <p:nvPr/>
          </p:nvGrpSpPr>
          <p:grpSpPr bwMode="auto">
            <a:xfrm>
              <a:off x="1222" y="715"/>
              <a:ext cx="1536" cy="1305"/>
              <a:chOff x="632" y="1128"/>
              <a:chExt cx="1536" cy="1305"/>
            </a:xfrm>
          </p:grpSpPr>
          <p:sp>
            <p:nvSpPr>
              <p:cNvPr id="67603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968" y="1992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04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632" y="2040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05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064" y="2376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06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160" y="1608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0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352" y="2088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08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880" y="1320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09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2111" y="1752"/>
                <a:ext cx="57" cy="57"/>
              </a:xfrm>
              <a:prstGeom prst="flowChartConnector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90"/>
                  </a:solidFill>
                  <a:cs typeface="Arial" charset="0"/>
                </a:endParaRPr>
              </a:p>
            </p:txBody>
          </p:sp>
          <p:sp>
            <p:nvSpPr>
              <p:cNvPr id="67610" name="Line 30"/>
              <p:cNvSpPr>
                <a:spLocks noChangeShapeType="1"/>
              </p:cNvSpPr>
              <p:nvPr/>
            </p:nvSpPr>
            <p:spPr bwMode="auto">
              <a:xfrm>
                <a:off x="1916" y="139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1" name="Text Box 31"/>
              <p:cNvSpPr txBox="1">
                <a:spLocks noChangeArrowheads="1"/>
              </p:cNvSpPr>
              <p:nvPr/>
            </p:nvSpPr>
            <p:spPr bwMode="auto">
              <a:xfrm>
                <a:off x="1880" y="1128"/>
                <a:ext cx="2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pt-BR" sz="1800" baseline="-250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67612" name="Text Box 32"/>
              <p:cNvSpPr txBox="1">
                <a:spLocks noChangeArrowheads="1"/>
              </p:cNvSpPr>
              <p:nvPr/>
            </p:nvSpPr>
            <p:spPr bwMode="auto">
              <a:xfrm>
                <a:off x="1904" y="1375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 i="1">
                    <a:solidFill>
                      <a:srgbClr val="000090"/>
                    </a:solidFill>
                    <a:latin typeface="Arial" charset="0"/>
                    <a:cs typeface="Arial" charset="0"/>
                    <a:sym typeface="Symbol" pitchFamily="18" charset="2"/>
                  </a:rPr>
                  <a:t></a:t>
                </a:r>
                <a:r>
                  <a:rPr lang="pt-BR" sz="1800" i="1" baseline="-25000">
                    <a:solidFill>
                      <a:srgbClr val="000090"/>
                    </a:solidFill>
                    <a:latin typeface="Arial" charset="0"/>
                    <a:cs typeface="Arial" charset="0"/>
                    <a:sym typeface="Mathematica1"/>
                  </a:rPr>
                  <a:t>i</a:t>
                </a:r>
              </a:p>
            </p:txBody>
          </p:sp>
        </p:grpSp>
        <p:grpSp>
          <p:nvGrpSpPr>
            <p:cNvPr id="67588" name="Group 33"/>
            <p:cNvGrpSpPr>
              <a:grpSpLocks/>
            </p:cNvGrpSpPr>
            <p:nvPr/>
          </p:nvGrpSpPr>
          <p:grpSpPr bwMode="auto">
            <a:xfrm>
              <a:off x="734" y="852"/>
              <a:ext cx="4337" cy="1852"/>
              <a:chOff x="136" y="1265"/>
              <a:chExt cx="4337" cy="1852"/>
            </a:xfrm>
          </p:grpSpPr>
          <p:sp>
            <p:nvSpPr>
              <p:cNvPr id="67589" name="Text Box 34"/>
              <p:cNvSpPr txBox="1">
                <a:spLocks noChangeArrowheads="1"/>
              </p:cNvSpPr>
              <p:nvPr/>
            </p:nvSpPr>
            <p:spPr bwMode="auto">
              <a:xfrm>
                <a:off x="2653" y="2886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67590" name="Text Box 35"/>
              <p:cNvSpPr txBox="1">
                <a:spLocks noChangeArrowheads="1"/>
              </p:cNvSpPr>
              <p:nvPr/>
            </p:nvSpPr>
            <p:spPr bwMode="auto">
              <a:xfrm>
                <a:off x="204" y="1348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800">
                    <a:solidFill>
                      <a:srgbClr val="000090"/>
                    </a:solidFill>
                    <a:latin typeface="Arial" charset="0"/>
                    <a:cs typeface="Arial" charset="0"/>
                  </a:rPr>
                  <a:t>Y</a:t>
                </a:r>
              </a:p>
            </p:txBody>
          </p:sp>
          <p:grpSp>
            <p:nvGrpSpPr>
              <p:cNvPr id="67591" name="Group 36"/>
              <p:cNvGrpSpPr>
                <a:grpSpLocks/>
              </p:cNvGrpSpPr>
              <p:nvPr/>
            </p:nvGrpSpPr>
            <p:grpSpPr bwMode="auto">
              <a:xfrm>
                <a:off x="136" y="1265"/>
                <a:ext cx="4337" cy="1569"/>
                <a:chOff x="136" y="1272"/>
                <a:chExt cx="4337" cy="1569"/>
              </a:xfrm>
            </p:grpSpPr>
            <p:sp>
              <p:nvSpPr>
                <p:cNvPr id="6759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679" y="1835"/>
                  <a:ext cx="0" cy="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7593" name="Group 38"/>
                <p:cNvGrpSpPr>
                  <a:grpSpLocks/>
                </p:cNvGrpSpPr>
                <p:nvPr/>
              </p:nvGrpSpPr>
              <p:grpSpPr bwMode="auto">
                <a:xfrm>
                  <a:off x="136" y="1272"/>
                  <a:ext cx="4337" cy="1569"/>
                  <a:chOff x="136" y="1296"/>
                  <a:chExt cx="4337" cy="1569"/>
                </a:xfrm>
              </p:grpSpPr>
              <p:sp>
                <p:nvSpPr>
                  <p:cNvPr id="6759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" y="1525"/>
                    <a:ext cx="2031" cy="8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759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36" y="1296"/>
                    <a:ext cx="4337" cy="1569"/>
                    <a:chOff x="217" y="1317"/>
                    <a:chExt cx="4337" cy="1569"/>
                  </a:xfrm>
                </p:grpSpPr>
                <p:sp>
                  <p:nvSpPr>
                    <p:cNvPr id="6759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" y="2886"/>
                      <a:ext cx="232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597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8" y="1416"/>
                      <a:ext cx="0" cy="14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598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6" y="2069"/>
                      <a:ext cx="44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599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" y="2296"/>
                      <a:ext cx="336" cy="2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eaLnBrk="0" hangingPunct="0"/>
                      <a:r>
                        <a:rPr lang="pt-BR" sz="2400">
                          <a:solidFill>
                            <a:srgbClr val="000090"/>
                          </a:solidFill>
                          <a:cs typeface="Arial" charset="0"/>
                        </a:rPr>
                        <a:t> </a:t>
                      </a:r>
                      <a:r>
                        <a:rPr lang="pt-BR" sz="2400">
                          <a:solidFill>
                            <a:srgbClr val="000090"/>
                          </a:solidFill>
                          <a:latin typeface="Symbol" pitchFamily="18" charset="2"/>
                          <a:cs typeface="Arial" charset="0"/>
                          <a:sym typeface="Mathematica1"/>
                        </a:rPr>
                        <a:t>b</a:t>
                      </a:r>
                      <a:r>
                        <a:rPr lang="pt-BR" sz="2400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0</a:t>
                      </a:r>
                      <a:r>
                        <a:rPr lang="pt-BR" sz="2400">
                          <a:solidFill>
                            <a:srgbClr val="000090"/>
                          </a:solidFill>
                          <a:cs typeface="Arial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6760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1" y="1842"/>
                      <a:ext cx="281" cy="2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eaLnBrk="0" hangingPunct="0"/>
                      <a:r>
                        <a:rPr lang="pt-BR" sz="1800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</a:t>
                      </a:r>
                      <a:r>
                        <a:rPr lang="pt-BR" sz="2400" i="1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1</a:t>
                      </a:r>
                      <a:r>
                        <a:rPr lang="pt-BR" sz="2400">
                          <a:solidFill>
                            <a:srgbClr val="000090"/>
                          </a:solidFill>
                          <a:cs typeface="Arial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67601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4" y="1871"/>
                      <a:ext cx="665" cy="3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pt-BR" sz="1400">
                          <a:solidFill>
                            <a:srgbClr val="000090"/>
                          </a:solidFill>
                          <a:latin typeface="Tahoma" pitchFamily="34" charset="0"/>
                          <a:cs typeface="Arial" charset="0"/>
                        </a:rPr>
                        <a:t>Coeficiente</a:t>
                      </a:r>
                    </a:p>
                    <a:p>
                      <a:pPr algn="ctr"/>
                      <a:r>
                        <a:rPr lang="pt-BR" sz="1400">
                          <a:solidFill>
                            <a:srgbClr val="000090"/>
                          </a:solidFill>
                          <a:latin typeface="Tahoma" pitchFamily="34" charset="0"/>
                          <a:cs typeface="Arial" charset="0"/>
                        </a:rPr>
                        <a:t>angular</a:t>
                      </a:r>
                    </a:p>
                  </p:txBody>
                </p:sp>
                <p:sp>
                  <p:nvSpPr>
                    <p:cNvPr id="67602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4" y="1317"/>
                      <a:ext cx="216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0" hangingPunct="0"/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Y </a:t>
                      </a:r>
                      <a:r>
                        <a:rPr lang="pt-BR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= 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</a:t>
                      </a:r>
                      <a:r>
                        <a:rPr lang="pt-BR" i="1" baseline="-25000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0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  <a:sym typeface="Mathematica1"/>
                        </a:rPr>
                        <a:t> + </a:t>
                      </a:r>
                      <a:r>
                        <a:rPr lang="pt-BR" sz="1800" i="1">
                          <a:solidFill>
                            <a:srgbClr val="000090"/>
                          </a:solidFill>
                          <a:cs typeface="Arial" charset="0"/>
                          <a:sym typeface="Symbol" pitchFamily="18" charset="2"/>
                        </a:rPr>
                        <a:t></a:t>
                      </a:r>
                      <a:r>
                        <a:rPr lang="pt-BR" i="1" baseline="-25000">
                          <a:solidFill>
                            <a:srgbClr val="000090"/>
                          </a:solidFill>
                          <a:cs typeface="Arial" charset="0"/>
                        </a:rPr>
                        <a:t>1</a:t>
                      </a:r>
                      <a:r>
                        <a:rPr lang="pt-BR" i="1">
                          <a:solidFill>
                            <a:srgbClr val="000090"/>
                          </a:solidFill>
                          <a:cs typeface="Arial" charset="0"/>
                        </a:rPr>
                        <a:t> X</a:t>
                      </a:r>
                      <a:endParaRPr lang="pt-BR" i="1" baseline="-25000">
                        <a:solidFill>
                          <a:srgbClr val="000090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484313"/>
            <a:ext cx="8388350" cy="48244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Em geral não se conhece os valores de </a:t>
            </a:r>
            <a:r>
              <a:rPr lang="pt-BR" sz="26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pt-BR" sz="26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0</a:t>
            </a: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 e </a:t>
            </a:r>
            <a:r>
              <a:rPr lang="pt-BR" sz="26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pt-BR" sz="26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</a:t>
            </a: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Eles podem ser estimados através de dados obtidos por amostras. 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16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O método utilizado na estimação dos parâmetros é o </a:t>
            </a:r>
            <a:r>
              <a:rPr lang="pt-BR" b="1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método dos mínimos quadrados</a:t>
            </a: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o qual considera os desvios dos </a:t>
            </a:r>
            <a:r>
              <a:rPr lang="pt-BR" sz="26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z="26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pt-BR" sz="26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de seu valor esperado (E(</a:t>
            </a:r>
            <a:r>
              <a:rPr lang="pt-BR" sz="26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z="26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pt-BR" sz="26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26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)):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6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</a:t>
            </a:r>
            <a:r>
              <a:rPr lang="pt-BR" sz="30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i 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= 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z="30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pt-BR" sz="3000" b="1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– </a:t>
            </a:r>
            <a:r>
              <a:rPr lang="pt-BR" sz="30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(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pt-BR" sz="30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0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 + 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pt-BR" sz="30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1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X</a:t>
            </a:r>
            <a:r>
              <a:rPr lang="pt-BR" sz="3000" i="1" baseline="-25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i</a:t>
            </a:r>
            <a:r>
              <a:rPr lang="pt-BR" sz="3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30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Estimação dos Parâmetros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92250"/>
            <a:ext cx="8002588" cy="38877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pt-BR" sz="30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sz="3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Em particular, o </a:t>
            </a:r>
            <a:r>
              <a:rPr lang="pt-BR" sz="3000" b="1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método dos mínimos quadrados </a:t>
            </a:r>
            <a:r>
              <a:rPr lang="pt-BR" sz="3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requer que a </a:t>
            </a:r>
            <a:r>
              <a:rPr lang="pt-BR" sz="30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soma dos </a:t>
            </a:r>
            <a:r>
              <a:rPr lang="pt-BR" sz="3000" b="1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n </a:t>
            </a:r>
            <a:r>
              <a:rPr lang="pt-BR" sz="30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desvios quadrados</a:t>
            </a:r>
            <a:r>
              <a:rPr lang="pt-BR" sz="3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, denotado por 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Q, </a:t>
            </a:r>
            <a:r>
              <a:rPr lang="pt-BR" sz="3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seja</a:t>
            </a:r>
            <a:r>
              <a:rPr lang="pt-BR" sz="3000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3000" b="1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mínima</a:t>
            </a:r>
            <a:r>
              <a:rPr lang="pt-BR" sz="3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185481" name="Object 137"/>
          <p:cNvGraphicFramePr>
            <a:graphicFrameLocks noChangeAspect="1"/>
          </p:cNvGraphicFramePr>
          <p:nvPr/>
        </p:nvGraphicFramePr>
        <p:xfrm>
          <a:off x="2900363" y="3836988"/>
          <a:ext cx="3311525" cy="1085850"/>
        </p:xfrm>
        <a:graphic>
          <a:graphicData uri="http://schemas.openxmlformats.org/presentationml/2006/ole">
            <p:oleObj spid="_x0000_s185481" name="Equation" r:id="rId4" imgW="1459866" imgH="431613" progId="Equation.3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Estimação dos Parâmetros</a:t>
            </a:r>
          </a:p>
        </p:txBody>
      </p:sp>
      <p:graphicFrame>
        <p:nvGraphicFramePr>
          <p:cNvPr id="185482" name="Object 138"/>
          <p:cNvGraphicFramePr>
            <a:graphicFrameLocks noChangeAspect="1"/>
          </p:cNvGraphicFramePr>
          <p:nvPr/>
        </p:nvGraphicFramePr>
        <p:xfrm>
          <a:off x="2489200" y="5351463"/>
          <a:ext cx="4291013" cy="1150937"/>
        </p:xfrm>
        <a:graphic>
          <a:graphicData uri="http://schemas.openxmlformats.org/presentationml/2006/ole">
            <p:oleObj spid="_x0000_s185482" name="Equation" r:id="rId5" imgW="1883160" imgH="447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3" y="1108075"/>
            <a:ext cx="8483600" cy="38163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Candara"/>
                <a:cs typeface="Candara"/>
              </a:rPr>
              <a:t>Procedimento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Candara"/>
                <a:cs typeface="Candara"/>
              </a:rPr>
              <a:t>matemático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</a:rPr>
              <a:t>p</a:t>
            </a:r>
            <a:r>
              <a:rPr lang="en-US" sz="2400" dirty="0" err="1" smtClean="0">
                <a:solidFill>
                  <a:srgbClr val="000090"/>
                </a:solidFill>
                <a:latin typeface="Candara"/>
                <a:cs typeface="Candara"/>
              </a:rPr>
              <a:t>ara</a:t>
            </a:r>
            <a:r>
              <a:rPr lang="en-US" sz="2400" dirty="0" smtClean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</a:rPr>
              <a:t>minimizar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</a:rPr>
              <a:t> Q (soma dos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</a:rPr>
              <a:t>desvios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Candara"/>
                <a:cs typeface="Candara"/>
              </a:rPr>
              <a:t>quadrados</a:t>
            </a:r>
            <a:r>
              <a:rPr lang="en-US" sz="2400" dirty="0">
                <a:solidFill>
                  <a:srgbClr val="000090"/>
                </a:solidFill>
                <a:latin typeface="Candara"/>
                <a:cs typeface="Candara"/>
              </a:rPr>
              <a:t>): </a:t>
            </a:r>
          </a:p>
          <a:p>
            <a:pPr eaLnBrk="1" hangingPunct="1">
              <a:buFont typeface="Wingdings" charset="0"/>
              <a:buAutoNum type="arabicParenBoth"/>
              <a:defRPr/>
            </a:pPr>
            <a:r>
              <a:rPr lang="pt-BR" sz="2400" dirty="0" err="1">
                <a:solidFill>
                  <a:srgbClr val="000090"/>
                </a:solidFill>
                <a:latin typeface="Candara"/>
                <a:cs typeface="Candara"/>
              </a:rPr>
              <a:t>Q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</a:rPr>
              <a:t> deve ser derivado em relação a 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</a:t>
            </a:r>
            <a:r>
              <a:rPr lang="pt-BR" sz="2400" baseline="-250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0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e </a:t>
            </a:r>
            <a:r>
              <a:rPr lang="pt-BR" sz="2400" baseline="-250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1:</a:t>
            </a:r>
          </a:p>
          <a:p>
            <a:pPr eaLnBrk="1" hangingPunct="1">
              <a:buFont typeface="Wingdings" charset="0"/>
              <a:buAutoNum type="arabicParenBoth"/>
              <a:defRPr/>
            </a:pPr>
            <a:endParaRPr lang="pt-BR" sz="24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AutoNum type="arabicParenBoth"/>
              <a:defRPr/>
            </a:pPr>
            <a:endParaRPr lang="pt-BR" sz="24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AutoNum type="arabicParenBoth"/>
              <a:defRPr/>
            </a:pPr>
            <a:endParaRPr lang="pt-BR" sz="24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pt-BR" sz="2400" baseline="-25000" dirty="0" smtClean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pt-BR" sz="24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pt-BR" sz="24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AutoNum type="arabicParenBoth"/>
              <a:defRPr/>
            </a:pPr>
            <a:endParaRPr lang="pt-BR" sz="2400" baseline="-25000" dirty="0">
              <a:solidFill>
                <a:srgbClr val="000090"/>
              </a:solidFill>
              <a:latin typeface="Candara"/>
              <a:cs typeface="Candara"/>
              <a:sym typeface="Symbol" charset="0"/>
            </a:endParaRPr>
          </a:p>
          <a:p>
            <a:pPr eaLnBrk="1" hangingPunct="1">
              <a:buFont typeface="Wingdings" charset="0"/>
              <a:buAutoNum type="arabicParenBoth"/>
              <a:defRPr/>
            </a:pP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Com derivadas parciais igualadas à zero, obtêm-se os valores estimados de </a:t>
            </a:r>
            <a:r>
              <a:rPr lang="pt-BR" sz="2400" baseline="-250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0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 e </a:t>
            </a:r>
            <a:r>
              <a:rPr lang="pt-BR" sz="2400" baseline="-250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1</a:t>
            </a:r>
            <a:r>
              <a:rPr lang="pt-BR" sz="2400" dirty="0">
                <a:solidFill>
                  <a:srgbClr val="000090"/>
                </a:solidFill>
                <a:latin typeface="Candara"/>
                <a:cs typeface="Candara"/>
                <a:sym typeface="Symbol" charset="0"/>
              </a:rPr>
              <a:t>:</a:t>
            </a:r>
          </a:p>
          <a:p>
            <a:pPr eaLnBrk="1" hangingPunct="1">
              <a:buFont typeface="Wingdings" charset="0"/>
              <a:buNone/>
              <a:defRPr/>
            </a:pPr>
            <a:endParaRPr lang="pt-BR" sz="2400" dirty="0">
              <a:solidFill>
                <a:srgbClr val="000090"/>
              </a:solidFill>
              <a:latin typeface="Candara"/>
              <a:cs typeface="Candara"/>
            </a:endParaRPr>
          </a:p>
          <a:p>
            <a:pPr eaLnBrk="1" hangingPunct="1">
              <a:buFont typeface="Wingdings" charset="0"/>
              <a:buNone/>
              <a:defRPr/>
            </a:pPr>
            <a:endParaRPr lang="ru-RU" sz="2400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graphicFrame>
        <p:nvGraphicFramePr>
          <p:cNvPr id="187599" name="Object 207"/>
          <p:cNvGraphicFramePr>
            <a:graphicFrameLocks noChangeAspect="1"/>
          </p:cNvGraphicFramePr>
          <p:nvPr/>
        </p:nvGraphicFramePr>
        <p:xfrm>
          <a:off x="4846638" y="4859338"/>
          <a:ext cx="3240087" cy="1812925"/>
        </p:xfrm>
        <a:graphic>
          <a:graphicData uri="http://schemas.openxmlformats.org/presentationml/2006/ole">
            <p:oleObj spid="_x0000_s187599" name="Equation" r:id="rId4" imgW="1498600" imgH="838200" progId="Equation.3">
              <p:embed/>
            </p:oleObj>
          </a:graphicData>
        </a:graphic>
      </p:graphicFrame>
      <p:graphicFrame>
        <p:nvGraphicFramePr>
          <p:cNvPr id="187600" name="Object 208"/>
          <p:cNvGraphicFramePr>
            <a:graphicFrameLocks noChangeAspect="1"/>
          </p:cNvGraphicFramePr>
          <p:nvPr/>
        </p:nvGraphicFramePr>
        <p:xfrm>
          <a:off x="1349375" y="5586413"/>
          <a:ext cx="2193925" cy="647700"/>
        </p:xfrm>
        <a:graphic>
          <a:graphicData uri="http://schemas.openxmlformats.org/presentationml/2006/ole">
            <p:oleObj spid="_x0000_s187600" name="Equation" r:id="rId5" imgW="813600" imgH="228240" progId="Equation.3">
              <p:embed/>
            </p:oleObj>
          </a:graphicData>
        </a:graphic>
      </p:graphicFrame>
      <p:graphicFrame>
        <p:nvGraphicFramePr>
          <p:cNvPr id="187601" name="Object 209"/>
          <p:cNvGraphicFramePr>
            <a:graphicFrameLocks noChangeAspect="1"/>
          </p:cNvGraphicFramePr>
          <p:nvPr/>
        </p:nvGraphicFramePr>
        <p:xfrm>
          <a:off x="2771775" y="2587625"/>
          <a:ext cx="3313113" cy="1622425"/>
        </p:xfrm>
        <a:graphic>
          <a:graphicData uri="http://schemas.openxmlformats.org/presentationml/2006/ole">
            <p:oleObj spid="_x0000_s187601" name="Equation" r:id="rId6" imgW="1816100" imgH="889000" progId="Equation.3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Estimação dos Parâmetros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28650" y="665163"/>
            <a:ext cx="791527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Como avaliar o quão bem nossa “linha” adere aos dados? 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x-none" sz="4000" b="1" dirty="0" smtClean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x-none" sz="4000" b="1" dirty="0">
              <a:solidFill>
                <a:srgbClr val="CC3300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Calibri"/>
              <a:cs typeface="Calibri"/>
              <a:sym typeface="Wingding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000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Ou seja: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Como avaliar a </a:t>
            </a:r>
            <a:r>
              <a:rPr lang="x-none" sz="4000" b="1" u="sng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qualidade de ajuste </a:t>
            </a:r>
            <a:r>
              <a:rPr lang="x-none" sz="4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do modelo? </a:t>
            </a:r>
            <a:endParaRPr lang="pt-BR" sz="40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0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3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7129463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0" name="Picture 3" descr="Screen Shot 2011-10-18 at 1.40.5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850900"/>
            <a:ext cx="6553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5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da Variância da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906463"/>
            <a:ext cx="91440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5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da Variância da Regressão</a:t>
            </a:r>
          </a:p>
        </p:txBody>
      </p:sp>
      <p:sp>
        <p:nvSpPr>
          <p:cNvPr id="193539" name="Rectangle 1"/>
          <p:cNvSpPr>
            <a:spLocks noChangeArrowheads="1"/>
          </p:cNvSpPr>
          <p:nvPr/>
        </p:nvSpPr>
        <p:spPr bwMode="auto">
          <a:xfrm>
            <a:off x="157163" y="1454150"/>
            <a:ext cx="23574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90"/>
                </a:solidFill>
                <a:latin typeface="Candara" pitchFamily="34" charset="0"/>
              </a:rPr>
              <a:t>Desvio Total </a:t>
            </a:r>
          </a:p>
          <a:p>
            <a:pPr algn="ctr" eaLnBrk="0" hangingPunct="0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Diferença entre dados </a:t>
            </a:r>
          </a:p>
          <a:p>
            <a:pPr algn="ctr" eaLnBrk="0" hangingPunct="0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observados (Y</a:t>
            </a:r>
            <a:r>
              <a:rPr lang="en-US" sz="1400" baseline="-25000">
                <a:solidFill>
                  <a:srgbClr val="000090"/>
                </a:solidFill>
                <a:latin typeface="Candara" pitchFamily="34" charset="0"/>
              </a:rPr>
              <a:t>i</a:t>
            </a:r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) e média de Y</a:t>
            </a:r>
            <a:endParaRPr lang="en-US" sz="1400"/>
          </a:p>
        </p:txBody>
      </p:sp>
      <p:sp>
        <p:nvSpPr>
          <p:cNvPr id="193540" name="Rectangle 5"/>
          <p:cNvSpPr>
            <a:spLocks noChangeArrowheads="1"/>
          </p:cNvSpPr>
          <p:nvPr/>
        </p:nvSpPr>
        <p:spPr bwMode="auto">
          <a:xfrm>
            <a:off x="5543550" y="1498600"/>
            <a:ext cx="3600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90"/>
                </a:solidFill>
                <a:latin typeface="Candara" pitchFamily="34" charset="0"/>
              </a:rPr>
              <a:t>Desvio Não Explicado Pelo Modelo</a:t>
            </a:r>
          </a:p>
          <a:p>
            <a:pPr algn="ctr" eaLnBrk="0" hangingPunct="0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Diferença entre dados  observados (Y</a:t>
            </a:r>
            <a:r>
              <a:rPr lang="en-US" sz="1400" baseline="-25000">
                <a:solidFill>
                  <a:srgbClr val="000090"/>
                </a:solidFill>
                <a:latin typeface="Candara" pitchFamily="34" charset="0"/>
              </a:rPr>
              <a:t>i</a:t>
            </a:r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) </a:t>
            </a:r>
          </a:p>
          <a:p>
            <a:pPr algn="ctr" eaLnBrk="0" hangingPunct="0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e o modelo (linha de regressão) </a:t>
            </a:r>
            <a:endParaRPr lang="en-US" sz="1400" b="1"/>
          </a:p>
        </p:txBody>
      </p:sp>
      <p:sp>
        <p:nvSpPr>
          <p:cNvPr id="193541" name="Rectangle 6"/>
          <p:cNvSpPr>
            <a:spLocks noChangeArrowheads="1"/>
          </p:cNvSpPr>
          <p:nvPr/>
        </p:nvSpPr>
        <p:spPr bwMode="auto">
          <a:xfrm>
            <a:off x="2757488" y="3622675"/>
            <a:ext cx="3154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90"/>
                </a:solidFill>
                <a:latin typeface="Candara" pitchFamily="34" charset="0"/>
              </a:rPr>
              <a:t>Desvio Explicado Pelo Modelo</a:t>
            </a:r>
          </a:p>
          <a:p>
            <a:pPr algn="ctr" eaLnBrk="0" hangingPunct="0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Diferença entre média de Y e </a:t>
            </a:r>
          </a:p>
          <a:p>
            <a:pPr algn="ctr" eaLnBrk="0" hangingPunct="0"/>
            <a:r>
              <a:rPr lang="en-US" sz="1400">
                <a:solidFill>
                  <a:srgbClr val="000090"/>
                </a:solidFill>
                <a:latin typeface="Candara" pitchFamily="34" charset="0"/>
              </a:rPr>
              <a:t>Modelo (linha de regressão)</a:t>
            </a:r>
            <a:endParaRPr lang="en-US" sz="1400"/>
          </a:p>
          <a:p>
            <a:pPr algn="ctr" eaLnBrk="0" hangingPunct="0"/>
            <a:endParaRPr lang="en-US" sz="1400" b="1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193542" name="Rectangle 9"/>
          <p:cNvSpPr>
            <a:spLocks noChangeArrowheads="1"/>
          </p:cNvSpPr>
          <p:nvPr/>
        </p:nvSpPr>
        <p:spPr bwMode="auto">
          <a:xfrm>
            <a:off x="49213" y="952500"/>
            <a:ext cx="9101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90"/>
                </a:solidFill>
                <a:latin typeface="Candara" pitchFamily="34" charset="0"/>
              </a:rPr>
              <a:t>Desvio Total = Desvio Explicado Pelo Modelo + Desvio Não Explicado Pelo Modelo </a:t>
            </a:r>
          </a:p>
        </p:txBody>
      </p:sp>
      <p:pic>
        <p:nvPicPr>
          <p:cNvPr id="193543" name="Picture 2" descr="Screen Shot 2014-07-22 at 9.49.35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92363"/>
            <a:ext cx="24987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4" name="Picture 12" descr="Screen Shot 2014-07-22 at 9.51.24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2370138"/>
            <a:ext cx="25479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5" name="Picture 13" descr="Screen Shot 2014-07-22 at 9.53.15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8300" y="4511675"/>
            <a:ext cx="26320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3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7129463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8" name="Picture 3" descr="Screen Shot 2011-10-18 at 1.40.52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850900"/>
            <a:ext cx="6553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5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da Variância da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032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6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</a:rPr>
              <a:t>Média como um modelo estatístico</a:t>
            </a:r>
            <a:endParaRPr lang="en-GB" sz="1050" dirty="0" smtClean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11275"/>
            <a:ext cx="8648700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maneira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útil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descrever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um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grupo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como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um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todo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: </a:t>
            </a:r>
          </a:p>
          <a:p>
            <a:pPr algn="ctr">
              <a:spcBef>
                <a:spcPts val="1200"/>
              </a:spcBef>
              <a:defRPr/>
            </a:pPr>
            <a:endParaRPr lang="en-GB" sz="3200" b="1" i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marL="457200" indent="-457200" algn="ctr">
              <a:spcBef>
                <a:spcPts val="1200"/>
              </a:spcBef>
              <a:buFont typeface="Arial"/>
              <a:buChar char="•"/>
              <a:defRPr/>
            </a:pP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Qual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é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renda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média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das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famílias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residentes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na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Mooca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? 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  <a:defRPr/>
            </a:pP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Qual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é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altura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média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dos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edifícios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em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São Caetano?  </a:t>
            </a:r>
          </a:p>
          <a:p>
            <a:pPr marL="457200" indent="-457200">
              <a:spcBef>
                <a:spcPts val="1200"/>
              </a:spcBef>
              <a:buFont typeface="Arial"/>
              <a:buChar char="•"/>
              <a:defRPr/>
            </a:pP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Qual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é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o PIB </a:t>
            </a:r>
            <a:r>
              <a:rPr lang="en-GB" sz="3200" b="1" i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médio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dos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municípios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localizados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no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arco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do </a:t>
            </a:r>
            <a:r>
              <a:rPr lang="en-GB" sz="32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desmatamento</a:t>
            </a:r>
            <a:r>
              <a:rPr lang="en-GB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? </a:t>
            </a:r>
            <a:endParaRPr lang="en-GB" sz="2800" b="1" i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algn="ctr">
              <a:spcBef>
                <a:spcPts val="1200"/>
              </a:spcBef>
              <a:defRPr/>
            </a:pPr>
            <a:endParaRPr lang="en-GB" sz="2400" b="1" i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algn="ctr">
              <a:spcBef>
                <a:spcPts val="1200"/>
              </a:spcBef>
              <a:defRPr/>
            </a:pPr>
            <a:endParaRPr lang="en-GB" sz="3200" b="1" i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724" name="Object 140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1050" y="1268413"/>
          <a:ext cx="4679950" cy="722312"/>
        </p:xfrm>
        <a:graphic>
          <a:graphicData uri="http://schemas.openxmlformats.org/presentationml/2006/ole">
            <p:oleObj spid="_x0000_s195724" name="Equation" r:id="rId4" imgW="1562100" imgH="241300" progId="Equation.3">
              <p:embed/>
            </p:oleObj>
          </a:graphicData>
        </a:graphic>
      </p:graphicFrame>
      <p:sp>
        <p:nvSpPr>
          <p:cNvPr id="195726" name="Text Box 4"/>
          <p:cNvSpPr txBox="1">
            <a:spLocks noChangeArrowheads="1"/>
          </p:cNvSpPr>
          <p:nvPr/>
        </p:nvSpPr>
        <p:spPr bwMode="auto">
          <a:xfrm>
            <a:off x="292100" y="2895600"/>
            <a:ext cx="8678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Elevando-se ao quadrado os dois lados da igualdade e fazendo-se a soma para todas as observações de uma determinada amostra tem-se que:</a:t>
            </a:r>
          </a:p>
        </p:txBody>
      </p:sp>
      <p:grpSp>
        <p:nvGrpSpPr>
          <p:cNvPr id="195727" name="Group 15"/>
          <p:cNvGrpSpPr>
            <a:grpSpLocks/>
          </p:cNvGrpSpPr>
          <p:nvPr/>
        </p:nvGrpSpPr>
        <p:grpSpPr bwMode="auto">
          <a:xfrm>
            <a:off x="665163" y="5192713"/>
            <a:ext cx="8040687" cy="1149350"/>
            <a:chOff x="510" y="2658"/>
            <a:chExt cx="5065" cy="724"/>
          </a:xfrm>
        </p:grpSpPr>
        <p:sp>
          <p:nvSpPr>
            <p:cNvPr id="195735" name="AutoShape 6"/>
            <p:cNvSpPr>
              <a:spLocks/>
            </p:cNvSpPr>
            <p:nvPr/>
          </p:nvSpPr>
          <p:spPr bwMode="auto">
            <a:xfrm rot="-5400000">
              <a:off x="1701" y="2432"/>
              <a:ext cx="227" cy="680"/>
            </a:xfrm>
            <a:prstGeom prst="leftBrace">
              <a:avLst>
                <a:gd name="adj1" fmla="val 249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195736" name="Text Box 7"/>
            <p:cNvSpPr txBox="1">
              <a:spLocks noChangeArrowheads="1"/>
            </p:cNvSpPr>
            <p:nvPr/>
          </p:nvSpPr>
          <p:spPr bwMode="auto">
            <a:xfrm>
              <a:off x="510" y="2935"/>
              <a:ext cx="139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800">
                  <a:solidFill>
                    <a:srgbClr val="000090"/>
                  </a:solidFill>
                  <a:latin typeface="Candara" pitchFamily="34" charset="0"/>
                </a:rPr>
                <a:t>Soma dos quadrados total (SQT)</a:t>
              </a:r>
            </a:p>
          </p:txBody>
        </p:sp>
        <p:sp>
          <p:nvSpPr>
            <p:cNvPr id="195737" name="AutoShape 8"/>
            <p:cNvSpPr>
              <a:spLocks/>
            </p:cNvSpPr>
            <p:nvPr/>
          </p:nvSpPr>
          <p:spPr bwMode="auto">
            <a:xfrm rot="-5400000">
              <a:off x="2699" y="2295"/>
              <a:ext cx="181" cy="907"/>
            </a:xfrm>
            <a:prstGeom prst="leftBrace">
              <a:avLst>
                <a:gd name="adj1" fmla="val 4175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195738" name="Text Box 9"/>
            <p:cNvSpPr txBox="1">
              <a:spLocks noChangeArrowheads="1"/>
            </p:cNvSpPr>
            <p:nvPr/>
          </p:nvSpPr>
          <p:spPr bwMode="auto">
            <a:xfrm>
              <a:off x="2049" y="2975"/>
              <a:ext cx="15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800">
                  <a:solidFill>
                    <a:srgbClr val="000090"/>
                  </a:solidFill>
                  <a:latin typeface="Candara" pitchFamily="34" charset="0"/>
                </a:rPr>
                <a:t>Soma dos quadrados do modelo (SQM)</a:t>
              </a:r>
            </a:p>
          </p:txBody>
        </p:sp>
        <p:sp>
          <p:nvSpPr>
            <p:cNvPr id="195739" name="AutoShape 10"/>
            <p:cNvSpPr>
              <a:spLocks/>
            </p:cNvSpPr>
            <p:nvPr/>
          </p:nvSpPr>
          <p:spPr bwMode="auto">
            <a:xfrm rot="-5400000">
              <a:off x="3651" y="2295"/>
              <a:ext cx="181" cy="907"/>
            </a:xfrm>
            <a:prstGeom prst="leftBrace">
              <a:avLst>
                <a:gd name="adj1" fmla="val 4175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90"/>
                </a:solidFill>
                <a:latin typeface="Candara" pitchFamily="34" charset="0"/>
              </a:endParaRPr>
            </a:p>
          </p:txBody>
        </p:sp>
        <p:sp>
          <p:nvSpPr>
            <p:cNvPr id="195740" name="Text Box 11"/>
            <p:cNvSpPr txBox="1">
              <a:spLocks noChangeArrowheads="1"/>
            </p:cNvSpPr>
            <p:nvPr/>
          </p:nvSpPr>
          <p:spPr bwMode="auto">
            <a:xfrm>
              <a:off x="4001" y="2888"/>
              <a:ext cx="157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800">
                  <a:solidFill>
                    <a:srgbClr val="000090"/>
                  </a:solidFill>
                  <a:latin typeface="Candara" pitchFamily="34" charset="0"/>
                </a:rPr>
                <a:t>Soma dos quadrados residual (SQR)</a:t>
              </a:r>
            </a:p>
          </p:txBody>
        </p:sp>
        <p:sp>
          <p:nvSpPr>
            <p:cNvPr id="195741" name="Line 12"/>
            <p:cNvSpPr>
              <a:spLocks noChangeShapeType="1"/>
            </p:cNvSpPr>
            <p:nvPr/>
          </p:nvSpPr>
          <p:spPr bwMode="auto">
            <a:xfrm flipH="1">
              <a:off x="1292" y="2885"/>
              <a:ext cx="49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2" name="Line 13"/>
            <p:cNvSpPr>
              <a:spLocks noChangeShapeType="1"/>
            </p:cNvSpPr>
            <p:nvPr/>
          </p:nvSpPr>
          <p:spPr bwMode="auto">
            <a:xfrm>
              <a:off x="2786" y="2804"/>
              <a:ext cx="3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3" name="Line 14"/>
            <p:cNvSpPr>
              <a:spLocks noChangeShapeType="1"/>
            </p:cNvSpPr>
            <p:nvPr/>
          </p:nvSpPr>
          <p:spPr bwMode="auto">
            <a:xfrm>
              <a:off x="3742" y="2885"/>
              <a:ext cx="31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728" name="Text Box 7"/>
          <p:cNvSpPr txBox="1">
            <a:spLocks noChangeArrowheads="1"/>
          </p:cNvSpPr>
          <p:nvPr/>
        </p:nvSpPr>
        <p:spPr bwMode="auto">
          <a:xfrm>
            <a:off x="1042988" y="1844675"/>
            <a:ext cx="839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Desvio </a:t>
            </a:r>
          </a:p>
          <a:p>
            <a:pPr algn="ctr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Total </a:t>
            </a:r>
          </a:p>
        </p:txBody>
      </p:sp>
      <p:sp>
        <p:nvSpPr>
          <p:cNvPr id="195729" name="Text Box 7"/>
          <p:cNvSpPr txBox="1">
            <a:spLocks noChangeArrowheads="1"/>
          </p:cNvSpPr>
          <p:nvPr/>
        </p:nvSpPr>
        <p:spPr bwMode="auto">
          <a:xfrm>
            <a:off x="3267075" y="2060575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Desvio Explicado </a:t>
            </a:r>
          </a:p>
          <a:p>
            <a:pPr algn="ctr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pelo Modelo</a:t>
            </a:r>
          </a:p>
        </p:txBody>
      </p:sp>
      <p:sp>
        <p:nvSpPr>
          <p:cNvPr id="195730" name="Text Box 7"/>
          <p:cNvSpPr txBox="1">
            <a:spLocks noChangeArrowheads="1"/>
          </p:cNvSpPr>
          <p:nvPr/>
        </p:nvSpPr>
        <p:spPr bwMode="auto">
          <a:xfrm>
            <a:off x="6445250" y="2060575"/>
            <a:ext cx="2284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Desvio Não-explicado </a:t>
            </a:r>
          </a:p>
          <a:p>
            <a:pPr algn="ctr"/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pelo Modelo</a:t>
            </a:r>
          </a:p>
        </p:txBody>
      </p:sp>
      <p:sp>
        <p:nvSpPr>
          <p:cNvPr id="195731" name="Line 12"/>
          <p:cNvSpPr>
            <a:spLocks noChangeShapeType="1"/>
          </p:cNvSpPr>
          <p:nvPr/>
        </p:nvSpPr>
        <p:spPr bwMode="auto">
          <a:xfrm flipH="1">
            <a:off x="1835150" y="1916113"/>
            <a:ext cx="7921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732" name="Line 13"/>
          <p:cNvSpPr>
            <a:spLocks noChangeShapeType="1"/>
          </p:cNvSpPr>
          <p:nvPr/>
        </p:nvSpPr>
        <p:spPr bwMode="auto">
          <a:xfrm flipH="1">
            <a:off x="4284663" y="184467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733" name="Line 12"/>
          <p:cNvSpPr>
            <a:spLocks noChangeShapeType="1"/>
          </p:cNvSpPr>
          <p:nvPr/>
        </p:nvSpPr>
        <p:spPr bwMode="auto">
          <a:xfrm>
            <a:off x="6011863" y="1916113"/>
            <a:ext cx="10080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Inferência: Análise da Variância</a:t>
            </a:r>
          </a:p>
        </p:txBody>
      </p:sp>
      <p:graphicFrame>
        <p:nvGraphicFramePr>
          <p:cNvPr id="195725" name="Object 1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19313" y="4300538"/>
          <a:ext cx="4384675" cy="871537"/>
        </p:xfrm>
        <a:graphic>
          <a:graphicData uri="http://schemas.openxmlformats.org/presentationml/2006/ole">
            <p:oleObj spid="_x0000_s195725" name="Equation" r:id="rId5" imgW="2285640" imgH="447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770" name="Object 13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14588" y="1354138"/>
          <a:ext cx="4384675" cy="871537"/>
        </p:xfrm>
        <a:graphic>
          <a:graphicData uri="http://schemas.openxmlformats.org/presentationml/2006/ole">
            <p:oleObj spid="_x0000_s197770" name="Equation" r:id="rId4" imgW="2285640" imgH="447840" progId="Equation.3">
              <p:embed/>
            </p:oleObj>
          </a:graphicData>
        </a:graphic>
      </p:graphicFrame>
      <p:sp>
        <p:nvSpPr>
          <p:cNvPr id="197772" name="Rectangle 12"/>
          <p:cNvSpPr>
            <a:spLocks noChangeArrowheads="1"/>
          </p:cNvSpPr>
          <p:nvPr/>
        </p:nvSpPr>
        <p:spPr bwMode="auto">
          <a:xfrm>
            <a:off x="317500" y="3111500"/>
            <a:ext cx="3095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latin typeface="Candara" pitchFamily="34" charset="0"/>
              </a:rPr>
              <a:t>Se </a:t>
            </a:r>
            <a:r>
              <a:rPr lang="pt-BR">
                <a:solidFill>
                  <a:srgbClr val="FF0000"/>
                </a:solidFill>
                <a:latin typeface="Candara" pitchFamily="34" charset="0"/>
              </a:rPr>
              <a:t>SQT</a:t>
            </a:r>
            <a:r>
              <a:rPr lang="pt-BR">
                <a:latin typeface="Candara" pitchFamily="34" charset="0"/>
              </a:rPr>
              <a:t>=0, então todas as observações Y são iguais.</a:t>
            </a:r>
          </a:p>
          <a:p>
            <a:pPr eaLnBrk="0" hangingPunct="0"/>
            <a:r>
              <a:rPr lang="pt-BR">
                <a:latin typeface="Candara" pitchFamily="34" charset="0"/>
              </a:rPr>
              <a:t> </a:t>
            </a:r>
          </a:p>
          <a:p>
            <a:pPr eaLnBrk="0" hangingPunct="0"/>
            <a:r>
              <a:rPr lang="pt-BR">
                <a:latin typeface="Candara" pitchFamily="34" charset="0"/>
              </a:rPr>
              <a:t>Quanto maior for </a:t>
            </a:r>
            <a:r>
              <a:rPr lang="pt-BR">
                <a:solidFill>
                  <a:srgbClr val="FF0000"/>
                </a:solidFill>
                <a:latin typeface="Candara" pitchFamily="34" charset="0"/>
              </a:rPr>
              <a:t>SQT</a:t>
            </a:r>
            <a:r>
              <a:rPr lang="pt-BR">
                <a:latin typeface="Candara" pitchFamily="34" charset="0"/>
              </a:rPr>
              <a:t>, maior será a variação entre os </a:t>
            </a:r>
            <a:r>
              <a:rPr lang="pt-BR" i="1">
                <a:latin typeface="Candara" pitchFamily="34" charset="0"/>
              </a:rPr>
              <a:t>Y´</a:t>
            </a:r>
            <a:r>
              <a:rPr lang="pt-BR">
                <a:latin typeface="Candara" pitchFamily="34" charset="0"/>
              </a:rPr>
              <a:t>s.</a:t>
            </a:r>
          </a:p>
          <a:p>
            <a:pPr eaLnBrk="0" hangingPunct="0"/>
            <a:endParaRPr lang="pt-BR">
              <a:latin typeface="Candara" pitchFamily="34" charset="0"/>
            </a:endParaRPr>
          </a:p>
          <a:p>
            <a:pPr eaLnBrk="0" hangingPunct="0"/>
            <a:r>
              <a:rPr lang="pt-BR">
                <a:solidFill>
                  <a:srgbClr val="FF0000"/>
                </a:solidFill>
                <a:latin typeface="Candara" pitchFamily="34" charset="0"/>
              </a:rPr>
              <a:t>SQT</a:t>
            </a:r>
            <a:r>
              <a:rPr lang="pt-BR">
                <a:latin typeface="Candara" pitchFamily="34" charset="0"/>
              </a:rPr>
              <a:t> é uma medida da variação dos </a:t>
            </a:r>
            <a:r>
              <a:rPr lang="pt-BR" i="1">
                <a:latin typeface="Candara" pitchFamily="34" charset="0"/>
              </a:rPr>
              <a:t>Y</a:t>
            </a:r>
            <a:r>
              <a:rPr lang="pt-BR">
                <a:latin typeface="Candara" pitchFamily="34" charset="0"/>
              </a:rPr>
              <a:t>´s quando não se leva em consideração a variável independente </a:t>
            </a:r>
            <a:r>
              <a:rPr lang="pt-BR" i="1">
                <a:latin typeface="Candara" pitchFamily="34" charset="0"/>
              </a:rPr>
              <a:t>X</a:t>
            </a:r>
            <a:r>
              <a:rPr lang="pt-BR">
                <a:latin typeface="Candara" pitchFamily="34" charset="0"/>
              </a:rPr>
              <a:t>.</a:t>
            </a:r>
          </a:p>
        </p:txBody>
      </p:sp>
      <p:sp>
        <p:nvSpPr>
          <p:cNvPr id="197773" name="Line 16"/>
          <p:cNvSpPr>
            <a:spLocks noChangeShapeType="1"/>
          </p:cNvSpPr>
          <p:nvPr/>
        </p:nvSpPr>
        <p:spPr bwMode="auto">
          <a:xfrm>
            <a:off x="3635375" y="3141663"/>
            <a:ext cx="0" cy="3716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7774" name="Line 17"/>
          <p:cNvSpPr>
            <a:spLocks noChangeShapeType="1"/>
          </p:cNvSpPr>
          <p:nvPr/>
        </p:nvSpPr>
        <p:spPr bwMode="auto">
          <a:xfrm flipH="1">
            <a:off x="2124075" y="23495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7775" name="Text Box 18"/>
          <p:cNvSpPr txBox="1">
            <a:spLocks noChangeArrowheads="1"/>
          </p:cNvSpPr>
          <p:nvPr/>
        </p:nvSpPr>
        <p:spPr bwMode="auto">
          <a:xfrm>
            <a:off x="6613525" y="3333750"/>
            <a:ext cx="26289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ndara" pitchFamily="34" charset="0"/>
              </a:rPr>
              <a:t>Se </a:t>
            </a:r>
            <a:r>
              <a:rPr lang="pt-BR">
                <a:solidFill>
                  <a:srgbClr val="FF0000"/>
                </a:solidFill>
                <a:latin typeface="Candara" pitchFamily="34" charset="0"/>
              </a:rPr>
              <a:t>SQR</a:t>
            </a:r>
            <a:r>
              <a:rPr lang="pt-BR">
                <a:latin typeface="Candara" pitchFamily="34" charset="0"/>
              </a:rPr>
              <a:t> = 0, então as observações caem na linha de regressão.</a:t>
            </a:r>
          </a:p>
          <a:p>
            <a:endParaRPr lang="pt-BR">
              <a:latin typeface="Candara" pitchFamily="34" charset="0"/>
            </a:endParaRPr>
          </a:p>
          <a:p>
            <a:r>
              <a:rPr lang="pt-BR">
                <a:latin typeface="Candara" pitchFamily="34" charset="0"/>
              </a:rPr>
              <a:t>Quanto maior </a:t>
            </a:r>
            <a:r>
              <a:rPr lang="pt-BR">
                <a:solidFill>
                  <a:srgbClr val="FF0000"/>
                </a:solidFill>
                <a:latin typeface="Candara" pitchFamily="34" charset="0"/>
              </a:rPr>
              <a:t>SQR</a:t>
            </a:r>
            <a:r>
              <a:rPr lang="pt-BR">
                <a:latin typeface="Candara" pitchFamily="34" charset="0"/>
              </a:rPr>
              <a:t>, maior será a variação das observações </a:t>
            </a:r>
            <a:r>
              <a:rPr lang="pt-BR" i="1">
                <a:latin typeface="Candara" pitchFamily="34" charset="0"/>
              </a:rPr>
              <a:t>Y</a:t>
            </a:r>
            <a:r>
              <a:rPr lang="pt-BR">
                <a:latin typeface="Candara" pitchFamily="34" charset="0"/>
              </a:rPr>
              <a:t> </a:t>
            </a:r>
          </a:p>
          <a:p>
            <a:r>
              <a:rPr lang="pt-BR">
                <a:latin typeface="Candara" pitchFamily="34" charset="0"/>
              </a:rPr>
              <a:t>ao redor da linha de regressão. </a:t>
            </a:r>
          </a:p>
          <a:p>
            <a:endParaRPr lang="en-US">
              <a:latin typeface="Candara" pitchFamily="34" charset="0"/>
            </a:endParaRPr>
          </a:p>
        </p:txBody>
      </p:sp>
      <p:sp>
        <p:nvSpPr>
          <p:cNvPr id="197776" name="Line 19"/>
          <p:cNvSpPr>
            <a:spLocks noChangeShapeType="1"/>
          </p:cNvSpPr>
          <p:nvPr/>
        </p:nvSpPr>
        <p:spPr bwMode="auto">
          <a:xfrm>
            <a:off x="6484938" y="3119438"/>
            <a:ext cx="20637" cy="37385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7777" name="Text Box 20"/>
          <p:cNvSpPr txBox="1">
            <a:spLocks noChangeArrowheads="1"/>
          </p:cNvSpPr>
          <p:nvPr/>
        </p:nvSpPr>
        <p:spPr bwMode="auto">
          <a:xfrm>
            <a:off x="3711575" y="3929063"/>
            <a:ext cx="2952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ndara" pitchFamily="34" charset="0"/>
              </a:rPr>
              <a:t>Se a linha de regressão for horizontal, de modo </a:t>
            </a:r>
          </a:p>
          <a:p>
            <a:endParaRPr lang="pt-BR">
              <a:latin typeface="Candara" pitchFamily="34" charset="0"/>
            </a:endParaRPr>
          </a:p>
          <a:p>
            <a:r>
              <a:rPr lang="pt-BR">
                <a:latin typeface="Candara" pitchFamily="34" charset="0"/>
              </a:rPr>
              <a:t>que                            então </a:t>
            </a:r>
            <a:r>
              <a:rPr lang="pt-BR">
                <a:solidFill>
                  <a:srgbClr val="FF0000"/>
                </a:solidFill>
                <a:latin typeface="Candara" pitchFamily="34" charset="0"/>
              </a:rPr>
              <a:t>SQM</a:t>
            </a:r>
            <a:r>
              <a:rPr lang="pt-BR">
                <a:latin typeface="Candara" pitchFamily="34" charset="0"/>
              </a:rPr>
              <a:t> = 0.</a:t>
            </a:r>
            <a:endParaRPr lang="en-US">
              <a:latin typeface="Candara" pitchFamily="34" charset="0"/>
            </a:endParaRPr>
          </a:p>
        </p:txBody>
      </p:sp>
      <p:sp>
        <p:nvSpPr>
          <p:cNvPr id="197778" name="Line 37"/>
          <p:cNvSpPr>
            <a:spLocks noChangeShapeType="1"/>
          </p:cNvSpPr>
          <p:nvPr/>
        </p:nvSpPr>
        <p:spPr bwMode="auto">
          <a:xfrm>
            <a:off x="6732588" y="2276475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97771" name="Object 13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86250" y="4567238"/>
          <a:ext cx="1368425" cy="682625"/>
        </p:xfrm>
        <a:graphic>
          <a:graphicData uri="http://schemas.openxmlformats.org/presentationml/2006/ole">
            <p:oleObj spid="_x0000_s197771" name="Equation" r:id="rId5" imgW="622030" imgH="279279" progId="Equation.3">
              <p:embed/>
            </p:oleObj>
          </a:graphicData>
        </a:graphic>
      </p:graphicFrame>
      <p:sp>
        <p:nvSpPr>
          <p:cNvPr id="197779" name="Line 49"/>
          <p:cNvSpPr>
            <a:spLocks noChangeShapeType="1"/>
          </p:cNvSpPr>
          <p:nvPr/>
        </p:nvSpPr>
        <p:spPr bwMode="auto">
          <a:xfrm>
            <a:off x="4932363" y="2420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Particionando a Soma dos Quadrados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766175" cy="5516562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z="3600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SQT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otal</a:t>
            </a:r>
            <a:r>
              <a:rPr lang="pt-BR" sz="3600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 = SQM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odelo</a:t>
            </a:r>
            <a:r>
              <a:rPr lang="pt-BR" sz="3600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 + SQR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esíduos</a:t>
            </a:r>
            <a:r>
              <a:rPr lang="pt-BR" smtClean="0">
                <a:latin typeface="Candara" pitchFamily="34" charset="0"/>
                <a:cs typeface="Calibri" pitchFamily="34" charset="0"/>
              </a:rPr>
              <a:t>.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z="2000" smtClean="0">
              <a:latin typeface="Candara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z="2000" smtClean="0">
              <a:latin typeface="Candara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mtClean="0">
                <a:latin typeface="Candara" pitchFamily="34" charset="0"/>
                <a:cs typeface="Calibri" pitchFamily="34" charset="0"/>
              </a:rPr>
              <a:t>	Um modo de se saber quão útil será a linha de regressão para a predição é verificar quanto da 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SQT</a:t>
            </a:r>
            <a:r>
              <a:rPr lang="pt-BR" smtClean="0">
                <a:latin typeface="Candara" pitchFamily="34" charset="0"/>
                <a:cs typeface="Calibri" pitchFamily="34" charset="0"/>
              </a:rPr>
              <a:t> está na 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SQM</a:t>
            </a:r>
            <a:r>
              <a:rPr lang="pt-BR" smtClean="0">
                <a:latin typeface="Candara" pitchFamily="34" charset="0"/>
                <a:cs typeface="Calibri" pitchFamily="34" charset="0"/>
              </a:rPr>
              <a:t> e quanto está na 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SQR</a:t>
            </a:r>
            <a:r>
              <a:rPr lang="pt-BR" smtClean="0">
                <a:latin typeface="Candara" pitchFamily="34" charset="0"/>
                <a:cs typeface="Calibri" pitchFamily="34" charset="0"/>
              </a:rPr>
              <a:t>.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mtClean="0">
                <a:latin typeface="Candara" pitchFamily="34" charset="0"/>
                <a:cs typeface="Calibri" pitchFamily="34" charset="0"/>
              </a:rPr>
              <a:t>    Idealmente, gostaríamos que 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SQM</a:t>
            </a:r>
            <a:r>
              <a:rPr lang="pt-BR" smtClean="0">
                <a:latin typeface="Candara" pitchFamily="34" charset="0"/>
                <a:cs typeface="Calibri" pitchFamily="34" charset="0"/>
              </a:rPr>
              <a:t> fosse muito maior que </a:t>
            </a:r>
            <a:r>
              <a:rPr lang="pt-BR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SQR</a:t>
            </a:r>
            <a:r>
              <a:rPr lang="pt-BR" smtClean="0">
                <a:latin typeface="Candara" pitchFamily="34" charset="0"/>
                <a:cs typeface="Calibri" pitchFamily="34" charset="0"/>
              </a:rPr>
              <a:t>.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mtClean="0">
                <a:latin typeface="Candara" pitchFamily="34" charset="0"/>
                <a:cs typeface="Calibri" pitchFamily="34" charset="0"/>
              </a:rPr>
              <a:t>    </a:t>
            </a:r>
            <a:endParaRPr lang="pt-BR" sz="2000" smtClean="0">
              <a:latin typeface="Candara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z="2000" smtClean="0">
              <a:latin typeface="Candara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mtClean="0">
                <a:latin typeface="Candara" pitchFamily="34" charset="0"/>
                <a:cs typeface="Calibri" pitchFamily="34" charset="0"/>
              </a:rPr>
              <a:t>    Gostaríamos, portanto, que                fosse próximo de 1.</a:t>
            </a:r>
          </a:p>
        </p:txBody>
      </p:sp>
      <p:graphicFrame>
        <p:nvGraphicFramePr>
          <p:cNvPr id="199752" name="Object 72"/>
          <p:cNvGraphicFramePr>
            <a:graphicFrameLocks noChangeAspect="1"/>
          </p:cNvGraphicFramePr>
          <p:nvPr/>
        </p:nvGraphicFramePr>
        <p:xfrm>
          <a:off x="4624388" y="5111750"/>
          <a:ext cx="1092200" cy="1123950"/>
        </p:xfrm>
        <a:graphic>
          <a:graphicData uri="http://schemas.openxmlformats.org/presentationml/2006/ole">
            <p:oleObj spid="_x0000_s199752" name="Equation" r:id="rId4" imgW="406224" imgH="418918" progId="Equation.3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Particionando a Soma dos Quadrados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36638"/>
            <a:ext cx="8139113" cy="5472112"/>
          </a:xfrm>
        </p:spPr>
        <p:txBody>
          <a:bodyPr/>
          <a:lstStyle/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Uma medida do efeito de 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X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em reduzir a variabilidade do 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é:</a:t>
            </a: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z="18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							Note que: </a:t>
            </a:r>
            <a:r>
              <a:rPr lang="pt-BR" sz="1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0 </a:t>
            </a:r>
            <a:r>
              <a:rPr lang="pt-BR" sz="1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</a:t>
            </a:r>
            <a:r>
              <a:rPr lang="pt-BR" sz="1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 R</a:t>
            </a:r>
            <a:r>
              <a:rPr lang="pt-BR" sz="1800" b="1" baseline="300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2</a:t>
            </a:r>
            <a:r>
              <a:rPr lang="pt-BR" sz="1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 </a:t>
            </a:r>
            <a:r>
              <a:rPr lang="pt-BR" sz="1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Symbol" pitchFamily="18" charset="2"/>
              </a:rPr>
              <a:t></a:t>
            </a:r>
            <a:r>
              <a:rPr lang="pt-BR" sz="1800" b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  <a:sym typeface="Mathematica1"/>
              </a:rPr>
              <a:t> 1</a:t>
            </a:r>
            <a:endParaRPr lang="pt-BR" sz="1800" b="1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z="1800" b="1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  <a:sym typeface="Mathematica1"/>
            </a:endParaRP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pt-BR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  <a:sym typeface="Mathematica1"/>
              </a:rPr>
              <a:t>R</a:t>
            </a:r>
            <a:r>
              <a:rPr lang="pt-BR" baseline="3000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  <a:sym typeface="Mathematica1"/>
              </a:rPr>
              <a:t>2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é denominado </a:t>
            </a:r>
            <a:r>
              <a:rPr lang="pt-BR" b="1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coeficiente de determinação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. Em um modelo de regressão simples, o coeficiente de determinação é o quadrado do coeficiente de correlação de Pearson (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r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) entre 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 e </a:t>
            </a:r>
            <a:r>
              <a:rPr lang="pt-BR" i="1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X</a:t>
            </a: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. Note que em um modelo de regressão simples </a:t>
            </a: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pt-BR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</p:txBody>
      </p:sp>
      <p:graphicFrame>
        <p:nvGraphicFramePr>
          <p:cNvPr id="201868" name="Object 1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58888" y="2044700"/>
          <a:ext cx="4392612" cy="823913"/>
        </p:xfrm>
        <a:graphic>
          <a:graphicData uri="http://schemas.openxmlformats.org/presentationml/2006/ole">
            <p:oleObj spid="_x0000_s201868" name="Equation" r:id="rId4" imgW="2235200" imgH="419100" progId="Equation.3">
              <p:embed/>
            </p:oleObj>
          </a:graphicData>
        </a:graphic>
      </p:graphicFrame>
      <p:graphicFrame>
        <p:nvGraphicFramePr>
          <p:cNvPr id="201869" name="Object 1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5800725"/>
          <a:ext cx="4679950" cy="860425"/>
        </p:xfrm>
        <a:graphic>
          <a:graphicData uri="http://schemas.openxmlformats.org/presentationml/2006/ole">
            <p:oleObj spid="_x0000_s201869" name="Equation" r:id="rId5" imgW="1447172" imgH="266584" progId="Equation.3">
              <p:embed/>
            </p:oleObj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Coeficiente de Determinação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665288"/>
            <a:ext cx="8139113" cy="4537075"/>
          </a:xfrm>
        </p:spPr>
        <p:txBody>
          <a:bodyPr/>
          <a:lstStyle/>
          <a:p>
            <a:pPr marL="381000" indent="-381000" algn="just"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Temos dois casos extremos:</a:t>
            </a:r>
          </a:p>
          <a:p>
            <a:pPr marL="381000" indent="-381000" algn="just"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algn="just">
              <a:spcBef>
                <a:spcPct val="0"/>
              </a:spcBef>
              <a:buFont typeface="Wingdings" charset="0"/>
              <a:buNone/>
              <a:defRPr/>
            </a:pPr>
            <a:r>
              <a:rPr lang="pt-BR" b="1" dirty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R</a:t>
            </a:r>
            <a:r>
              <a:rPr lang="pt-BR" b="1" baseline="30000" dirty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2 </a:t>
            </a:r>
            <a:r>
              <a:rPr lang="pt-BR" b="1" dirty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= 1 </a:t>
            </a:r>
            <a:r>
              <a:rPr lang="pt-BR" b="1" dirty="0" smtClean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todas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as observações caem na linha de regressão  ajustada.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A variável </a:t>
            </a:r>
            <a:r>
              <a:rPr lang="pt-BR" dirty="0" err="1">
                <a:solidFill>
                  <a:srgbClr val="000090"/>
                </a:solidFill>
                <a:latin typeface="Candara"/>
                <a:cs typeface="Candara"/>
              </a:rPr>
              <a:t>preditora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i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explica toda a variação nas observações.</a:t>
            </a:r>
          </a:p>
          <a:p>
            <a:pPr marL="381000" indent="-381000" algn="just">
              <a:spcBef>
                <a:spcPct val="0"/>
              </a:spcBef>
              <a:buFont typeface="Wingdings" charset="0"/>
              <a:buAutoNum type="arabicPeriod"/>
              <a:defRPr/>
            </a:pPr>
            <a:endParaRPr lang="pt-BR" dirty="0">
              <a:solidFill>
                <a:srgbClr val="000090"/>
              </a:solidFill>
              <a:latin typeface="Candara"/>
              <a:cs typeface="Candara"/>
            </a:endParaRPr>
          </a:p>
          <a:p>
            <a:pPr marL="0" indent="0" algn="just">
              <a:spcBef>
                <a:spcPct val="0"/>
              </a:spcBef>
              <a:buFont typeface="Wingdings" charset="0"/>
              <a:buNone/>
              <a:defRPr/>
            </a:pPr>
            <a:r>
              <a:rPr lang="pt-BR" b="1" dirty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R</a:t>
            </a:r>
            <a:r>
              <a:rPr lang="pt-BR" b="1" baseline="30000" dirty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2 </a:t>
            </a:r>
            <a:r>
              <a:rPr lang="pt-BR" b="1" dirty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= 0 </a:t>
            </a:r>
            <a:r>
              <a:rPr lang="pt-BR" b="1" dirty="0" smtClean="0">
                <a:solidFill>
                  <a:srgbClr val="800000"/>
                </a:solidFill>
                <a:latin typeface="Candara"/>
                <a:cs typeface="Candara"/>
                <a:sym typeface="Mathematica1" charset="0"/>
              </a:rPr>
              <a:t>     </a:t>
            </a:r>
            <a:r>
              <a:rPr lang="pt-BR" dirty="0" smtClean="0">
                <a:solidFill>
                  <a:srgbClr val="000090"/>
                </a:solidFill>
                <a:latin typeface="Candara"/>
                <a:cs typeface="Candara"/>
              </a:rPr>
              <a:t>isto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ocorre quando 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b</a:t>
            </a:r>
            <a:r>
              <a:rPr lang="pt-BR" i="1" baseline="-25000" dirty="0">
                <a:solidFill>
                  <a:srgbClr val="000090"/>
                </a:solidFill>
                <a:latin typeface="Candara"/>
                <a:cs typeface="Candara"/>
              </a:rPr>
              <a:t>1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= 0. Não existe relação linear em </a:t>
            </a:r>
            <a:r>
              <a:rPr lang="pt-BR" i="1" dirty="0" err="1">
                <a:solidFill>
                  <a:srgbClr val="000090"/>
                </a:solidFill>
                <a:latin typeface="Candara"/>
                <a:cs typeface="Candara"/>
              </a:rPr>
              <a:t>Y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e </a:t>
            </a:r>
            <a:r>
              <a:rPr lang="pt-BR" i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. A variável </a:t>
            </a:r>
            <a:r>
              <a:rPr lang="pt-BR" i="1" dirty="0" err="1">
                <a:solidFill>
                  <a:srgbClr val="000090"/>
                </a:solidFill>
                <a:latin typeface="Candara"/>
                <a:cs typeface="Candara"/>
              </a:rPr>
              <a:t>X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 não ajuda a explicar a variação dos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 Y</a:t>
            </a:r>
            <a:r>
              <a:rPr lang="pt-BR" i="1" baseline="-25000" dirty="0">
                <a:solidFill>
                  <a:srgbClr val="000090"/>
                </a:solidFill>
                <a:latin typeface="Candara"/>
                <a:cs typeface="Candara"/>
              </a:rPr>
              <a:t>i</a:t>
            </a:r>
            <a:r>
              <a:rPr lang="pt-BR" i="1" dirty="0">
                <a:solidFill>
                  <a:srgbClr val="000090"/>
                </a:solidFill>
                <a:latin typeface="Candara"/>
                <a:cs typeface="Candara"/>
              </a:rPr>
              <a:t> </a:t>
            </a:r>
            <a:r>
              <a:rPr lang="pt-BR" dirty="0">
                <a:solidFill>
                  <a:srgbClr val="000090"/>
                </a:solidFill>
                <a:latin typeface="Candara"/>
                <a:cs typeface="Candara"/>
              </a:rPr>
              <a:t>.</a:t>
            </a:r>
            <a:endParaRPr lang="en-US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Coeficiente de Determinação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4"/>
          <p:cNvSpPr txBox="1">
            <a:spLocks noChangeArrowheads="1"/>
          </p:cNvSpPr>
          <p:nvPr/>
        </p:nvSpPr>
        <p:spPr bwMode="auto">
          <a:xfrm>
            <a:off x="481013" y="455613"/>
            <a:ext cx="821213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90"/>
                </a:solidFill>
                <a:latin typeface="Calibri" pitchFamily="34" charset="0"/>
                <a:sym typeface="Wingdings" pitchFamily="2" charset="2"/>
              </a:rPr>
              <a:t>Outra maneira de avaliar o modelo utilizando a soma dos quadrados é por meio do </a:t>
            </a:r>
            <a:r>
              <a:rPr lang="en-US" sz="4800" b="1">
                <a:solidFill>
                  <a:srgbClr val="CC3300"/>
                </a:solidFill>
                <a:latin typeface="Calibri" pitchFamily="34" charset="0"/>
                <a:sym typeface="Wingdings" pitchFamily="2" charset="2"/>
              </a:rPr>
              <a:t>Teste F</a:t>
            </a:r>
          </a:p>
          <a:p>
            <a:pPr algn="ctr"/>
            <a:endParaRPr lang="en-US" sz="4800" b="1">
              <a:solidFill>
                <a:srgbClr val="CC3300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n-US" sz="3200">
                <a:solidFill>
                  <a:srgbClr val="000090"/>
                </a:solidFill>
                <a:latin typeface="Calibri" pitchFamily="34" charset="0"/>
                <a:sym typeface="Wingdings" pitchFamily="2" charset="2"/>
              </a:rPr>
              <a:t>O Teste F tem por base a razão F, que é a razão de melhoria devida ao modelo e a diferença entre o modelo e os dados observas</a:t>
            </a:r>
          </a:p>
          <a:p>
            <a:endParaRPr lang="en-US" sz="3200">
              <a:solidFill>
                <a:srgbClr val="CC3300"/>
              </a:solidFill>
              <a:latin typeface="Calibri" pitchFamily="34" charset="0"/>
              <a:sym typeface="Wingdings" pitchFamily="2" charset="2"/>
            </a:endParaRPr>
          </a:p>
          <a:p>
            <a:r>
              <a:rPr lang="en-US" sz="3200">
                <a:solidFill>
                  <a:srgbClr val="CC3300"/>
                </a:solidFill>
                <a:latin typeface="Calibri" pitchFamily="34" charset="0"/>
                <a:sym typeface="Wingdings" pitchFamily="2" charset="2"/>
              </a:rPr>
              <a:t>A razão F é uma medida do quanto o modelo melhorou na previsão de valores comparado com o nível de não precisão do modelo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97" name="Group 65"/>
          <p:cNvGraphicFramePr>
            <a:graphicFrameLocks noGrp="1"/>
          </p:cNvGraphicFramePr>
          <p:nvPr>
            <p:ph idx="1"/>
          </p:nvPr>
        </p:nvGraphicFramePr>
        <p:xfrm>
          <a:off x="222250" y="1012825"/>
          <a:ext cx="8815388" cy="4691063"/>
        </p:xfrm>
        <a:graphic>
          <a:graphicData uri="http://schemas.openxmlformats.org/drawingml/2006/table">
            <a:tbl>
              <a:tblPr/>
              <a:tblGrid>
                <a:gridCol w="1929970"/>
                <a:gridCol w="1437146"/>
                <a:gridCol w="1922317"/>
                <a:gridCol w="1617747"/>
                <a:gridCol w="1908542"/>
              </a:tblGrid>
              <a:tr h="12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Graus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Liberdade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(df)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Soma dos quadrados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(SQ)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Quadrado médio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QM=SQ/df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Razão da variância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Regressão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(X)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Resíduo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 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-1)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28 (n-p)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SQT-SQR= SQM= 6394.02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SQR=8393.44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6394.02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QMM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odelo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299.77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QMR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esíduo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21.33(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p&lt;0.001)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Total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29 (n-1)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SQT = 14787.46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862" name="Object 78"/>
          <p:cNvGraphicFramePr>
            <a:graphicFrameLocks noChangeAspect="1"/>
          </p:cNvGraphicFramePr>
          <p:nvPr/>
        </p:nvGraphicFramePr>
        <p:xfrm>
          <a:off x="303213" y="5878513"/>
          <a:ext cx="3887787" cy="792162"/>
        </p:xfrm>
        <a:graphic>
          <a:graphicData uri="http://schemas.openxmlformats.org/presentationml/2006/ole">
            <p:oleObj spid="_x0000_s246862" name="Equation" r:id="rId4" imgW="2194200" imgH="411120" progId="Equation.3">
              <p:embed/>
            </p:oleObj>
          </a:graphicData>
        </a:graphic>
      </p:graphicFrame>
      <p:graphicFrame>
        <p:nvGraphicFramePr>
          <p:cNvPr id="246863" name="Object 79"/>
          <p:cNvGraphicFramePr>
            <a:graphicFrameLocks noChangeAspect="1"/>
          </p:cNvGraphicFramePr>
          <p:nvPr/>
        </p:nvGraphicFramePr>
        <p:xfrm>
          <a:off x="4441825" y="5900738"/>
          <a:ext cx="1439863" cy="750887"/>
        </p:xfrm>
        <a:graphic>
          <a:graphicData uri="http://schemas.openxmlformats.org/presentationml/2006/ole">
            <p:oleObj spid="_x0000_s246863" name="Equation" r:id="rId5" imgW="685440" imgH="411120" progId="Equation.3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Tabela ANOVA - F</a:t>
            </a:r>
          </a:p>
        </p:txBody>
      </p:sp>
      <p:sp>
        <p:nvSpPr>
          <p:cNvPr id="246891" name="Rectangle 3"/>
          <p:cNvSpPr>
            <a:spLocks noChangeArrowheads="1"/>
          </p:cNvSpPr>
          <p:nvPr/>
        </p:nvSpPr>
        <p:spPr bwMode="auto">
          <a:xfrm>
            <a:off x="4376738" y="5807075"/>
            <a:ext cx="1590675" cy="936625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97" name="Group 65"/>
          <p:cNvGraphicFramePr>
            <a:graphicFrameLocks noGrp="1"/>
          </p:cNvGraphicFramePr>
          <p:nvPr>
            <p:ph idx="1"/>
          </p:nvPr>
        </p:nvGraphicFramePr>
        <p:xfrm>
          <a:off x="222250" y="1012825"/>
          <a:ext cx="8815388" cy="4691063"/>
        </p:xfrm>
        <a:graphic>
          <a:graphicData uri="http://schemas.openxmlformats.org/drawingml/2006/table">
            <a:tbl>
              <a:tblPr/>
              <a:tblGrid>
                <a:gridCol w="1929970"/>
                <a:gridCol w="1437146"/>
                <a:gridCol w="1922317"/>
                <a:gridCol w="1617747"/>
                <a:gridCol w="1908542"/>
              </a:tblGrid>
              <a:tr h="12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Graus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Liberdade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(df)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Soma dos quadrados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(SQ)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Quadrado médio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QM=SQ/df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Razão da variância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Regressão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(X)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Resíduo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  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-1)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28 (n-p)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SQT-SQR= SQM= 6394.02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SQR=8393.44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6394.02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QMM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odelo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299.77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QMR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esíduo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21.33(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p&lt;0.001)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Total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29 (n-1)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/>
                          <a:ea typeface="ＭＳ Ｐゴシック" charset="0"/>
                          <a:cs typeface="Candara"/>
                        </a:rPr>
                        <a:t>SQT = 14787.46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/>
                        <a:ea typeface="ＭＳ Ｐゴシック" charset="0"/>
                        <a:cs typeface="Candara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974" name="Object 150"/>
          <p:cNvGraphicFramePr>
            <a:graphicFrameLocks noChangeAspect="1"/>
          </p:cNvGraphicFramePr>
          <p:nvPr/>
        </p:nvGraphicFramePr>
        <p:xfrm>
          <a:off x="303213" y="5878513"/>
          <a:ext cx="3887787" cy="792162"/>
        </p:xfrm>
        <a:graphic>
          <a:graphicData uri="http://schemas.openxmlformats.org/presentationml/2006/ole">
            <p:oleObj spid="_x0000_s205974" name="Equation" r:id="rId4" imgW="2194200" imgH="411120" progId="Equation.3">
              <p:embed/>
            </p:oleObj>
          </a:graphicData>
        </a:graphic>
      </p:graphicFrame>
      <p:graphicFrame>
        <p:nvGraphicFramePr>
          <p:cNvPr id="205975" name="Object 151"/>
          <p:cNvGraphicFramePr>
            <a:graphicFrameLocks noChangeAspect="1"/>
          </p:cNvGraphicFramePr>
          <p:nvPr/>
        </p:nvGraphicFramePr>
        <p:xfrm>
          <a:off x="4441825" y="5900738"/>
          <a:ext cx="1439863" cy="750887"/>
        </p:xfrm>
        <a:graphic>
          <a:graphicData uri="http://schemas.openxmlformats.org/presentationml/2006/ole">
            <p:oleObj spid="_x0000_s205975" name="Equation" r:id="rId5" imgW="685440" imgH="411120" progId="Equation.3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Tabela ANOVA - 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5838" y="5097463"/>
            <a:ext cx="3028950" cy="1724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Importante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Lembrar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!</a:t>
            </a: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A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razão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F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é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uma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medida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do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quanto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o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modelo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melhorou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na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previsão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de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valores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comparado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com o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nível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de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não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precisão</a:t>
            </a:r>
            <a:r>
              <a:rPr lang="en-US" sz="1400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 do </a:t>
            </a:r>
            <a:r>
              <a:rPr lang="en-US" sz="1400" dirty="0" err="1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</a:rPr>
              <a:t>modelo</a:t>
            </a:r>
            <a:endParaRPr lang="en-US" sz="1400" dirty="0">
              <a:solidFill>
                <a:srgbClr val="000090"/>
              </a:solidFill>
              <a:latin typeface="Candara"/>
              <a:ea typeface="ＭＳ Ｐゴシック" charset="0"/>
              <a:cs typeface="Candara"/>
            </a:endParaRPr>
          </a:p>
          <a:p>
            <a:pPr algn="ctr" eaLnBrk="0" hangingPunct="0">
              <a:defRPr/>
            </a:pPr>
            <a:r>
              <a:rPr lang="x-none" sz="1800" b="1" i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Wingdings"/>
              </a:rPr>
              <a:t>Um bom modelo deverá ter uma razão F </a:t>
            </a:r>
            <a:r>
              <a:rPr lang="x-none" sz="1800" b="1" i="1" dirty="0">
                <a:solidFill>
                  <a:srgbClr val="000090"/>
                </a:solidFill>
                <a:latin typeface="Candara"/>
                <a:ea typeface="ＭＳ Ｐゴシック" charset="0"/>
                <a:cs typeface="Candara"/>
                <a:sym typeface="Wingdings"/>
              </a:rPr>
              <a:t>grande</a:t>
            </a:r>
            <a:endParaRPr lang="en-US" sz="1800" b="1" i="1" dirty="0">
              <a:latin typeface="Candara"/>
              <a:ea typeface="ＭＳ Ｐゴシック" charset="0"/>
              <a:cs typeface="Candara"/>
            </a:endParaRPr>
          </a:p>
        </p:txBody>
      </p:sp>
      <p:sp>
        <p:nvSpPr>
          <p:cNvPr id="206004" name="Rectangle 3"/>
          <p:cNvSpPr>
            <a:spLocks noChangeArrowheads="1"/>
          </p:cNvSpPr>
          <p:nvPr/>
        </p:nvSpPr>
        <p:spPr bwMode="auto">
          <a:xfrm>
            <a:off x="4376738" y="5807075"/>
            <a:ext cx="1590675" cy="936625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>
              <a:cs typeface="Times New Roman" pitchFamily="18" charset="0"/>
            </a:endParaRPr>
          </a:p>
        </p:txBody>
      </p:sp>
      <p:pic>
        <p:nvPicPr>
          <p:cNvPr id="206005" name="Picture 10" descr="Screen Shot 2014-06-11 at 6.00.52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0863" y="4697413"/>
            <a:ext cx="35131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9275" y="2273300"/>
          <a:ext cx="5556250" cy="1223963"/>
        </p:xfrm>
        <a:graphic>
          <a:graphicData uri="http://schemas.openxmlformats.org/presentationml/2006/ole">
            <p:oleObj spid="_x0000_s1036" name="Equation" r:id="rId4" imgW="2654300" imgH="584200" progId="Equation.3">
              <p:embed/>
            </p:oleObj>
          </a:graphicData>
        </a:graphic>
      </p:graphicFrame>
      <p:sp>
        <p:nvSpPr>
          <p:cNvPr id="1038" name="Text Box 6"/>
          <p:cNvSpPr txBox="1">
            <a:spLocks noChangeArrowheads="1"/>
          </p:cNvSpPr>
          <p:nvPr/>
        </p:nvSpPr>
        <p:spPr bwMode="auto">
          <a:xfrm>
            <a:off x="4868863" y="4144963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ndara" pitchFamily="34" charset="0"/>
              </a:rPr>
              <a:t>onde     F</a:t>
            </a:r>
            <a:r>
              <a:rPr lang="pt-BR" baseline="-25000">
                <a:latin typeface="Candara" pitchFamily="34" charset="0"/>
              </a:rPr>
              <a:t>c</a:t>
            </a:r>
            <a:r>
              <a:rPr lang="pt-BR">
                <a:latin typeface="Candara" pitchFamily="34" charset="0"/>
              </a:rPr>
              <a:t> ~ F </a:t>
            </a:r>
            <a:r>
              <a:rPr lang="pt-BR" baseline="-25000">
                <a:latin typeface="Candara" pitchFamily="34" charset="0"/>
              </a:rPr>
              <a:t>p-1, n-p</a:t>
            </a: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349500" y="3857625"/>
          <a:ext cx="2227263" cy="1008063"/>
        </p:xfrm>
        <a:graphic>
          <a:graphicData uri="http://schemas.openxmlformats.org/presentationml/2006/ole">
            <p:oleObj spid="_x0000_s1037" name="Equation" r:id="rId5" imgW="1069560" imgH="411120" progId="Equation.3">
              <p:embed/>
            </p:oleObj>
          </a:graphicData>
        </a:graphic>
      </p:graphicFrame>
      <p:sp>
        <p:nvSpPr>
          <p:cNvPr id="1039" name="Text Box 7"/>
          <p:cNvSpPr txBox="1">
            <a:spLocks noChangeArrowheads="1"/>
          </p:cNvSpPr>
          <p:nvPr/>
        </p:nvSpPr>
        <p:spPr bwMode="auto">
          <a:xfrm>
            <a:off x="307975" y="5614988"/>
            <a:ext cx="8494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Se F</a:t>
            </a:r>
            <a:r>
              <a:rPr lang="pt-BR" sz="2400" baseline="30000">
                <a:solidFill>
                  <a:srgbClr val="000090"/>
                </a:solidFill>
                <a:latin typeface="Candara" pitchFamily="34" charset="0"/>
              </a:rPr>
              <a:t>*</a:t>
            </a: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&gt; F(</a:t>
            </a:r>
            <a:r>
              <a:rPr lang="pt-BR" sz="2400">
                <a:solidFill>
                  <a:srgbClr val="000090"/>
                </a:solidFill>
                <a:latin typeface="Candara" pitchFamily="34" charset="0"/>
                <a:sym typeface="Symbol" pitchFamily="18" charset="2"/>
              </a:rPr>
              <a:t>; p-1,n-p</a:t>
            </a:r>
            <a:r>
              <a:rPr lang="pt-BR" sz="2400">
                <a:solidFill>
                  <a:srgbClr val="000090"/>
                </a:solidFill>
                <a:latin typeface="Candara" pitchFamily="34" charset="0"/>
              </a:rPr>
              <a:t>), rejeitamos a hipótese nula, caso contrário,   aceitamos a hipótese.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85725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Inferência: Teste F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(Adequação Global)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449" name="Group 13"/>
          <p:cNvGrpSpPr>
            <a:grpSpLocks/>
          </p:cNvGrpSpPr>
          <p:nvPr/>
        </p:nvGrpSpPr>
        <p:grpSpPr bwMode="auto">
          <a:xfrm>
            <a:off x="5143500" y="2381250"/>
            <a:ext cx="4000500" cy="2660650"/>
            <a:chOff x="3022" y="1929"/>
            <a:chExt cx="2520" cy="1676"/>
          </a:xfrm>
        </p:grpSpPr>
        <p:grpSp>
          <p:nvGrpSpPr>
            <p:cNvPr id="214455" name="Group 14"/>
            <p:cNvGrpSpPr>
              <a:grpSpLocks/>
            </p:cNvGrpSpPr>
            <p:nvPr/>
          </p:nvGrpSpPr>
          <p:grpSpPr bwMode="auto">
            <a:xfrm>
              <a:off x="3022" y="1929"/>
              <a:ext cx="2520" cy="1676"/>
              <a:chOff x="3036" y="1929"/>
              <a:chExt cx="2520" cy="1676"/>
            </a:xfrm>
          </p:grpSpPr>
          <p:grpSp>
            <p:nvGrpSpPr>
              <p:cNvPr id="214458" name="Group 15"/>
              <p:cNvGrpSpPr>
                <a:grpSpLocks/>
              </p:cNvGrpSpPr>
              <p:nvPr/>
            </p:nvGrpSpPr>
            <p:grpSpPr bwMode="auto">
              <a:xfrm>
                <a:off x="3036" y="1929"/>
                <a:ext cx="2520" cy="1676"/>
                <a:chOff x="3036" y="1929"/>
                <a:chExt cx="2520" cy="1676"/>
              </a:xfrm>
            </p:grpSpPr>
            <p:grpSp>
              <p:nvGrpSpPr>
                <p:cNvPr id="214460" name="Group 16"/>
                <p:cNvGrpSpPr>
                  <a:grpSpLocks/>
                </p:cNvGrpSpPr>
                <p:nvPr/>
              </p:nvGrpSpPr>
              <p:grpSpPr bwMode="auto">
                <a:xfrm>
                  <a:off x="3036" y="1986"/>
                  <a:ext cx="2520" cy="1619"/>
                  <a:chOff x="2988" y="1872"/>
                  <a:chExt cx="2520" cy="1619"/>
                </a:xfrm>
              </p:grpSpPr>
              <p:pic>
                <p:nvPicPr>
                  <p:cNvPr id="214465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3026" y="1872"/>
                    <a:ext cx="2432" cy="1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446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58"/>
                    <a:ext cx="2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>
                        <a:solidFill>
                          <a:srgbClr val="000090"/>
                        </a:solidFill>
                        <a:latin typeface="Candara" pitchFamily="34" charset="0"/>
                      </a:rPr>
                      <a:t>-</a:t>
                    </a:r>
                    <a:r>
                      <a:rPr lang="pt-BR">
                        <a:solidFill>
                          <a:srgbClr val="000090"/>
                        </a:solidFill>
                        <a:latin typeface="Candara" pitchFamily="34" charset="0"/>
                        <a:sym typeface="Symbol" pitchFamily="18" charset="2"/>
                      </a:rPr>
                      <a:t></a:t>
                    </a:r>
                    <a:endParaRPr lang="pt-BR">
                      <a:solidFill>
                        <a:srgbClr val="000090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214467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8" y="3160"/>
                    <a:ext cx="32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>
                        <a:solidFill>
                          <a:srgbClr val="000090"/>
                        </a:solidFill>
                        <a:latin typeface="Candara" pitchFamily="34" charset="0"/>
                      </a:rPr>
                      <a:t>+</a:t>
                    </a:r>
                    <a:r>
                      <a:rPr lang="pt-BR">
                        <a:solidFill>
                          <a:srgbClr val="000090"/>
                        </a:solidFill>
                        <a:latin typeface="Candara" pitchFamily="34" charset="0"/>
                        <a:sym typeface="Symbol" pitchFamily="18" charset="2"/>
                      </a:rPr>
                      <a:t></a:t>
                    </a:r>
                    <a:endParaRPr lang="pt-BR">
                      <a:solidFill>
                        <a:srgbClr val="000090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21446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8" y="3239"/>
                    <a:ext cx="205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>
                        <a:solidFill>
                          <a:srgbClr val="000090"/>
                        </a:solidFill>
                        <a:latin typeface="Candara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144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226"/>
                    <a:ext cx="24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46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560" y="208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6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68" y="3338"/>
                  <a:ext cx="49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1800" i="1">
                      <a:solidFill>
                        <a:srgbClr val="000090"/>
                      </a:solidFill>
                      <a:latin typeface="Candara" pitchFamily="34" charset="0"/>
                    </a:rPr>
                    <a:t>t</a:t>
                  </a:r>
                  <a:r>
                    <a:rPr lang="pt-BR" sz="1800" i="1" baseline="-25000">
                      <a:solidFill>
                        <a:srgbClr val="000090"/>
                      </a:solidFill>
                      <a:latin typeface="Candara" pitchFamily="34" charset="0"/>
                    </a:rPr>
                    <a:t>1-a/2;n-2</a:t>
                  </a:r>
                </a:p>
              </p:txBody>
            </p:sp>
            <p:sp>
              <p:nvSpPr>
                <p:cNvPr id="21446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706" y="1929"/>
                  <a:ext cx="28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1600" i="1">
                      <a:solidFill>
                        <a:srgbClr val="000090"/>
                      </a:solidFill>
                      <a:latin typeface="Candara" pitchFamily="34" charset="0"/>
                    </a:rPr>
                    <a:t>t</a:t>
                  </a:r>
                  <a:r>
                    <a:rPr lang="pt-BR" sz="1600" i="1" baseline="-25000">
                      <a:solidFill>
                        <a:srgbClr val="000090"/>
                      </a:solidFill>
                      <a:latin typeface="Candara" pitchFamily="34" charset="0"/>
                    </a:rPr>
                    <a:t>n-2</a:t>
                  </a:r>
                  <a:endParaRPr lang="pt-BR" sz="1600" i="1">
                    <a:solidFill>
                      <a:srgbClr val="000090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21446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61" y="3340"/>
                  <a:ext cx="53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1800" i="1">
                      <a:solidFill>
                        <a:srgbClr val="000090"/>
                      </a:solidFill>
                      <a:latin typeface="Candara" pitchFamily="34" charset="0"/>
                    </a:rPr>
                    <a:t>-t</a:t>
                  </a:r>
                  <a:r>
                    <a:rPr lang="pt-BR" sz="1800" i="1" baseline="-25000">
                      <a:solidFill>
                        <a:srgbClr val="000090"/>
                      </a:solidFill>
                      <a:latin typeface="Candara" pitchFamily="34" charset="0"/>
                    </a:rPr>
                    <a:t>1-a/2;n-2</a:t>
                  </a:r>
                </a:p>
              </p:txBody>
            </p:sp>
          </p:grpSp>
          <p:sp>
            <p:nvSpPr>
              <p:cNvPr id="214459" name="Freeform 26"/>
              <p:cNvSpPr>
                <a:spLocks/>
              </p:cNvSpPr>
              <p:nvPr/>
            </p:nvSpPr>
            <p:spPr bwMode="auto">
              <a:xfrm>
                <a:off x="3948" y="2020"/>
                <a:ext cx="746" cy="1306"/>
              </a:xfrm>
              <a:custGeom>
                <a:avLst/>
                <a:gdLst>
                  <a:gd name="T0" fmla="*/ 0 w 440"/>
                  <a:gd name="T1" fmla="*/ 27514 h 771"/>
                  <a:gd name="T2" fmla="*/ 1497 w 440"/>
                  <a:gd name="T3" fmla="*/ 23933 h 771"/>
                  <a:gd name="T4" fmla="*/ 2826 w 440"/>
                  <a:gd name="T5" fmla="*/ 20195 h 771"/>
                  <a:gd name="T6" fmla="*/ 4303 w 440"/>
                  <a:gd name="T7" fmla="*/ 16278 h 771"/>
                  <a:gd name="T8" fmla="*/ 6083 w 440"/>
                  <a:gd name="T9" fmla="*/ 12218 h 771"/>
                  <a:gd name="T10" fmla="*/ 7577 w 440"/>
                  <a:gd name="T11" fmla="*/ 8817 h 771"/>
                  <a:gd name="T12" fmla="*/ 9020 w 440"/>
                  <a:gd name="T13" fmla="*/ 5549 h 771"/>
                  <a:gd name="T14" fmla="*/ 10651 w 440"/>
                  <a:gd name="T15" fmla="*/ 2998 h 771"/>
                  <a:gd name="T16" fmla="*/ 11990 w 440"/>
                  <a:gd name="T17" fmla="*/ 1365 h 771"/>
                  <a:gd name="T18" fmla="*/ 13660 w 440"/>
                  <a:gd name="T19" fmla="*/ 198 h 771"/>
                  <a:gd name="T20" fmla="*/ 14747 w 440"/>
                  <a:gd name="T21" fmla="*/ 0 h 771"/>
                  <a:gd name="T22" fmla="*/ 16112 w 440"/>
                  <a:gd name="T23" fmla="*/ 0 h 771"/>
                  <a:gd name="T24" fmla="*/ 17204 w 440"/>
                  <a:gd name="T25" fmla="*/ 806 h 771"/>
                  <a:gd name="T26" fmla="*/ 18831 w 440"/>
                  <a:gd name="T27" fmla="*/ 2312 h 771"/>
                  <a:gd name="T28" fmla="*/ 20688 w 440"/>
                  <a:gd name="T29" fmla="*/ 4897 h 771"/>
                  <a:gd name="T30" fmla="*/ 22102 w 440"/>
                  <a:gd name="T31" fmla="*/ 8315 h 771"/>
                  <a:gd name="T32" fmla="*/ 23631 w 440"/>
                  <a:gd name="T33" fmla="*/ 11713 h 771"/>
                  <a:gd name="T34" fmla="*/ 25606 w 440"/>
                  <a:gd name="T35" fmla="*/ 16482 h 771"/>
                  <a:gd name="T36" fmla="*/ 27029 w 440"/>
                  <a:gd name="T37" fmla="*/ 20195 h 771"/>
                  <a:gd name="T38" fmla="*/ 28668 w 440"/>
                  <a:gd name="T39" fmla="*/ 23577 h 771"/>
                  <a:gd name="T40" fmla="*/ 29475 w 440"/>
                  <a:gd name="T41" fmla="*/ 25901 h 771"/>
                  <a:gd name="T42" fmla="*/ 30050 w 440"/>
                  <a:gd name="T43" fmla="*/ 27373 h 771"/>
                  <a:gd name="T44" fmla="*/ 30050 w 440"/>
                  <a:gd name="T45" fmla="*/ 52254 h 771"/>
                  <a:gd name="T46" fmla="*/ 0 w 440"/>
                  <a:gd name="T47" fmla="*/ 52254 h 771"/>
                  <a:gd name="T48" fmla="*/ 0 w 440"/>
                  <a:gd name="T49" fmla="*/ 27514 h 7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0"/>
                  <a:gd name="T76" fmla="*/ 0 h 771"/>
                  <a:gd name="T77" fmla="*/ 440 w 440"/>
                  <a:gd name="T78" fmla="*/ 771 h 7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0" h="771">
                    <a:moveTo>
                      <a:pt x="0" y="406"/>
                    </a:moveTo>
                    <a:lnTo>
                      <a:pt x="22" y="353"/>
                    </a:lnTo>
                    <a:lnTo>
                      <a:pt x="41" y="298"/>
                    </a:lnTo>
                    <a:lnTo>
                      <a:pt x="63" y="240"/>
                    </a:lnTo>
                    <a:lnTo>
                      <a:pt x="89" y="180"/>
                    </a:lnTo>
                    <a:lnTo>
                      <a:pt x="111" y="130"/>
                    </a:lnTo>
                    <a:lnTo>
                      <a:pt x="132" y="82"/>
                    </a:lnTo>
                    <a:lnTo>
                      <a:pt x="156" y="44"/>
                    </a:lnTo>
                    <a:lnTo>
                      <a:pt x="176" y="20"/>
                    </a:lnTo>
                    <a:lnTo>
                      <a:pt x="200" y="3"/>
                    </a:lnTo>
                    <a:lnTo>
                      <a:pt x="216" y="0"/>
                    </a:lnTo>
                    <a:lnTo>
                      <a:pt x="236" y="0"/>
                    </a:lnTo>
                    <a:lnTo>
                      <a:pt x="252" y="12"/>
                    </a:lnTo>
                    <a:lnTo>
                      <a:pt x="276" y="34"/>
                    </a:lnTo>
                    <a:lnTo>
                      <a:pt x="303" y="72"/>
                    </a:lnTo>
                    <a:lnTo>
                      <a:pt x="324" y="123"/>
                    </a:lnTo>
                    <a:lnTo>
                      <a:pt x="346" y="173"/>
                    </a:lnTo>
                    <a:lnTo>
                      <a:pt x="375" y="243"/>
                    </a:lnTo>
                    <a:lnTo>
                      <a:pt x="396" y="298"/>
                    </a:lnTo>
                    <a:lnTo>
                      <a:pt x="420" y="348"/>
                    </a:lnTo>
                    <a:lnTo>
                      <a:pt x="432" y="382"/>
                    </a:lnTo>
                    <a:lnTo>
                      <a:pt x="440" y="404"/>
                    </a:lnTo>
                    <a:lnTo>
                      <a:pt x="440" y="771"/>
                    </a:lnTo>
                    <a:lnTo>
                      <a:pt x="0" y="771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4442" name="Object 426"/>
              <p:cNvGraphicFramePr>
                <a:graphicFrameLocks noChangeAspect="1"/>
              </p:cNvGraphicFramePr>
              <p:nvPr/>
            </p:nvGraphicFramePr>
            <p:xfrm>
              <a:off x="4189" y="2836"/>
              <a:ext cx="324" cy="168"/>
            </p:xfrm>
            <a:graphic>
              <a:graphicData uri="http://schemas.openxmlformats.org/presentationml/2006/ole">
                <p:oleObj spid="_x0000_s214442" name="Equation" r:id="rId5" imgW="342603" imgH="177646" progId="">
                  <p:embed/>
                </p:oleObj>
              </a:graphicData>
            </a:graphic>
          </p:graphicFrame>
        </p:grpSp>
        <p:sp>
          <p:nvSpPr>
            <p:cNvPr id="214456" name="Text Box 28"/>
            <p:cNvSpPr txBox="1">
              <a:spLocks noChangeArrowheads="1"/>
            </p:cNvSpPr>
            <p:nvPr/>
          </p:nvSpPr>
          <p:spPr bwMode="auto">
            <a:xfrm>
              <a:off x="4649" y="3113"/>
              <a:ext cx="27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90"/>
                  </a:solidFill>
                  <a:latin typeface="Candara" pitchFamily="34" charset="0"/>
                </a:rPr>
                <a:t>a/2</a:t>
              </a:r>
            </a:p>
          </p:txBody>
        </p:sp>
        <p:sp>
          <p:nvSpPr>
            <p:cNvPr id="214457" name="Text Box 29"/>
            <p:cNvSpPr txBox="1">
              <a:spLocks noChangeArrowheads="1"/>
            </p:cNvSpPr>
            <p:nvPr/>
          </p:nvSpPr>
          <p:spPr bwMode="auto">
            <a:xfrm>
              <a:off x="3637" y="3113"/>
              <a:ext cx="27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90"/>
                  </a:solidFill>
                  <a:latin typeface="Candara" pitchFamily="34" charset="0"/>
                </a:rPr>
                <a:t>a/2</a:t>
              </a:r>
            </a:p>
          </p:txBody>
        </p:sp>
      </p:grpSp>
      <p:sp>
        <p:nvSpPr>
          <p:cNvPr id="2144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7643812" cy="53736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Construir intervalos de confiança para        :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pt-BR" sz="16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z="2400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Teste de hipótese para        :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</p:txBody>
      </p:sp>
      <p:graphicFrame>
        <p:nvGraphicFramePr>
          <p:cNvPr id="214443" name="Object 4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27738" y="1808163"/>
          <a:ext cx="371475" cy="504825"/>
        </p:xfrm>
        <a:graphic>
          <a:graphicData uri="http://schemas.openxmlformats.org/presentationml/2006/ole">
            <p:oleObj spid="_x0000_s214443" name="Equation" r:id="rId6" imgW="164520" imgH="228240" progId="Equation.3">
              <p:embed/>
            </p:oleObj>
          </a:graphicData>
        </a:graphic>
      </p:graphicFrame>
      <p:sp>
        <p:nvSpPr>
          <p:cNvPr id="214451" name="AutoShape 7"/>
          <p:cNvSpPr>
            <a:spLocks/>
          </p:cNvSpPr>
          <p:nvPr/>
        </p:nvSpPr>
        <p:spPr bwMode="auto">
          <a:xfrm>
            <a:off x="1042988" y="3140075"/>
            <a:ext cx="73025" cy="1008063"/>
          </a:xfrm>
          <a:prstGeom prst="leftBrace">
            <a:avLst>
              <a:gd name="adj1" fmla="val 1150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90"/>
              </a:solidFill>
              <a:latin typeface="Candara" pitchFamily="34" charset="0"/>
            </a:endParaRPr>
          </a:p>
        </p:txBody>
      </p:sp>
      <p:graphicFrame>
        <p:nvGraphicFramePr>
          <p:cNvPr id="214444" name="Object 428"/>
          <p:cNvGraphicFramePr>
            <a:graphicFrameLocks noChangeAspect="1"/>
          </p:cNvGraphicFramePr>
          <p:nvPr/>
        </p:nvGraphicFramePr>
        <p:xfrm>
          <a:off x="1196975" y="3114675"/>
          <a:ext cx="1441450" cy="1047750"/>
        </p:xfrm>
        <a:graphic>
          <a:graphicData uri="http://schemas.openxmlformats.org/presentationml/2006/ole">
            <p:oleObj spid="_x0000_s214444" name="Equation" r:id="rId7" imgW="698500" imgH="508000" progId="Equation.3">
              <p:embed/>
            </p:oleObj>
          </a:graphicData>
        </a:graphic>
      </p:graphicFrame>
      <p:sp>
        <p:nvSpPr>
          <p:cNvPr id="214452" name="Rectangle 30"/>
          <p:cNvSpPr>
            <a:spLocks noChangeArrowheads="1"/>
          </p:cNvSpPr>
          <p:nvPr/>
        </p:nvSpPr>
        <p:spPr bwMode="auto">
          <a:xfrm>
            <a:off x="284163" y="5073650"/>
            <a:ext cx="88598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200" i="1">
                <a:solidFill>
                  <a:srgbClr val="000090"/>
                </a:solidFill>
                <a:latin typeface="Candara" pitchFamily="34" charset="0"/>
              </a:rPr>
              <a:t>Se           </a:t>
            </a:r>
            <a:r>
              <a:rPr lang="pt-BR" sz="2200">
                <a:solidFill>
                  <a:srgbClr val="000090"/>
                </a:solidFill>
                <a:latin typeface="Candara" pitchFamily="34" charset="0"/>
              </a:rPr>
              <a:t>= 0 , significa que não há correlação entre X e Y.</a:t>
            </a:r>
          </a:p>
          <a:p>
            <a:pPr eaLnBrk="0" hangingPunct="0"/>
            <a:endParaRPr lang="pt-BR" sz="2200">
              <a:solidFill>
                <a:srgbClr val="000090"/>
              </a:solidFill>
              <a:latin typeface="Candara" pitchFamily="34" charset="0"/>
            </a:endParaRPr>
          </a:p>
          <a:p>
            <a:pPr eaLnBrk="0" hangingPunct="0"/>
            <a:r>
              <a:rPr lang="pt-BR" sz="2200">
                <a:solidFill>
                  <a:srgbClr val="000090"/>
                </a:solidFill>
                <a:latin typeface="Candara" pitchFamily="34" charset="0"/>
              </a:rPr>
              <a:t>Rejeitar        , significa que o modelo que inclui X é melhor do que o modelo que não inclui X mesmo que a linha reta não seja a relação mais apropriada.</a:t>
            </a:r>
            <a:endParaRPr lang="en-US" sz="2200">
              <a:solidFill>
                <a:srgbClr val="000090"/>
              </a:solidFill>
              <a:latin typeface="Candara" pitchFamily="34" charset="0"/>
            </a:endParaRPr>
          </a:p>
        </p:txBody>
      </p:sp>
      <p:graphicFrame>
        <p:nvGraphicFramePr>
          <p:cNvPr id="214445" name="Object 429"/>
          <p:cNvGraphicFramePr>
            <a:graphicFrameLocks noChangeAspect="1"/>
          </p:cNvGraphicFramePr>
          <p:nvPr/>
        </p:nvGraphicFramePr>
        <p:xfrm>
          <a:off x="4549775" y="1098550"/>
          <a:ext cx="574675" cy="725488"/>
        </p:xfrm>
        <a:graphic>
          <a:graphicData uri="http://schemas.openxmlformats.org/presentationml/2006/ole">
            <p:oleObj spid="_x0000_s214445" name="Equation" r:id="rId8" imgW="190417" imgH="241195" progId="Equation.3">
              <p:embed/>
            </p:oleObj>
          </a:graphicData>
        </a:graphic>
      </p:graphicFrame>
      <p:sp>
        <p:nvSpPr>
          <p:cNvPr id="214453" name="Text Box 35"/>
          <p:cNvSpPr txBox="1">
            <a:spLocks noChangeArrowheads="1"/>
          </p:cNvSpPr>
          <p:nvPr/>
        </p:nvSpPr>
        <p:spPr bwMode="auto">
          <a:xfrm>
            <a:off x="684213" y="1196975"/>
            <a:ext cx="7561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Testando se a inclinação 	 é zero.</a:t>
            </a:r>
            <a:endParaRPr lang="en-US" sz="2800">
              <a:solidFill>
                <a:srgbClr val="000090"/>
              </a:solidFill>
              <a:latin typeface="Candara" pitchFamily="34" charset="0"/>
            </a:endParaRPr>
          </a:p>
        </p:txBody>
      </p:sp>
      <p:graphicFrame>
        <p:nvGraphicFramePr>
          <p:cNvPr id="214446" name="Object 430"/>
          <p:cNvGraphicFramePr>
            <a:graphicFrameLocks noChangeAspect="1"/>
          </p:cNvGraphicFramePr>
          <p:nvPr/>
        </p:nvGraphicFramePr>
        <p:xfrm>
          <a:off x="763588" y="5045075"/>
          <a:ext cx="373062" cy="504825"/>
        </p:xfrm>
        <a:graphic>
          <a:graphicData uri="http://schemas.openxmlformats.org/presentationml/2006/ole">
            <p:oleObj spid="_x0000_s214446" name="Equation" r:id="rId9" imgW="164520" imgH="228240" progId="Equation.3">
              <p:embed/>
            </p:oleObj>
          </a:graphicData>
        </a:graphic>
      </p:graphicFrame>
      <p:graphicFrame>
        <p:nvGraphicFramePr>
          <p:cNvPr id="214447" name="Object 431"/>
          <p:cNvGraphicFramePr>
            <a:graphicFrameLocks noChangeAspect="1"/>
          </p:cNvGraphicFramePr>
          <p:nvPr/>
        </p:nvGraphicFramePr>
        <p:xfrm>
          <a:off x="1314450" y="5788025"/>
          <a:ext cx="474663" cy="368300"/>
        </p:xfrm>
        <a:graphic>
          <a:graphicData uri="http://schemas.openxmlformats.org/presentationml/2006/ole">
            <p:oleObj spid="_x0000_s214447" name="Equation" r:id="rId10" imgW="228402" imgH="177646" progId="Equation.3">
              <p:embed/>
            </p:oleObj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Inferência: Significância de b</a:t>
            </a:r>
          </a:p>
        </p:txBody>
      </p:sp>
      <p:graphicFrame>
        <p:nvGraphicFramePr>
          <p:cNvPr id="214448" name="Object 43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84638" y="2465388"/>
          <a:ext cx="371475" cy="504825"/>
        </p:xfrm>
        <a:graphic>
          <a:graphicData uri="http://schemas.openxmlformats.org/presentationml/2006/ole">
            <p:oleObj spid="_x0000_s214448" name="Equation" r:id="rId11" imgW="164520" imgH="228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42875"/>
            <a:ext cx="9220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3600" b="1" i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</a:rPr>
              <a:t>Para além de médias</a:t>
            </a:r>
            <a:r>
              <a:rPr lang="x-none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…</a:t>
            </a: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 Modelos Lineares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0" y="1057275"/>
            <a:ext cx="85915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Wingdings" charset="2"/>
              <a:buChar char="§"/>
              <a:defRPr/>
            </a:pP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São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modelos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baseados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sobre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linha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reta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utilizados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para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representar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relação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entre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endParaRPr lang="en-GB" sz="28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marL="457200" indent="-457200">
              <a:spcBef>
                <a:spcPts val="1200"/>
              </a:spcBef>
              <a:buFont typeface="Wingdings" charset="2"/>
              <a:buChar char="§"/>
              <a:defRPr/>
            </a:pP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Ou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seja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geralmente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estamos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tentando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resumir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as </a:t>
            </a:r>
            <a:r>
              <a:rPr lang="en-GB" sz="28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RELAÇÕES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observadas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partir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nossos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dados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observados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em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termos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linha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reta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. </a:t>
            </a:r>
            <a:endParaRPr lang="en-GB" sz="28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algn="ctr">
              <a:spcBef>
                <a:spcPts val="1200"/>
              </a:spcBef>
              <a:defRPr/>
            </a:pPr>
            <a:endParaRPr lang="en-GB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pic>
        <p:nvPicPr>
          <p:cNvPr id="27651" name="Picture 3" descr="Screen Shot 2014-05-16 at 11.20.4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3584575"/>
            <a:ext cx="34750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 rot="-5400000">
            <a:off x="3203575" y="4665663"/>
            <a:ext cx="2328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latin typeface="Candara" pitchFamily="34" charset="0"/>
              </a:rPr>
              <a:t>Consumo de Água </a:t>
            </a:r>
            <a:r>
              <a:rPr lang="pt-BR" sz="1600">
                <a:latin typeface="Candara" pitchFamily="34" charset="0"/>
              </a:rPr>
              <a:t>per Capita (m3/dia/ano)</a:t>
            </a:r>
            <a:endParaRPr lang="en-US" sz="1600">
              <a:latin typeface="Candara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53050" y="6550025"/>
            <a:ext cx="2554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latin typeface="Candara" pitchFamily="34" charset="0"/>
              </a:rPr>
              <a:t>Renda </a:t>
            </a:r>
            <a:r>
              <a:rPr lang="pt-BR" sz="1600">
                <a:latin typeface="Candara" pitchFamily="34" charset="0"/>
              </a:rPr>
              <a:t>per Capita (R$)</a:t>
            </a:r>
            <a:endParaRPr lang="en-US" sz="1600"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2338" y="4492625"/>
            <a:ext cx="3013075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RELAÇÃO ENTRE CONSUMO DE ÁGUA E RENDA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913" y="1085850"/>
            <a:ext cx="7643812" cy="273685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Construir intervalos de confiança         para  :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</p:txBody>
      </p:sp>
      <p:graphicFrame>
        <p:nvGraphicFramePr>
          <p:cNvPr id="216490" name="Object 4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8988" y="1063625"/>
          <a:ext cx="398462" cy="504825"/>
        </p:xfrm>
        <a:graphic>
          <a:graphicData uri="http://schemas.openxmlformats.org/presentationml/2006/ole">
            <p:oleObj spid="_x0000_s216490" name="Equation" r:id="rId4" imgW="190417" imgH="241195" progId="Equation.3">
              <p:embed/>
            </p:oleObj>
          </a:graphicData>
        </a:graphic>
      </p:graphicFrame>
      <p:graphicFrame>
        <p:nvGraphicFramePr>
          <p:cNvPr id="216491" name="Object 427"/>
          <p:cNvGraphicFramePr>
            <a:graphicFrameLocks noChangeAspect="1"/>
          </p:cNvGraphicFramePr>
          <p:nvPr/>
        </p:nvGraphicFramePr>
        <p:xfrm>
          <a:off x="747713" y="1733550"/>
          <a:ext cx="3241675" cy="1812925"/>
        </p:xfrm>
        <a:graphic>
          <a:graphicData uri="http://schemas.openxmlformats.org/presentationml/2006/ole">
            <p:oleObj spid="_x0000_s216491" name="Equation" r:id="rId5" imgW="1498600" imgH="838200" progId="Equation.3">
              <p:embed/>
            </p:oleObj>
          </a:graphicData>
        </a:graphic>
      </p:graphicFrame>
      <p:sp>
        <p:nvSpPr>
          <p:cNvPr id="216498" name="Rectangle 3"/>
          <p:cNvSpPr txBox="1">
            <a:spLocks noChangeArrowheads="1"/>
          </p:cNvSpPr>
          <p:nvPr/>
        </p:nvSpPr>
        <p:spPr bwMode="auto">
          <a:xfrm>
            <a:off x="4876800" y="1762125"/>
            <a:ext cx="1008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Média: </a:t>
            </a:r>
          </a:p>
        </p:txBody>
      </p:sp>
      <p:graphicFrame>
        <p:nvGraphicFramePr>
          <p:cNvPr id="216492" name="Object 428"/>
          <p:cNvGraphicFramePr>
            <a:graphicFrameLocks noChangeAspect="1"/>
          </p:cNvGraphicFramePr>
          <p:nvPr/>
        </p:nvGraphicFramePr>
        <p:xfrm>
          <a:off x="5826125" y="1690688"/>
          <a:ext cx="1427163" cy="522287"/>
        </p:xfrm>
        <a:graphic>
          <a:graphicData uri="http://schemas.openxmlformats.org/presentationml/2006/ole">
            <p:oleObj spid="_x0000_s216492" name="Equation" r:id="rId6" imgW="649080" imgH="228240" progId="Equation.3">
              <p:embed/>
            </p:oleObj>
          </a:graphicData>
        </a:graphic>
      </p:graphicFrame>
      <p:sp>
        <p:nvSpPr>
          <p:cNvPr id="216499" name="Rectangle 3"/>
          <p:cNvSpPr txBox="1">
            <a:spLocks noChangeArrowheads="1"/>
          </p:cNvSpPr>
          <p:nvPr/>
        </p:nvSpPr>
        <p:spPr bwMode="auto">
          <a:xfrm>
            <a:off x="4587875" y="2411413"/>
            <a:ext cx="1441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Variância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800">
                <a:solidFill>
                  <a:srgbClr val="000090"/>
                </a:solidFill>
                <a:latin typeface="Candara" pitchFamily="34" charset="0"/>
              </a:rPr>
              <a:t>estimada: </a:t>
            </a:r>
          </a:p>
        </p:txBody>
      </p:sp>
      <p:graphicFrame>
        <p:nvGraphicFramePr>
          <p:cNvPr id="216493" name="Object 429"/>
          <p:cNvGraphicFramePr>
            <a:graphicFrameLocks noChangeAspect="1"/>
          </p:cNvGraphicFramePr>
          <p:nvPr/>
        </p:nvGraphicFramePr>
        <p:xfrm>
          <a:off x="5875338" y="2381250"/>
          <a:ext cx="2465387" cy="847725"/>
        </p:xfrm>
        <a:graphic>
          <a:graphicData uri="http://schemas.openxmlformats.org/presentationml/2006/ole">
            <p:oleObj spid="_x0000_s216493" name="Equation" r:id="rId7" imgW="978120" imgH="329040" progId="Equation.3">
              <p:embed/>
            </p:oleObj>
          </a:graphicData>
        </a:graphic>
      </p:graphicFrame>
      <p:graphicFrame>
        <p:nvGraphicFramePr>
          <p:cNvPr id="216494" name="Object 430"/>
          <p:cNvGraphicFramePr>
            <a:graphicFrameLocks noChangeAspect="1"/>
          </p:cNvGraphicFramePr>
          <p:nvPr/>
        </p:nvGraphicFramePr>
        <p:xfrm>
          <a:off x="6900863" y="3297238"/>
          <a:ext cx="1368425" cy="698500"/>
        </p:xfrm>
        <a:graphic>
          <a:graphicData uri="http://schemas.openxmlformats.org/presentationml/2006/ole">
            <p:oleObj spid="_x0000_s216494" name="Equation" r:id="rId8" imgW="822600" imgH="420480" progId="Equation.3">
              <p:embed/>
            </p:oleObj>
          </a:graphicData>
        </a:graphic>
      </p:graphicFrame>
      <p:graphicFrame>
        <p:nvGraphicFramePr>
          <p:cNvPr id="216495" name="Object 431"/>
          <p:cNvGraphicFramePr>
            <a:graphicFrameLocks noChangeAspect="1"/>
          </p:cNvGraphicFramePr>
          <p:nvPr/>
        </p:nvGraphicFramePr>
        <p:xfrm>
          <a:off x="676275" y="4545013"/>
          <a:ext cx="1822450" cy="779462"/>
        </p:xfrm>
        <a:graphic>
          <a:graphicData uri="http://schemas.openxmlformats.org/presentationml/2006/ole">
            <p:oleObj spid="_x0000_s216495" name="Equation" r:id="rId9" imgW="1078560" imgH="456840" progId="Equation.3">
              <p:embed/>
            </p:oleObj>
          </a:graphicData>
        </a:graphic>
      </p:graphicFrame>
      <p:sp>
        <p:nvSpPr>
          <p:cNvPr id="216500" name="Rectangle 3"/>
          <p:cNvSpPr txBox="1">
            <a:spLocks noChangeArrowheads="1"/>
          </p:cNvSpPr>
          <p:nvPr/>
        </p:nvSpPr>
        <p:spPr bwMode="auto">
          <a:xfrm>
            <a:off x="244475" y="4002088"/>
            <a:ext cx="69119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800" b="1">
                <a:solidFill>
                  <a:srgbClr val="000090"/>
                </a:solidFill>
                <a:latin typeface="Candara" pitchFamily="34" charset="0"/>
              </a:rPr>
              <a:t>Distribuição da estatística studentizada (σ é desconhecido)</a:t>
            </a:r>
            <a:endParaRPr lang="pt-BR" sz="1400" b="1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216501" name="Rectangle 5"/>
          <p:cNvSpPr>
            <a:spLocks noChangeArrowheads="1"/>
          </p:cNvSpPr>
          <p:nvPr/>
        </p:nvSpPr>
        <p:spPr bwMode="auto">
          <a:xfrm>
            <a:off x="363538" y="5405438"/>
            <a:ext cx="23780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pt-BR" sz="1800">
              <a:solidFill>
                <a:srgbClr val="000090"/>
              </a:solidFill>
              <a:latin typeface="Candara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b="1">
                <a:solidFill>
                  <a:srgbClr val="000090"/>
                </a:solidFill>
                <a:latin typeface="Candara" pitchFamily="34" charset="0"/>
              </a:rPr>
              <a:t>Intervalo de confiança</a:t>
            </a:r>
          </a:p>
        </p:txBody>
      </p:sp>
      <p:graphicFrame>
        <p:nvGraphicFramePr>
          <p:cNvPr id="216496" name="Object 432"/>
          <p:cNvGraphicFramePr>
            <a:graphicFrameLocks noChangeAspect="1"/>
          </p:cNvGraphicFramePr>
          <p:nvPr/>
        </p:nvGraphicFramePr>
        <p:xfrm>
          <a:off x="592138" y="6061075"/>
          <a:ext cx="2789237" cy="430213"/>
        </p:xfrm>
        <a:graphic>
          <a:graphicData uri="http://schemas.openxmlformats.org/presentationml/2006/ole">
            <p:oleObj spid="_x0000_s216496" name="Equation" r:id="rId10" imgW="1535760" imgH="228240" progId="Equation.3">
              <p:embed/>
            </p:oleObj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8413750" cy="2736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mtClean="0">
                <a:solidFill>
                  <a:srgbClr val="000090"/>
                </a:solidFill>
                <a:latin typeface="Candara" pitchFamily="34" charset="0"/>
                <a:cs typeface="Calibri" pitchFamily="34" charset="0"/>
              </a:rPr>
              <a:t>2. Teste estatístico formal: feito de maneira padrão usando a distribuição de Student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>
              <a:solidFill>
                <a:srgbClr val="000090"/>
              </a:solidFill>
              <a:latin typeface="Candara" pitchFamily="34" charset="0"/>
              <a:cs typeface="Calibri" pitchFamily="34" charset="0"/>
            </a:endParaRPr>
          </a:p>
        </p:txBody>
      </p:sp>
      <p:grpSp>
        <p:nvGrpSpPr>
          <p:cNvPr id="218411" name="Group 13"/>
          <p:cNvGrpSpPr>
            <a:grpSpLocks/>
          </p:cNvGrpSpPr>
          <p:nvPr/>
        </p:nvGrpSpPr>
        <p:grpSpPr bwMode="auto">
          <a:xfrm>
            <a:off x="4673600" y="2284413"/>
            <a:ext cx="4000500" cy="2657475"/>
            <a:chOff x="3022" y="1929"/>
            <a:chExt cx="2520" cy="1674"/>
          </a:xfrm>
        </p:grpSpPr>
        <p:grpSp>
          <p:nvGrpSpPr>
            <p:cNvPr id="218416" name="Group 14"/>
            <p:cNvGrpSpPr>
              <a:grpSpLocks/>
            </p:cNvGrpSpPr>
            <p:nvPr/>
          </p:nvGrpSpPr>
          <p:grpSpPr bwMode="auto">
            <a:xfrm>
              <a:off x="3022" y="1929"/>
              <a:ext cx="2520" cy="1674"/>
              <a:chOff x="3036" y="1929"/>
              <a:chExt cx="2520" cy="1674"/>
            </a:xfrm>
          </p:grpSpPr>
          <p:grpSp>
            <p:nvGrpSpPr>
              <p:cNvPr id="218419" name="Group 15"/>
              <p:cNvGrpSpPr>
                <a:grpSpLocks/>
              </p:cNvGrpSpPr>
              <p:nvPr/>
            </p:nvGrpSpPr>
            <p:grpSpPr bwMode="auto">
              <a:xfrm>
                <a:off x="3036" y="1929"/>
                <a:ext cx="2520" cy="1674"/>
                <a:chOff x="3036" y="1929"/>
                <a:chExt cx="2520" cy="1674"/>
              </a:xfrm>
            </p:grpSpPr>
            <p:grpSp>
              <p:nvGrpSpPr>
                <p:cNvPr id="218421" name="Group 16"/>
                <p:cNvGrpSpPr>
                  <a:grpSpLocks/>
                </p:cNvGrpSpPr>
                <p:nvPr/>
              </p:nvGrpSpPr>
              <p:grpSpPr bwMode="auto">
                <a:xfrm>
                  <a:off x="3036" y="1986"/>
                  <a:ext cx="2520" cy="1617"/>
                  <a:chOff x="2988" y="1872"/>
                  <a:chExt cx="2520" cy="1617"/>
                </a:xfrm>
              </p:grpSpPr>
              <p:pic>
                <p:nvPicPr>
                  <p:cNvPr id="218426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3026" y="1872"/>
                    <a:ext cx="2432" cy="1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842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58"/>
                    <a:ext cx="2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pt-BR">
                        <a:solidFill>
                          <a:srgbClr val="000090"/>
                        </a:solidFill>
                        <a:cs typeface="Arial" charset="0"/>
                      </a:rPr>
                      <a:t>-</a:t>
                    </a:r>
                    <a:r>
                      <a:rPr lang="pt-BR">
                        <a:solidFill>
                          <a:srgbClr val="000090"/>
                        </a:solidFill>
                        <a:cs typeface="Arial" charset="0"/>
                        <a:sym typeface="Symbol" pitchFamily="18" charset="2"/>
                      </a:rPr>
                      <a:t></a:t>
                    </a:r>
                    <a:endParaRPr lang="pt-BR">
                      <a:solidFill>
                        <a:srgbClr val="00009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842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8" y="3160"/>
                    <a:ext cx="32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pt-BR">
                        <a:solidFill>
                          <a:srgbClr val="000090"/>
                        </a:solidFill>
                        <a:cs typeface="Arial" charset="0"/>
                      </a:rPr>
                      <a:t>+</a:t>
                    </a:r>
                    <a:r>
                      <a:rPr lang="pt-BR">
                        <a:solidFill>
                          <a:srgbClr val="000090"/>
                        </a:solidFill>
                        <a:cs typeface="Arial" charset="0"/>
                        <a:sym typeface="Symbol" pitchFamily="18" charset="2"/>
                      </a:rPr>
                      <a:t></a:t>
                    </a:r>
                    <a:endParaRPr lang="pt-BR">
                      <a:solidFill>
                        <a:srgbClr val="00009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8429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8" y="3239"/>
                    <a:ext cx="19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pt-BR">
                        <a:solidFill>
                          <a:srgbClr val="000090"/>
                        </a:solidFill>
                        <a:cs typeface="Arial" charset="0"/>
                      </a:rPr>
                      <a:t>0</a:t>
                    </a:r>
                  </a:p>
                </p:txBody>
              </p:sp>
              <p:sp>
                <p:nvSpPr>
                  <p:cNvPr id="21843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226"/>
                    <a:ext cx="24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842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560" y="208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2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47" y="3338"/>
                  <a:ext cx="57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1800" i="1">
                      <a:solidFill>
                        <a:srgbClr val="000090"/>
                      </a:solidFill>
                      <a:cs typeface="Arial" charset="0"/>
                    </a:rPr>
                    <a:t>t</a:t>
                  </a:r>
                  <a:r>
                    <a:rPr lang="pt-BR" sz="1800" i="1" baseline="-25000">
                      <a:solidFill>
                        <a:srgbClr val="000090"/>
                      </a:solidFill>
                      <a:cs typeface="Arial" charset="0"/>
                    </a:rPr>
                    <a:t>1-</a:t>
                  </a:r>
                  <a:r>
                    <a:rPr lang="pt-BR" sz="1800" i="1" baseline="-25000">
                      <a:solidFill>
                        <a:srgbClr val="000090"/>
                      </a:solidFill>
                      <a:latin typeface="Symbol" pitchFamily="18" charset="2"/>
                      <a:cs typeface="Arial" charset="0"/>
                    </a:rPr>
                    <a:t>a</a:t>
                  </a:r>
                  <a:r>
                    <a:rPr lang="pt-BR" sz="1800" i="1" baseline="-25000">
                      <a:solidFill>
                        <a:srgbClr val="000090"/>
                      </a:solidFill>
                      <a:cs typeface="Arial" charset="0"/>
                    </a:rPr>
                    <a:t>/2;n-2</a:t>
                  </a:r>
                </a:p>
              </p:txBody>
            </p:sp>
            <p:sp>
              <p:nvSpPr>
                <p:cNvPr id="2184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688" y="1929"/>
                  <a:ext cx="306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1600" i="1">
                      <a:solidFill>
                        <a:srgbClr val="000090"/>
                      </a:solidFill>
                      <a:cs typeface="Arial" charset="0"/>
                    </a:rPr>
                    <a:t>t</a:t>
                  </a:r>
                  <a:r>
                    <a:rPr lang="pt-BR" sz="1600" i="1" baseline="-25000">
                      <a:solidFill>
                        <a:srgbClr val="000090"/>
                      </a:solidFill>
                      <a:cs typeface="Arial" charset="0"/>
                    </a:rPr>
                    <a:t>n-2</a:t>
                  </a:r>
                  <a:endParaRPr lang="pt-BR" sz="1600" i="1">
                    <a:solidFill>
                      <a:srgbClr val="000090"/>
                    </a:solidFill>
                    <a:cs typeface="Arial" charset="0"/>
                  </a:endParaRPr>
                </a:p>
              </p:txBody>
            </p:sp>
            <p:sp>
              <p:nvSpPr>
                <p:cNvPr id="21842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40" y="3340"/>
                  <a:ext cx="62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1800" i="1">
                      <a:solidFill>
                        <a:srgbClr val="000090"/>
                      </a:solidFill>
                      <a:cs typeface="Arial" charset="0"/>
                    </a:rPr>
                    <a:t>-t</a:t>
                  </a:r>
                  <a:r>
                    <a:rPr lang="pt-BR" sz="1800" i="1" baseline="-25000">
                      <a:solidFill>
                        <a:srgbClr val="000090"/>
                      </a:solidFill>
                      <a:cs typeface="Arial" charset="0"/>
                    </a:rPr>
                    <a:t>1-</a:t>
                  </a:r>
                  <a:r>
                    <a:rPr lang="pt-BR" sz="1800" i="1" baseline="-25000">
                      <a:solidFill>
                        <a:srgbClr val="000090"/>
                      </a:solidFill>
                      <a:latin typeface="Symbol" pitchFamily="18" charset="2"/>
                      <a:cs typeface="Arial" charset="0"/>
                    </a:rPr>
                    <a:t>a</a:t>
                  </a:r>
                  <a:r>
                    <a:rPr lang="pt-BR" sz="1800" i="1" baseline="-25000">
                      <a:solidFill>
                        <a:srgbClr val="000090"/>
                      </a:solidFill>
                      <a:cs typeface="Arial" charset="0"/>
                    </a:rPr>
                    <a:t>/2;n-2</a:t>
                  </a:r>
                </a:p>
              </p:txBody>
            </p:sp>
          </p:grpSp>
          <p:sp>
            <p:nvSpPr>
              <p:cNvPr id="218420" name="Freeform 26"/>
              <p:cNvSpPr>
                <a:spLocks/>
              </p:cNvSpPr>
              <p:nvPr/>
            </p:nvSpPr>
            <p:spPr bwMode="auto">
              <a:xfrm>
                <a:off x="3948" y="2020"/>
                <a:ext cx="746" cy="1306"/>
              </a:xfrm>
              <a:custGeom>
                <a:avLst/>
                <a:gdLst>
                  <a:gd name="T0" fmla="*/ 0 w 440"/>
                  <a:gd name="T1" fmla="*/ 27514 h 771"/>
                  <a:gd name="T2" fmla="*/ 1497 w 440"/>
                  <a:gd name="T3" fmla="*/ 23933 h 771"/>
                  <a:gd name="T4" fmla="*/ 2826 w 440"/>
                  <a:gd name="T5" fmla="*/ 20195 h 771"/>
                  <a:gd name="T6" fmla="*/ 4303 w 440"/>
                  <a:gd name="T7" fmla="*/ 16278 h 771"/>
                  <a:gd name="T8" fmla="*/ 6083 w 440"/>
                  <a:gd name="T9" fmla="*/ 12218 h 771"/>
                  <a:gd name="T10" fmla="*/ 7577 w 440"/>
                  <a:gd name="T11" fmla="*/ 8817 h 771"/>
                  <a:gd name="T12" fmla="*/ 9020 w 440"/>
                  <a:gd name="T13" fmla="*/ 5549 h 771"/>
                  <a:gd name="T14" fmla="*/ 10651 w 440"/>
                  <a:gd name="T15" fmla="*/ 2998 h 771"/>
                  <a:gd name="T16" fmla="*/ 11990 w 440"/>
                  <a:gd name="T17" fmla="*/ 1365 h 771"/>
                  <a:gd name="T18" fmla="*/ 13660 w 440"/>
                  <a:gd name="T19" fmla="*/ 198 h 771"/>
                  <a:gd name="T20" fmla="*/ 14747 w 440"/>
                  <a:gd name="T21" fmla="*/ 0 h 771"/>
                  <a:gd name="T22" fmla="*/ 16112 w 440"/>
                  <a:gd name="T23" fmla="*/ 0 h 771"/>
                  <a:gd name="T24" fmla="*/ 17204 w 440"/>
                  <a:gd name="T25" fmla="*/ 806 h 771"/>
                  <a:gd name="T26" fmla="*/ 18831 w 440"/>
                  <a:gd name="T27" fmla="*/ 2312 h 771"/>
                  <a:gd name="T28" fmla="*/ 20688 w 440"/>
                  <a:gd name="T29" fmla="*/ 4897 h 771"/>
                  <a:gd name="T30" fmla="*/ 22102 w 440"/>
                  <a:gd name="T31" fmla="*/ 8315 h 771"/>
                  <a:gd name="T32" fmla="*/ 23631 w 440"/>
                  <a:gd name="T33" fmla="*/ 11713 h 771"/>
                  <a:gd name="T34" fmla="*/ 25606 w 440"/>
                  <a:gd name="T35" fmla="*/ 16482 h 771"/>
                  <a:gd name="T36" fmla="*/ 27029 w 440"/>
                  <a:gd name="T37" fmla="*/ 20195 h 771"/>
                  <a:gd name="T38" fmla="*/ 28668 w 440"/>
                  <a:gd name="T39" fmla="*/ 23577 h 771"/>
                  <a:gd name="T40" fmla="*/ 29475 w 440"/>
                  <a:gd name="T41" fmla="*/ 25901 h 771"/>
                  <a:gd name="T42" fmla="*/ 30050 w 440"/>
                  <a:gd name="T43" fmla="*/ 27373 h 771"/>
                  <a:gd name="T44" fmla="*/ 30050 w 440"/>
                  <a:gd name="T45" fmla="*/ 52254 h 771"/>
                  <a:gd name="T46" fmla="*/ 0 w 440"/>
                  <a:gd name="T47" fmla="*/ 52254 h 771"/>
                  <a:gd name="T48" fmla="*/ 0 w 440"/>
                  <a:gd name="T49" fmla="*/ 27514 h 7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0"/>
                  <a:gd name="T76" fmla="*/ 0 h 771"/>
                  <a:gd name="T77" fmla="*/ 440 w 440"/>
                  <a:gd name="T78" fmla="*/ 771 h 7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0" h="771">
                    <a:moveTo>
                      <a:pt x="0" y="406"/>
                    </a:moveTo>
                    <a:lnTo>
                      <a:pt x="22" y="353"/>
                    </a:lnTo>
                    <a:lnTo>
                      <a:pt x="41" y="298"/>
                    </a:lnTo>
                    <a:lnTo>
                      <a:pt x="63" y="240"/>
                    </a:lnTo>
                    <a:lnTo>
                      <a:pt x="89" y="180"/>
                    </a:lnTo>
                    <a:lnTo>
                      <a:pt x="111" y="130"/>
                    </a:lnTo>
                    <a:lnTo>
                      <a:pt x="132" y="82"/>
                    </a:lnTo>
                    <a:lnTo>
                      <a:pt x="156" y="44"/>
                    </a:lnTo>
                    <a:lnTo>
                      <a:pt x="176" y="20"/>
                    </a:lnTo>
                    <a:lnTo>
                      <a:pt x="200" y="3"/>
                    </a:lnTo>
                    <a:lnTo>
                      <a:pt x="216" y="0"/>
                    </a:lnTo>
                    <a:lnTo>
                      <a:pt x="236" y="0"/>
                    </a:lnTo>
                    <a:lnTo>
                      <a:pt x="252" y="12"/>
                    </a:lnTo>
                    <a:lnTo>
                      <a:pt x="276" y="34"/>
                    </a:lnTo>
                    <a:lnTo>
                      <a:pt x="303" y="72"/>
                    </a:lnTo>
                    <a:lnTo>
                      <a:pt x="324" y="123"/>
                    </a:lnTo>
                    <a:lnTo>
                      <a:pt x="346" y="173"/>
                    </a:lnTo>
                    <a:lnTo>
                      <a:pt x="375" y="243"/>
                    </a:lnTo>
                    <a:lnTo>
                      <a:pt x="396" y="298"/>
                    </a:lnTo>
                    <a:lnTo>
                      <a:pt x="420" y="348"/>
                    </a:lnTo>
                    <a:lnTo>
                      <a:pt x="432" y="382"/>
                    </a:lnTo>
                    <a:lnTo>
                      <a:pt x="440" y="404"/>
                    </a:lnTo>
                    <a:lnTo>
                      <a:pt x="440" y="771"/>
                    </a:lnTo>
                    <a:lnTo>
                      <a:pt x="0" y="771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8405" name="Object 293"/>
              <p:cNvGraphicFramePr>
                <a:graphicFrameLocks noChangeAspect="1"/>
              </p:cNvGraphicFramePr>
              <p:nvPr/>
            </p:nvGraphicFramePr>
            <p:xfrm>
              <a:off x="4189" y="2836"/>
              <a:ext cx="324" cy="168"/>
            </p:xfrm>
            <a:graphic>
              <a:graphicData uri="http://schemas.openxmlformats.org/presentationml/2006/ole">
                <p:oleObj spid="_x0000_s218405" name="Equation" r:id="rId5" imgW="342603" imgH="177646" progId="">
                  <p:embed/>
                </p:oleObj>
              </a:graphicData>
            </a:graphic>
          </p:graphicFrame>
        </p:grpSp>
        <p:sp>
          <p:nvSpPr>
            <p:cNvPr id="218417" name="Text Box 28"/>
            <p:cNvSpPr txBox="1">
              <a:spLocks noChangeArrowheads="1"/>
            </p:cNvSpPr>
            <p:nvPr/>
          </p:nvSpPr>
          <p:spPr bwMode="auto">
            <a:xfrm>
              <a:off x="4649" y="3113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90"/>
                  </a:solidFill>
                  <a:latin typeface="Symbol" pitchFamily="18" charset="2"/>
                  <a:cs typeface="Arial" charset="0"/>
                </a:rPr>
                <a:t>a</a:t>
              </a:r>
              <a:r>
                <a:rPr lang="en-US" sz="1600">
                  <a:solidFill>
                    <a:srgbClr val="000090"/>
                  </a:solidFill>
                  <a:latin typeface="Arial" charset="0"/>
                  <a:cs typeface="Arial" charset="0"/>
                </a:rPr>
                <a:t>/2</a:t>
              </a:r>
            </a:p>
          </p:txBody>
        </p:sp>
        <p:sp>
          <p:nvSpPr>
            <p:cNvPr id="218418" name="Text Box 29"/>
            <p:cNvSpPr txBox="1">
              <a:spLocks noChangeArrowheads="1"/>
            </p:cNvSpPr>
            <p:nvPr/>
          </p:nvSpPr>
          <p:spPr bwMode="auto">
            <a:xfrm>
              <a:off x="3637" y="3113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90"/>
                  </a:solidFill>
                  <a:latin typeface="Symbol" pitchFamily="18" charset="2"/>
                  <a:cs typeface="Arial" charset="0"/>
                </a:rPr>
                <a:t>a</a:t>
              </a:r>
              <a:r>
                <a:rPr lang="en-US" sz="1600">
                  <a:solidFill>
                    <a:srgbClr val="000090"/>
                  </a:solidFill>
                  <a:latin typeface="Arial" charset="0"/>
                  <a:cs typeface="Arial" charset="0"/>
                </a:rPr>
                <a:t>/2</a:t>
              </a:r>
            </a:p>
          </p:txBody>
        </p:sp>
      </p:grpSp>
      <p:graphicFrame>
        <p:nvGraphicFramePr>
          <p:cNvPr id="218406" name="Object 294"/>
          <p:cNvGraphicFramePr>
            <a:graphicFrameLocks noChangeAspect="1"/>
          </p:cNvGraphicFramePr>
          <p:nvPr/>
        </p:nvGraphicFramePr>
        <p:xfrm>
          <a:off x="2209800" y="2319338"/>
          <a:ext cx="2352675" cy="1138237"/>
        </p:xfrm>
        <a:graphic>
          <a:graphicData uri="http://schemas.openxmlformats.org/presentationml/2006/ole">
            <p:oleObj spid="_x0000_s218406" name="Equation" r:id="rId6" imgW="1005480" imgH="484560" progId="Equation.3">
              <p:embed/>
            </p:oleObj>
          </a:graphicData>
        </a:graphic>
      </p:graphicFrame>
      <p:graphicFrame>
        <p:nvGraphicFramePr>
          <p:cNvPr id="218407" name="Object 295"/>
          <p:cNvGraphicFramePr>
            <a:graphicFrameLocks noChangeAspect="1"/>
          </p:cNvGraphicFramePr>
          <p:nvPr/>
        </p:nvGraphicFramePr>
        <p:xfrm>
          <a:off x="3648075" y="5272088"/>
          <a:ext cx="5332413" cy="1008062"/>
        </p:xfrm>
        <a:graphic>
          <a:graphicData uri="http://schemas.openxmlformats.org/presentationml/2006/ole">
            <p:oleObj spid="_x0000_s218407" name="Equation" r:id="rId7" imgW="2532240" imgH="466200" progId="Equation.3">
              <p:embed/>
            </p:oleObj>
          </a:graphicData>
        </a:graphic>
      </p:graphicFrame>
      <p:sp>
        <p:nvSpPr>
          <p:cNvPr id="218412" name="AutoShape 7"/>
          <p:cNvSpPr>
            <a:spLocks/>
          </p:cNvSpPr>
          <p:nvPr/>
        </p:nvSpPr>
        <p:spPr bwMode="auto">
          <a:xfrm>
            <a:off x="271463" y="2716213"/>
            <a:ext cx="73025" cy="1008062"/>
          </a:xfrm>
          <a:prstGeom prst="leftBrace">
            <a:avLst>
              <a:gd name="adj1" fmla="val 1150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90"/>
              </a:solidFill>
              <a:cs typeface="Arial" charset="0"/>
            </a:endParaRPr>
          </a:p>
        </p:txBody>
      </p:sp>
      <p:graphicFrame>
        <p:nvGraphicFramePr>
          <p:cNvPr id="218408" name="Object 296"/>
          <p:cNvGraphicFramePr>
            <a:graphicFrameLocks noChangeAspect="1"/>
          </p:cNvGraphicFramePr>
          <p:nvPr/>
        </p:nvGraphicFramePr>
        <p:xfrm>
          <a:off x="487363" y="2716213"/>
          <a:ext cx="1441450" cy="1047750"/>
        </p:xfrm>
        <a:graphic>
          <a:graphicData uri="http://schemas.openxmlformats.org/presentationml/2006/ole">
            <p:oleObj spid="_x0000_s218408" name="Equation" r:id="rId8" imgW="698500" imgH="508000" progId="Equation.3">
              <p:embed/>
            </p:oleObj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</a:t>
            </a:r>
          </a:p>
        </p:txBody>
      </p:sp>
      <p:graphicFrame>
        <p:nvGraphicFramePr>
          <p:cNvPr id="218409" name="Object 297"/>
          <p:cNvGraphicFramePr>
            <a:graphicFrameLocks noChangeAspect="1"/>
          </p:cNvGraphicFramePr>
          <p:nvPr/>
        </p:nvGraphicFramePr>
        <p:xfrm>
          <a:off x="2627313" y="3938588"/>
          <a:ext cx="1470025" cy="1079500"/>
        </p:xfrm>
        <a:graphic>
          <a:graphicData uri="http://schemas.openxmlformats.org/presentationml/2006/ole">
            <p:oleObj spid="_x0000_s218409" name="Equation" r:id="rId9" imgW="621360" imgH="456840" progId="Equation.3">
              <p:embed/>
            </p:oleObj>
          </a:graphicData>
        </a:graphic>
      </p:graphicFrame>
      <p:sp>
        <p:nvSpPr>
          <p:cNvPr id="218414" name="Down Arrow 1"/>
          <p:cNvSpPr>
            <a:spLocks noChangeArrowheads="1"/>
          </p:cNvSpPr>
          <p:nvPr/>
        </p:nvSpPr>
        <p:spPr bwMode="auto">
          <a:xfrm>
            <a:off x="3132138" y="3551238"/>
            <a:ext cx="554037" cy="2825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218415" name="Rectangle 2"/>
          <p:cNvSpPr>
            <a:spLocks noChangeArrowheads="1"/>
          </p:cNvSpPr>
          <p:nvPr/>
        </p:nvSpPr>
        <p:spPr bwMode="auto">
          <a:xfrm>
            <a:off x="200025" y="5189538"/>
            <a:ext cx="32273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solidFill>
                  <a:srgbClr val="000090"/>
                </a:solidFill>
                <a:latin typeface="Candara" pitchFamily="34" charset="0"/>
              </a:rPr>
              <a:t>Qual a probabilidade de que </a:t>
            </a:r>
          </a:p>
          <a:p>
            <a:pPr algn="ctr" eaLnBrk="0" hangingPunct="0"/>
            <a:r>
              <a:rPr lang="pt-BR" sz="1600" b="1">
                <a:solidFill>
                  <a:srgbClr val="000090"/>
                </a:solidFill>
                <a:latin typeface="Candara" pitchFamily="34" charset="0"/>
              </a:rPr>
              <a:t>t* tenha ocorrido por acaso </a:t>
            </a:r>
          </a:p>
          <a:p>
            <a:pPr algn="ctr" eaLnBrk="0" hangingPunct="0"/>
            <a:r>
              <a:rPr lang="pt-BR" sz="1600" b="1">
                <a:solidFill>
                  <a:srgbClr val="000090"/>
                </a:solidFill>
                <a:latin typeface="Candara" pitchFamily="34" charset="0"/>
              </a:rPr>
              <a:t>se o valor de b1 fosse de fato zero?</a:t>
            </a:r>
          </a:p>
          <a:p>
            <a:pPr algn="ctr" eaLnBrk="0" hangingPunct="0"/>
            <a:r>
              <a:rPr lang="pt-BR" sz="1600" i="1">
                <a:solidFill>
                  <a:srgbClr val="000090"/>
                </a:solidFill>
                <a:latin typeface="Candara" pitchFamily="34" charset="0"/>
              </a:rPr>
              <a:t>Se esse valor (significância) for menor do que 0,05 (5%), b1 é </a:t>
            </a:r>
          </a:p>
          <a:p>
            <a:pPr algn="ctr" eaLnBrk="0" hangingPunct="0"/>
            <a:r>
              <a:rPr lang="pt-BR" sz="1600" i="1">
                <a:solidFill>
                  <a:srgbClr val="000090"/>
                </a:solidFill>
                <a:latin typeface="Candara" pitchFamily="34" charset="0"/>
              </a:rPr>
              <a:t>significativamente diferente de zero</a:t>
            </a:r>
            <a:endParaRPr lang="en-US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86" name="Object 126"/>
          <p:cNvGraphicFramePr>
            <a:graphicFrameLocks noGrp="1"/>
          </p:cNvGraphicFramePr>
          <p:nvPr>
            <p:ph sz="half" idx="1"/>
          </p:nvPr>
        </p:nvGraphicFramePr>
        <p:xfrm>
          <a:off x="3665538" y="2501900"/>
          <a:ext cx="1882775" cy="1295400"/>
        </p:xfrm>
        <a:graphic>
          <a:graphicData uri="http://schemas.openxmlformats.org/presentationml/2006/ole">
            <p:oleObj spid="_x0000_s220286" name="Equation" r:id="rId4" imgW="698500" imgH="457200" progId="Equation.3">
              <p:embed/>
            </p:oleObj>
          </a:graphicData>
        </a:graphic>
      </p:graphicFrame>
      <p:sp>
        <p:nvSpPr>
          <p:cNvPr id="220288" name="Rectangle 24"/>
          <p:cNvSpPr>
            <a:spLocks noChangeArrowheads="1"/>
          </p:cNvSpPr>
          <p:nvPr/>
        </p:nvSpPr>
        <p:spPr bwMode="auto">
          <a:xfrm>
            <a:off x="566738" y="4408488"/>
            <a:ext cx="8281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Se  a hipótese nula H</a:t>
            </a:r>
            <a:r>
              <a:rPr lang="pt-BR" sz="2800" baseline="-25000">
                <a:solidFill>
                  <a:srgbClr val="000090"/>
                </a:solidFill>
                <a:latin typeface="Candara" pitchFamily="34" charset="0"/>
              </a:rPr>
              <a:t>0</a:t>
            </a: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= 0 não for rejeitada, pode-se excluir a constante do modelo, já que a reta  inclui a origem.</a:t>
            </a:r>
          </a:p>
          <a:p>
            <a:pPr eaLnBrk="0" hangingPunct="0"/>
            <a:endParaRPr lang="en-US" sz="2800">
              <a:solidFill>
                <a:srgbClr val="000090"/>
              </a:solidFill>
              <a:latin typeface="Candara" pitchFamily="34" charset="0"/>
            </a:endParaRPr>
          </a:p>
        </p:txBody>
      </p:sp>
      <p:graphicFrame>
        <p:nvGraphicFramePr>
          <p:cNvPr id="220287" name="Object 127"/>
          <p:cNvGraphicFramePr>
            <a:graphicFrameLocks noChangeAspect="1"/>
          </p:cNvGraphicFramePr>
          <p:nvPr/>
        </p:nvGraphicFramePr>
        <p:xfrm>
          <a:off x="5991225" y="1304925"/>
          <a:ext cx="398463" cy="531813"/>
        </p:xfrm>
        <a:graphic>
          <a:graphicData uri="http://schemas.openxmlformats.org/presentationml/2006/ole">
            <p:oleObj spid="_x0000_s220287" name="Equation" r:id="rId5" imgW="190417" imgH="253890" progId="Equation.3">
              <p:embed/>
            </p:oleObj>
          </a:graphicData>
        </a:graphic>
      </p:graphicFrame>
      <p:sp>
        <p:nvSpPr>
          <p:cNvPr id="220289" name="Text Box 26"/>
          <p:cNvSpPr txBox="1">
            <a:spLocks noChangeArrowheads="1"/>
          </p:cNvSpPr>
          <p:nvPr/>
        </p:nvSpPr>
        <p:spPr bwMode="auto">
          <a:xfrm>
            <a:off x="611188" y="1268413"/>
            <a:ext cx="7561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rgbClr val="000090"/>
                </a:solidFill>
                <a:latin typeface="Candara" pitchFamily="34" charset="0"/>
              </a:rPr>
              <a:t>De forma semelhante testamos se  	    é zero</a:t>
            </a:r>
            <a:endParaRPr lang="en-US" sz="2800">
              <a:solidFill>
                <a:srgbClr val="000090"/>
              </a:solidFill>
              <a:latin typeface="Candar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8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Inferência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5250" y="284163"/>
            <a:ext cx="88788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CORRELAÇÃO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413" y="1344613"/>
            <a:ext cx="76930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É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medida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do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relacionamento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linear entre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duas</a:t>
            </a:r>
            <a:r>
              <a:rPr lang="en-GB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endParaRPr lang="en-GB" sz="32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350" y="2828925"/>
            <a:ext cx="8364538" cy="3294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Duas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podem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estar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: </a:t>
            </a:r>
          </a:p>
          <a:p>
            <a:pPr marL="457200" indent="-457200">
              <a:spcBef>
                <a:spcPts val="1200"/>
              </a:spcBef>
              <a:buFontTx/>
              <a:buAutoNum type="alphaLcParenBoth"/>
              <a:defRPr/>
            </a:pP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Positivamente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relacionadas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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quando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maior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renda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maior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o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consumo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água</a:t>
            </a:r>
            <a:endParaRPr lang="en-GB" sz="2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marL="457200" indent="-457200">
              <a:spcBef>
                <a:spcPts val="1200"/>
              </a:spcBef>
              <a:buFontTx/>
              <a:buAutoNum type="alphaLcParenBoth"/>
              <a:defRPr/>
            </a:pP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Negativamente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relacionadas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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quanto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maior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renda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menor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o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consumo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água</a:t>
            </a:r>
            <a:endParaRPr lang="en-GB" sz="2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 marL="457200" indent="-457200">
              <a:spcBef>
                <a:spcPts val="1200"/>
              </a:spcBef>
              <a:buFontTx/>
              <a:buAutoNum type="alphaLcParenBoth"/>
              <a:defRPr/>
            </a:pP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Não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há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relação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entre as </a:t>
            </a:r>
            <a:r>
              <a:rPr lang="en-GB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endParaRPr lang="en-GB" sz="2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>
              <a:spcBef>
                <a:spcPts val="1200"/>
              </a:spcBef>
              <a:defRPr/>
            </a:pPr>
            <a:endParaRPr lang="en-GB" sz="2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47750" y="1997075"/>
            <a:ext cx="6657975" cy="1874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7163" y="85725"/>
            <a:ext cx="8878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Correlação de Pearson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338" y="1184275"/>
            <a:ext cx="87915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Medida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padronizada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correlação</a:t>
            </a:r>
            <a:r>
              <a:rPr lang="en-GB" sz="28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entre </a:t>
            </a:r>
            <a:r>
              <a:rPr lang="en-GB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endParaRPr lang="en-GB" sz="2800" b="1" i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38" y="4037013"/>
            <a:ext cx="8740775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Valor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r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situa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-se entre </a:t>
            </a:r>
            <a:r>
              <a:rPr lang="en-GB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-1 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 </a:t>
            </a:r>
            <a:r>
              <a:rPr lang="en-GB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+1</a:t>
            </a:r>
            <a:endParaRPr lang="en-GB" sz="24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>
              <a:spcBef>
                <a:spcPts val="1200"/>
              </a:spcBef>
              <a:defRPr/>
            </a:pP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 = +1 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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duas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estão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perfeitamente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correlacionadas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forma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positiva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(se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aumenta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a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outra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aumenta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proporcionalmente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)</a:t>
            </a:r>
          </a:p>
          <a:p>
            <a:pPr>
              <a:spcBef>
                <a:spcPts val="1200"/>
              </a:spcBef>
              <a:defRPr/>
            </a:pP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 = -1 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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relacionamento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negativo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perfeito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(se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aumenta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a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outra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diminui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em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valor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proporcional</a:t>
            </a:r>
            <a:endParaRPr lang="en-GB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>
              <a:spcBef>
                <a:spcPts val="1200"/>
              </a:spcBef>
              <a:defRPr/>
            </a:pP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 = </a:t>
            </a: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0 </a:t>
            </a:r>
            <a:r>
              <a:rPr lang="en-GB" sz="2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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indica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ausência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relacionamento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linear</a:t>
            </a:r>
            <a:endParaRPr lang="en-GB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825" y="1995488"/>
            <a:ext cx="60594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COEFICIENTE DE CORRELAÇÃO DE PEARSON</a:t>
            </a:r>
            <a:endParaRPr lang="en-GB" sz="2400" b="1" i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pic>
        <p:nvPicPr>
          <p:cNvPr id="31750" name="Picture 7" descr="Screen Shot 2014-07-02 at 6.15.1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2546350"/>
            <a:ext cx="51133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363" y="142875"/>
            <a:ext cx="88788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4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Teste de Significância do r de Pearson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450" y="1866900"/>
            <a:ext cx="884555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Para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testar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significância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do r,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calculamos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estatística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teste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conhecida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como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“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razão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t”, com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graus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liberdade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igual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N-2. </a:t>
            </a:r>
          </a:p>
          <a:p>
            <a:pPr>
              <a:spcBef>
                <a:spcPts val="1200"/>
              </a:spcBef>
              <a:defRPr/>
            </a:pPr>
            <a:endParaRPr lang="en-GB" sz="26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pic>
        <p:nvPicPr>
          <p:cNvPr id="33795" name="Picture 1" descr="Screen Shot 2014-07-11 at 8.52.1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3251200"/>
            <a:ext cx="4489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8450" y="4879975"/>
            <a:ext cx="8845550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Olhar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tabela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o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valor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crítico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t, com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graus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liberdade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“N-2” e α=0,05</a:t>
            </a:r>
          </a:p>
          <a:p>
            <a:pPr>
              <a:spcBef>
                <a:spcPts val="1200"/>
              </a:spcBef>
              <a:defRPr/>
            </a:pP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Se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</a:t>
            </a:r>
            <a:r>
              <a:rPr lang="en-GB" sz="26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calculado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&gt;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</a:t>
            </a:r>
            <a:r>
              <a:rPr lang="en-GB" sz="2800" b="1" baseline="-25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crítico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podemos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rejeitar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hipótese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nula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que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ρ</a:t>
            </a:r>
            <a:r>
              <a:rPr lang="en-GB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=0.</a:t>
            </a:r>
          </a:p>
          <a:p>
            <a:pPr>
              <a:spcBef>
                <a:spcPts val="1200"/>
              </a:spcBef>
              <a:defRPr/>
            </a:pPr>
            <a:endParaRPr lang="en-GB" sz="26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1688" y="3228975"/>
            <a:ext cx="31559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Neste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caso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os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graus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liberdade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indicam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o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quão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próxima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distribuição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t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está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distribuição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normal.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Qto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maior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mais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18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póximo</a:t>
            </a:r>
            <a:r>
              <a:rPr lang="en-GB" sz="18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 dist. normal. </a:t>
            </a:r>
            <a:endParaRPr lang="en-US" sz="18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7163" y="5260975"/>
            <a:ext cx="8878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DE REGRESSÃO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8463" y="147638"/>
            <a:ext cx="8134350" cy="1539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No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entanto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, a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correlação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nada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informa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sobre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o “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poder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preditivo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” das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endParaRPr lang="en-GB" sz="2800" b="1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>
              <a:spcBef>
                <a:spcPts val="1200"/>
              </a:spcBef>
              <a:defRPr/>
            </a:pP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Vamos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avançar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um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passo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em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relação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à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correlação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325" y="1708150"/>
            <a:ext cx="8362950" cy="3502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Vamos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tentar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“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prever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”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algum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tipo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saída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/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resultado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(ex.,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consumo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água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) a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partir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uma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ou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mais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variáveis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previsoras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(ex.,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renda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)</a:t>
            </a:r>
          </a:p>
          <a:p>
            <a:pPr algn="ctr">
              <a:spcBef>
                <a:spcPts val="1200"/>
              </a:spcBef>
              <a:defRPr/>
            </a:pPr>
            <a:endParaRPr lang="en-GB" sz="3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/>
              <a:ea typeface="ＭＳ Ｐゴシック" charset="0"/>
              <a:cs typeface="Candara"/>
              <a:sym typeface="Wingdings"/>
            </a:endParaRPr>
          </a:p>
          <a:p>
            <a:pPr>
              <a:spcBef>
                <a:spcPts val="1200"/>
              </a:spcBef>
              <a:defRPr/>
            </a:pP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Esta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é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a </a:t>
            </a:r>
            <a:r>
              <a:rPr lang="en-GB" sz="3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essência</a:t>
            </a:r>
            <a:r>
              <a:rPr lang="en-GB" sz="3400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da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8650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(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Lembrando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que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não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estamos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lidando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com 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relações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 de </a:t>
            </a:r>
            <a:r>
              <a:rPr lang="en-GB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causa-efeito</a:t>
            </a:r>
            <a:r>
              <a:rPr lang="en-GB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ＭＳ Ｐゴシック" charset="0"/>
                <a:cs typeface="Candara"/>
                <a:sym typeface="Wingdings"/>
              </a:rPr>
              <a:t>) </a:t>
            </a: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284163" y="1557338"/>
            <a:ext cx="8396287" cy="4273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Análise de regressão 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é uma ferramenta estatística que utiliza a 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relação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entre duas ou mais variáveis tal que uma variável possa ser explicada (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Y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variável resposta/ dependente/ saída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) pela outra ou outras (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X 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variáveis indicadoras/ previsoras/ explicativas/ independentes</a:t>
            </a:r>
            <a:r>
              <a:rPr lang="pt-BR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).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		</a:t>
            </a:r>
            <a:endParaRPr lang="en-US" sz="1400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1400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                                                     </a:t>
            </a:r>
            <a:r>
              <a:rPr lang="en-US" sz="4000" b="1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Y = aX + b</a:t>
            </a:r>
          </a:p>
          <a:p>
            <a:pPr lvl="2" algn="just" eaLnBrk="1" hangingPunct="1">
              <a:buFont typeface="Wingdings" pitchFamily="2" charset="2"/>
              <a:buNone/>
            </a:pPr>
            <a:endParaRPr lang="en-US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3600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         </a:t>
            </a:r>
            <a:r>
              <a:rPr lang="en-US" sz="2800" smtClean="0">
                <a:solidFill>
                  <a:srgbClr val="262673"/>
                </a:solidFill>
                <a:latin typeface="Candara" pitchFamily="34" charset="0"/>
                <a:cs typeface="Calibri" pitchFamily="34" charset="0"/>
              </a:rPr>
              <a:t>         </a:t>
            </a:r>
            <a:endParaRPr lang="pt-BR" sz="3200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mtClean="0">
              <a:solidFill>
                <a:srgbClr val="262673"/>
              </a:solidFill>
              <a:latin typeface="Candar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mtClean="0">
              <a:latin typeface="Arial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mtClean="0">
              <a:latin typeface="Arial" charset="0"/>
              <a:cs typeface="Calibri" pitchFamily="34" charset="0"/>
            </a:endParaRPr>
          </a:p>
        </p:txBody>
      </p:sp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0" y="64785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1700">
                <a:solidFill>
                  <a:srgbClr val="262673"/>
                </a:solidFill>
                <a:latin typeface="Candara" pitchFamily="34" charset="0"/>
              </a:rPr>
              <a:t>NETER J. et al. </a:t>
            </a:r>
            <a:r>
              <a:rPr lang="pt-BR" sz="1700" b="1">
                <a:solidFill>
                  <a:srgbClr val="262673"/>
                </a:solidFill>
                <a:latin typeface="Candara" pitchFamily="34" charset="0"/>
              </a:rPr>
              <a:t>Applied Linear Statistical Models</a:t>
            </a:r>
            <a:r>
              <a:rPr lang="pt-BR" sz="1700">
                <a:solidFill>
                  <a:srgbClr val="262673"/>
                </a:solidFill>
                <a:latin typeface="Candara" pitchFamily="34" charset="0"/>
              </a:rPr>
              <a:t>. Boston, MA: McGraw-Hill, 1996.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1913"/>
            <a:ext cx="88788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tisSansSerif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tisSansSerif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x-none" sz="5400" b="1" dirty="0" smtClean="0">
                <a:solidFill>
                  <a:srgbClr val="CC3300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latin typeface="Calibri"/>
                <a:cs typeface="Calibri"/>
                <a:sym typeface="Wingdings"/>
              </a:rPr>
              <a:t>ANÁLISE DE REGRESSÃO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VIA2">
  <a:themeElements>
    <a:clrScheme name="FLAVIA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LAVIA2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FLAVIA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VIA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VIA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VIA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apresentação\FLAVIA2.pot</Template>
  <TotalTime>25144</TotalTime>
  <Words>2116</Words>
  <Application>Microsoft Macintosh PowerPoint</Application>
  <PresentationFormat>Apresentação na tela (4:3)</PresentationFormat>
  <Paragraphs>429</Paragraphs>
  <Slides>42</Slides>
  <Notes>41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Modelo de design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7" baseType="lpstr">
      <vt:lpstr>Times New Roman</vt:lpstr>
      <vt:lpstr>ＭＳ Ｐゴシック</vt:lpstr>
      <vt:lpstr>Arial</vt:lpstr>
      <vt:lpstr>Calibri</vt:lpstr>
      <vt:lpstr>Wingdings</vt:lpstr>
      <vt:lpstr>Tahoma</vt:lpstr>
      <vt:lpstr>Palatino Linotype</vt:lpstr>
      <vt:lpstr>Candara</vt:lpstr>
      <vt:lpstr>Symbol</vt:lpstr>
      <vt:lpstr>Mathematica1</vt:lpstr>
      <vt:lpstr>FLAVIA2</vt:lpstr>
      <vt:lpstr>FLAVIA2</vt:lpstr>
      <vt:lpstr>FLAVIA2</vt:lpstr>
      <vt:lpstr>Equation</vt:lpstr>
      <vt:lpstr>Equação</vt:lpstr>
      <vt:lpstr>AULA 11 – REGRESSÃO Parte I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Significado de 0 e 1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Measurement  of Segregation</dc:title>
  <dc:creator>flavia</dc:creator>
  <cp:lastModifiedBy>miguel</cp:lastModifiedBy>
  <cp:revision>734</cp:revision>
  <dcterms:created xsi:type="dcterms:W3CDTF">2004-11-12T16:41:18Z</dcterms:created>
  <dcterms:modified xsi:type="dcterms:W3CDTF">2014-10-20T16:19:41Z</dcterms:modified>
</cp:coreProperties>
</file>