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4" r:id="rId4"/>
  </p:sldMasterIdLst>
  <p:sldIdLst>
    <p:sldId id="256" r:id="rId5"/>
    <p:sldId id="257" r:id="rId6"/>
    <p:sldId id="259" r:id="rId7"/>
    <p:sldId id="265" r:id="rId8"/>
    <p:sldId id="260" r:id="rId9"/>
    <p:sldId id="261" r:id="rId10"/>
    <p:sldId id="262" r:id="rId11"/>
    <p:sldId id="266" r:id="rId12"/>
    <p:sldId id="267" r:id="rId13"/>
    <p:sldId id="263" r:id="rId14"/>
    <p:sldId id="268" r:id="rId15"/>
    <p:sldId id="269" r:id="rId16"/>
    <p:sldId id="270" r:id="rId17"/>
    <p:sldId id="271" r:id="rId18"/>
    <p:sldId id="264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1240" y="6356350"/>
            <a:ext cx="2743200" cy="365125"/>
          </a:xfrm>
          <a:solidFill>
            <a:schemeClr val="bg1"/>
          </a:solidFill>
        </p:spPr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5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47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2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60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1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90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6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56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13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681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51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6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50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6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002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29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511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117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731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347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154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00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3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55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0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153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199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02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980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5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990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28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35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70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338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1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63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1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7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28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99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5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4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3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88BF-9183-4F2C-8DD0-7FDF39F74728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E573-4E19-45CE-AC1C-A7A3E90FE4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1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6A2892-2513-44B4-ABA7-B14A35D3627B}" type="datetimeFigureOut">
              <a:rPr lang="pt-BR" smtClean="0"/>
              <a:t>19/12/2015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AAE7C1-2D4D-4EBE-9C7B-4DECBCAE81CA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9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LOCALIZAÇÃO OCUPACIONAL NO MUNICÍPIO DE SÃO PAULO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TATIANA KOLODIN FERRARI</a:t>
            </a:r>
          </a:p>
          <a:p>
            <a:r>
              <a:rPr lang="pt-BR" dirty="0" smtClean="0"/>
              <a:t>DISCIPLINA: ANÁLISE ESPACIAL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830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Diagrama de Espalhamento de Moran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Uma ferramenta de visualização importante para identificar padrões da autocorrelação espacial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26" y="2462851"/>
            <a:ext cx="6026460" cy="4045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901" y="311434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LMMathSymbols10-Regular"/>
              </a:rPr>
              <a:t>• </a:t>
            </a:r>
            <a:r>
              <a:rPr lang="pt-BR" dirty="0">
                <a:latin typeface="LMRoman12-Regular"/>
              </a:rPr>
              <a:t>Quadrante 1 (Q1) - alto-alto: áreas com associação espacial positiva;</a:t>
            </a:r>
          </a:p>
          <a:p>
            <a:r>
              <a:rPr lang="pt-BR" dirty="0">
                <a:latin typeface="LMMathSymbols10-Regular"/>
              </a:rPr>
              <a:t>• </a:t>
            </a:r>
            <a:r>
              <a:rPr lang="pt-BR" dirty="0">
                <a:latin typeface="LMRoman12-Regular"/>
              </a:rPr>
              <a:t>Quadrante 2 (Q2) - baixo-baixo: associação espacial negativa, valor negativo</a:t>
            </a:r>
          </a:p>
          <a:p>
            <a:r>
              <a:rPr lang="pt-BR" dirty="0">
                <a:latin typeface="LMRoman12-Regular"/>
              </a:rPr>
              <a:t>e média local negativa;</a:t>
            </a:r>
          </a:p>
          <a:p>
            <a:r>
              <a:rPr lang="pt-BR" dirty="0">
                <a:latin typeface="LMMathSymbols10-Regular"/>
              </a:rPr>
              <a:t>• </a:t>
            </a:r>
            <a:r>
              <a:rPr lang="pt-BR" dirty="0">
                <a:latin typeface="LMRoman12-Regular"/>
              </a:rPr>
              <a:t>Quadrante 3 (Q3) - alto-baixo: valor positivo e média local negativa;</a:t>
            </a:r>
          </a:p>
          <a:p>
            <a:r>
              <a:rPr lang="pt-BR" dirty="0">
                <a:latin typeface="LMMathSymbols10-Regular"/>
              </a:rPr>
              <a:t>• </a:t>
            </a:r>
            <a:r>
              <a:rPr lang="pt-BR" dirty="0">
                <a:latin typeface="LMRoman12-Regular"/>
              </a:rPr>
              <a:t>Quadrante 4 (Q4) - baixo-alto: valor negativo e média local positiva.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6710901" y="6508009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Ramos, 2002.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14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070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Box Map: Renda e Desemprego</a:t>
            </a:r>
            <a:endParaRPr lang="pt-B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" y="865828"/>
            <a:ext cx="5050923" cy="56224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23" y="1081378"/>
            <a:ext cx="5194995" cy="5371547"/>
          </a:xfrm>
        </p:spPr>
      </p:pic>
    </p:spTree>
    <p:extLst>
      <p:ext uri="{BB962C8B-B14F-4D97-AF65-F5344CB8AC3E}">
        <p14:creationId xmlns:p14="http://schemas.microsoft.com/office/powerpoint/2010/main" val="321225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64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Box Map: Serviço Doméstico e Construção Civil</a:t>
            </a:r>
            <a:endParaRPr lang="pt-B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5" y="1118179"/>
            <a:ext cx="5181141" cy="54257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55" y="1196312"/>
            <a:ext cx="4993419" cy="5320499"/>
          </a:xfrm>
        </p:spPr>
      </p:pic>
    </p:spTree>
    <p:extLst>
      <p:ext uri="{BB962C8B-B14F-4D97-AF65-F5344CB8AC3E}">
        <p14:creationId xmlns:p14="http://schemas.microsoft.com/office/powerpoint/2010/main" val="34273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739"/>
          </a:xfrm>
        </p:spPr>
        <p:txBody>
          <a:bodyPr>
            <a:normAutofit/>
          </a:bodyPr>
          <a:lstStyle/>
          <a:p>
            <a:r>
              <a:rPr lang="pt-BR" sz="4000" dirty="0"/>
              <a:t>Box Map: </a:t>
            </a:r>
            <a:r>
              <a:rPr lang="pt-BR" sz="4000" dirty="0" smtClean="0"/>
              <a:t>Indústria de Transformação e Comércio</a:t>
            </a:r>
            <a:endParaRPr lang="pt-B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9" y="1184744"/>
            <a:ext cx="5122554" cy="53114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78" y="1065474"/>
            <a:ext cx="4780797" cy="5359179"/>
          </a:xfrm>
        </p:spPr>
      </p:pic>
    </p:spTree>
    <p:extLst>
      <p:ext uri="{BB962C8B-B14F-4D97-AF65-F5344CB8AC3E}">
        <p14:creationId xmlns:p14="http://schemas.microsoft.com/office/powerpoint/2010/main" val="400866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739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Box Map: </a:t>
            </a:r>
            <a:r>
              <a:rPr lang="pt-BR" sz="4000" dirty="0" smtClean="0"/>
              <a:t>Serviço, Administração Pública e Educação e Saúde</a:t>
            </a:r>
            <a:endParaRPr lang="pt-B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0" y="1582309"/>
            <a:ext cx="3959004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34" y="1638603"/>
            <a:ext cx="3929282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09" y="1478944"/>
            <a:ext cx="4301991" cy="45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LISA - </a:t>
            </a:r>
            <a:r>
              <a:rPr lang="en-US" dirty="0" smtClean="0"/>
              <a:t>(</a:t>
            </a:r>
            <a:r>
              <a:rPr lang="en-US" dirty="0"/>
              <a:t>Local Indicators of Spatial Association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Renda e </a:t>
            </a:r>
            <a:r>
              <a:rPr lang="en-US" dirty="0" err="1" smtClean="0"/>
              <a:t>Desempregados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2" y="1690688"/>
            <a:ext cx="403575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38" y="1690688"/>
            <a:ext cx="4496941" cy="45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4555"/>
            <a:ext cx="10058400" cy="10651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LISA – Serviço Doméstico e Construção Civil </a:t>
            </a:r>
            <a:endParaRPr lang="pt-B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1" y="1351722"/>
            <a:ext cx="4515424" cy="48252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65" y="1478943"/>
            <a:ext cx="4428460" cy="4698020"/>
          </a:xfrm>
        </p:spPr>
      </p:pic>
    </p:spTree>
    <p:extLst>
      <p:ext uri="{BB962C8B-B14F-4D97-AF65-F5344CB8AC3E}">
        <p14:creationId xmlns:p14="http://schemas.microsoft.com/office/powerpoint/2010/main" val="342080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– Indústria de Transformação e Comércio </a:t>
            </a:r>
            <a:endParaRPr lang="pt-B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3" y="1846263"/>
            <a:ext cx="3989751" cy="40227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95" y="1846263"/>
            <a:ext cx="3671011" cy="4022725"/>
          </a:xfrm>
        </p:spPr>
      </p:pic>
    </p:spTree>
    <p:extLst>
      <p:ext uri="{BB962C8B-B14F-4D97-AF65-F5344CB8AC3E}">
        <p14:creationId xmlns:p14="http://schemas.microsoft.com/office/powerpoint/2010/main" val="264912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LISA – Serviços, Administração Pública e Educação e Saúde</a:t>
            </a:r>
            <a:endParaRPr lang="pt-B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4" y="1073426"/>
            <a:ext cx="3857948" cy="45787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57" y="2506662"/>
            <a:ext cx="4018449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93" y="1126497"/>
            <a:ext cx="4411507" cy="47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7411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009816" y="2083242"/>
            <a:ext cx="10066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Existe um padrão de localização dos agentes dado a sua ocupação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Em São Paulo existe uma diferença clara entre centro e periferia: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No centro: Maior Renda, menor desemprego e ocupações de serviço, administração pública e educação e sáude. Alta significância.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Periferia: Menor Renda, maior desemprego e setores de ocupação doméstico e construção civil.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1207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Contextualização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As decisões locacionais dos indivíduos envolvem uma séries de fatores, que </a:t>
            </a:r>
            <a:r>
              <a:rPr lang="pt-BR" sz="2800" dirty="0" smtClean="0"/>
              <a:t>funcionam como </a:t>
            </a:r>
            <a:r>
              <a:rPr lang="pt-BR" sz="2800" dirty="0"/>
              <a:t>forças de atração e </a:t>
            </a:r>
            <a:r>
              <a:rPr lang="pt-BR" sz="2800" dirty="0" smtClean="0"/>
              <a:t>repulsão a </a:t>
            </a:r>
            <a:r>
              <a:rPr lang="pt-BR" sz="2800" dirty="0"/>
              <a:t>determinados lugares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As </a:t>
            </a:r>
            <a:r>
              <a:rPr lang="pt-BR" sz="2800" dirty="0"/>
              <a:t>diferentes escolhas locacionais dos indivíduos geram agrupamentos </a:t>
            </a:r>
            <a:r>
              <a:rPr lang="pt-BR" sz="2800" dirty="0" smtClean="0"/>
              <a:t>heterogêneos que </a:t>
            </a:r>
            <a:r>
              <a:rPr lang="pt-BR" sz="2800" dirty="0"/>
              <a:t>vão moldando a cidade de diferente e importantes formas. </a:t>
            </a:r>
            <a:endParaRPr lang="pt-BR" sz="2800" dirty="0" smtClean="0"/>
          </a:p>
          <a:p>
            <a:r>
              <a:rPr lang="pt-BR" sz="2800" dirty="0" smtClean="0"/>
              <a:t>Importante entender </a:t>
            </a:r>
            <a:r>
              <a:rPr lang="pt-BR" sz="2800" dirty="0"/>
              <a:t>estes </a:t>
            </a:r>
            <a:r>
              <a:rPr lang="pt-BR" sz="2800" dirty="0" smtClean="0"/>
              <a:t>padrões de localização e </a:t>
            </a:r>
            <a:r>
              <a:rPr lang="pt-BR" sz="2800" dirty="0"/>
              <a:t>quais os fatores que influênciam na escolha </a:t>
            </a:r>
            <a:r>
              <a:rPr lang="pt-BR" sz="2800" dirty="0" smtClean="0"/>
              <a:t>residencial.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854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1377" y="6392849"/>
            <a:ext cx="2377440" cy="326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6040"/>
          </a:xfrm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/>
              <a:t>FUNDAMENTAÇÃO TEÓRICA: </a:t>
            </a:r>
            <a:br>
              <a:rPr lang="pt-BR" dirty="0" smtClean="0"/>
            </a:br>
            <a:r>
              <a:rPr lang="pt-BR" dirty="0" smtClean="0"/>
              <a:t>Escolha da Localização Residencial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98065" y="1733767"/>
            <a:ext cx="5241749" cy="258532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Teoria Neoclássica: trade-off entre acessibilidade e custos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Função de Utilidade: U(z,s), </a:t>
            </a:r>
          </a:p>
          <a:p>
            <a:r>
              <a:rPr lang="pt-BR" dirty="0" smtClean="0"/>
              <a:t>Sendo, z o consumo por outros bens;</a:t>
            </a:r>
          </a:p>
          <a:p>
            <a:r>
              <a:rPr lang="pt-BR" dirty="0" smtClean="0"/>
              <a:t> e s pela terra/residência. 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Sujeito a restrições orçamentárias:</a:t>
            </a:r>
          </a:p>
          <a:p>
            <a:r>
              <a:rPr lang="pt-BR" dirty="0"/>
              <a:t> </a:t>
            </a:r>
            <a:r>
              <a:rPr lang="pt-BR" dirty="0" smtClean="0"/>
              <a:t>     (</a:t>
            </a:r>
            <a:r>
              <a:rPr lang="pt-BR" dirty="0"/>
              <a:t>z + </a:t>
            </a:r>
            <a:r>
              <a:rPr lang="pt-BR" i="1" dirty="0"/>
              <a:t>R(r)s = Y - T(r</a:t>
            </a:r>
            <a:r>
              <a:rPr lang="pt-BR" i="1" dirty="0" smtClean="0"/>
              <a:t>))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6064194" y="1725815"/>
            <a:ext cx="5286691" cy="258532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Teoria Heterodoxa: </a:t>
            </a:r>
            <a:r>
              <a:rPr lang="pt-BR" dirty="0"/>
              <a:t>explicar as configurações residenciais a partir da ação dos indivíduos no </a:t>
            </a:r>
            <a:r>
              <a:rPr lang="pt-BR" dirty="0" smtClean="0"/>
              <a:t>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espaço residencial urbano é concebido como um conjunto de externalidades locais e a demanda por localização se dá pelas “externalidades de vizinhança</a:t>
            </a:r>
            <a:r>
              <a:rPr lang="pt-BR" dirty="0" smtClean="0"/>
              <a:t>”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541879" y="4440804"/>
            <a:ext cx="8107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Outros fatores: as amenidades locais,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característica das estruturas residênciais,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vizinhança,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status social e a comunidade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 o arranjo familiar constituído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Condição ocupacional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  <p:sp>
        <p:nvSpPr>
          <p:cNvPr id="7" name="Bent-Up Arrow 6"/>
          <p:cNvSpPr/>
          <p:nvPr/>
        </p:nvSpPr>
        <p:spPr>
          <a:xfrm>
            <a:off x="3156667" y="5589884"/>
            <a:ext cx="5033176" cy="5327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6005550" y="4666554"/>
            <a:ext cx="5286691" cy="92333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Foco deste trabalho!</a:t>
            </a:r>
          </a:p>
          <a:p>
            <a:r>
              <a:rPr lang="pt-BR" dirty="0" smtClean="0"/>
              <a:t>Objetivo: Analisar padrões de concentração residencial por situação ocupacional.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1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 DE DADOS</a:t>
            </a:r>
            <a:endParaRPr lang="pt-B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sz="2400" dirty="0" smtClean="0"/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Microdados do Censo Demográfico, 2010: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Recorte Populacional por Área de Ponderação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55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Análise Espacial de Áreas</a:t>
            </a:r>
          </a:p>
          <a:p>
            <a:pPr marL="0" indent="0">
              <a:buNone/>
            </a:pPr>
            <a:r>
              <a:rPr lang="pt-BR" sz="2400" dirty="0"/>
              <a:t>A análise espacial de áreas ocorre quando os valores dos dados espaciais estão </a:t>
            </a:r>
            <a:r>
              <a:rPr lang="pt-BR" sz="2400" dirty="0" smtClean="0"/>
              <a:t>associados a </a:t>
            </a:r>
            <a:r>
              <a:rPr lang="pt-BR" sz="2400" dirty="0"/>
              <a:t>áreas ou zonas, representadas por polígonos. Segundo Bailey e Gatrell (</a:t>
            </a:r>
            <a:r>
              <a:rPr lang="pt-BR" sz="2400" dirty="0" smtClean="0"/>
              <a:t>1995) o </a:t>
            </a:r>
            <a:r>
              <a:rPr lang="pt-BR" sz="2400" dirty="0"/>
              <a:t>principal interesse neste tipo de análise está em inferir se há alguma tendência </a:t>
            </a:r>
            <a:r>
              <a:rPr lang="pt-BR" sz="2400" dirty="0" smtClean="0"/>
              <a:t>ou padrão </a:t>
            </a:r>
            <a:r>
              <a:rPr lang="pt-BR" sz="2400" dirty="0"/>
              <a:t>espacial nos valores dos atributos de um dado conjunto de áreas A</a:t>
            </a:r>
            <a:r>
              <a:rPr lang="pt-BR" sz="2400" i="1" dirty="0"/>
              <a:t>i</a:t>
            </a:r>
            <a:r>
              <a:rPr lang="pt-BR" sz="2400" i="1" dirty="0" smtClean="0"/>
              <a:t>.</a:t>
            </a:r>
          </a:p>
          <a:p>
            <a:pPr marL="0" indent="0">
              <a:buNone/>
            </a:pPr>
            <a:endParaRPr lang="pt-BR" sz="2400" i="1" dirty="0"/>
          </a:p>
          <a:p>
            <a:pPr marL="0" indent="0">
              <a:buNone/>
            </a:pPr>
            <a:r>
              <a:rPr lang="pt-BR" sz="2400" dirty="0" smtClean="0"/>
              <a:t>Forma: Análise </a:t>
            </a:r>
            <a:r>
              <a:rPr lang="pt-BR" sz="2400" dirty="0"/>
              <a:t>exploratória dos </a:t>
            </a:r>
            <a:r>
              <a:rPr lang="pt-BR" sz="2400" dirty="0" smtClean="0"/>
              <a:t>dados, que </a:t>
            </a:r>
            <a:r>
              <a:rPr lang="pt-BR" sz="2400" dirty="0"/>
              <a:t>ocorre por abordagens gráficas e descritivas com o objetivo de identificar </a:t>
            </a:r>
            <a:r>
              <a:rPr lang="pt-BR" sz="2400" dirty="0" smtClean="0"/>
              <a:t>propriedades espaciais </a:t>
            </a:r>
            <a:r>
              <a:rPr lang="pt-BR" sz="2400" dirty="0"/>
              <a:t>dos dados.</a:t>
            </a:r>
          </a:p>
        </p:txBody>
      </p:sp>
    </p:spTree>
    <p:extLst>
      <p:ext uri="{BB962C8B-B14F-4D97-AF65-F5344CB8AC3E}">
        <p14:creationId xmlns:p14="http://schemas.microsoft.com/office/powerpoint/2010/main" val="32375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Matriz de Proximidade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33" y="687712"/>
            <a:ext cx="4790548" cy="5562013"/>
          </a:xfrm>
        </p:spPr>
      </p:pic>
      <p:sp>
        <p:nvSpPr>
          <p:cNvPr id="5" name="TextBox 4"/>
          <p:cNvSpPr txBox="1"/>
          <p:nvPr/>
        </p:nvSpPr>
        <p:spPr>
          <a:xfrm>
            <a:off x="790492" y="1737360"/>
            <a:ext cx="6238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Três métodos disponível no software TerraView: </a:t>
            </a:r>
          </a:p>
          <a:p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Continguidade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Distância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K-nearest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Poderando-se as vantagens e desvantagens de cada método optou-se pela matriz de vizinhança por contiguidade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564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80"/>
          </a:xfrm>
        </p:spPr>
        <p:txBody>
          <a:bodyPr/>
          <a:lstStyle/>
          <a:p>
            <a:r>
              <a:rPr lang="pt-BR" b="1" dirty="0"/>
              <a:t>Autocorrelação Espacial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014"/>
            <a:ext cx="10515600" cy="4882101"/>
          </a:xfrm>
        </p:spPr>
        <p:txBody>
          <a:bodyPr/>
          <a:lstStyle/>
          <a:p>
            <a:r>
              <a:rPr lang="pt-BR" dirty="0" smtClean="0"/>
              <a:t>Teste de I Moran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102168" cy="50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935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RENDA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4" y="1041621"/>
            <a:ext cx="9627362" cy="5542050"/>
          </a:xfrm>
        </p:spPr>
      </p:pic>
    </p:spTree>
    <p:extLst>
      <p:ext uri="{BB962C8B-B14F-4D97-AF65-F5344CB8AC3E}">
        <p14:creationId xmlns:p14="http://schemas.microsoft.com/office/powerpoint/2010/main" val="223191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128"/>
            <a:ext cx="10515600" cy="831906"/>
          </a:xfrm>
        </p:spPr>
        <p:txBody>
          <a:bodyPr/>
          <a:lstStyle/>
          <a:p>
            <a:r>
              <a:rPr lang="pt-BR" dirty="0" smtClean="0"/>
              <a:t>Mapa de Distribuição Percentual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98398"/>
            <a:ext cx="5157787" cy="402079"/>
          </a:xfrm>
        </p:spPr>
        <p:txBody>
          <a:bodyPr>
            <a:normAutofit/>
          </a:bodyPr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400477"/>
            <a:ext cx="4890053" cy="545752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86033"/>
            <a:ext cx="5183188" cy="514444"/>
          </a:xfrm>
        </p:spPr>
        <p:txBody>
          <a:bodyPr/>
          <a:lstStyle/>
          <a:p>
            <a:r>
              <a:rPr lang="pt-BR" dirty="0" smtClean="0"/>
              <a:t>Serviço Industrial de Utilidade Pública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29" y="1527071"/>
            <a:ext cx="4731026" cy="5341081"/>
          </a:xfrm>
        </p:spPr>
      </p:pic>
    </p:spTree>
    <p:extLst>
      <p:ext uri="{BB962C8B-B14F-4D97-AF65-F5344CB8AC3E}">
        <p14:creationId xmlns:p14="http://schemas.microsoft.com/office/powerpoint/2010/main" val="4068364300"/>
      </p:ext>
    </p:extLst>
  </p:cSld>
  <p:clrMapOvr>
    <a:masterClrMapping/>
  </p:clrMapOvr>
</p:sld>
</file>

<file path=ppt/theme/theme1.xml><?xml version="1.0" encoding="utf-8"?>
<a:theme xmlns:a="http://schemas.openxmlformats.org/drawingml/2006/main" name="Urban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bano" id="{89C6A867-35EF-462A-AEBA-94E485249A6A}" vid="{502ABA72-9948-462A-BB78-4D6421D4329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Urbano</Template>
  <TotalTime>91</TotalTime>
  <Words>571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LMMathSymbols10-Regular</vt:lpstr>
      <vt:lpstr>LMRoman12-Regular</vt:lpstr>
      <vt:lpstr>Urbano</vt:lpstr>
      <vt:lpstr>Custom Design</vt:lpstr>
      <vt:lpstr>1_Custom Design</vt:lpstr>
      <vt:lpstr>Retrospect</vt:lpstr>
      <vt:lpstr>LOCALIZAÇÃO OCUPACIONAL NO MUNICÍPIO DE SÃO PAULO</vt:lpstr>
      <vt:lpstr>Contextualização</vt:lpstr>
      <vt:lpstr>FUNDAMENTAÇÃO TEÓRICA:  Escolha da Localização Residencial</vt:lpstr>
      <vt:lpstr>BASE DE DADOS</vt:lpstr>
      <vt:lpstr>METODOLOGIA</vt:lpstr>
      <vt:lpstr>Matriz de Proximidade</vt:lpstr>
      <vt:lpstr>Autocorrelação Espacial</vt:lpstr>
      <vt:lpstr>RENDA</vt:lpstr>
      <vt:lpstr>Mapa de Distribuição Percentual</vt:lpstr>
      <vt:lpstr>Diagrama de Espalhamento de Moran</vt:lpstr>
      <vt:lpstr>Box Map: Renda e Desemprego</vt:lpstr>
      <vt:lpstr>Box Map: Serviço Doméstico e Construção Civil</vt:lpstr>
      <vt:lpstr>Box Map: Indústria de Transformação e Comércio</vt:lpstr>
      <vt:lpstr>Box Map: Serviço, Administração Pública e Educação e Saúde</vt:lpstr>
      <vt:lpstr>LISA - (Local Indicators of Spatial Association) Renda e Desempregados</vt:lpstr>
      <vt:lpstr>LISA – Serviço Doméstico e Construção Civil </vt:lpstr>
      <vt:lpstr>LISA – Indústria de Transformação e Comércio </vt:lpstr>
      <vt:lpstr>LISA – Serviços, Administração Pública e Educação e Saúde</vt:lpstr>
      <vt:lpstr>CONCLUSÃO</vt:lpstr>
    </vt:vector>
  </TitlesOfParts>
  <Company>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LOCALIZAÇÃO OCUPACIONAL NO MUNICÍPIO DE SÃO PAULO</dc:title>
  <dc:creator>Tatiana Kolodin Ferrari</dc:creator>
  <cp:lastModifiedBy>Tatiana Kolodin Ferrari</cp:lastModifiedBy>
  <cp:revision>22</cp:revision>
  <dcterms:created xsi:type="dcterms:W3CDTF">2015-12-18T09:58:24Z</dcterms:created>
  <dcterms:modified xsi:type="dcterms:W3CDTF">2015-12-19T11:09:01Z</dcterms:modified>
</cp:coreProperties>
</file>