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5" r:id="rId2"/>
    <p:sldId id="276" r:id="rId3"/>
    <p:sldId id="287" r:id="rId4"/>
    <p:sldId id="288" r:id="rId5"/>
    <p:sldId id="277" r:id="rId6"/>
    <p:sldId id="278" r:id="rId7"/>
    <p:sldId id="279" r:id="rId8"/>
    <p:sldId id="292" r:id="rId9"/>
    <p:sldId id="281" r:id="rId10"/>
    <p:sldId id="283" r:id="rId11"/>
    <p:sldId id="284" r:id="rId12"/>
    <p:sldId id="285" r:id="rId13"/>
    <p:sldId id="286" r:id="rId14"/>
    <p:sldId id="282" r:id="rId15"/>
    <p:sldId id="290" r:id="rId16"/>
    <p:sldId id="293" r:id="rId17"/>
    <p:sldId id="291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CAE2FE"/>
    <a:srgbClr val="B4D5FE"/>
    <a:srgbClr val="D9D9FF"/>
    <a:srgbClr val="0000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5" autoAdjust="0"/>
    <p:restoredTop sz="85354" autoAdjust="0"/>
  </p:normalViewPr>
  <p:slideViewPr>
    <p:cSldViewPr>
      <p:cViewPr>
        <p:scale>
          <a:sx n="60" d="100"/>
          <a:sy n="60" d="100"/>
        </p:scale>
        <p:origin x="-16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A69976-CF3C-BD4D-B196-D8272D8899A1}" type="datetimeFigureOut">
              <a:rPr lang="pt-BR"/>
              <a:pPr/>
              <a:t>06/05/2019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D997571-D45C-AC44-A7DC-EDCFFF493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81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D52FE4-7338-5D48-8B67-958DCECB6A80}" type="slidenum">
              <a:rPr 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D00EE9-6178-FD4A-A47B-57DB519EE7B1}" type="slidenum">
              <a:rPr lang="pt-BR">
                <a:solidFill>
                  <a:srgbClr val="000000"/>
                </a:solidFill>
              </a:rPr>
              <a:pPr eaLnBrk="1" hangingPunct="1"/>
              <a:t>11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6E2A2A-275C-1B44-8501-1815DDB10FEF}" type="slidenum">
              <a:rPr lang="pt-BR">
                <a:solidFill>
                  <a:srgbClr val="000000"/>
                </a:solidFill>
              </a:rPr>
              <a:pPr eaLnBrk="1" hangingPunct="1"/>
              <a:t>12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95BAF-C2DD-C449-8838-930A04ACA248}" type="slidenum">
              <a:rPr lang="pt-BR">
                <a:latin typeface="Calibri" charset="0"/>
              </a:rPr>
              <a:pPr eaLnBrk="1" hangingPunct="1"/>
              <a:t>13</a:t>
            </a:fld>
            <a:endParaRPr lang="pt-BR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3BDDB1-D9DA-C642-A965-3DA35F13035A}" type="slidenum">
              <a:rPr lang="pt-BR">
                <a:solidFill>
                  <a:srgbClr val="000000"/>
                </a:solidFill>
              </a:rPr>
              <a:pPr eaLnBrk="1" hangingPunct="1"/>
              <a:t>5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4D0AAE-7A8C-5F46-B920-30E79CED68E8}" type="slidenum">
              <a:rPr lang="pt-BR">
                <a:solidFill>
                  <a:srgbClr val="000000"/>
                </a:solidFill>
              </a:rPr>
              <a:pPr eaLnBrk="1" hangingPunct="1"/>
              <a:t>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1D6C7E-0FFA-CA43-A4CE-21CDF3E1050A}" type="slidenum">
              <a:rPr lang="pt-BR">
                <a:solidFill>
                  <a:srgbClr val="000000"/>
                </a:solidFill>
              </a:rPr>
              <a:pPr eaLnBrk="1" hangingPunct="1"/>
              <a:t>7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AB488EF6-C287-1040-B525-ACDF122181B1}" type="slidenum">
              <a:rPr lang="pt-BR" sz="1200">
                <a:solidFill>
                  <a:srgbClr val="000000"/>
                </a:solidFill>
              </a:rPr>
              <a:pPr eaLnBrk="1" hangingPunct="1"/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B91019F-14C4-BA4C-9E71-D535000DCC97}" type="slidenum">
              <a:rPr lang="pt-BR">
                <a:solidFill>
                  <a:srgbClr val="000000"/>
                </a:solidFill>
              </a:rPr>
              <a:pPr eaLnBrk="1" hangingPunct="1"/>
              <a:t>9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5921ABDC-321B-1643-8FDD-F90C94A692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81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8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6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6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40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1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72" r:id="rId12"/>
    <p:sldLayoutId id="21474843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RL1SeTJ1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</a:rPr>
              <a:t>Teses </a:t>
            </a:r>
            <a:r>
              <a:rPr lang="en-US" smtClean="0">
                <a:latin typeface="Calibri" charset="0"/>
              </a:rPr>
              <a:t>e Dissertações em </a:t>
            </a:r>
            <a:r>
              <a:rPr lang="en-US" smtClean="0">
                <a:latin typeface="Calibri" charset="0"/>
              </a:rPr>
              <a:t>Computação Aplicada</a:t>
            </a:r>
            <a:endParaRPr lang="en-US">
              <a:latin typeface="Calibri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eaLnBrk="1" hangingPunct="1"/>
            <a:r>
              <a:rPr lang="pt-BR">
                <a:latin typeface="Calibri" charset="0"/>
              </a:rPr>
              <a:t>Slides: Gilberto Câmara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smtClean="0">
                <a:ea typeface="+mj-ea"/>
              </a:rPr>
              <a:t>Idea: multiparadigm modelling and simulation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467544" y="993893"/>
            <a:ext cx="8358187" cy="1059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000">
                <a:solidFill>
                  <a:srgbClr val="000066"/>
                </a:solidFill>
                <a:latin typeface="Calibri" pitchFamily="34" charset="0"/>
                <a:ea typeface="+mn-ea"/>
              </a:rPr>
              <a:t>Carneiro, T. G. S. ; Andrade, P. R. ; Câmara, G. ; Monteiro, A. M. V. ; Pereira, R. R. </a:t>
            </a:r>
            <a:r>
              <a:rPr lang="pt-BR" sz="2000" smtClean="0">
                <a:solidFill>
                  <a:srgbClr val="000066"/>
                </a:solidFill>
                <a:latin typeface="Calibri" pitchFamily="34" charset="0"/>
                <a:ea typeface="+mn-ea"/>
              </a:rPr>
              <a:t>An </a:t>
            </a:r>
            <a:r>
              <a:rPr lang="pt-BR" sz="2000">
                <a:solidFill>
                  <a:srgbClr val="000066"/>
                </a:solidFill>
                <a:latin typeface="Calibri" pitchFamily="34" charset="0"/>
                <a:ea typeface="+mn-ea"/>
              </a:rPr>
              <a:t>extensible toolbox for modeling nature-society </a:t>
            </a:r>
            <a:r>
              <a:rPr lang="pt-BR" sz="2000" smtClean="0">
                <a:solidFill>
                  <a:srgbClr val="000066"/>
                </a:solidFill>
                <a:latin typeface="Calibri" pitchFamily="34" charset="0"/>
                <a:ea typeface="+mn-ea"/>
              </a:rPr>
              <a:t>interactions. Environmental </a:t>
            </a:r>
            <a:r>
              <a:rPr lang="pt-BR" sz="2000">
                <a:solidFill>
                  <a:srgbClr val="000066"/>
                </a:solidFill>
                <a:latin typeface="Calibri" pitchFamily="34" charset="0"/>
                <a:ea typeface="+mn-ea"/>
              </a:rPr>
              <a:t>Modelling &amp; Software, </a:t>
            </a:r>
            <a:r>
              <a:rPr lang="pt-BR" sz="2000" smtClean="0">
                <a:solidFill>
                  <a:srgbClr val="000066"/>
                </a:solidFill>
                <a:latin typeface="Calibri" pitchFamily="34" charset="0"/>
                <a:ea typeface="+mn-ea"/>
              </a:rPr>
              <a:t>2013.</a:t>
            </a:r>
            <a:endParaRPr lang="pt-BR" sz="2000">
              <a:solidFill>
                <a:srgbClr val="000066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026" name="Picture 2" descr="http://terrame.org/lib/exe/fetch.php?w=800&amp;tok=62caea&amp;media=images:top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7237957" cy="28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tângulo 15"/>
          <p:cNvSpPr>
            <a:spLocks noChangeArrowheads="1"/>
          </p:cNvSpPr>
          <p:nvPr/>
        </p:nvSpPr>
        <p:spPr bwMode="auto">
          <a:xfrm>
            <a:off x="1763688" y="2230101"/>
            <a:ext cx="4286250" cy="10156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 smtClean="0">
                <a:solidFill>
                  <a:srgbClr val="000066"/>
                </a:solidFill>
                <a:latin typeface="Calibri" charset="0"/>
              </a:rPr>
              <a:t>System Dynamics</a:t>
            </a:r>
          </a:p>
          <a:p>
            <a:r>
              <a:rPr lang="en-US" sz="2000" i="1" smtClean="0">
                <a:solidFill>
                  <a:srgbClr val="000066"/>
                </a:solidFill>
                <a:latin typeface="Calibri" charset="0"/>
              </a:rPr>
              <a:t>Cellular Automata</a:t>
            </a:r>
          </a:p>
          <a:p>
            <a:r>
              <a:rPr lang="en-US" sz="2000" i="1" smtClean="0">
                <a:solidFill>
                  <a:srgbClr val="000066"/>
                </a:solidFill>
                <a:latin typeface="Calibri" charset="0"/>
              </a:rPr>
              <a:t>Agent-based Modelling</a:t>
            </a:r>
            <a:endParaRPr lang="en-US" sz="2000">
              <a:solidFill>
                <a:srgbClr val="00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Teses em </a:t>
            </a:r>
            <a:r>
              <a:rPr lang="pt-BR" sz="2800" smtClean="0">
                <a:latin typeface="Calibri" charset="0"/>
              </a:rPr>
              <a:t>Computação</a:t>
            </a:r>
            <a:endParaRPr lang="pt-BR" sz="2800">
              <a:latin typeface="Calibri" charset="0"/>
            </a:endParaRPr>
          </a:p>
        </p:txBody>
      </p:sp>
      <p:grpSp>
        <p:nvGrpSpPr>
          <p:cNvPr id="22531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2253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644775" y="2654299"/>
              <a:ext cx="1550295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Problema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714873" y="2728913"/>
              <a:ext cx="1550114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571998" y="4191000"/>
              <a:ext cx="2135016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Experimento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728756" y="4410980"/>
              <a:ext cx="2046232" cy="68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Resultados e </a:t>
              </a:r>
            </a:p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Conclusões</a:t>
              </a: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Retângulo 15"/>
          <p:cNvSpPr>
            <a:spLocks noChangeArrowheads="1"/>
          </p:cNvSpPr>
          <p:nvPr/>
        </p:nvSpPr>
        <p:spPr bwMode="auto">
          <a:xfrm>
            <a:off x="539552" y="1052533"/>
            <a:ext cx="4389636" cy="5632311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What exactly is the problem being solved?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 i="1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Are the ideas </a:t>
            </a:r>
            <a:r>
              <a:rPr lang="en-US" sz="2000" i="1" smtClean="0">
                <a:solidFill>
                  <a:srgbClr val="000066"/>
                </a:solidFill>
                <a:latin typeface="Calibri" charset="0"/>
              </a:rPr>
              <a:t>new</a:t>
            </a:r>
            <a:r>
              <a:rPr lang="en-US" sz="2000" i="1">
                <a:solidFill>
                  <a:srgbClr val="000066"/>
                </a:solidFill>
                <a:latin typeface="Calibri" charset="0"/>
              </a:rPr>
              <a:t>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Can you state the new idea concisely?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Is the work described significantly different from existing related work?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Are comparisons with previous work clear and explicit?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Does the </a:t>
            </a:r>
            <a:r>
              <a:rPr lang="en-US" sz="2000" i="1" smtClean="0">
                <a:solidFill>
                  <a:srgbClr val="000066"/>
                </a:solidFill>
                <a:latin typeface="Calibri" charset="0"/>
              </a:rPr>
              <a:t>manuscript describe </a:t>
            </a:r>
            <a:r>
              <a:rPr lang="en-US" sz="2000" i="1">
                <a:solidFill>
                  <a:srgbClr val="000066"/>
                </a:solidFill>
                <a:latin typeface="Calibri" charset="0"/>
              </a:rPr>
              <a:t>something that has actually been implemented?</a:t>
            </a:r>
          </a:p>
          <a:p>
            <a:endParaRPr lang="en-US" sz="2000" i="1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 i="1">
                <a:solidFill>
                  <a:srgbClr val="000066"/>
                </a:solidFill>
                <a:latin typeface="Calibri" charset="0"/>
              </a:rPr>
              <a:t>What should the reader learn from the paper?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1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Teses em </a:t>
            </a:r>
            <a:r>
              <a:rPr lang="pt-BR" sz="2800" smtClean="0">
                <a:latin typeface="Calibri" charset="0"/>
              </a:rPr>
              <a:t>Computação</a:t>
            </a:r>
            <a:endParaRPr lang="pt-BR" sz="2800">
              <a:latin typeface="Calibri" charset="0"/>
            </a:endParaRPr>
          </a:p>
        </p:txBody>
      </p:sp>
      <p:sp>
        <p:nvSpPr>
          <p:cNvPr id="23556" name="Retângulo 3"/>
          <p:cNvSpPr>
            <a:spLocks noChangeArrowheads="1"/>
          </p:cNvSpPr>
          <p:nvPr/>
        </p:nvSpPr>
        <p:spPr bwMode="auto">
          <a:xfrm>
            <a:off x="1869281" y="5805264"/>
            <a:ext cx="6357937" cy="83026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C00000"/>
                </a:solidFill>
                <a:latin typeface="Calibri" charset="0"/>
              </a:rPr>
              <a:t>Uma idéia nova que gera um </a:t>
            </a:r>
            <a:r>
              <a:rPr lang="pt-BR" sz="2400" smtClean="0">
                <a:solidFill>
                  <a:srgbClr val="C00000"/>
                </a:solidFill>
                <a:latin typeface="Calibri" charset="0"/>
              </a:rPr>
              <a:t>software novo </a:t>
            </a:r>
            <a:r>
              <a:rPr lang="pt-BR" sz="2400">
                <a:solidFill>
                  <a:srgbClr val="C00000"/>
                </a:solidFill>
                <a:latin typeface="Calibri" charset="0"/>
              </a:rPr>
              <a:t>que resolve melhor um problema </a:t>
            </a:r>
          </a:p>
        </p:txBody>
      </p:sp>
      <p:grpSp>
        <p:nvGrpSpPr>
          <p:cNvPr id="23557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2355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2644775" y="2654299"/>
              <a:ext cx="1550295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Problema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714873" y="2728913"/>
              <a:ext cx="1550114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4571998" y="4191000"/>
              <a:ext cx="2135016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Experimento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2728756" y="4410980"/>
              <a:ext cx="2046232" cy="68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Resultados e </a:t>
              </a:r>
            </a:p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Conclusões</a:t>
              </a:r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69028" y="1214438"/>
            <a:ext cx="4422403" cy="437480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pt-BR" sz="3000" kern="0" smtClean="0">
                <a:solidFill>
                  <a:srgbClr val="000066"/>
                </a:solidFill>
                <a:latin typeface="Calibri" charset="0"/>
              </a:rPr>
              <a:t>Introdução</a:t>
            </a:r>
            <a:endParaRPr lang="pt-BR" kern="0" smtClean="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Motivação 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Problema Científico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Objetivo</a:t>
            </a:r>
            <a:endParaRPr lang="pt-BR" sz="2400" kern="0" smtClean="0">
              <a:solidFill>
                <a:srgbClr val="6C0000"/>
              </a:solidFill>
              <a:latin typeface="Calibri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smtClean="0">
                <a:solidFill>
                  <a:srgbClr val="000066"/>
                </a:solidFill>
                <a:latin typeface="Calibri" charset="0"/>
              </a:rPr>
              <a:t>Metodologia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Revisão Bibliográfica 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Ideia proposta (contribuição)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kern="0" smtClean="0">
                <a:solidFill>
                  <a:srgbClr val="000066"/>
                </a:solidFill>
                <a:latin typeface="Calibri" charset="0"/>
              </a:rPr>
              <a:t>Experimento (estudo de caso)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Descrição do Protótipo</a:t>
            </a:r>
          </a:p>
          <a:p>
            <a:pPr lvl="1" eaLnBrk="1" hangingPunct="1"/>
            <a:r>
              <a:rPr lang="pt-BR" kern="0" smtClean="0">
                <a:solidFill>
                  <a:srgbClr val="000066"/>
                </a:solidFill>
                <a:latin typeface="Calibri" charset="0"/>
              </a:rPr>
              <a:t>Dados de teste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kern="0" smtClean="0">
                <a:solidFill>
                  <a:srgbClr val="000066"/>
                </a:solidFill>
                <a:latin typeface="Calibri" charset="0"/>
              </a:rPr>
              <a:t>Resultados</a:t>
            </a:r>
          </a:p>
          <a:p>
            <a:pPr marL="857250" lvl="1" indent="-457200" eaLnBrk="1" hangingPunct="1"/>
            <a:r>
              <a:rPr lang="pt-BR" kern="0" smtClean="0">
                <a:solidFill>
                  <a:srgbClr val="FF0000"/>
                </a:solidFill>
                <a:latin typeface="Calibri" charset="0"/>
              </a:rPr>
              <a:t>Por que o novo produto é melhor?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kern="0" smtClean="0">
                <a:solidFill>
                  <a:srgbClr val="000066"/>
                </a:solidFill>
                <a:latin typeface="Calibri" charset="0"/>
              </a:rPr>
              <a:t>Conclusões e Estudos Futuros</a:t>
            </a:r>
            <a:endParaRPr lang="pt-BR" sz="2800" kern="0">
              <a:solidFill>
                <a:srgbClr val="00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Siga o método científico!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953000"/>
            <a:ext cx="8229600" cy="904875"/>
          </a:xfrm>
          <a:solidFill>
            <a:srgbClr val="D9D9D9"/>
          </a:solidFill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O objetivo da Ciência é resolver problemas, e nos tornar menos ignorantes hoje que ontem </a:t>
            </a:r>
          </a:p>
        </p:txBody>
      </p:sp>
      <p:pic>
        <p:nvPicPr>
          <p:cNvPr id="29700" name="Picture 5" descr="http://plato.stanford.edu/entries/popper/po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www.junkscience.com/JSJ_Course/jsjudocourse/thinkin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3429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Teses no INPE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2692077"/>
            <a:ext cx="460851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Contribuições devem estar relacionadas às missões institucionais do </a:t>
            </a:r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instituto</a:t>
            </a:r>
            <a:endParaRPr lang="pt-BR" sz="2800" smtClean="0">
              <a:solidFill>
                <a:srgbClr val="00003F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980728"/>
            <a:ext cx="36703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Teses no INPE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1814513"/>
            <a:ext cx="410445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Dois </a:t>
            </a:r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formatos de tese: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Tese nos moldes tradicionais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pt-BR" sz="2800" smtClean="0">
                <a:solidFill>
                  <a:srgbClr val="00003F"/>
                </a:solidFill>
                <a:latin typeface="Calibri"/>
                <a:cs typeface="Calibri"/>
              </a:rPr>
              <a:t>Tese como coletânea de artigos</a:t>
            </a:r>
            <a:endParaRPr lang="pt-BR" sz="2800" i="1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79" y="895003"/>
            <a:ext cx="38227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Desenvolvimento da Tese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Arial" pitchFamily="34" charset="0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partir dos artigos</a:t>
            </a:r>
          </a:p>
        </p:txBody>
      </p:sp>
    </p:spTree>
    <p:extLst>
      <p:ext uri="{BB962C8B-B14F-4D97-AF65-F5344CB8AC3E}">
        <p14:creationId xmlns:p14="http://schemas.microsoft.com/office/powerpoint/2010/main" val="35461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Leitura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1916832"/>
            <a:ext cx="6840760" cy="2074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800" smtClean="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Leia teses de outros alunos:</a:t>
            </a:r>
            <a:endParaRPr lang="pt-BR" sz="2800" smtClean="0">
              <a:solidFill>
                <a:srgbClr val="000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seu(sua) orientador(a)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 smtClean="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 programa </a:t>
            </a: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2800" smtClean="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pós-graduação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Char char="n"/>
            </a:pP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sua área </a:t>
            </a:r>
            <a:r>
              <a:rPr lang="pt-BR" sz="280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2800" smtClean="0">
                <a:solidFill>
                  <a:srgbClr val="000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</a:t>
            </a:r>
            <a:endParaRPr lang="pt-BR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>
                <a:latin typeface="Calibri" charset="0"/>
              </a:rPr>
              <a:t>Regimentos - INPE</a:t>
            </a:r>
            <a:endParaRPr lang="pt-BR" sz="2800"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4232"/>
            <a:ext cx="3822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80" y="1096176"/>
            <a:ext cx="38227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smtClean="0">
                <a:latin typeface="Calibri" charset="0"/>
              </a:rPr>
              <a:t>Regimento INPE</a:t>
            </a:r>
            <a:endParaRPr lang="pt-BR" sz="280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4438"/>
            <a:ext cx="8126288" cy="5454922"/>
          </a:xfrm>
          <a:solidFill>
            <a:srgbClr val="D9D9D9"/>
          </a:solidFill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. 30 Todo aluno de </a:t>
            </a:r>
            <a:r>
              <a:rPr lang="pt-BR" sz="1800" b="1">
                <a:latin typeface="Calibri" panose="020F0502020204030204" pitchFamily="34" charset="0"/>
                <a:cs typeface="Calibri" panose="020F0502020204030204" pitchFamily="34" charset="0"/>
              </a:rPr>
              <a:t>Mestrado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 deverá se submeter a um Exame de Proposta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Dissertação [...]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1º A Proposta deverá conter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objetivo, a metodologia, a revisão bibliográfica além de um cronograma de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atividades</a:t>
            </a: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2º A Proposta deverá ser acompanhada de declaração do Coordenador Acadêmico de Curso e Chefias envolvidos, atestando o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do INPE e a existência de meios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pt-BR" sz="18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viabilizá-la</a:t>
            </a: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endParaRPr lang="pt-BR" sz="18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Art. 32 Todo aluno de </a:t>
            </a:r>
            <a:r>
              <a:rPr lang="pt-BR" sz="1800" b="1">
                <a:latin typeface="Calibri" panose="020F0502020204030204" pitchFamily="34" charset="0"/>
                <a:cs typeface="Calibri" panose="020F0502020204030204" pitchFamily="34" charset="0"/>
              </a:rPr>
              <a:t>Doutorado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 deverá se submeter a um Exame de Proposta de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Tese </a:t>
            </a: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[...]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1º A Proposta deverá conter os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conceitos básicos, o objetivo, a metodologia, a revisão bibliográfica, os resultados esperados e um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cronograma</a:t>
            </a: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None/>
            </a:pPr>
            <a:r>
              <a:rPr lang="pt-BR" sz="180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2º A Proposta deverá ser acompanhada de declaração do Coordenador Acadêmico de Curso, do orientador de pesquisa e Chefias envolvidas, atestando </a:t>
            </a:r>
            <a:r>
              <a:rPr lang="pt-BR" sz="1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interesse do INPE e a existência de meios para viabilizá-la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8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Proposta de Tese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4438"/>
            <a:ext cx="4195763" cy="4374802"/>
          </a:xfrm>
          <a:solidFill>
            <a:srgbClr val="D9D9D9"/>
          </a:solidFill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pt-BR" sz="3000">
                <a:solidFill>
                  <a:srgbClr val="000066"/>
                </a:solidFill>
                <a:latin typeface="Calibri" charset="0"/>
              </a:rPr>
              <a:t>Introdução</a:t>
            </a:r>
            <a:endParaRPr lang="pt-BR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mtClean="0">
                <a:solidFill>
                  <a:srgbClr val="000066"/>
                </a:solidFill>
                <a:latin typeface="Calibri" charset="0"/>
              </a:rPr>
              <a:t>Motivação </a:t>
            </a:r>
            <a:endParaRPr lang="pt-BR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b="1" smtClean="0">
                <a:solidFill>
                  <a:srgbClr val="FF0000"/>
                </a:solidFill>
                <a:latin typeface="Calibri" charset="0"/>
              </a:rPr>
              <a:t>Problema Científico</a:t>
            </a:r>
            <a:endParaRPr lang="pt-BR" b="1">
              <a:solidFill>
                <a:srgbClr val="FF0000"/>
              </a:solidFill>
              <a:latin typeface="Calibri" charset="0"/>
            </a:endParaRPr>
          </a:p>
          <a:p>
            <a:pPr lvl="1" eaLnBrk="1" hangingPunct="1"/>
            <a:r>
              <a:rPr lang="pt-BR" smtClean="0">
                <a:solidFill>
                  <a:srgbClr val="000066"/>
                </a:solidFill>
                <a:latin typeface="Calibri" charset="0"/>
              </a:rPr>
              <a:t>Objetivo</a:t>
            </a:r>
            <a:endParaRPr lang="pt-BR" sz="2400">
              <a:solidFill>
                <a:srgbClr val="6C0000"/>
              </a:solidFill>
              <a:latin typeface="Calibri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Metodologia</a:t>
            </a:r>
            <a:endParaRPr lang="pt-BR" sz="280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Revisão Bibliográfica </a:t>
            </a:r>
            <a:endParaRPr lang="pt-BR" sz="2000" smtClean="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Hipótese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proposta</a:t>
            </a: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Contribuição da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tese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Proposta </a:t>
            </a:r>
            <a:r>
              <a:rPr lang="pt-BR" sz="2800">
                <a:solidFill>
                  <a:srgbClr val="000066"/>
                </a:solidFill>
                <a:latin typeface="Calibri" charset="0"/>
              </a:rPr>
              <a:t>de Experimento (estudo de caso)</a:t>
            </a: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Descrição da Área de Estudo</a:t>
            </a: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Materiais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(imagens,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etc...)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Resultados esperados</a:t>
            </a: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Cronograma</a:t>
            </a:r>
            <a:endParaRPr lang="pt-BR" sz="280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1219200" y="5943600"/>
            <a:ext cx="6357938" cy="8302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6C0000"/>
                </a:solidFill>
                <a:latin typeface="Calibri" charset="0"/>
              </a:rPr>
              <a:t>Definir o problema científico é o essencial na proposta de tese </a:t>
            </a:r>
          </a:p>
        </p:txBody>
      </p:sp>
      <p:pic>
        <p:nvPicPr>
          <p:cNvPr id="16388" name="Picture 16" descr="http://www.psfk.com/wp-content/uploads/2009/01/ques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2" y="1676400"/>
            <a:ext cx="3488928" cy="26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074738"/>
            <a:ext cx="28479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71938"/>
            <a:ext cx="262096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tângulo 5"/>
          <p:cNvSpPr>
            <a:spLocks noChangeArrowheads="1"/>
          </p:cNvSpPr>
          <p:nvPr/>
        </p:nvSpPr>
        <p:spPr bwMode="auto">
          <a:xfrm>
            <a:off x="714375" y="1357313"/>
            <a:ext cx="5214938" cy="1938337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Calibri" charset="0"/>
              </a:rPr>
              <a:t>Computation is synthetic in the sense that many of the phenomena computer scientists and engineers study are created by humans rather than occurring naturally in the physical world.</a:t>
            </a:r>
          </a:p>
        </p:txBody>
      </p:sp>
      <p:pic>
        <p:nvPicPr>
          <p:cNvPr id="17414" name="Picture 4" descr="mob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0438"/>
            <a:ext cx="38576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4000500"/>
            <a:ext cx="37988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sp>
        <p:nvSpPr>
          <p:cNvPr id="18436" name="Retângulo 8"/>
          <p:cNvSpPr>
            <a:spLocks noChangeArrowheads="1"/>
          </p:cNvSpPr>
          <p:nvPr/>
        </p:nvSpPr>
        <p:spPr bwMode="auto">
          <a:xfrm>
            <a:off x="714375" y="1428750"/>
            <a:ext cx="4429125" cy="22463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When one discovers a fact about nature, it is a contribution </a:t>
            </a:r>
            <a:r>
              <a:rPr lang="en-US" sz="2000" i="1">
                <a:solidFill>
                  <a:srgbClr val="000066"/>
                </a:solidFill>
                <a:latin typeface="Calibri" charset="0"/>
              </a:rPr>
              <a:t>per se, </a:t>
            </a:r>
            <a:r>
              <a:rPr lang="en-US" sz="2000">
                <a:solidFill>
                  <a:srgbClr val="000066"/>
                </a:solidFill>
                <a:latin typeface="Calibri" charset="0"/>
              </a:rPr>
              <a:t>no matter how small. Since anyone can create something new [in a synthetic field], that alone does not establish a contribution. Rather, one must show that the creation is “better”.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08425"/>
            <a:ext cx="37861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4438"/>
            <a:ext cx="32607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pic>
        <p:nvPicPr>
          <p:cNvPr id="19459" name="Picture 2" descr="npo00000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571875"/>
            <a:ext cx="39100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tângulo 10"/>
          <p:cNvSpPr>
            <a:spLocks noChangeArrowheads="1"/>
          </p:cNvSpPr>
          <p:nvPr/>
        </p:nvSpPr>
        <p:spPr bwMode="auto">
          <a:xfrm>
            <a:off x="642938" y="4000500"/>
            <a:ext cx="4429125" cy="2554288"/>
          </a:xfrm>
          <a:prstGeom prst="rect">
            <a:avLst/>
          </a:prstGeom>
          <a:solidFill>
            <a:srgbClr val="CAE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“TerraAmazon handles large sets of multi-year deforestation data (rasters + vectors) with editing, processing, archival, dissemination and process control. No other system does the same.”</a:t>
            </a:r>
          </a:p>
          <a:p>
            <a:endParaRPr lang="en-US" sz="2000">
              <a:solidFill>
                <a:srgbClr val="000066"/>
              </a:solidFill>
              <a:latin typeface="Calibri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(BTW: it is also open source)</a:t>
            </a:r>
          </a:p>
        </p:txBody>
      </p:sp>
      <p:sp>
        <p:nvSpPr>
          <p:cNvPr id="19461" name="Retângulo 5"/>
          <p:cNvSpPr>
            <a:spLocks noChangeArrowheads="1"/>
          </p:cNvSpPr>
          <p:nvPr/>
        </p:nvSpPr>
        <p:spPr bwMode="auto">
          <a:xfrm>
            <a:off x="714375" y="1143000"/>
            <a:ext cx="7286625" cy="2419350"/>
          </a:xfrm>
          <a:prstGeom prst="rect">
            <a:avLst/>
          </a:prstGeom>
          <a:solidFill>
            <a:srgbClr val="CAE2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“Better” can mean many things: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“solves a problem in less time,”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“solves a larger class of problems,”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efficient of resources,”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expressive by some criterion,”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“is more visually appealing,”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66"/>
                </a:solidFill>
                <a:latin typeface="Calibri" charset="0"/>
              </a:rPr>
              <a:t>	“presents a totally new capability,” etc. </a:t>
            </a:r>
          </a:p>
        </p:txBody>
      </p:sp>
    </p:spTree>
    <p:extLst>
      <p:ext uri="{BB962C8B-B14F-4D97-AF65-F5344CB8AC3E}">
        <p14:creationId xmlns:p14="http://schemas.microsoft.com/office/powerpoint/2010/main" val="16153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Organização de </a:t>
            </a:r>
            <a:r>
              <a:rPr lang="pt-BR" sz="2800" smtClean="0">
                <a:latin typeface="Calibri" charset="0"/>
              </a:rPr>
              <a:t>Teses em Computação</a:t>
            </a:r>
            <a:endParaRPr lang="pt-BR" sz="2800">
              <a:latin typeface="Calibri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028" y="1214438"/>
            <a:ext cx="4422403" cy="4374802"/>
          </a:xfrm>
          <a:solidFill>
            <a:srgbClr val="D9D9D9"/>
          </a:solidFill>
        </p:spPr>
        <p:txBody>
          <a:bodyPr>
            <a:normAutofit fontScale="85000" lnSpcReduction="10000"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pt-BR" sz="3000">
                <a:solidFill>
                  <a:srgbClr val="000066"/>
                </a:solidFill>
                <a:latin typeface="Calibri" charset="0"/>
              </a:rPr>
              <a:t>Introdução</a:t>
            </a:r>
            <a:endParaRPr lang="pt-BR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mtClean="0">
                <a:solidFill>
                  <a:srgbClr val="000066"/>
                </a:solidFill>
                <a:latin typeface="Calibri" charset="0"/>
              </a:rPr>
              <a:t>Motivação </a:t>
            </a:r>
            <a:endParaRPr lang="pt-BR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>
                <a:solidFill>
                  <a:srgbClr val="000066"/>
                </a:solidFill>
                <a:latin typeface="Calibri" charset="0"/>
              </a:rPr>
              <a:t>Problema Científico</a:t>
            </a:r>
            <a:endParaRPr lang="pt-BR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mtClean="0">
                <a:solidFill>
                  <a:srgbClr val="000066"/>
                </a:solidFill>
                <a:latin typeface="Calibri" charset="0"/>
              </a:rPr>
              <a:t>Objetivo</a:t>
            </a:r>
            <a:endParaRPr lang="pt-BR" sz="2400">
              <a:solidFill>
                <a:srgbClr val="6C0000"/>
              </a:solidFill>
              <a:latin typeface="Calibri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Metodologia</a:t>
            </a:r>
            <a:endParaRPr lang="pt-BR" sz="280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Revisão Bibliográfica </a:t>
            </a:r>
            <a:endParaRPr lang="pt-BR" sz="2000" smtClean="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Ideia proposta (contribuição)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Experimento </a:t>
            </a:r>
            <a:r>
              <a:rPr lang="pt-BR" sz="2800">
                <a:solidFill>
                  <a:srgbClr val="000066"/>
                </a:solidFill>
                <a:latin typeface="Calibri" charset="0"/>
              </a:rPr>
              <a:t>(estudo de caso)</a:t>
            </a:r>
          </a:p>
          <a:p>
            <a:pPr lvl="1" eaLnBrk="1" hangingPunct="1"/>
            <a:r>
              <a:rPr lang="pt-BR" sz="2000">
                <a:solidFill>
                  <a:srgbClr val="000066"/>
                </a:solidFill>
                <a:latin typeface="Calibri" charset="0"/>
              </a:rPr>
              <a:t>Descrição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do Protótipo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lvl="1" eaLnBrk="1" hangingPunct="1"/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Dados de teste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Resultados</a:t>
            </a:r>
          </a:p>
          <a:p>
            <a:pPr marL="857250" lvl="1" indent="-457200" eaLnBrk="1" hangingPunct="1"/>
            <a:r>
              <a:rPr lang="pt-BR" smtClean="0">
                <a:solidFill>
                  <a:srgbClr val="FF0000"/>
                </a:solidFill>
                <a:latin typeface="Calibri" charset="0"/>
              </a:rPr>
              <a:t>Por que o novo produto é melhor?</a:t>
            </a:r>
            <a:endParaRPr lang="pt-BR" smtClean="0">
              <a:solidFill>
                <a:srgbClr val="FF0000"/>
              </a:solidFill>
              <a:latin typeface="Calibri" charset="0"/>
            </a:endParaRPr>
          </a:p>
          <a:p>
            <a:pPr marL="457200" indent="-457200" eaLnBrk="1" hangingPunct="1">
              <a:buFont typeface="Wingdings" charset="0"/>
              <a:buAutoNum type="arabicPeriod" startAt="4"/>
            </a:pPr>
            <a:r>
              <a:rPr lang="pt-BR" sz="2800" smtClean="0">
                <a:solidFill>
                  <a:srgbClr val="000066"/>
                </a:solidFill>
                <a:latin typeface="Calibri" charset="0"/>
              </a:rPr>
              <a:t>Conclusões e Estudos Futuros</a:t>
            </a:r>
            <a:endParaRPr lang="pt-BR" sz="2800">
              <a:solidFill>
                <a:srgbClr val="000066"/>
              </a:solidFill>
              <a:latin typeface="Calibri" charset="0"/>
            </a:endParaRPr>
          </a:p>
        </p:txBody>
      </p:sp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1447800" y="5949280"/>
            <a:ext cx="6357938" cy="7080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6C0000"/>
                </a:solidFill>
                <a:latin typeface="Calibri" charset="0"/>
              </a:rPr>
              <a:t>Uma idéia diferente gera um </a:t>
            </a:r>
            <a:r>
              <a:rPr lang="pt-BR" sz="2000" b="1" smtClean="0">
                <a:solidFill>
                  <a:srgbClr val="6C0000"/>
                </a:solidFill>
                <a:latin typeface="Calibri" charset="0"/>
              </a:rPr>
              <a:t>produto novo </a:t>
            </a:r>
            <a:r>
              <a:rPr lang="pt-BR" sz="2000" b="1">
                <a:solidFill>
                  <a:srgbClr val="6C0000"/>
                </a:solidFill>
                <a:latin typeface="Calibri" charset="0"/>
              </a:rPr>
              <a:t>que resolve melhor um problema </a:t>
            </a:r>
          </a:p>
        </p:txBody>
      </p:sp>
      <p:grpSp>
        <p:nvGrpSpPr>
          <p:cNvPr id="7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641747" y="2654299"/>
              <a:ext cx="1556349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Problema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14874" y="2728912"/>
              <a:ext cx="1550114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Hipótese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571997" y="4191000"/>
              <a:ext cx="2135017" cy="444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Experimento</a:t>
              </a:r>
              <a:endParaRPr lang="en-US" sz="1600" b="1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738821" y="4410980"/>
              <a:ext cx="2026101" cy="768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Resultados e </a:t>
              </a:r>
            </a:p>
            <a:p>
              <a:pPr algn="ctr"/>
              <a:r>
                <a:rPr lang="de-DE" sz="1600" b="1">
                  <a:solidFill>
                    <a:schemeClr val="bg2"/>
                  </a:solidFill>
                  <a:latin typeface="Calibri" charset="0"/>
                </a:rPr>
                <a:t>Conclusões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Estrutura de Teses em Computação</a:t>
            </a:r>
          </a:p>
        </p:txBody>
      </p:sp>
      <p:grpSp>
        <p:nvGrpSpPr>
          <p:cNvPr id="20483" name="Grupo 13"/>
          <p:cNvGrpSpPr>
            <a:grpSpLocks/>
          </p:cNvGrpSpPr>
          <p:nvPr/>
        </p:nvGrpSpPr>
        <p:grpSpPr bwMode="auto">
          <a:xfrm>
            <a:off x="5048250" y="1214438"/>
            <a:ext cx="4095750" cy="3875087"/>
            <a:chOff x="1476375" y="1196975"/>
            <a:chExt cx="6335713" cy="5091113"/>
          </a:xfrm>
        </p:grpSpPr>
        <p:pic>
          <p:nvPicPr>
            <p:cNvPr id="2048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96975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2644775" y="2654299"/>
              <a:ext cx="1550295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Problema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4714873" y="2728913"/>
              <a:ext cx="1550114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4571998" y="4191000"/>
              <a:ext cx="2135016" cy="40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Experimento</a:t>
              </a:r>
              <a:endParaRPr lang="en-US" sz="14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728756" y="4410980"/>
              <a:ext cx="2046232" cy="687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Resultados e </a:t>
              </a:r>
            </a:p>
            <a:p>
              <a:pPr algn="ctr"/>
              <a:r>
                <a:rPr lang="de-DE" sz="1400" b="1">
                  <a:solidFill>
                    <a:schemeClr val="bg2"/>
                  </a:solidFill>
                  <a:latin typeface="Humnst777 BT" charset="0"/>
                </a:rPr>
                <a:t>Conclusões</a:t>
              </a:r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>
              <a:off x="3606800" y="2203450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6323013" y="2836863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5"/>
            <p:cNvSpPr>
              <a:spLocks noChangeShapeType="1"/>
            </p:cNvSpPr>
            <p:nvPr/>
          </p:nvSpPr>
          <p:spPr bwMode="auto">
            <a:xfrm>
              <a:off x="3579813" y="5443538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6"/>
            <p:cNvSpPr>
              <a:spLocks noChangeShapeType="1"/>
            </p:cNvSpPr>
            <p:nvPr/>
          </p:nvSpPr>
          <p:spPr bwMode="auto">
            <a:xfrm flipV="1">
              <a:off x="2427288" y="3717925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Retângulo 13"/>
          <p:cNvSpPr>
            <a:spLocks noChangeArrowheads="1"/>
          </p:cNvSpPr>
          <p:nvPr/>
        </p:nvSpPr>
        <p:spPr bwMode="auto">
          <a:xfrm>
            <a:off x="714375" y="2143125"/>
            <a:ext cx="4214813" cy="255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  <a:latin typeface="Calibri" charset="0"/>
              </a:rPr>
              <a:t>“Better” property is not simply an observation. Rather, the research will postulate that a new idea — a mechanism, process, algorithm, representation, protocol, data structure, methodology, language, optimization or simplification, model, etc. — will lead to a “better” result. </a:t>
            </a:r>
          </a:p>
        </p:txBody>
      </p:sp>
      <p:sp>
        <p:nvSpPr>
          <p:cNvPr id="20485" name="Retângulo 14"/>
          <p:cNvSpPr>
            <a:spLocks noChangeArrowheads="1"/>
          </p:cNvSpPr>
          <p:nvPr/>
        </p:nvSpPr>
        <p:spPr bwMode="auto">
          <a:xfrm>
            <a:off x="832899" y="5661248"/>
            <a:ext cx="7915565" cy="5847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charset="0"/>
              </a:rPr>
              <a:t>The contribution is the idea, not the </a:t>
            </a:r>
            <a:r>
              <a:rPr lang="en-US" sz="3200" b="1" smtClean="0">
                <a:solidFill>
                  <a:srgbClr val="C00000"/>
                </a:solidFill>
                <a:latin typeface="Calibri" charset="0"/>
              </a:rPr>
              <a:t>software</a:t>
            </a:r>
            <a:endParaRPr lang="pt-BR" sz="3200" b="1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13635</TotalTime>
  <Words>793</Words>
  <Application>Microsoft Office PowerPoint</Application>
  <PresentationFormat>Apresentação na tela (4:3)</PresentationFormat>
  <Paragraphs>145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2_Pixel</vt:lpstr>
      <vt:lpstr>Teses e Dissertações em Computação Aplicada</vt:lpstr>
      <vt:lpstr>Regimentos - INPE</vt:lpstr>
      <vt:lpstr>Regimento INPE</vt:lpstr>
      <vt:lpstr>Organização de Proposta de Tese</vt:lpstr>
      <vt:lpstr>Estrutura de Teses em Computação</vt:lpstr>
      <vt:lpstr>Estrutura de Teses em Computação</vt:lpstr>
      <vt:lpstr>Estrutura de Teses em Computação</vt:lpstr>
      <vt:lpstr>Organização de Teses em Computação</vt:lpstr>
      <vt:lpstr>Estrutura de Teses em Computação</vt:lpstr>
      <vt:lpstr>Idea: multiparadigm modelling and simulation</vt:lpstr>
      <vt:lpstr>Organização de Teses em Computação</vt:lpstr>
      <vt:lpstr>Organização de Teses em Computação</vt:lpstr>
      <vt:lpstr>Siga o método científico!</vt:lpstr>
      <vt:lpstr>Teses no INPE</vt:lpstr>
      <vt:lpstr>Teses no INPE</vt:lpstr>
      <vt:lpstr>Desenvolvimento da Tese </vt:lpstr>
      <vt:lpstr>Leitura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fazer uma tese no INPE?</dc:title>
  <dc:creator>Gilberto Camara</dc:creator>
  <cp:lastModifiedBy>pedrorib81 pedrorib81</cp:lastModifiedBy>
  <cp:revision>101</cp:revision>
  <dcterms:created xsi:type="dcterms:W3CDTF">2008-07-13T01:45:44Z</dcterms:created>
  <dcterms:modified xsi:type="dcterms:W3CDTF">2019-05-07T15:24:28Z</dcterms:modified>
</cp:coreProperties>
</file>