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9" r:id="rId4"/>
    <p:sldId id="300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4" autoAdjust="0"/>
    <p:restoredTop sz="94650" autoAdjust="0"/>
  </p:normalViewPr>
  <p:slideViewPr>
    <p:cSldViewPr>
      <p:cViewPr varScale="1">
        <p:scale>
          <a:sx n="65" d="100"/>
          <a:sy n="65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69792-86B5-47D7-96E7-D3DBBEEF06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C8FD6-358B-4239-9023-8E923FFC2A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5208-07F3-4BBB-B217-A6CBDCC290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208CB-07B3-403C-857D-2543229093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77421-7483-434C-AA2C-6E06EA50C6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EF5D-8E8B-4E07-8ED4-ED63E8A1F1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0A54A-796C-47D5-B6BF-6658B0C0DC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EEAC7-6D17-4ECF-9D01-8205FE730D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278B6-82B0-4D3B-9CA6-A029E81FEA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ECE4B-6850-4274-BBBE-C8E8C86596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5797D-949F-4446-99C6-25AFCCEABE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365FDA-AFB1-4E38-BDE3-36D4DCD3D1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Revisão Matemática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ANO  2011</a:t>
            </a:r>
          </a:p>
        </p:txBody>
      </p:sp>
      <p:sp>
        <p:nvSpPr>
          <p:cNvPr id="41987" name="Text Box 22"/>
          <p:cNvSpPr txBox="1">
            <a:spLocks noChangeArrowheads="1"/>
          </p:cNvSpPr>
          <p:nvPr/>
        </p:nvSpPr>
        <p:spPr bwMode="auto">
          <a:xfrm>
            <a:off x="6588125" y="6092825"/>
            <a:ext cx="2147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omic Sans MS" pitchFamily="66" charset="0"/>
              </a:rPr>
              <a:t>Camilo Daleles Rennó</a:t>
            </a:r>
          </a:p>
          <a:p>
            <a:r>
              <a:rPr lang="pt-BR"/>
              <a:t>camilo@dpi.inpe.br</a:t>
            </a:r>
          </a:p>
        </p:txBody>
      </p:sp>
      <p:pic>
        <p:nvPicPr>
          <p:cNvPr id="41988" name="Picture 23" descr="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661025"/>
            <a:ext cx="12604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Logaritmo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735013" y="1452563"/>
            <a:ext cx="81232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pt-BR"/>
              <a:t>Dados os números reais a e b, ambos positivos com b </a:t>
            </a:r>
            <a:r>
              <a:rPr lang="pt-BR">
                <a:sym typeface="Symbol" pitchFamily="18" charset="2"/>
              </a:rPr>
              <a:t></a:t>
            </a:r>
            <a:r>
              <a:rPr lang="pt-BR"/>
              <a:t> 1, existe sempre um único número real </a:t>
            </a:r>
            <a:r>
              <a:rPr lang="pt-BR" i="1"/>
              <a:t>x</a:t>
            </a:r>
            <a:r>
              <a:rPr lang="pt-BR"/>
              <a:t> tal que b</a:t>
            </a:r>
            <a:r>
              <a:rPr lang="pt-BR" i="1" baseline="30000"/>
              <a:t>x</a:t>
            </a:r>
            <a:r>
              <a:rPr lang="pt-BR"/>
              <a:t> = a. O expoente </a:t>
            </a:r>
            <a:r>
              <a:rPr lang="pt-BR" i="1"/>
              <a:t>x</a:t>
            </a:r>
            <a:r>
              <a:rPr lang="pt-BR"/>
              <a:t> recebe o nome de logaritmo de a na base b, ou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268413" y="1989138"/>
          <a:ext cx="904875" cy="331787"/>
        </p:xfrm>
        <a:graphic>
          <a:graphicData uri="http://schemas.openxmlformats.org/presentationml/2006/ole">
            <p:oleObj spid="_x0000_s14338" name="Equation" r:id="rId3" imgW="622080" imgH="228600" progId="Equation.DSMT4">
              <p:embed/>
            </p:oleObj>
          </a:graphicData>
        </a:graphic>
      </p:graphicFrame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55650" y="2492375"/>
            <a:ext cx="80137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pt-BR"/>
              <a:t>Exemplos:</a:t>
            </a:r>
          </a:p>
          <a:p>
            <a:pPr marL="457200" indent="-457200"/>
            <a:r>
              <a:rPr lang="pt-BR"/>
              <a:t>a) 2</a:t>
            </a:r>
            <a:r>
              <a:rPr lang="pt-BR" baseline="30000"/>
              <a:t>3</a:t>
            </a:r>
            <a:r>
              <a:rPr lang="pt-BR"/>
              <a:t> = 8, logo  log</a:t>
            </a:r>
            <a:r>
              <a:rPr lang="pt-BR" baseline="-25000"/>
              <a:t>2</a:t>
            </a:r>
            <a:r>
              <a:rPr lang="pt-BR"/>
              <a:t>8 = 3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b) 5</a:t>
            </a:r>
            <a:r>
              <a:rPr lang="pt-BR" baseline="30000"/>
              <a:t>2</a:t>
            </a:r>
            <a:r>
              <a:rPr lang="pt-BR"/>
              <a:t> = 25, logo  log</a:t>
            </a:r>
            <a:r>
              <a:rPr lang="pt-BR" baseline="-25000"/>
              <a:t>5</a:t>
            </a:r>
            <a:r>
              <a:rPr lang="pt-BR"/>
              <a:t>25 = 2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c) 2</a:t>
            </a:r>
            <a:r>
              <a:rPr lang="pt-BR" i="1" baseline="30000"/>
              <a:t>x</a:t>
            </a:r>
            <a:r>
              <a:rPr lang="pt-BR"/>
              <a:t> = 5, logo  log</a:t>
            </a:r>
            <a:r>
              <a:rPr lang="pt-BR" baseline="-25000"/>
              <a:t>2</a:t>
            </a:r>
            <a:r>
              <a:rPr lang="pt-BR"/>
              <a:t>5 = </a:t>
            </a:r>
            <a:r>
              <a:rPr lang="pt-BR" i="1"/>
              <a:t>x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Por definição: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log</a:t>
            </a:r>
            <a:r>
              <a:rPr lang="pt-BR" baseline="-25000"/>
              <a:t>b</a:t>
            </a:r>
            <a:r>
              <a:rPr lang="pt-BR"/>
              <a:t>1 = 0     pois b</a:t>
            </a:r>
            <a:r>
              <a:rPr lang="pt-BR" i="1" baseline="30000"/>
              <a:t>x</a:t>
            </a:r>
            <a:r>
              <a:rPr lang="pt-BR"/>
              <a:t> = 1 </a:t>
            </a:r>
            <a:r>
              <a:rPr lang="pt-BR">
                <a:sym typeface="Wingdings" pitchFamily="2" charset="2"/>
              </a:rPr>
              <a:t> </a:t>
            </a:r>
            <a:r>
              <a:rPr lang="pt-BR"/>
              <a:t>b</a:t>
            </a:r>
            <a:r>
              <a:rPr lang="pt-BR" i="1" baseline="30000"/>
              <a:t>x</a:t>
            </a:r>
            <a:r>
              <a:rPr lang="pt-BR"/>
              <a:t> = b</a:t>
            </a:r>
            <a:r>
              <a:rPr lang="pt-BR" baseline="30000"/>
              <a:t>0</a:t>
            </a:r>
            <a:r>
              <a:rPr lang="pt-BR"/>
              <a:t> </a:t>
            </a:r>
            <a:r>
              <a:rPr lang="pt-BR">
                <a:sym typeface="Wingdings" pitchFamily="2" charset="2"/>
              </a:rPr>
              <a:t> 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= 0</a:t>
            </a:r>
          </a:p>
          <a:p>
            <a:pPr marL="457200" indent="-457200"/>
            <a:r>
              <a:rPr lang="pt-BR"/>
              <a:t>log</a:t>
            </a:r>
            <a:r>
              <a:rPr lang="pt-BR" baseline="-25000"/>
              <a:t>b</a:t>
            </a:r>
            <a:r>
              <a:rPr lang="pt-BR"/>
              <a:t>b = 1     pois b</a:t>
            </a:r>
            <a:r>
              <a:rPr lang="pt-BR" i="1" baseline="30000"/>
              <a:t>x</a:t>
            </a:r>
            <a:r>
              <a:rPr lang="pt-BR"/>
              <a:t> = b </a:t>
            </a:r>
            <a:r>
              <a:rPr lang="pt-BR">
                <a:sym typeface="Wingdings" pitchFamily="2" charset="2"/>
              </a:rPr>
              <a:t> </a:t>
            </a:r>
            <a:r>
              <a:rPr lang="pt-BR"/>
              <a:t>b</a:t>
            </a:r>
            <a:r>
              <a:rPr lang="pt-BR" i="1" baseline="30000"/>
              <a:t>x</a:t>
            </a:r>
            <a:r>
              <a:rPr lang="pt-BR"/>
              <a:t> = b</a:t>
            </a:r>
            <a:r>
              <a:rPr lang="pt-BR" baseline="30000"/>
              <a:t>1</a:t>
            </a:r>
            <a:r>
              <a:rPr lang="pt-BR"/>
              <a:t> </a:t>
            </a:r>
            <a:r>
              <a:rPr lang="pt-BR">
                <a:sym typeface="Wingdings" pitchFamily="2" charset="2"/>
              </a:rPr>
              <a:t> 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= 1</a:t>
            </a:r>
          </a:p>
          <a:p>
            <a:pPr marL="457200" indent="-457200"/>
            <a:r>
              <a:rPr lang="pt-BR"/>
              <a:t>log</a:t>
            </a:r>
            <a:r>
              <a:rPr lang="pt-BR" baseline="-25000"/>
              <a:t>b</a:t>
            </a:r>
            <a:r>
              <a:rPr lang="pt-BR"/>
              <a:t>b</a:t>
            </a:r>
            <a:r>
              <a:rPr lang="pt-BR" baseline="30000"/>
              <a:t>k</a:t>
            </a:r>
            <a:r>
              <a:rPr lang="pt-BR"/>
              <a:t> = k     pois b</a:t>
            </a:r>
            <a:r>
              <a:rPr lang="pt-BR" i="1" baseline="30000"/>
              <a:t>x</a:t>
            </a:r>
            <a:r>
              <a:rPr lang="pt-BR"/>
              <a:t> = b</a:t>
            </a:r>
            <a:r>
              <a:rPr lang="pt-BR" baseline="30000"/>
              <a:t>k</a:t>
            </a:r>
            <a:r>
              <a:rPr lang="pt-BR"/>
              <a:t> </a:t>
            </a:r>
            <a:r>
              <a:rPr lang="pt-BR">
                <a:sym typeface="Wingdings" pitchFamily="2" charset="2"/>
              </a:rPr>
              <a:t> </a:t>
            </a:r>
            <a:r>
              <a:rPr lang="pt-BR" i="1">
                <a:sym typeface="Wingdings" pitchFamily="2" charset="2"/>
              </a:rPr>
              <a:t>x</a:t>
            </a:r>
            <a:r>
              <a:rPr lang="pt-BR">
                <a:sym typeface="Wingdings" pitchFamily="2" charset="2"/>
              </a:rPr>
              <a:t> = k</a:t>
            </a: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827088" y="5445125"/>
          <a:ext cx="793750" cy="293688"/>
        </p:xfrm>
        <a:graphic>
          <a:graphicData uri="http://schemas.openxmlformats.org/presentationml/2006/ole">
            <p:oleObj spid="_x0000_s14339" name="Equation" r:id="rId4" imgW="545760" imgH="203040" progId="Equation.DSMT4">
              <p:embed/>
            </p:oleObj>
          </a:graphicData>
        </a:graphic>
      </p:graphicFrame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763588" y="5876925"/>
            <a:ext cx="71294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/>
            <a:r>
              <a:rPr lang="pt-BR"/>
              <a:t>log</a:t>
            </a:r>
            <a:r>
              <a:rPr lang="pt-BR" baseline="-25000"/>
              <a:t>10</a:t>
            </a:r>
            <a:r>
              <a:rPr lang="pt-BR" i="1"/>
              <a:t>x</a:t>
            </a:r>
            <a:r>
              <a:rPr lang="pt-BR"/>
              <a:t> é chamado logaritmo decimal e é representado omitindo-se a base, ex: log 45</a:t>
            </a:r>
          </a:p>
          <a:p>
            <a:pPr marL="182563" indent="-182563"/>
            <a:r>
              <a:rPr lang="pt-BR"/>
              <a:t>log</a:t>
            </a:r>
            <a:r>
              <a:rPr lang="pt-BR" baseline="-25000"/>
              <a:t>e</a:t>
            </a:r>
            <a:r>
              <a:rPr lang="pt-BR" i="1"/>
              <a:t>x</a:t>
            </a:r>
            <a:r>
              <a:rPr lang="pt-BR"/>
              <a:t> é chamado logaritmo neperiano ou natural e é representado por ln, ex: ln 45</a:t>
            </a:r>
            <a:br>
              <a:rPr lang="pt-BR"/>
            </a:br>
            <a:r>
              <a:rPr lang="pt-BR"/>
              <a:t>(e = 2,71828...)</a:t>
            </a:r>
            <a:endParaRPr lang="pt-BR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uild="p"/>
      <p:bldP spid="522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Logaritmo</a:t>
            </a:r>
          </a:p>
        </p:txBody>
      </p:sp>
      <p:sp>
        <p:nvSpPr>
          <p:cNvPr id="15371" name="Text Box 3"/>
          <p:cNvSpPr txBox="1">
            <a:spLocks noChangeArrowheads="1"/>
          </p:cNvSpPr>
          <p:nvPr/>
        </p:nvSpPr>
        <p:spPr bwMode="auto">
          <a:xfrm>
            <a:off x="735013" y="1452563"/>
            <a:ext cx="801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pt-BR"/>
              <a:t>Propriedades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773113" y="1916113"/>
          <a:ext cx="2546350" cy="368300"/>
        </p:xfrm>
        <a:graphic>
          <a:graphicData uri="http://schemas.openxmlformats.org/presentationml/2006/ole">
            <p:oleObj spid="_x0000_s15362" name="Equation" r:id="rId3" imgW="1752480" imgH="253800" progId="Equation.DSMT4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773113" y="3005138"/>
          <a:ext cx="2454275" cy="627062"/>
        </p:xfrm>
        <a:graphic>
          <a:graphicData uri="http://schemas.openxmlformats.org/presentationml/2006/ole">
            <p:oleObj spid="_x0000_s15363" name="Equation" r:id="rId4" imgW="1688760" imgH="431640" progId="Equation.DSMT4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773113" y="4371975"/>
          <a:ext cx="1733550" cy="350838"/>
        </p:xfrm>
        <a:graphic>
          <a:graphicData uri="http://schemas.openxmlformats.org/presentationml/2006/ole">
            <p:oleObj spid="_x0000_s15364" name="Equation" r:id="rId5" imgW="1193760" imgH="241200" progId="Equation.DSMT4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773113" y="5308600"/>
          <a:ext cx="1547812" cy="627063"/>
        </p:xfrm>
        <a:graphic>
          <a:graphicData uri="http://schemas.openxmlformats.org/presentationml/2006/ole">
            <p:oleObj spid="_x0000_s15365" name="Equation" r:id="rId6" imgW="1066680" imgH="431640" progId="Equation.DSMT4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1052513" y="2493963"/>
          <a:ext cx="2287587" cy="293687"/>
        </p:xfrm>
        <a:graphic>
          <a:graphicData uri="http://schemas.openxmlformats.org/presentationml/2006/ole">
            <p:oleObj spid="_x0000_s15366" name="Equation" r:id="rId7" imgW="1574640" imgH="203040" progId="Equation.DSMT4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042988" y="3673475"/>
          <a:ext cx="2417762" cy="627063"/>
        </p:xfrm>
        <a:graphic>
          <a:graphicData uri="http://schemas.openxmlformats.org/presentationml/2006/ole">
            <p:oleObj spid="_x0000_s15367" name="Equation" r:id="rId8" imgW="1663560" imgH="431640" progId="Equation.DSMT4">
              <p:embed/>
            </p:oleObj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1050925" y="4876800"/>
          <a:ext cx="1550988" cy="295275"/>
        </p:xfrm>
        <a:graphic>
          <a:graphicData uri="http://schemas.openxmlformats.org/presentationml/2006/ole">
            <p:oleObj spid="_x0000_s15368" name="Equation" r:id="rId9" imgW="1066680" imgH="203040" progId="Equation.DSMT4">
              <p:embed/>
            </p:oleObj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1042988" y="5956300"/>
          <a:ext cx="1622425" cy="608013"/>
        </p:xfrm>
        <a:graphic>
          <a:graphicData uri="http://schemas.openxmlformats.org/presentationml/2006/ole">
            <p:oleObj spid="_x0000_s15369" name="Equation" r:id="rId10" imgW="11174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Logaritmo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35013" y="1452563"/>
            <a:ext cx="80137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pt-BR"/>
              <a:t>Exercícios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a) Calcule log 450, sabendo que log 2 = 0,301 e log 3 = 0,477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b) Calcule log</a:t>
            </a:r>
            <a:r>
              <a:rPr lang="pt-BR" baseline="-25000"/>
              <a:t>2</a:t>
            </a:r>
            <a:r>
              <a:rPr lang="pt-BR"/>
              <a:t>16 – log</a:t>
            </a:r>
            <a:r>
              <a:rPr lang="pt-BR" baseline="-25000"/>
              <a:t>4</a:t>
            </a:r>
            <a:r>
              <a:rPr lang="pt-BR"/>
              <a:t>32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c) Se log a + log b = c, qual é o valor de b?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798513" y="3284538"/>
          <a:ext cx="2255837" cy="582612"/>
        </p:xfrm>
        <a:graphic>
          <a:graphicData uri="http://schemas.openxmlformats.org/presentationml/2006/ole">
            <p:oleObj spid="_x0000_s16386" name="Equation" r:id="rId3" imgW="1663560" imgH="431640" progId="Equation.DSMT4">
              <p:embed/>
            </p:oleObj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35013" y="3933825"/>
            <a:ext cx="801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pt-BR"/>
              <a:t>e) Resolva log</a:t>
            </a:r>
            <a:r>
              <a:rPr lang="pt-BR" baseline="-25000"/>
              <a:t>5</a:t>
            </a:r>
            <a:r>
              <a:rPr lang="pt-BR" i="1"/>
              <a:t>x</a:t>
            </a:r>
            <a:r>
              <a:rPr lang="pt-BR"/>
              <a:t> = log</a:t>
            </a:r>
            <a:r>
              <a:rPr lang="pt-BR" i="1" baseline="-25000"/>
              <a:t>x</a:t>
            </a:r>
            <a:r>
              <a:rPr lang="pt-BR"/>
              <a:t>5</a:t>
            </a: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814388" y="4479925"/>
          <a:ext cx="1868487" cy="309563"/>
        </p:xfrm>
        <a:graphic>
          <a:graphicData uri="http://schemas.openxmlformats.org/presentationml/2006/ole">
            <p:oleObj spid="_x0000_s16387" name="Equation" r:id="rId4" imgW="1371600" imgH="228600" progId="Equation.DSMT4">
              <p:embed/>
            </p:oleObj>
          </a:graphicData>
        </a:graphic>
      </p:graphicFrame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35013" y="5013325"/>
            <a:ext cx="80137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pt-BR"/>
              <a:t>e) Calcule log</a:t>
            </a:r>
            <a:r>
              <a:rPr lang="pt-BR" baseline="-25000"/>
              <a:t> </a:t>
            </a:r>
            <a:r>
              <a:rPr lang="pt-BR"/>
              <a:t>0,00001</a:t>
            </a:r>
          </a:p>
          <a:p>
            <a:pPr marL="457200" indent="-457200"/>
            <a:endParaRPr lang="pt-BR"/>
          </a:p>
          <a:p>
            <a:pPr marL="457200" indent="-457200"/>
            <a:r>
              <a:rPr lang="pt-BR"/>
              <a:t>f) Se </a:t>
            </a:r>
            <a:r>
              <a:rPr lang="pt-BR" i="1"/>
              <a:t>y</a:t>
            </a:r>
            <a:r>
              <a:rPr lang="pt-BR"/>
              <a:t> = 10</a:t>
            </a:r>
            <a:r>
              <a:rPr lang="pt-BR" i="1" baseline="30000"/>
              <a:t>x</a:t>
            </a:r>
            <a:r>
              <a:rPr lang="pt-BR" baseline="30000"/>
              <a:t>+3</a:t>
            </a:r>
            <a:r>
              <a:rPr lang="pt-BR"/>
              <a:t>, represente graficamente </a:t>
            </a:r>
            <a:r>
              <a:rPr lang="pt-BR" i="1"/>
              <a:t>y</a:t>
            </a:r>
            <a:r>
              <a:rPr lang="pt-BR"/>
              <a:t> e log </a:t>
            </a:r>
            <a:r>
              <a:rPr lang="pt-BR" i="1"/>
              <a:t>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92725" y="2420938"/>
            <a:ext cx="3600450" cy="2178050"/>
            <a:chOff x="2517" y="801"/>
            <a:chExt cx="2268" cy="1372"/>
          </a:xfrm>
        </p:grpSpPr>
        <p:pic>
          <p:nvPicPr>
            <p:cNvPr id="16396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7" y="801"/>
              <a:ext cx="2268" cy="1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7" name="Text Box 10"/>
            <p:cNvSpPr txBox="1">
              <a:spLocks noChangeArrowheads="1"/>
            </p:cNvSpPr>
            <p:nvPr/>
          </p:nvSpPr>
          <p:spPr bwMode="auto">
            <a:xfrm>
              <a:off x="3638" y="1297"/>
              <a:ext cx="5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400"/>
                <a:t>y = 10</a:t>
              </a:r>
              <a:r>
                <a:rPr lang="pt-BR" sz="1400" i="1" baseline="30000"/>
                <a:t>x</a:t>
              </a:r>
              <a:r>
                <a:rPr lang="pt-BR" sz="1400" baseline="30000"/>
                <a:t>+3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92725" y="4508500"/>
            <a:ext cx="3600450" cy="2178050"/>
            <a:chOff x="2608" y="2842"/>
            <a:chExt cx="2268" cy="1372"/>
          </a:xfrm>
        </p:grpSpPr>
        <p:pic>
          <p:nvPicPr>
            <p:cNvPr id="16394" name="Picture 1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2842"/>
              <a:ext cx="2268" cy="1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5" name="Text Box 13"/>
            <p:cNvSpPr txBox="1">
              <a:spLocks noChangeArrowheads="1"/>
            </p:cNvSpPr>
            <p:nvPr/>
          </p:nvSpPr>
          <p:spPr bwMode="auto">
            <a:xfrm>
              <a:off x="3923" y="3475"/>
              <a:ext cx="6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400"/>
                <a:t>log </a:t>
              </a:r>
              <a:r>
                <a:rPr lang="pt-BR" sz="1400" i="1"/>
                <a:t>y</a:t>
              </a:r>
              <a:r>
                <a:rPr lang="pt-BR" sz="1400"/>
                <a:t> = </a:t>
              </a:r>
              <a:r>
                <a:rPr lang="pt-BR" sz="1400" i="1"/>
                <a:t>x</a:t>
              </a:r>
              <a:r>
                <a:rPr lang="pt-BR" sz="1400"/>
                <a:t>+3</a:t>
              </a:r>
              <a:endParaRPr lang="pt-BR" sz="1400" baseline="30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7" grpId="0" build="p"/>
      <p:bldP spid="54279" grpId="0" build="p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241</Words>
  <Application>Microsoft PowerPoint</Application>
  <PresentationFormat>Apresentação na tela (4:3)</PresentationFormat>
  <Paragraphs>35</Paragraphs>
  <Slides>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Times New Roman</vt:lpstr>
      <vt:lpstr>Arial</vt:lpstr>
      <vt:lpstr>Comic Sans MS</vt:lpstr>
      <vt:lpstr>Calibri</vt:lpstr>
      <vt:lpstr>Symbol</vt:lpstr>
      <vt:lpstr>Wingdings</vt:lpstr>
      <vt:lpstr>Estrutura padrão</vt:lpstr>
      <vt:lpstr>MathType 5.0 Equation</vt:lpstr>
      <vt:lpstr>Revisão Matemática  ANO  2011</vt:lpstr>
      <vt:lpstr>Álgebra: Logaritmo</vt:lpstr>
      <vt:lpstr>Álgebra: Logaritmo</vt:lpstr>
      <vt:lpstr>Álgebra: Logaritmo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 1 - 2003</dc:title>
  <dc:creator>Renno</dc:creator>
  <cp:lastModifiedBy>usuario</cp:lastModifiedBy>
  <cp:revision>154</cp:revision>
  <dcterms:created xsi:type="dcterms:W3CDTF">2003-03-18T00:57:51Z</dcterms:created>
  <dcterms:modified xsi:type="dcterms:W3CDTF">2017-03-06T18:09:46Z</dcterms:modified>
</cp:coreProperties>
</file>