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332" r:id="rId3"/>
    <p:sldId id="265" r:id="rId4"/>
    <p:sldId id="258" r:id="rId5"/>
    <p:sldId id="331" r:id="rId6"/>
    <p:sldId id="266" r:id="rId7"/>
    <p:sldId id="322" r:id="rId8"/>
    <p:sldId id="335" r:id="rId9"/>
    <p:sldId id="326" r:id="rId10"/>
    <p:sldId id="327" r:id="rId11"/>
    <p:sldId id="328" r:id="rId12"/>
    <p:sldId id="343" r:id="rId13"/>
    <p:sldId id="321" r:id="rId14"/>
    <p:sldId id="344" r:id="rId15"/>
    <p:sldId id="323" r:id="rId16"/>
    <p:sldId id="346" r:id="rId17"/>
    <p:sldId id="325" r:id="rId18"/>
    <p:sldId id="345" r:id="rId19"/>
    <p:sldId id="302" r:id="rId20"/>
    <p:sldId id="347" r:id="rId21"/>
    <p:sldId id="348" r:id="rId22"/>
    <p:sldId id="303" r:id="rId23"/>
    <p:sldId id="307" r:id="rId24"/>
    <p:sldId id="309" r:id="rId25"/>
    <p:sldId id="310" r:id="rId26"/>
    <p:sldId id="312" r:id="rId27"/>
    <p:sldId id="313" r:id="rId28"/>
    <p:sldId id="319" r:id="rId29"/>
    <p:sldId id="314" r:id="rId30"/>
    <p:sldId id="351" r:id="rId31"/>
    <p:sldId id="350" r:id="rId32"/>
    <p:sldId id="349" r:id="rId33"/>
    <p:sldId id="260" r:id="rId34"/>
    <p:sldId id="305" r:id="rId35"/>
    <p:sldId id="352" r:id="rId36"/>
    <p:sldId id="26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81884-F22E-4781-8959-52A315FD2D5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BA103BD-6281-4B39-B090-2826E5FA7F73}">
      <dgm:prSet phldrT="[Texto]"/>
      <dgm:spPr/>
      <dgm:t>
        <a:bodyPr/>
        <a:lstStyle/>
        <a:p>
          <a:r>
            <a:rPr lang="pt-BR" dirty="0"/>
            <a:t>IPF</a:t>
          </a:r>
        </a:p>
      </dgm:t>
    </dgm:pt>
    <dgm:pt modelId="{0D7728E8-EBE4-4465-A1F9-18D19C13C422}" type="parTrans" cxnId="{7AE1D47B-D70B-46C2-924B-92E3FB334AC8}">
      <dgm:prSet/>
      <dgm:spPr/>
      <dgm:t>
        <a:bodyPr/>
        <a:lstStyle/>
        <a:p>
          <a:endParaRPr lang="pt-BR"/>
        </a:p>
      </dgm:t>
    </dgm:pt>
    <dgm:pt modelId="{153FE688-98DE-4CC9-9713-967C3BBF0ADE}" type="sibTrans" cxnId="{7AE1D47B-D70B-46C2-924B-92E3FB334AC8}">
      <dgm:prSet/>
      <dgm:spPr/>
      <dgm:t>
        <a:bodyPr/>
        <a:lstStyle/>
        <a:p>
          <a:endParaRPr lang="pt-BR"/>
        </a:p>
      </dgm:t>
    </dgm:pt>
    <dgm:pt modelId="{63D40DC6-28DB-4E3E-83E7-33988F2481EC}" type="asst">
      <dgm:prSet phldrT="[Texto]"/>
      <dgm:spPr/>
      <dgm:t>
        <a:bodyPr/>
        <a:lstStyle/>
        <a:p>
          <a:r>
            <a:rPr lang="pt-BR" dirty="0"/>
            <a:t>Variáveis de restrição</a:t>
          </a:r>
        </a:p>
      </dgm:t>
    </dgm:pt>
    <dgm:pt modelId="{DA3E66A0-0B60-45C0-BB45-5BE26406289F}" type="parTrans" cxnId="{FA0DD42F-16E6-4BF9-9AAB-9DB32CDA7F0E}">
      <dgm:prSet/>
      <dgm:spPr/>
      <dgm:t>
        <a:bodyPr/>
        <a:lstStyle/>
        <a:p>
          <a:endParaRPr lang="pt-BR"/>
        </a:p>
      </dgm:t>
    </dgm:pt>
    <dgm:pt modelId="{B9898705-CBD9-45BD-966B-EED575FBAC32}" type="sibTrans" cxnId="{FA0DD42F-16E6-4BF9-9AAB-9DB32CDA7F0E}">
      <dgm:prSet/>
      <dgm:spPr/>
      <dgm:t>
        <a:bodyPr/>
        <a:lstStyle/>
        <a:p>
          <a:endParaRPr lang="pt-BR"/>
        </a:p>
      </dgm:t>
    </dgm:pt>
    <dgm:pt modelId="{EC4A7A26-FAAB-42FB-9523-B6F623D98C91}" type="asst">
      <dgm:prSet phldrT="[Texto]"/>
      <dgm:spPr/>
      <dgm:t>
        <a:bodyPr/>
        <a:lstStyle/>
        <a:p>
          <a:r>
            <a:rPr lang="pt-BR" dirty="0"/>
            <a:t>Variáveis de Interesse</a:t>
          </a:r>
        </a:p>
      </dgm:t>
    </dgm:pt>
    <dgm:pt modelId="{471D3702-EC14-403B-B18C-1CC4D528440A}" type="parTrans" cxnId="{DE8F94D4-30E8-4718-AD32-42A521D2BA5F}">
      <dgm:prSet/>
      <dgm:spPr/>
      <dgm:t>
        <a:bodyPr/>
        <a:lstStyle/>
        <a:p>
          <a:endParaRPr lang="pt-BR"/>
        </a:p>
      </dgm:t>
    </dgm:pt>
    <dgm:pt modelId="{578CD241-9217-4AC4-9269-60D13C077430}" type="sibTrans" cxnId="{DE8F94D4-30E8-4718-AD32-42A521D2BA5F}">
      <dgm:prSet/>
      <dgm:spPr/>
      <dgm:t>
        <a:bodyPr/>
        <a:lstStyle/>
        <a:p>
          <a:endParaRPr lang="pt-BR"/>
        </a:p>
      </dgm:t>
    </dgm:pt>
    <dgm:pt modelId="{49A588AB-257E-44FE-BDFE-FB52B2250F95}" type="pres">
      <dgm:prSet presAssocID="{12781884-F22E-4781-8959-52A315FD2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C50345-5A34-4396-9A73-4940C3CB4AE4}" type="pres">
      <dgm:prSet presAssocID="{6BA103BD-6281-4B39-B090-2826E5FA7F73}" presName="hierRoot1" presStyleCnt="0"/>
      <dgm:spPr/>
    </dgm:pt>
    <dgm:pt modelId="{CCDA4514-278D-4122-8751-D2CB8AEC6D45}" type="pres">
      <dgm:prSet presAssocID="{6BA103BD-6281-4B39-B090-2826E5FA7F73}" presName="composite" presStyleCnt="0"/>
      <dgm:spPr/>
    </dgm:pt>
    <dgm:pt modelId="{7D344334-C7BB-41B5-BFA8-1802C58284D0}" type="pres">
      <dgm:prSet presAssocID="{6BA103BD-6281-4B39-B090-2826E5FA7F73}" presName="background" presStyleLbl="node0" presStyleIdx="0" presStyleCnt="1"/>
      <dgm:spPr/>
    </dgm:pt>
    <dgm:pt modelId="{6939CAC5-ED19-436D-A160-AAB7DFB05935}" type="pres">
      <dgm:prSet presAssocID="{6BA103BD-6281-4B39-B090-2826E5FA7F73}" presName="text" presStyleLbl="fgAcc0" presStyleIdx="0" presStyleCnt="1">
        <dgm:presLayoutVars>
          <dgm:chPref val="3"/>
        </dgm:presLayoutVars>
      </dgm:prSet>
      <dgm:spPr/>
    </dgm:pt>
    <dgm:pt modelId="{920751E0-8312-4F1C-B99D-27EBCAF70BAF}" type="pres">
      <dgm:prSet presAssocID="{6BA103BD-6281-4B39-B090-2826E5FA7F73}" presName="hierChild2" presStyleCnt="0"/>
      <dgm:spPr/>
    </dgm:pt>
    <dgm:pt modelId="{19A3C496-CB88-4C7C-B478-125F2335FC77}" type="pres">
      <dgm:prSet presAssocID="{DA3E66A0-0B60-45C0-BB45-5BE26406289F}" presName="Name10" presStyleLbl="parChTrans1D2" presStyleIdx="0" presStyleCnt="2"/>
      <dgm:spPr/>
    </dgm:pt>
    <dgm:pt modelId="{DB361DEF-AD57-4D87-9BF3-6AE11DC533FF}" type="pres">
      <dgm:prSet presAssocID="{63D40DC6-28DB-4E3E-83E7-33988F2481EC}" presName="hierRoot2" presStyleCnt="0"/>
      <dgm:spPr/>
    </dgm:pt>
    <dgm:pt modelId="{6BDECB17-218D-4B74-A2BC-AD7EE2DB1279}" type="pres">
      <dgm:prSet presAssocID="{63D40DC6-28DB-4E3E-83E7-33988F2481EC}" presName="composite2" presStyleCnt="0"/>
      <dgm:spPr/>
    </dgm:pt>
    <dgm:pt modelId="{F079EDA6-CDCA-4C37-83C0-74FCFDE723B7}" type="pres">
      <dgm:prSet presAssocID="{63D40DC6-28DB-4E3E-83E7-33988F2481EC}" presName="background2" presStyleLbl="asst1" presStyleIdx="0" presStyleCnt="2"/>
      <dgm:spPr/>
    </dgm:pt>
    <dgm:pt modelId="{9763B668-7AB6-4E3E-8D65-25E859421519}" type="pres">
      <dgm:prSet presAssocID="{63D40DC6-28DB-4E3E-83E7-33988F2481EC}" presName="text2" presStyleLbl="fgAcc2" presStyleIdx="0" presStyleCnt="2">
        <dgm:presLayoutVars>
          <dgm:chPref val="3"/>
        </dgm:presLayoutVars>
      </dgm:prSet>
      <dgm:spPr/>
    </dgm:pt>
    <dgm:pt modelId="{9711A504-0F4F-4893-BB2B-EBB06B648C32}" type="pres">
      <dgm:prSet presAssocID="{63D40DC6-28DB-4E3E-83E7-33988F2481EC}" presName="hierChild3" presStyleCnt="0"/>
      <dgm:spPr/>
    </dgm:pt>
    <dgm:pt modelId="{DD9431F8-A61F-4F1B-86BE-43E7694B9BBA}" type="pres">
      <dgm:prSet presAssocID="{471D3702-EC14-403B-B18C-1CC4D528440A}" presName="Name10" presStyleLbl="parChTrans1D2" presStyleIdx="1" presStyleCnt="2"/>
      <dgm:spPr/>
    </dgm:pt>
    <dgm:pt modelId="{1FF0F655-0613-494E-8A67-6B19503914A0}" type="pres">
      <dgm:prSet presAssocID="{EC4A7A26-FAAB-42FB-9523-B6F623D98C91}" presName="hierRoot2" presStyleCnt="0"/>
      <dgm:spPr/>
    </dgm:pt>
    <dgm:pt modelId="{17FB6EA4-63FF-434D-87D8-50086C9BEC09}" type="pres">
      <dgm:prSet presAssocID="{EC4A7A26-FAAB-42FB-9523-B6F623D98C91}" presName="composite2" presStyleCnt="0"/>
      <dgm:spPr/>
    </dgm:pt>
    <dgm:pt modelId="{3DA4CAB2-419E-4188-BF53-A30A29916F5D}" type="pres">
      <dgm:prSet presAssocID="{EC4A7A26-FAAB-42FB-9523-B6F623D98C91}" presName="background2" presStyleLbl="asst1" presStyleIdx="1" presStyleCnt="2"/>
      <dgm:spPr/>
    </dgm:pt>
    <dgm:pt modelId="{1D8B483B-8303-40A5-BF8A-B95FF67041DE}" type="pres">
      <dgm:prSet presAssocID="{EC4A7A26-FAAB-42FB-9523-B6F623D98C91}" presName="text2" presStyleLbl="fgAcc2" presStyleIdx="1" presStyleCnt="2">
        <dgm:presLayoutVars>
          <dgm:chPref val="3"/>
        </dgm:presLayoutVars>
      </dgm:prSet>
      <dgm:spPr/>
    </dgm:pt>
    <dgm:pt modelId="{D1D8AEEB-6BF4-42B7-86C0-461C27C9D974}" type="pres">
      <dgm:prSet presAssocID="{EC4A7A26-FAAB-42FB-9523-B6F623D98C91}" presName="hierChild3" presStyleCnt="0"/>
      <dgm:spPr/>
    </dgm:pt>
  </dgm:ptLst>
  <dgm:cxnLst>
    <dgm:cxn modelId="{D3FE1B0B-1903-42A3-9A27-35876023A9ED}" type="presOf" srcId="{EC4A7A26-FAAB-42FB-9523-B6F623D98C91}" destId="{1D8B483B-8303-40A5-BF8A-B95FF67041DE}" srcOrd="0" destOrd="0" presId="urn:microsoft.com/office/officeart/2005/8/layout/hierarchy1"/>
    <dgm:cxn modelId="{FA0DD42F-16E6-4BF9-9AAB-9DB32CDA7F0E}" srcId="{6BA103BD-6281-4B39-B090-2826E5FA7F73}" destId="{63D40DC6-28DB-4E3E-83E7-33988F2481EC}" srcOrd="0" destOrd="0" parTransId="{DA3E66A0-0B60-45C0-BB45-5BE26406289F}" sibTransId="{B9898705-CBD9-45BD-966B-EED575FBAC32}"/>
    <dgm:cxn modelId="{F4A53E6F-258E-44DE-8E48-64B691DA9E0D}" type="presOf" srcId="{DA3E66A0-0B60-45C0-BB45-5BE26406289F}" destId="{19A3C496-CB88-4C7C-B478-125F2335FC77}" srcOrd="0" destOrd="0" presId="urn:microsoft.com/office/officeart/2005/8/layout/hierarchy1"/>
    <dgm:cxn modelId="{7AE1D47B-D70B-46C2-924B-92E3FB334AC8}" srcId="{12781884-F22E-4781-8959-52A315FD2D5C}" destId="{6BA103BD-6281-4B39-B090-2826E5FA7F73}" srcOrd="0" destOrd="0" parTransId="{0D7728E8-EBE4-4465-A1F9-18D19C13C422}" sibTransId="{153FE688-98DE-4CC9-9713-967C3BBF0ADE}"/>
    <dgm:cxn modelId="{443D5388-74D2-42F3-835E-40D9BD66CD48}" type="presOf" srcId="{12781884-F22E-4781-8959-52A315FD2D5C}" destId="{49A588AB-257E-44FE-BDFE-FB52B2250F95}" srcOrd="0" destOrd="0" presId="urn:microsoft.com/office/officeart/2005/8/layout/hierarchy1"/>
    <dgm:cxn modelId="{4C2D24AF-85CB-4C12-A654-463E5B6A3626}" type="presOf" srcId="{471D3702-EC14-403B-B18C-1CC4D528440A}" destId="{DD9431F8-A61F-4F1B-86BE-43E7694B9BBA}" srcOrd="0" destOrd="0" presId="urn:microsoft.com/office/officeart/2005/8/layout/hierarchy1"/>
    <dgm:cxn modelId="{F4A1F7B5-7B33-4F29-A166-292CE9C6783F}" type="presOf" srcId="{63D40DC6-28DB-4E3E-83E7-33988F2481EC}" destId="{9763B668-7AB6-4E3E-8D65-25E859421519}" srcOrd="0" destOrd="0" presId="urn:microsoft.com/office/officeart/2005/8/layout/hierarchy1"/>
    <dgm:cxn modelId="{DE8F94D4-30E8-4718-AD32-42A521D2BA5F}" srcId="{6BA103BD-6281-4B39-B090-2826E5FA7F73}" destId="{EC4A7A26-FAAB-42FB-9523-B6F623D98C91}" srcOrd="1" destOrd="0" parTransId="{471D3702-EC14-403B-B18C-1CC4D528440A}" sibTransId="{578CD241-9217-4AC4-9269-60D13C077430}"/>
    <dgm:cxn modelId="{175067F0-6FAB-4C50-AD96-77CD473755AD}" type="presOf" srcId="{6BA103BD-6281-4B39-B090-2826E5FA7F73}" destId="{6939CAC5-ED19-436D-A160-AAB7DFB05935}" srcOrd="0" destOrd="0" presId="urn:microsoft.com/office/officeart/2005/8/layout/hierarchy1"/>
    <dgm:cxn modelId="{715C062C-8928-4AA2-A6A0-D45E9C52104F}" type="presParOf" srcId="{49A588AB-257E-44FE-BDFE-FB52B2250F95}" destId="{9DC50345-5A34-4396-9A73-4940C3CB4AE4}" srcOrd="0" destOrd="0" presId="urn:microsoft.com/office/officeart/2005/8/layout/hierarchy1"/>
    <dgm:cxn modelId="{2CF8B17B-AEED-4176-A9E0-6AAE28D61667}" type="presParOf" srcId="{9DC50345-5A34-4396-9A73-4940C3CB4AE4}" destId="{CCDA4514-278D-4122-8751-D2CB8AEC6D45}" srcOrd="0" destOrd="0" presId="urn:microsoft.com/office/officeart/2005/8/layout/hierarchy1"/>
    <dgm:cxn modelId="{2FE62BF5-3440-459E-A831-1B9ED69722A2}" type="presParOf" srcId="{CCDA4514-278D-4122-8751-D2CB8AEC6D45}" destId="{7D344334-C7BB-41B5-BFA8-1802C58284D0}" srcOrd="0" destOrd="0" presId="urn:microsoft.com/office/officeart/2005/8/layout/hierarchy1"/>
    <dgm:cxn modelId="{DA587BBE-C65A-4AED-95E4-E9135C8E48DE}" type="presParOf" srcId="{CCDA4514-278D-4122-8751-D2CB8AEC6D45}" destId="{6939CAC5-ED19-436D-A160-AAB7DFB05935}" srcOrd="1" destOrd="0" presId="urn:microsoft.com/office/officeart/2005/8/layout/hierarchy1"/>
    <dgm:cxn modelId="{8D5D4B14-EF31-4268-B67C-00D7EA598A87}" type="presParOf" srcId="{9DC50345-5A34-4396-9A73-4940C3CB4AE4}" destId="{920751E0-8312-4F1C-B99D-27EBCAF70BAF}" srcOrd="1" destOrd="0" presId="urn:microsoft.com/office/officeart/2005/8/layout/hierarchy1"/>
    <dgm:cxn modelId="{62FB02BD-191B-471B-87F2-B0F00634998A}" type="presParOf" srcId="{920751E0-8312-4F1C-B99D-27EBCAF70BAF}" destId="{19A3C496-CB88-4C7C-B478-125F2335FC77}" srcOrd="0" destOrd="0" presId="urn:microsoft.com/office/officeart/2005/8/layout/hierarchy1"/>
    <dgm:cxn modelId="{9BB60D97-993A-4E7D-8C1E-42248A15C084}" type="presParOf" srcId="{920751E0-8312-4F1C-B99D-27EBCAF70BAF}" destId="{DB361DEF-AD57-4D87-9BF3-6AE11DC533FF}" srcOrd="1" destOrd="0" presId="urn:microsoft.com/office/officeart/2005/8/layout/hierarchy1"/>
    <dgm:cxn modelId="{A4851F1D-F0A8-4463-AE04-C0DF5FD04E34}" type="presParOf" srcId="{DB361DEF-AD57-4D87-9BF3-6AE11DC533FF}" destId="{6BDECB17-218D-4B74-A2BC-AD7EE2DB1279}" srcOrd="0" destOrd="0" presId="urn:microsoft.com/office/officeart/2005/8/layout/hierarchy1"/>
    <dgm:cxn modelId="{110DCD70-A4ED-4700-82C8-0C277BDC0C35}" type="presParOf" srcId="{6BDECB17-218D-4B74-A2BC-AD7EE2DB1279}" destId="{F079EDA6-CDCA-4C37-83C0-74FCFDE723B7}" srcOrd="0" destOrd="0" presId="urn:microsoft.com/office/officeart/2005/8/layout/hierarchy1"/>
    <dgm:cxn modelId="{3952AF34-1019-412F-A675-7460F0F6211B}" type="presParOf" srcId="{6BDECB17-218D-4B74-A2BC-AD7EE2DB1279}" destId="{9763B668-7AB6-4E3E-8D65-25E859421519}" srcOrd="1" destOrd="0" presId="urn:microsoft.com/office/officeart/2005/8/layout/hierarchy1"/>
    <dgm:cxn modelId="{1206C6CF-F0AF-418C-BA84-CC917651A2EA}" type="presParOf" srcId="{DB361DEF-AD57-4D87-9BF3-6AE11DC533FF}" destId="{9711A504-0F4F-4893-BB2B-EBB06B648C32}" srcOrd="1" destOrd="0" presId="urn:microsoft.com/office/officeart/2005/8/layout/hierarchy1"/>
    <dgm:cxn modelId="{E43703D3-67A9-4728-A1BB-372D097FAD9E}" type="presParOf" srcId="{920751E0-8312-4F1C-B99D-27EBCAF70BAF}" destId="{DD9431F8-A61F-4F1B-86BE-43E7694B9BBA}" srcOrd="2" destOrd="0" presId="urn:microsoft.com/office/officeart/2005/8/layout/hierarchy1"/>
    <dgm:cxn modelId="{E1A2EBA5-D44E-4716-80AA-F09D9F021855}" type="presParOf" srcId="{920751E0-8312-4F1C-B99D-27EBCAF70BAF}" destId="{1FF0F655-0613-494E-8A67-6B19503914A0}" srcOrd="3" destOrd="0" presId="urn:microsoft.com/office/officeart/2005/8/layout/hierarchy1"/>
    <dgm:cxn modelId="{CFAC96D5-E569-45B6-B63C-B82834285281}" type="presParOf" srcId="{1FF0F655-0613-494E-8A67-6B19503914A0}" destId="{17FB6EA4-63FF-434D-87D8-50086C9BEC09}" srcOrd="0" destOrd="0" presId="urn:microsoft.com/office/officeart/2005/8/layout/hierarchy1"/>
    <dgm:cxn modelId="{729CE880-DE47-4191-9F6B-DE5DBF650D9F}" type="presParOf" srcId="{17FB6EA4-63FF-434D-87D8-50086C9BEC09}" destId="{3DA4CAB2-419E-4188-BF53-A30A29916F5D}" srcOrd="0" destOrd="0" presId="urn:microsoft.com/office/officeart/2005/8/layout/hierarchy1"/>
    <dgm:cxn modelId="{19AA5E75-EF5E-4B70-92F3-03D136065BF5}" type="presParOf" srcId="{17FB6EA4-63FF-434D-87D8-50086C9BEC09}" destId="{1D8B483B-8303-40A5-BF8A-B95FF67041DE}" srcOrd="1" destOrd="0" presId="urn:microsoft.com/office/officeart/2005/8/layout/hierarchy1"/>
    <dgm:cxn modelId="{E2274181-5257-4391-ADF2-142E2B4A17F2}" type="presParOf" srcId="{1FF0F655-0613-494E-8A67-6B19503914A0}" destId="{D1D8AEEB-6BF4-42B7-86C0-461C27C9D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81884-F22E-4781-8959-52A315FD2D5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BA103BD-6281-4B39-B090-2826E5FA7F73}">
      <dgm:prSet phldrT="[Texto]"/>
      <dgm:spPr/>
      <dgm:t>
        <a:bodyPr/>
        <a:lstStyle/>
        <a:p>
          <a:r>
            <a:rPr lang="pt-BR" dirty="0"/>
            <a:t>IPF</a:t>
          </a:r>
        </a:p>
      </dgm:t>
    </dgm:pt>
    <dgm:pt modelId="{0D7728E8-EBE4-4465-A1F9-18D19C13C422}" type="parTrans" cxnId="{7AE1D47B-D70B-46C2-924B-92E3FB334AC8}">
      <dgm:prSet/>
      <dgm:spPr/>
      <dgm:t>
        <a:bodyPr/>
        <a:lstStyle/>
        <a:p>
          <a:endParaRPr lang="pt-BR"/>
        </a:p>
      </dgm:t>
    </dgm:pt>
    <dgm:pt modelId="{153FE688-98DE-4CC9-9713-967C3BBF0ADE}" type="sibTrans" cxnId="{7AE1D47B-D70B-46C2-924B-92E3FB334AC8}">
      <dgm:prSet/>
      <dgm:spPr/>
      <dgm:t>
        <a:bodyPr/>
        <a:lstStyle/>
        <a:p>
          <a:endParaRPr lang="pt-BR"/>
        </a:p>
      </dgm:t>
    </dgm:pt>
    <dgm:pt modelId="{63D40DC6-28DB-4E3E-83E7-33988F2481EC}" type="asst">
      <dgm:prSet phldrT="[Texto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t-BR" dirty="0"/>
            <a:t>Variáveis de restrição</a:t>
          </a:r>
        </a:p>
      </dgm:t>
    </dgm:pt>
    <dgm:pt modelId="{DA3E66A0-0B60-45C0-BB45-5BE26406289F}" type="parTrans" cxnId="{FA0DD42F-16E6-4BF9-9AAB-9DB32CDA7F0E}">
      <dgm:prSet/>
      <dgm:spPr/>
      <dgm:t>
        <a:bodyPr/>
        <a:lstStyle/>
        <a:p>
          <a:endParaRPr lang="pt-BR"/>
        </a:p>
      </dgm:t>
    </dgm:pt>
    <dgm:pt modelId="{B9898705-CBD9-45BD-966B-EED575FBAC32}" type="sibTrans" cxnId="{FA0DD42F-16E6-4BF9-9AAB-9DB32CDA7F0E}">
      <dgm:prSet/>
      <dgm:spPr/>
      <dgm:t>
        <a:bodyPr/>
        <a:lstStyle/>
        <a:p>
          <a:endParaRPr lang="pt-BR"/>
        </a:p>
      </dgm:t>
    </dgm:pt>
    <dgm:pt modelId="{EC4A7A26-FAAB-42FB-9523-B6F623D98C91}" type="asst">
      <dgm:prSet phldrT="[Texto]"/>
      <dgm:spPr/>
      <dgm:t>
        <a:bodyPr/>
        <a:lstStyle/>
        <a:p>
          <a:r>
            <a:rPr lang="pt-BR" dirty="0"/>
            <a:t>Variáveis de Interesse</a:t>
          </a:r>
        </a:p>
      </dgm:t>
    </dgm:pt>
    <dgm:pt modelId="{471D3702-EC14-403B-B18C-1CC4D528440A}" type="parTrans" cxnId="{DE8F94D4-30E8-4718-AD32-42A521D2BA5F}">
      <dgm:prSet/>
      <dgm:spPr/>
      <dgm:t>
        <a:bodyPr/>
        <a:lstStyle/>
        <a:p>
          <a:endParaRPr lang="pt-BR"/>
        </a:p>
      </dgm:t>
    </dgm:pt>
    <dgm:pt modelId="{578CD241-9217-4AC4-9269-60D13C077430}" type="sibTrans" cxnId="{DE8F94D4-30E8-4718-AD32-42A521D2BA5F}">
      <dgm:prSet/>
      <dgm:spPr/>
      <dgm:t>
        <a:bodyPr/>
        <a:lstStyle/>
        <a:p>
          <a:endParaRPr lang="pt-BR"/>
        </a:p>
      </dgm:t>
    </dgm:pt>
    <dgm:pt modelId="{49A588AB-257E-44FE-BDFE-FB52B2250F95}" type="pres">
      <dgm:prSet presAssocID="{12781884-F22E-4781-8959-52A315FD2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C50345-5A34-4396-9A73-4940C3CB4AE4}" type="pres">
      <dgm:prSet presAssocID="{6BA103BD-6281-4B39-B090-2826E5FA7F73}" presName="hierRoot1" presStyleCnt="0"/>
      <dgm:spPr/>
    </dgm:pt>
    <dgm:pt modelId="{CCDA4514-278D-4122-8751-D2CB8AEC6D45}" type="pres">
      <dgm:prSet presAssocID="{6BA103BD-6281-4B39-B090-2826E5FA7F73}" presName="composite" presStyleCnt="0"/>
      <dgm:spPr/>
    </dgm:pt>
    <dgm:pt modelId="{7D344334-C7BB-41B5-BFA8-1802C58284D0}" type="pres">
      <dgm:prSet presAssocID="{6BA103BD-6281-4B39-B090-2826E5FA7F73}" presName="background" presStyleLbl="node0" presStyleIdx="0" presStyleCnt="1"/>
      <dgm:spPr/>
    </dgm:pt>
    <dgm:pt modelId="{6939CAC5-ED19-436D-A160-AAB7DFB05935}" type="pres">
      <dgm:prSet presAssocID="{6BA103BD-6281-4B39-B090-2826E5FA7F73}" presName="text" presStyleLbl="fgAcc0" presStyleIdx="0" presStyleCnt="1">
        <dgm:presLayoutVars>
          <dgm:chPref val="3"/>
        </dgm:presLayoutVars>
      </dgm:prSet>
      <dgm:spPr/>
    </dgm:pt>
    <dgm:pt modelId="{920751E0-8312-4F1C-B99D-27EBCAF70BAF}" type="pres">
      <dgm:prSet presAssocID="{6BA103BD-6281-4B39-B090-2826E5FA7F73}" presName="hierChild2" presStyleCnt="0"/>
      <dgm:spPr/>
    </dgm:pt>
    <dgm:pt modelId="{19A3C496-CB88-4C7C-B478-125F2335FC77}" type="pres">
      <dgm:prSet presAssocID="{DA3E66A0-0B60-45C0-BB45-5BE26406289F}" presName="Name10" presStyleLbl="parChTrans1D2" presStyleIdx="0" presStyleCnt="2"/>
      <dgm:spPr/>
    </dgm:pt>
    <dgm:pt modelId="{DB361DEF-AD57-4D87-9BF3-6AE11DC533FF}" type="pres">
      <dgm:prSet presAssocID="{63D40DC6-28DB-4E3E-83E7-33988F2481EC}" presName="hierRoot2" presStyleCnt="0"/>
      <dgm:spPr/>
    </dgm:pt>
    <dgm:pt modelId="{6BDECB17-218D-4B74-A2BC-AD7EE2DB1279}" type="pres">
      <dgm:prSet presAssocID="{63D40DC6-28DB-4E3E-83E7-33988F2481EC}" presName="composite2" presStyleCnt="0"/>
      <dgm:spPr/>
    </dgm:pt>
    <dgm:pt modelId="{F079EDA6-CDCA-4C37-83C0-74FCFDE723B7}" type="pres">
      <dgm:prSet presAssocID="{63D40DC6-28DB-4E3E-83E7-33988F2481EC}" presName="background2" presStyleLbl="asst1" presStyleIdx="0" presStyleCnt="2"/>
      <dgm:spPr/>
    </dgm:pt>
    <dgm:pt modelId="{9763B668-7AB6-4E3E-8D65-25E859421519}" type="pres">
      <dgm:prSet presAssocID="{63D40DC6-28DB-4E3E-83E7-33988F2481EC}" presName="text2" presStyleLbl="fgAcc2" presStyleIdx="0" presStyleCnt="2">
        <dgm:presLayoutVars>
          <dgm:chPref val="3"/>
        </dgm:presLayoutVars>
      </dgm:prSet>
      <dgm:spPr/>
    </dgm:pt>
    <dgm:pt modelId="{9711A504-0F4F-4893-BB2B-EBB06B648C32}" type="pres">
      <dgm:prSet presAssocID="{63D40DC6-28DB-4E3E-83E7-33988F2481EC}" presName="hierChild3" presStyleCnt="0"/>
      <dgm:spPr/>
    </dgm:pt>
    <dgm:pt modelId="{DD9431F8-A61F-4F1B-86BE-43E7694B9BBA}" type="pres">
      <dgm:prSet presAssocID="{471D3702-EC14-403B-B18C-1CC4D528440A}" presName="Name10" presStyleLbl="parChTrans1D2" presStyleIdx="1" presStyleCnt="2"/>
      <dgm:spPr/>
    </dgm:pt>
    <dgm:pt modelId="{1FF0F655-0613-494E-8A67-6B19503914A0}" type="pres">
      <dgm:prSet presAssocID="{EC4A7A26-FAAB-42FB-9523-B6F623D98C91}" presName="hierRoot2" presStyleCnt="0"/>
      <dgm:spPr/>
    </dgm:pt>
    <dgm:pt modelId="{17FB6EA4-63FF-434D-87D8-50086C9BEC09}" type="pres">
      <dgm:prSet presAssocID="{EC4A7A26-FAAB-42FB-9523-B6F623D98C91}" presName="composite2" presStyleCnt="0"/>
      <dgm:spPr/>
    </dgm:pt>
    <dgm:pt modelId="{3DA4CAB2-419E-4188-BF53-A30A29916F5D}" type="pres">
      <dgm:prSet presAssocID="{EC4A7A26-FAAB-42FB-9523-B6F623D98C91}" presName="background2" presStyleLbl="asst1" presStyleIdx="1" presStyleCnt="2"/>
      <dgm:spPr/>
    </dgm:pt>
    <dgm:pt modelId="{1D8B483B-8303-40A5-BF8A-B95FF67041DE}" type="pres">
      <dgm:prSet presAssocID="{EC4A7A26-FAAB-42FB-9523-B6F623D98C91}" presName="text2" presStyleLbl="fgAcc2" presStyleIdx="1" presStyleCnt="2">
        <dgm:presLayoutVars>
          <dgm:chPref val="3"/>
        </dgm:presLayoutVars>
      </dgm:prSet>
      <dgm:spPr/>
    </dgm:pt>
    <dgm:pt modelId="{D1D8AEEB-6BF4-42B7-86C0-461C27C9D974}" type="pres">
      <dgm:prSet presAssocID="{EC4A7A26-FAAB-42FB-9523-B6F623D98C91}" presName="hierChild3" presStyleCnt="0"/>
      <dgm:spPr/>
    </dgm:pt>
  </dgm:ptLst>
  <dgm:cxnLst>
    <dgm:cxn modelId="{D3FE1B0B-1903-42A3-9A27-35876023A9ED}" type="presOf" srcId="{EC4A7A26-FAAB-42FB-9523-B6F623D98C91}" destId="{1D8B483B-8303-40A5-BF8A-B95FF67041DE}" srcOrd="0" destOrd="0" presId="urn:microsoft.com/office/officeart/2005/8/layout/hierarchy1"/>
    <dgm:cxn modelId="{FA0DD42F-16E6-4BF9-9AAB-9DB32CDA7F0E}" srcId="{6BA103BD-6281-4B39-B090-2826E5FA7F73}" destId="{63D40DC6-28DB-4E3E-83E7-33988F2481EC}" srcOrd="0" destOrd="0" parTransId="{DA3E66A0-0B60-45C0-BB45-5BE26406289F}" sibTransId="{B9898705-CBD9-45BD-966B-EED575FBAC32}"/>
    <dgm:cxn modelId="{F4A53E6F-258E-44DE-8E48-64B691DA9E0D}" type="presOf" srcId="{DA3E66A0-0B60-45C0-BB45-5BE26406289F}" destId="{19A3C496-CB88-4C7C-B478-125F2335FC77}" srcOrd="0" destOrd="0" presId="urn:microsoft.com/office/officeart/2005/8/layout/hierarchy1"/>
    <dgm:cxn modelId="{7AE1D47B-D70B-46C2-924B-92E3FB334AC8}" srcId="{12781884-F22E-4781-8959-52A315FD2D5C}" destId="{6BA103BD-6281-4B39-B090-2826E5FA7F73}" srcOrd="0" destOrd="0" parTransId="{0D7728E8-EBE4-4465-A1F9-18D19C13C422}" sibTransId="{153FE688-98DE-4CC9-9713-967C3BBF0ADE}"/>
    <dgm:cxn modelId="{443D5388-74D2-42F3-835E-40D9BD66CD48}" type="presOf" srcId="{12781884-F22E-4781-8959-52A315FD2D5C}" destId="{49A588AB-257E-44FE-BDFE-FB52B2250F95}" srcOrd="0" destOrd="0" presId="urn:microsoft.com/office/officeart/2005/8/layout/hierarchy1"/>
    <dgm:cxn modelId="{4C2D24AF-85CB-4C12-A654-463E5B6A3626}" type="presOf" srcId="{471D3702-EC14-403B-B18C-1CC4D528440A}" destId="{DD9431F8-A61F-4F1B-86BE-43E7694B9BBA}" srcOrd="0" destOrd="0" presId="urn:microsoft.com/office/officeart/2005/8/layout/hierarchy1"/>
    <dgm:cxn modelId="{F4A1F7B5-7B33-4F29-A166-292CE9C6783F}" type="presOf" srcId="{63D40DC6-28DB-4E3E-83E7-33988F2481EC}" destId="{9763B668-7AB6-4E3E-8D65-25E859421519}" srcOrd="0" destOrd="0" presId="urn:microsoft.com/office/officeart/2005/8/layout/hierarchy1"/>
    <dgm:cxn modelId="{DE8F94D4-30E8-4718-AD32-42A521D2BA5F}" srcId="{6BA103BD-6281-4B39-B090-2826E5FA7F73}" destId="{EC4A7A26-FAAB-42FB-9523-B6F623D98C91}" srcOrd="1" destOrd="0" parTransId="{471D3702-EC14-403B-B18C-1CC4D528440A}" sibTransId="{578CD241-9217-4AC4-9269-60D13C077430}"/>
    <dgm:cxn modelId="{175067F0-6FAB-4C50-AD96-77CD473755AD}" type="presOf" srcId="{6BA103BD-6281-4B39-B090-2826E5FA7F73}" destId="{6939CAC5-ED19-436D-A160-AAB7DFB05935}" srcOrd="0" destOrd="0" presId="urn:microsoft.com/office/officeart/2005/8/layout/hierarchy1"/>
    <dgm:cxn modelId="{715C062C-8928-4AA2-A6A0-D45E9C52104F}" type="presParOf" srcId="{49A588AB-257E-44FE-BDFE-FB52B2250F95}" destId="{9DC50345-5A34-4396-9A73-4940C3CB4AE4}" srcOrd="0" destOrd="0" presId="urn:microsoft.com/office/officeart/2005/8/layout/hierarchy1"/>
    <dgm:cxn modelId="{2CF8B17B-AEED-4176-A9E0-6AAE28D61667}" type="presParOf" srcId="{9DC50345-5A34-4396-9A73-4940C3CB4AE4}" destId="{CCDA4514-278D-4122-8751-D2CB8AEC6D45}" srcOrd="0" destOrd="0" presId="urn:microsoft.com/office/officeart/2005/8/layout/hierarchy1"/>
    <dgm:cxn modelId="{2FE62BF5-3440-459E-A831-1B9ED69722A2}" type="presParOf" srcId="{CCDA4514-278D-4122-8751-D2CB8AEC6D45}" destId="{7D344334-C7BB-41B5-BFA8-1802C58284D0}" srcOrd="0" destOrd="0" presId="urn:microsoft.com/office/officeart/2005/8/layout/hierarchy1"/>
    <dgm:cxn modelId="{DA587BBE-C65A-4AED-95E4-E9135C8E48DE}" type="presParOf" srcId="{CCDA4514-278D-4122-8751-D2CB8AEC6D45}" destId="{6939CAC5-ED19-436D-A160-AAB7DFB05935}" srcOrd="1" destOrd="0" presId="urn:microsoft.com/office/officeart/2005/8/layout/hierarchy1"/>
    <dgm:cxn modelId="{8D5D4B14-EF31-4268-B67C-00D7EA598A87}" type="presParOf" srcId="{9DC50345-5A34-4396-9A73-4940C3CB4AE4}" destId="{920751E0-8312-4F1C-B99D-27EBCAF70BAF}" srcOrd="1" destOrd="0" presId="urn:microsoft.com/office/officeart/2005/8/layout/hierarchy1"/>
    <dgm:cxn modelId="{62FB02BD-191B-471B-87F2-B0F00634998A}" type="presParOf" srcId="{920751E0-8312-4F1C-B99D-27EBCAF70BAF}" destId="{19A3C496-CB88-4C7C-B478-125F2335FC77}" srcOrd="0" destOrd="0" presId="urn:microsoft.com/office/officeart/2005/8/layout/hierarchy1"/>
    <dgm:cxn modelId="{9BB60D97-993A-4E7D-8C1E-42248A15C084}" type="presParOf" srcId="{920751E0-8312-4F1C-B99D-27EBCAF70BAF}" destId="{DB361DEF-AD57-4D87-9BF3-6AE11DC533FF}" srcOrd="1" destOrd="0" presId="urn:microsoft.com/office/officeart/2005/8/layout/hierarchy1"/>
    <dgm:cxn modelId="{A4851F1D-F0A8-4463-AE04-C0DF5FD04E34}" type="presParOf" srcId="{DB361DEF-AD57-4D87-9BF3-6AE11DC533FF}" destId="{6BDECB17-218D-4B74-A2BC-AD7EE2DB1279}" srcOrd="0" destOrd="0" presId="urn:microsoft.com/office/officeart/2005/8/layout/hierarchy1"/>
    <dgm:cxn modelId="{110DCD70-A4ED-4700-82C8-0C277BDC0C35}" type="presParOf" srcId="{6BDECB17-218D-4B74-A2BC-AD7EE2DB1279}" destId="{F079EDA6-CDCA-4C37-83C0-74FCFDE723B7}" srcOrd="0" destOrd="0" presId="urn:microsoft.com/office/officeart/2005/8/layout/hierarchy1"/>
    <dgm:cxn modelId="{3952AF34-1019-412F-A675-7460F0F6211B}" type="presParOf" srcId="{6BDECB17-218D-4B74-A2BC-AD7EE2DB1279}" destId="{9763B668-7AB6-4E3E-8D65-25E859421519}" srcOrd="1" destOrd="0" presId="urn:microsoft.com/office/officeart/2005/8/layout/hierarchy1"/>
    <dgm:cxn modelId="{1206C6CF-F0AF-418C-BA84-CC917651A2EA}" type="presParOf" srcId="{DB361DEF-AD57-4D87-9BF3-6AE11DC533FF}" destId="{9711A504-0F4F-4893-BB2B-EBB06B648C32}" srcOrd="1" destOrd="0" presId="urn:microsoft.com/office/officeart/2005/8/layout/hierarchy1"/>
    <dgm:cxn modelId="{E43703D3-67A9-4728-A1BB-372D097FAD9E}" type="presParOf" srcId="{920751E0-8312-4F1C-B99D-27EBCAF70BAF}" destId="{DD9431F8-A61F-4F1B-86BE-43E7694B9BBA}" srcOrd="2" destOrd="0" presId="urn:microsoft.com/office/officeart/2005/8/layout/hierarchy1"/>
    <dgm:cxn modelId="{E1A2EBA5-D44E-4716-80AA-F09D9F021855}" type="presParOf" srcId="{920751E0-8312-4F1C-B99D-27EBCAF70BAF}" destId="{1FF0F655-0613-494E-8A67-6B19503914A0}" srcOrd="3" destOrd="0" presId="urn:microsoft.com/office/officeart/2005/8/layout/hierarchy1"/>
    <dgm:cxn modelId="{CFAC96D5-E569-45B6-B63C-B82834285281}" type="presParOf" srcId="{1FF0F655-0613-494E-8A67-6B19503914A0}" destId="{17FB6EA4-63FF-434D-87D8-50086C9BEC09}" srcOrd="0" destOrd="0" presId="urn:microsoft.com/office/officeart/2005/8/layout/hierarchy1"/>
    <dgm:cxn modelId="{729CE880-DE47-4191-9F6B-DE5DBF650D9F}" type="presParOf" srcId="{17FB6EA4-63FF-434D-87D8-50086C9BEC09}" destId="{3DA4CAB2-419E-4188-BF53-A30A29916F5D}" srcOrd="0" destOrd="0" presId="urn:microsoft.com/office/officeart/2005/8/layout/hierarchy1"/>
    <dgm:cxn modelId="{19AA5E75-EF5E-4B70-92F3-03D136065BF5}" type="presParOf" srcId="{17FB6EA4-63FF-434D-87D8-50086C9BEC09}" destId="{1D8B483B-8303-40A5-BF8A-B95FF67041DE}" srcOrd="1" destOrd="0" presId="urn:microsoft.com/office/officeart/2005/8/layout/hierarchy1"/>
    <dgm:cxn modelId="{E2274181-5257-4391-ADF2-142E2B4A17F2}" type="presParOf" srcId="{1FF0F655-0613-494E-8A67-6B19503914A0}" destId="{D1D8AEEB-6BF4-42B7-86C0-461C27C9D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81884-F22E-4781-8959-52A315FD2D5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BA103BD-6281-4B39-B090-2826E5FA7F73}">
      <dgm:prSet phldrT="[Texto]"/>
      <dgm:spPr/>
      <dgm:t>
        <a:bodyPr/>
        <a:lstStyle/>
        <a:p>
          <a:r>
            <a:rPr lang="pt-BR" dirty="0"/>
            <a:t>IPF</a:t>
          </a:r>
        </a:p>
      </dgm:t>
    </dgm:pt>
    <dgm:pt modelId="{0D7728E8-EBE4-4465-A1F9-18D19C13C422}" type="parTrans" cxnId="{7AE1D47B-D70B-46C2-924B-92E3FB334AC8}">
      <dgm:prSet/>
      <dgm:spPr/>
      <dgm:t>
        <a:bodyPr/>
        <a:lstStyle/>
        <a:p>
          <a:endParaRPr lang="pt-BR"/>
        </a:p>
      </dgm:t>
    </dgm:pt>
    <dgm:pt modelId="{153FE688-98DE-4CC9-9713-967C3BBF0ADE}" type="sibTrans" cxnId="{7AE1D47B-D70B-46C2-924B-92E3FB334AC8}">
      <dgm:prSet/>
      <dgm:spPr/>
      <dgm:t>
        <a:bodyPr/>
        <a:lstStyle/>
        <a:p>
          <a:endParaRPr lang="pt-BR"/>
        </a:p>
      </dgm:t>
    </dgm:pt>
    <dgm:pt modelId="{63D40DC6-28DB-4E3E-83E7-33988F2481EC}" type="asst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pt-BR" dirty="0"/>
            <a:t>Variáveis de restrição</a:t>
          </a:r>
        </a:p>
      </dgm:t>
    </dgm:pt>
    <dgm:pt modelId="{DA3E66A0-0B60-45C0-BB45-5BE26406289F}" type="parTrans" cxnId="{FA0DD42F-16E6-4BF9-9AAB-9DB32CDA7F0E}">
      <dgm:prSet/>
      <dgm:spPr/>
      <dgm:t>
        <a:bodyPr/>
        <a:lstStyle/>
        <a:p>
          <a:endParaRPr lang="pt-BR"/>
        </a:p>
      </dgm:t>
    </dgm:pt>
    <dgm:pt modelId="{B9898705-CBD9-45BD-966B-EED575FBAC32}" type="sibTrans" cxnId="{FA0DD42F-16E6-4BF9-9AAB-9DB32CDA7F0E}">
      <dgm:prSet/>
      <dgm:spPr/>
      <dgm:t>
        <a:bodyPr/>
        <a:lstStyle/>
        <a:p>
          <a:endParaRPr lang="pt-BR"/>
        </a:p>
      </dgm:t>
    </dgm:pt>
    <dgm:pt modelId="{EC4A7A26-FAAB-42FB-9523-B6F623D98C91}" type="asst">
      <dgm:prSet phldrT="[Texto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t-BR" dirty="0"/>
            <a:t>Variáveis de Interesse</a:t>
          </a:r>
        </a:p>
      </dgm:t>
    </dgm:pt>
    <dgm:pt modelId="{471D3702-EC14-403B-B18C-1CC4D528440A}" type="parTrans" cxnId="{DE8F94D4-30E8-4718-AD32-42A521D2BA5F}">
      <dgm:prSet/>
      <dgm:spPr/>
      <dgm:t>
        <a:bodyPr/>
        <a:lstStyle/>
        <a:p>
          <a:endParaRPr lang="pt-BR"/>
        </a:p>
      </dgm:t>
    </dgm:pt>
    <dgm:pt modelId="{578CD241-9217-4AC4-9269-60D13C077430}" type="sibTrans" cxnId="{DE8F94D4-30E8-4718-AD32-42A521D2BA5F}">
      <dgm:prSet/>
      <dgm:spPr/>
      <dgm:t>
        <a:bodyPr/>
        <a:lstStyle/>
        <a:p>
          <a:endParaRPr lang="pt-BR"/>
        </a:p>
      </dgm:t>
    </dgm:pt>
    <dgm:pt modelId="{49A588AB-257E-44FE-BDFE-FB52B2250F95}" type="pres">
      <dgm:prSet presAssocID="{12781884-F22E-4781-8959-52A315FD2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C50345-5A34-4396-9A73-4940C3CB4AE4}" type="pres">
      <dgm:prSet presAssocID="{6BA103BD-6281-4B39-B090-2826E5FA7F73}" presName="hierRoot1" presStyleCnt="0"/>
      <dgm:spPr/>
    </dgm:pt>
    <dgm:pt modelId="{CCDA4514-278D-4122-8751-D2CB8AEC6D45}" type="pres">
      <dgm:prSet presAssocID="{6BA103BD-6281-4B39-B090-2826E5FA7F73}" presName="composite" presStyleCnt="0"/>
      <dgm:spPr/>
    </dgm:pt>
    <dgm:pt modelId="{7D344334-C7BB-41B5-BFA8-1802C58284D0}" type="pres">
      <dgm:prSet presAssocID="{6BA103BD-6281-4B39-B090-2826E5FA7F73}" presName="background" presStyleLbl="node0" presStyleIdx="0" presStyleCnt="1"/>
      <dgm:spPr/>
    </dgm:pt>
    <dgm:pt modelId="{6939CAC5-ED19-436D-A160-AAB7DFB05935}" type="pres">
      <dgm:prSet presAssocID="{6BA103BD-6281-4B39-B090-2826E5FA7F73}" presName="text" presStyleLbl="fgAcc0" presStyleIdx="0" presStyleCnt="1">
        <dgm:presLayoutVars>
          <dgm:chPref val="3"/>
        </dgm:presLayoutVars>
      </dgm:prSet>
      <dgm:spPr/>
    </dgm:pt>
    <dgm:pt modelId="{920751E0-8312-4F1C-B99D-27EBCAF70BAF}" type="pres">
      <dgm:prSet presAssocID="{6BA103BD-6281-4B39-B090-2826E5FA7F73}" presName="hierChild2" presStyleCnt="0"/>
      <dgm:spPr/>
    </dgm:pt>
    <dgm:pt modelId="{19A3C496-CB88-4C7C-B478-125F2335FC77}" type="pres">
      <dgm:prSet presAssocID="{DA3E66A0-0B60-45C0-BB45-5BE26406289F}" presName="Name10" presStyleLbl="parChTrans1D2" presStyleIdx="0" presStyleCnt="2"/>
      <dgm:spPr/>
    </dgm:pt>
    <dgm:pt modelId="{DB361DEF-AD57-4D87-9BF3-6AE11DC533FF}" type="pres">
      <dgm:prSet presAssocID="{63D40DC6-28DB-4E3E-83E7-33988F2481EC}" presName="hierRoot2" presStyleCnt="0"/>
      <dgm:spPr/>
    </dgm:pt>
    <dgm:pt modelId="{6BDECB17-218D-4B74-A2BC-AD7EE2DB1279}" type="pres">
      <dgm:prSet presAssocID="{63D40DC6-28DB-4E3E-83E7-33988F2481EC}" presName="composite2" presStyleCnt="0"/>
      <dgm:spPr/>
    </dgm:pt>
    <dgm:pt modelId="{F079EDA6-CDCA-4C37-83C0-74FCFDE723B7}" type="pres">
      <dgm:prSet presAssocID="{63D40DC6-28DB-4E3E-83E7-33988F2481EC}" presName="background2" presStyleLbl="asst1" presStyleIdx="0" presStyleCnt="2"/>
      <dgm:spPr/>
    </dgm:pt>
    <dgm:pt modelId="{9763B668-7AB6-4E3E-8D65-25E859421519}" type="pres">
      <dgm:prSet presAssocID="{63D40DC6-28DB-4E3E-83E7-33988F2481EC}" presName="text2" presStyleLbl="fgAcc2" presStyleIdx="0" presStyleCnt="2">
        <dgm:presLayoutVars>
          <dgm:chPref val="3"/>
        </dgm:presLayoutVars>
      </dgm:prSet>
      <dgm:spPr/>
    </dgm:pt>
    <dgm:pt modelId="{9711A504-0F4F-4893-BB2B-EBB06B648C32}" type="pres">
      <dgm:prSet presAssocID="{63D40DC6-28DB-4E3E-83E7-33988F2481EC}" presName="hierChild3" presStyleCnt="0"/>
      <dgm:spPr/>
    </dgm:pt>
    <dgm:pt modelId="{DD9431F8-A61F-4F1B-86BE-43E7694B9BBA}" type="pres">
      <dgm:prSet presAssocID="{471D3702-EC14-403B-B18C-1CC4D528440A}" presName="Name10" presStyleLbl="parChTrans1D2" presStyleIdx="1" presStyleCnt="2"/>
      <dgm:spPr/>
    </dgm:pt>
    <dgm:pt modelId="{1FF0F655-0613-494E-8A67-6B19503914A0}" type="pres">
      <dgm:prSet presAssocID="{EC4A7A26-FAAB-42FB-9523-B6F623D98C91}" presName="hierRoot2" presStyleCnt="0"/>
      <dgm:spPr/>
    </dgm:pt>
    <dgm:pt modelId="{17FB6EA4-63FF-434D-87D8-50086C9BEC09}" type="pres">
      <dgm:prSet presAssocID="{EC4A7A26-FAAB-42FB-9523-B6F623D98C91}" presName="composite2" presStyleCnt="0"/>
      <dgm:spPr/>
    </dgm:pt>
    <dgm:pt modelId="{3DA4CAB2-419E-4188-BF53-A30A29916F5D}" type="pres">
      <dgm:prSet presAssocID="{EC4A7A26-FAAB-42FB-9523-B6F623D98C91}" presName="background2" presStyleLbl="asst1" presStyleIdx="1" presStyleCnt="2"/>
      <dgm:spPr/>
    </dgm:pt>
    <dgm:pt modelId="{1D8B483B-8303-40A5-BF8A-B95FF67041DE}" type="pres">
      <dgm:prSet presAssocID="{EC4A7A26-FAAB-42FB-9523-B6F623D98C91}" presName="text2" presStyleLbl="fgAcc2" presStyleIdx="1" presStyleCnt="2">
        <dgm:presLayoutVars>
          <dgm:chPref val="3"/>
        </dgm:presLayoutVars>
      </dgm:prSet>
      <dgm:spPr/>
    </dgm:pt>
    <dgm:pt modelId="{D1D8AEEB-6BF4-42B7-86C0-461C27C9D974}" type="pres">
      <dgm:prSet presAssocID="{EC4A7A26-FAAB-42FB-9523-B6F623D98C91}" presName="hierChild3" presStyleCnt="0"/>
      <dgm:spPr/>
    </dgm:pt>
  </dgm:ptLst>
  <dgm:cxnLst>
    <dgm:cxn modelId="{D3FE1B0B-1903-42A3-9A27-35876023A9ED}" type="presOf" srcId="{EC4A7A26-FAAB-42FB-9523-B6F623D98C91}" destId="{1D8B483B-8303-40A5-BF8A-B95FF67041DE}" srcOrd="0" destOrd="0" presId="urn:microsoft.com/office/officeart/2005/8/layout/hierarchy1"/>
    <dgm:cxn modelId="{FA0DD42F-16E6-4BF9-9AAB-9DB32CDA7F0E}" srcId="{6BA103BD-6281-4B39-B090-2826E5FA7F73}" destId="{63D40DC6-28DB-4E3E-83E7-33988F2481EC}" srcOrd="0" destOrd="0" parTransId="{DA3E66A0-0B60-45C0-BB45-5BE26406289F}" sibTransId="{B9898705-CBD9-45BD-966B-EED575FBAC32}"/>
    <dgm:cxn modelId="{F4A53E6F-258E-44DE-8E48-64B691DA9E0D}" type="presOf" srcId="{DA3E66A0-0B60-45C0-BB45-5BE26406289F}" destId="{19A3C496-CB88-4C7C-B478-125F2335FC77}" srcOrd="0" destOrd="0" presId="urn:microsoft.com/office/officeart/2005/8/layout/hierarchy1"/>
    <dgm:cxn modelId="{7AE1D47B-D70B-46C2-924B-92E3FB334AC8}" srcId="{12781884-F22E-4781-8959-52A315FD2D5C}" destId="{6BA103BD-6281-4B39-B090-2826E5FA7F73}" srcOrd="0" destOrd="0" parTransId="{0D7728E8-EBE4-4465-A1F9-18D19C13C422}" sibTransId="{153FE688-98DE-4CC9-9713-967C3BBF0ADE}"/>
    <dgm:cxn modelId="{443D5388-74D2-42F3-835E-40D9BD66CD48}" type="presOf" srcId="{12781884-F22E-4781-8959-52A315FD2D5C}" destId="{49A588AB-257E-44FE-BDFE-FB52B2250F95}" srcOrd="0" destOrd="0" presId="urn:microsoft.com/office/officeart/2005/8/layout/hierarchy1"/>
    <dgm:cxn modelId="{4C2D24AF-85CB-4C12-A654-463E5B6A3626}" type="presOf" srcId="{471D3702-EC14-403B-B18C-1CC4D528440A}" destId="{DD9431F8-A61F-4F1B-86BE-43E7694B9BBA}" srcOrd="0" destOrd="0" presId="urn:microsoft.com/office/officeart/2005/8/layout/hierarchy1"/>
    <dgm:cxn modelId="{F4A1F7B5-7B33-4F29-A166-292CE9C6783F}" type="presOf" srcId="{63D40DC6-28DB-4E3E-83E7-33988F2481EC}" destId="{9763B668-7AB6-4E3E-8D65-25E859421519}" srcOrd="0" destOrd="0" presId="urn:microsoft.com/office/officeart/2005/8/layout/hierarchy1"/>
    <dgm:cxn modelId="{DE8F94D4-30E8-4718-AD32-42A521D2BA5F}" srcId="{6BA103BD-6281-4B39-B090-2826E5FA7F73}" destId="{EC4A7A26-FAAB-42FB-9523-B6F623D98C91}" srcOrd="1" destOrd="0" parTransId="{471D3702-EC14-403B-B18C-1CC4D528440A}" sibTransId="{578CD241-9217-4AC4-9269-60D13C077430}"/>
    <dgm:cxn modelId="{175067F0-6FAB-4C50-AD96-77CD473755AD}" type="presOf" srcId="{6BA103BD-6281-4B39-B090-2826E5FA7F73}" destId="{6939CAC5-ED19-436D-A160-AAB7DFB05935}" srcOrd="0" destOrd="0" presId="urn:microsoft.com/office/officeart/2005/8/layout/hierarchy1"/>
    <dgm:cxn modelId="{715C062C-8928-4AA2-A6A0-D45E9C52104F}" type="presParOf" srcId="{49A588AB-257E-44FE-BDFE-FB52B2250F95}" destId="{9DC50345-5A34-4396-9A73-4940C3CB4AE4}" srcOrd="0" destOrd="0" presId="urn:microsoft.com/office/officeart/2005/8/layout/hierarchy1"/>
    <dgm:cxn modelId="{2CF8B17B-AEED-4176-A9E0-6AAE28D61667}" type="presParOf" srcId="{9DC50345-5A34-4396-9A73-4940C3CB4AE4}" destId="{CCDA4514-278D-4122-8751-D2CB8AEC6D45}" srcOrd="0" destOrd="0" presId="urn:microsoft.com/office/officeart/2005/8/layout/hierarchy1"/>
    <dgm:cxn modelId="{2FE62BF5-3440-459E-A831-1B9ED69722A2}" type="presParOf" srcId="{CCDA4514-278D-4122-8751-D2CB8AEC6D45}" destId="{7D344334-C7BB-41B5-BFA8-1802C58284D0}" srcOrd="0" destOrd="0" presId="urn:microsoft.com/office/officeart/2005/8/layout/hierarchy1"/>
    <dgm:cxn modelId="{DA587BBE-C65A-4AED-95E4-E9135C8E48DE}" type="presParOf" srcId="{CCDA4514-278D-4122-8751-D2CB8AEC6D45}" destId="{6939CAC5-ED19-436D-A160-AAB7DFB05935}" srcOrd="1" destOrd="0" presId="urn:microsoft.com/office/officeart/2005/8/layout/hierarchy1"/>
    <dgm:cxn modelId="{8D5D4B14-EF31-4268-B67C-00D7EA598A87}" type="presParOf" srcId="{9DC50345-5A34-4396-9A73-4940C3CB4AE4}" destId="{920751E0-8312-4F1C-B99D-27EBCAF70BAF}" srcOrd="1" destOrd="0" presId="urn:microsoft.com/office/officeart/2005/8/layout/hierarchy1"/>
    <dgm:cxn modelId="{62FB02BD-191B-471B-87F2-B0F00634998A}" type="presParOf" srcId="{920751E0-8312-4F1C-B99D-27EBCAF70BAF}" destId="{19A3C496-CB88-4C7C-B478-125F2335FC77}" srcOrd="0" destOrd="0" presId="urn:microsoft.com/office/officeart/2005/8/layout/hierarchy1"/>
    <dgm:cxn modelId="{9BB60D97-993A-4E7D-8C1E-42248A15C084}" type="presParOf" srcId="{920751E0-8312-4F1C-B99D-27EBCAF70BAF}" destId="{DB361DEF-AD57-4D87-9BF3-6AE11DC533FF}" srcOrd="1" destOrd="0" presId="urn:microsoft.com/office/officeart/2005/8/layout/hierarchy1"/>
    <dgm:cxn modelId="{A4851F1D-F0A8-4463-AE04-C0DF5FD04E34}" type="presParOf" srcId="{DB361DEF-AD57-4D87-9BF3-6AE11DC533FF}" destId="{6BDECB17-218D-4B74-A2BC-AD7EE2DB1279}" srcOrd="0" destOrd="0" presId="urn:microsoft.com/office/officeart/2005/8/layout/hierarchy1"/>
    <dgm:cxn modelId="{110DCD70-A4ED-4700-82C8-0C277BDC0C35}" type="presParOf" srcId="{6BDECB17-218D-4B74-A2BC-AD7EE2DB1279}" destId="{F079EDA6-CDCA-4C37-83C0-74FCFDE723B7}" srcOrd="0" destOrd="0" presId="urn:microsoft.com/office/officeart/2005/8/layout/hierarchy1"/>
    <dgm:cxn modelId="{3952AF34-1019-412F-A675-7460F0F6211B}" type="presParOf" srcId="{6BDECB17-218D-4B74-A2BC-AD7EE2DB1279}" destId="{9763B668-7AB6-4E3E-8D65-25E859421519}" srcOrd="1" destOrd="0" presId="urn:microsoft.com/office/officeart/2005/8/layout/hierarchy1"/>
    <dgm:cxn modelId="{1206C6CF-F0AF-418C-BA84-CC917651A2EA}" type="presParOf" srcId="{DB361DEF-AD57-4D87-9BF3-6AE11DC533FF}" destId="{9711A504-0F4F-4893-BB2B-EBB06B648C32}" srcOrd="1" destOrd="0" presId="urn:microsoft.com/office/officeart/2005/8/layout/hierarchy1"/>
    <dgm:cxn modelId="{E43703D3-67A9-4728-A1BB-372D097FAD9E}" type="presParOf" srcId="{920751E0-8312-4F1C-B99D-27EBCAF70BAF}" destId="{DD9431F8-A61F-4F1B-86BE-43E7694B9BBA}" srcOrd="2" destOrd="0" presId="urn:microsoft.com/office/officeart/2005/8/layout/hierarchy1"/>
    <dgm:cxn modelId="{E1A2EBA5-D44E-4716-80AA-F09D9F021855}" type="presParOf" srcId="{920751E0-8312-4F1C-B99D-27EBCAF70BAF}" destId="{1FF0F655-0613-494E-8A67-6B19503914A0}" srcOrd="3" destOrd="0" presId="urn:microsoft.com/office/officeart/2005/8/layout/hierarchy1"/>
    <dgm:cxn modelId="{CFAC96D5-E569-45B6-B63C-B82834285281}" type="presParOf" srcId="{1FF0F655-0613-494E-8A67-6B19503914A0}" destId="{17FB6EA4-63FF-434D-87D8-50086C9BEC09}" srcOrd="0" destOrd="0" presId="urn:microsoft.com/office/officeart/2005/8/layout/hierarchy1"/>
    <dgm:cxn modelId="{729CE880-DE47-4191-9F6B-DE5DBF650D9F}" type="presParOf" srcId="{17FB6EA4-63FF-434D-87D8-50086C9BEC09}" destId="{3DA4CAB2-419E-4188-BF53-A30A29916F5D}" srcOrd="0" destOrd="0" presId="urn:microsoft.com/office/officeart/2005/8/layout/hierarchy1"/>
    <dgm:cxn modelId="{19AA5E75-EF5E-4B70-92F3-03D136065BF5}" type="presParOf" srcId="{17FB6EA4-63FF-434D-87D8-50086C9BEC09}" destId="{1D8B483B-8303-40A5-BF8A-B95FF67041DE}" srcOrd="1" destOrd="0" presId="urn:microsoft.com/office/officeart/2005/8/layout/hierarchy1"/>
    <dgm:cxn modelId="{E2274181-5257-4391-ADF2-142E2B4A17F2}" type="presParOf" srcId="{1FF0F655-0613-494E-8A67-6B19503914A0}" destId="{D1D8AEEB-6BF4-42B7-86C0-461C27C9D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31F8-A61F-4F1B-86BE-43E7694B9BBA}">
      <dsp:nvSpPr>
        <dsp:cNvPr id="0" name=""/>
        <dsp:cNvSpPr/>
      </dsp:nvSpPr>
      <dsp:spPr>
        <a:xfrm>
          <a:off x="5235915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40"/>
              </a:lnTo>
              <a:lnTo>
                <a:pt x="1214673" y="393940"/>
              </a:lnTo>
              <a:lnTo>
                <a:pt x="1214673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3C496-CB88-4C7C-B478-125F2335FC77}">
      <dsp:nvSpPr>
        <dsp:cNvPr id="0" name=""/>
        <dsp:cNvSpPr/>
      </dsp:nvSpPr>
      <dsp:spPr>
        <a:xfrm>
          <a:off x="4021241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1214673" y="0"/>
              </a:moveTo>
              <a:lnTo>
                <a:pt x="1214673" y="393940"/>
              </a:lnTo>
              <a:lnTo>
                <a:pt x="0" y="393940"/>
              </a:lnTo>
              <a:lnTo>
                <a:pt x="0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4334-C7BB-41B5-BFA8-1802C58284D0}">
      <dsp:nvSpPr>
        <dsp:cNvPr id="0" name=""/>
        <dsp:cNvSpPr/>
      </dsp:nvSpPr>
      <dsp:spPr>
        <a:xfrm>
          <a:off x="4242091" y="86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CAC5-ED19-436D-A160-AAB7DFB05935}">
      <dsp:nvSpPr>
        <dsp:cNvPr id="0" name=""/>
        <dsp:cNvSpPr/>
      </dsp:nvSpPr>
      <dsp:spPr>
        <a:xfrm>
          <a:off x="4462940" y="209893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IPF</a:t>
          </a:r>
        </a:p>
      </dsp:txBody>
      <dsp:txXfrm>
        <a:off x="4499907" y="246860"/>
        <a:ext cx="1913714" cy="1188222"/>
      </dsp:txXfrm>
    </dsp:sp>
    <dsp:sp modelId="{F079EDA6-CDCA-4C37-83C0-74FCFDE723B7}">
      <dsp:nvSpPr>
        <dsp:cNvPr id="0" name=""/>
        <dsp:cNvSpPr/>
      </dsp:nvSpPr>
      <dsp:spPr>
        <a:xfrm>
          <a:off x="3027417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B668-7AB6-4E3E-8D65-25E859421519}">
      <dsp:nvSpPr>
        <dsp:cNvPr id="0" name=""/>
        <dsp:cNvSpPr/>
      </dsp:nvSpPr>
      <dsp:spPr>
        <a:xfrm>
          <a:off x="3248267" y="2050124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restrição</a:t>
          </a:r>
        </a:p>
      </dsp:txBody>
      <dsp:txXfrm>
        <a:off x="3285234" y="2087091"/>
        <a:ext cx="1913714" cy="1188222"/>
      </dsp:txXfrm>
    </dsp:sp>
    <dsp:sp modelId="{3DA4CAB2-419E-4188-BF53-A30A29916F5D}">
      <dsp:nvSpPr>
        <dsp:cNvPr id="0" name=""/>
        <dsp:cNvSpPr/>
      </dsp:nvSpPr>
      <dsp:spPr>
        <a:xfrm>
          <a:off x="5456764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B483B-8303-40A5-BF8A-B95FF67041DE}">
      <dsp:nvSpPr>
        <dsp:cNvPr id="0" name=""/>
        <dsp:cNvSpPr/>
      </dsp:nvSpPr>
      <dsp:spPr>
        <a:xfrm>
          <a:off x="5677614" y="2050124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Interesse</a:t>
          </a:r>
        </a:p>
      </dsp:txBody>
      <dsp:txXfrm>
        <a:off x="5714581" y="2087091"/>
        <a:ext cx="1913714" cy="1188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31F8-A61F-4F1B-86BE-43E7694B9BBA}">
      <dsp:nvSpPr>
        <dsp:cNvPr id="0" name=""/>
        <dsp:cNvSpPr/>
      </dsp:nvSpPr>
      <dsp:spPr>
        <a:xfrm>
          <a:off x="5235915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40"/>
              </a:lnTo>
              <a:lnTo>
                <a:pt x="1214673" y="393940"/>
              </a:lnTo>
              <a:lnTo>
                <a:pt x="1214673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3C496-CB88-4C7C-B478-125F2335FC77}">
      <dsp:nvSpPr>
        <dsp:cNvPr id="0" name=""/>
        <dsp:cNvSpPr/>
      </dsp:nvSpPr>
      <dsp:spPr>
        <a:xfrm>
          <a:off x="4021241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1214673" y="0"/>
              </a:moveTo>
              <a:lnTo>
                <a:pt x="1214673" y="393940"/>
              </a:lnTo>
              <a:lnTo>
                <a:pt x="0" y="393940"/>
              </a:lnTo>
              <a:lnTo>
                <a:pt x="0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4334-C7BB-41B5-BFA8-1802C58284D0}">
      <dsp:nvSpPr>
        <dsp:cNvPr id="0" name=""/>
        <dsp:cNvSpPr/>
      </dsp:nvSpPr>
      <dsp:spPr>
        <a:xfrm>
          <a:off x="4242091" y="86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CAC5-ED19-436D-A160-AAB7DFB05935}">
      <dsp:nvSpPr>
        <dsp:cNvPr id="0" name=""/>
        <dsp:cNvSpPr/>
      </dsp:nvSpPr>
      <dsp:spPr>
        <a:xfrm>
          <a:off x="4462940" y="209893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IPF</a:t>
          </a:r>
        </a:p>
      </dsp:txBody>
      <dsp:txXfrm>
        <a:off x="4499907" y="246860"/>
        <a:ext cx="1913714" cy="1188222"/>
      </dsp:txXfrm>
    </dsp:sp>
    <dsp:sp modelId="{F079EDA6-CDCA-4C37-83C0-74FCFDE723B7}">
      <dsp:nvSpPr>
        <dsp:cNvPr id="0" name=""/>
        <dsp:cNvSpPr/>
      </dsp:nvSpPr>
      <dsp:spPr>
        <a:xfrm>
          <a:off x="3027417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B668-7AB6-4E3E-8D65-25E859421519}">
      <dsp:nvSpPr>
        <dsp:cNvPr id="0" name=""/>
        <dsp:cNvSpPr/>
      </dsp:nvSpPr>
      <dsp:spPr>
        <a:xfrm>
          <a:off x="3248267" y="2050124"/>
          <a:ext cx="1987648" cy="1262156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restrição</a:t>
          </a:r>
        </a:p>
      </dsp:txBody>
      <dsp:txXfrm>
        <a:off x="3285234" y="2087091"/>
        <a:ext cx="1913714" cy="1188222"/>
      </dsp:txXfrm>
    </dsp:sp>
    <dsp:sp modelId="{3DA4CAB2-419E-4188-BF53-A30A29916F5D}">
      <dsp:nvSpPr>
        <dsp:cNvPr id="0" name=""/>
        <dsp:cNvSpPr/>
      </dsp:nvSpPr>
      <dsp:spPr>
        <a:xfrm>
          <a:off x="5456764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B483B-8303-40A5-BF8A-B95FF67041DE}">
      <dsp:nvSpPr>
        <dsp:cNvPr id="0" name=""/>
        <dsp:cNvSpPr/>
      </dsp:nvSpPr>
      <dsp:spPr>
        <a:xfrm>
          <a:off x="5677614" y="2050124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Interesse</a:t>
          </a:r>
        </a:p>
      </dsp:txBody>
      <dsp:txXfrm>
        <a:off x="5714581" y="2087091"/>
        <a:ext cx="1913714" cy="1188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31F8-A61F-4F1B-86BE-43E7694B9BBA}">
      <dsp:nvSpPr>
        <dsp:cNvPr id="0" name=""/>
        <dsp:cNvSpPr/>
      </dsp:nvSpPr>
      <dsp:spPr>
        <a:xfrm>
          <a:off x="5235915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40"/>
              </a:lnTo>
              <a:lnTo>
                <a:pt x="1214673" y="393940"/>
              </a:lnTo>
              <a:lnTo>
                <a:pt x="1214673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3C496-CB88-4C7C-B478-125F2335FC77}">
      <dsp:nvSpPr>
        <dsp:cNvPr id="0" name=""/>
        <dsp:cNvSpPr/>
      </dsp:nvSpPr>
      <dsp:spPr>
        <a:xfrm>
          <a:off x="4021241" y="1262243"/>
          <a:ext cx="1214673" cy="578074"/>
        </a:xfrm>
        <a:custGeom>
          <a:avLst/>
          <a:gdLst/>
          <a:ahLst/>
          <a:cxnLst/>
          <a:rect l="0" t="0" r="0" b="0"/>
          <a:pathLst>
            <a:path>
              <a:moveTo>
                <a:pt x="1214673" y="0"/>
              </a:moveTo>
              <a:lnTo>
                <a:pt x="1214673" y="393940"/>
              </a:lnTo>
              <a:lnTo>
                <a:pt x="0" y="393940"/>
              </a:lnTo>
              <a:lnTo>
                <a:pt x="0" y="57807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4334-C7BB-41B5-BFA8-1802C58284D0}">
      <dsp:nvSpPr>
        <dsp:cNvPr id="0" name=""/>
        <dsp:cNvSpPr/>
      </dsp:nvSpPr>
      <dsp:spPr>
        <a:xfrm>
          <a:off x="4242091" y="86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CAC5-ED19-436D-A160-AAB7DFB05935}">
      <dsp:nvSpPr>
        <dsp:cNvPr id="0" name=""/>
        <dsp:cNvSpPr/>
      </dsp:nvSpPr>
      <dsp:spPr>
        <a:xfrm>
          <a:off x="4462940" y="209893"/>
          <a:ext cx="1987648" cy="12621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IPF</a:t>
          </a:r>
        </a:p>
      </dsp:txBody>
      <dsp:txXfrm>
        <a:off x="4499907" y="246860"/>
        <a:ext cx="1913714" cy="1188222"/>
      </dsp:txXfrm>
    </dsp:sp>
    <dsp:sp modelId="{F079EDA6-CDCA-4C37-83C0-74FCFDE723B7}">
      <dsp:nvSpPr>
        <dsp:cNvPr id="0" name=""/>
        <dsp:cNvSpPr/>
      </dsp:nvSpPr>
      <dsp:spPr>
        <a:xfrm>
          <a:off x="3027417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B668-7AB6-4E3E-8D65-25E859421519}">
      <dsp:nvSpPr>
        <dsp:cNvPr id="0" name=""/>
        <dsp:cNvSpPr/>
      </dsp:nvSpPr>
      <dsp:spPr>
        <a:xfrm>
          <a:off x="3248267" y="2050124"/>
          <a:ext cx="1987648" cy="126215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restrição</a:t>
          </a:r>
        </a:p>
      </dsp:txBody>
      <dsp:txXfrm>
        <a:off x="3285234" y="2087091"/>
        <a:ext cx="1913714" cy="1188222"/>
      </dsp:txXfrm>
    </dsp:sp>
    <dsp:sp modelId="{3DA4CAB2-419E-4188-BF53-A30A29916F5D}">
      <dsp:nvSpPr>
        <dsp:cNvPr id="0" name=""/>
        <dsp:cNvSpPr/>
      </dsp:nvSpPr>
      <dsp:spPr>
        <a:xfrm>
          <a:off x="5456764" y="1840317"/>
          <a:ext cx="1987648" cy="1262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B483B-8303-40A5-BF8A-B95FF67041DE}">
      <dsp:nvSpPr>
        <dsp:cNvPr id="0" name=""/>
        <dsp:cNvSpPr/>
      </dsp:nvSpPr>
      <dsp:spPr>
        <a:xfrm>
          <a:off x="5677614" y="2050124"/>
          <a:ext cx="1987648" cy="1262156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Variáveis de Interesse</a:t>
          </a:r>
        </a:p>
      </dsp:txBody>
      <dsp:txXfrm>
        <a:off x="5714581" y="2087091"/>
        <a:ext cx="1913714" cy="118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8CA3-421C-42A6-9AB5-4C1A0654702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39B6-BCCE-44A9-A00B-2F2FE54EB6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62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SimAthens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Uma abordagem de microssimulação espacial para a estimativa e análise de distribuições de renda em pequenas áreas </a:t>
            </a:r>
            <a:r>
              <a:rPr lang="pt-BR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taxas 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pobreza em Atenas, Grécia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30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89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97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76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4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44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75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52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2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Ao longo das últimas quatro décadas, tem havido um número crescente de esforços multidisciplinares para investigar os principais aspectos da pobreza através de uma perspectiva mais ampla.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322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Classificação Estatística das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Económicas na Comunidade Europeia (NACE) 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Classificação Internacional Tipo das Profissões (CITP)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257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– índice de pobreza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multimencional</a:t>
            </a: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MD- Taxa privação material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AROP – Taxa de risco de pobreza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461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área de ponderação selecionada está localizado numa zona central da cidade e contém 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 setores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Como não há informações sobre o 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 da habitação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este nível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espacial, o objetivo do experimento é estimar essa 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inadequação habitacional para cada setor censitário usando o IPF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procedimento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microssimulation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espacial foi feito na estatística e modelagem de software R. Os resultados estão resumidos na Figura 6. A simulação expande e aloca os dados originais em setores e permite uma distribuição espacial muito mais detalhada das famílias com custos de aluguer excessivas.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processo de MICROSSIMULAÇÃO ESPACIAL gera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microdados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espaciais e permite estimar o déficit para cada setor (Figura 6b - após simulação). Na área de ponderação</a:t>
            </a:r>
          </a:p>
          <a:p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seleccionado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todos os 61 setores apresentada, pelo menos, um agregado familiar com custos de aluguel excessivos. Isto é possível observar que essa inadequação habitacional apresenta nenhum padrão claro de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053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209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533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4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9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Ao longo das últimas quatro décadas, tem havido um número crescente de esforços multidisciplinares para investigar os principais aspectos da pobreza através de uma perspectiva mais ampla.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33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menor escala espacial e a que se deseja estimar os microdados é a escala municipal.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7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2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é </a:t>
            </a:r>
            <a:r>
              <a:rPr lang="pt-BR" dirty="0" err="1"/>
              <a:t>microssimulação</a:t>
            </a:r>
            <a:r>
              <a:rPr lang="pt-BR" dirty="0"/>
              <a:t> espacial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85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mais representativas forem as características de um indivíduo para uma determinada área, maior será o peso atribuído a ele. No extremo oposto, quanto mais raras forem as características de um indivíduo, menor será o seu peso.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39B6-BCCE-44A9-A00B-2F2FE54EB68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73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E93FE1-C37D-427E-8B25-8492E8C5A8D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3A7411-F437-433F-BAB9-27D437CDA7E2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68952" cy="2304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/>
              <a:t>SimAthens</a:t>
            </a:r>
            <a:r>
              <a:rPr lang="en-US" dirty="0"/>
              <a:t>: A spatial microsimulation approach to the estimation and analysis of small-area income distributions and poverty rates in Athens, Greece</a:t>
            </a:r>
            <a:br>
              <a:rPr lang="en-US" dirty="0"/>
            </a:br>
            <a:br>
              <a:rPr lang="en-US" sz="2000" dirty="0"/>
            </a:br>
            <a:r>
              <a:rPr lang="pt-BR" sz="2000" dirty="0"/>
              <a:t>Anastasia </a:t>
            </a:r>
            <a:r>
              <a:rPr lang="pt-BR" sz="2000" dirty="0" err="1"/>
              <a:t>Panori</a:t>
            </a:r>
            <a:r>
              <a:rPr lang="pt-BR" sz="2000" dirty="0"/>
              <a:t>, Dimitris </a:t>
            </a:r>
            <a:r>
              <a:rPr lang="pt-BR" sz="2000" dirty="0" err="1"/>
              <a:t>Ballas</a:t>
            </a:r>
            <a:r>
              <a:rPr lang="pt-BR" sz="2000" dirty="0"/>
              <a:t>, </a:t>
            </a:r>
            <a:r>
              <a:rPr lang="pt-BR" sz="2000" dirty="0" err="1"/>
              <a:t>Yannis</a:t>
            </a:r>
            <a:r>
              <a:rPr lang="pt-BR" sz="2000" dirty="0"/>
              <a:t> </a:t>
            </a:r>
            <a:r>
              <a:rPr lang="pt-BR" sz="2000" dirty="0" err="1"/>
              <a:t>Psycharis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858000" cy="936104"/>
          </a:xfrm>
        </p:spPr>
        <p:txBody>
          <a:bodyPr>
            <a:noAutofit/>
          </a:bodyPr>
          <a:lstStyle/>
          <a:p>
            <a:r>
              <a:rPr lang="pt-BR" sz="1400" dirty="0"/>
              <a:t>Gabriela Carvalho de Oliveira – 142808</a:t>
            </a:r>
          </a:p>
          <a:p>
            <a:r>
              <a:rPr lang="pt-BR" sz="1400" dirty="0"/>
              <a:t>Análise Espacial de Dados Geográficos – SER301</a:t>
            </a:r>
          </a:p>
          <a:p>
            <a:r>
              <a:rPr lang="pt-BR" sz="1400" dirty="0"/>
              <a:t>Dr. Antônio Miguel Vieira Monteiro e Dr. Eduardo G. Camargo</a:t>
            </a:r>
          </a:p>
          <a:p>
            <a:endParaRPr lang="pt-BR" sz="1300" dirty="0"/>
          </a:p>
        </p:txBody>
      </p:sp>
      <p:pic>
        <p:nvPicPr>
          <p:cNvPr id="5" name="Imagem 4" descr="Resultado de imagem para logo in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392488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124236" y="5085184"/>
            <a:ext cx="72728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PANORI, A.; BALLAS, D.; PSYCHARIS, Y. </a:t>
            </a:r>
            <a:r>
              <a:rPr lang="en-US" sz="1600" dirty="0" err="1"/>
              <a:t>SimAthens</a:t>
            </a:r>
            <a:r>
              <a:rPr lang="en-US" sz="1600" dirty="0"/>
              <a:t>: A spatial microsimulation approach to the estimation and analysis of small area income distributions and poverty rates in the city of Athens, Greece. </a:t>
            </a:r>
            <a:r>
              <a:rPr lang="en-US" sz="1600" b="1" dirty="0"/>
              <a:t>Computers, Environment and Urban Systems, </a:t>
            </a:r>
            <a:r>
              <a:rPr lang="en-US" sz="1600" dirty="0"/>
              <a:t>v. 63, p. 15–25, 1 </a:t>
            </a:r>
            <a:r>
              <a:rPr lang="en-US" sz="1600" dirty="0" err="1"/>
              <a:t>maio</a:t>
            </a:r>
            <a:r>
              <a:rPr lang="en-US" sz="1600" dirty="0"/>
              <a:t> 2017.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892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 MÉTODO IPF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B91D23-898A-42DD-BA1D-263AE5DE41D1}"/>
              </a:ext>
            </a:extLst>
          </p:cNvPr>
          <p:cNvGraphicFramePr/>
          <p:nvPr>
            <p:extLst/>
          </p:nvPr>
        </p:nvGraphicFramePr>
        <p:xfrm>
          <a:off x="-774342" y="1766719"/>
          <a:ext cx="106926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AF37736-2FD0-43D3-8696-244C16B6B23D}"/>
              </a:ext>
            </a:extLst>
          </p:cNvPr>
          <p:cNvSpPr txBox="1"/>
          <p:nvPr/>
        </p:nvSpPr>
        <p:spPr>
          <a:xfrm>
            <a:off x="1187624" y="570666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Em comum nos 2 dados </a:t>
            </a:r>
            <a:r>
              <a:rPr lang="pt-BR" sz="2400" dirty="0"/>
              <a:t>e servem para alocação e expansão dos dados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13C5B851-508C-462C-B3A6-ADE85FC53B77}"/>
              </a:ext>
            </a:extLst>
          </p:cNvPr>
          <p:cNvSpPr/>
          <p:nvPr/>
        </p:nvSpPr>
        <p:spPr>
          <a:xfrm>
            <a:off x="3109301" y="5229200"/>
            <a:ext cx="576064" cy="4774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7290EE-82E0-4BA0-B5CC-2450259E0A74}"/>
              </a:ext>
            </a:extLst>
          </p:cNvPr>
          <p:cNvSpPr txBox="1"/>
          <p:nvPr/>
        </p:nvSpPr>
        <p:spPr>
          <a:xfrm>
            <a:off x="-540568" y="935722"/>
            <a:ext cx="393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“Idade”</a:t>
            </a:r>
          </a:p>
          <a:p>
            <a:pPr algn="ctr"/>
            <a:r>
              <a:rPr lang="pt-BR" sz="2400" dirty="0"/>
              <a:t>“Sexo”</a:t>
            </a:r>
          </a:p>
          <a:p>
            <a:pPr algn="ctr"/>
            <a:r>
              <a:rPr lang="pt-BR" sz="2400" dirty="0"/>
              <a:t>“Estado civil”</a:t>
            </a:r>
          </a:p>
          <a:p>
            <a:pPr algn="ctr"/>
            <a:r>
              <a:rPr lang="pt-BR" sz="2400" dirty="0"/>
              <a:t> “Escolaridade” </a:t>
            </a:r>
          </a:p>
          <a:p>
            <a:pPr algn="ctr"/>
            <a:r>
              <a:rPr lang="pt-BR" sz="2400" dirty="0"/>
              <a:t>“Atividade econômica principal”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FFC0E0E0-9F8C-42AC-B738-9269F352320C}"/>
              </a:ext>
            </a:extLst>
          </p:cNvPr>
          <p:cNvSpPr/>
          <p:nvPr/>
        </p:nvSpPr>
        <p:spPr>
          <a:xfrm rot="10800000">
            <a:off x="2267744" y="3009031"/>
            <a:ext cx="576064" cy="4774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9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 MÉTODO IPF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B91D23-898A-42DD-BA1D-263AE5DE41D1}"/>
              </a:ext>
            </a:extLst>
          </p:cNvPr>
          <p:cNvGraphicFramePr/>
          <p:nvPr>
            <p:extLst/>
          </p:nvPr>
        </p:nvGraphicFramePr>
        <p:xfrm>
          <a:off x="-774342" y="1766719"/>
          <a:ext cx="106926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AF37736-2FD0-43D3-8696-244C16B6B23D}"/>
              </a:ext>
            </a:extLst>
          </p:cNvPr>
          <p:cNvSpPr txBox="1"/>
          <p:nvPr/>
        </p:nvSpPr>
        <p:spPr>
          <a:xfrm>
            <a:off x="1187624" y="570666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Contém apenas no dado amostral, quer se conhecer melhor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13C5B851-508C-462C-B3A6-ADE85FC53B77}"/>
              </a:ext>
            </a:extLst>
          </p:cNvPr>
          <p:cNvSpPr/>
          <p:nvPr/>
        </p:nvSpPr>
        <p:spPr>
          <a:xfrm>
            <a:off x="5724128" y="5264220"/>
            <a:ext cx="576064" cy="4774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D5FE9-DF6A-45AE-9090-06C2D5EB26C3}"/>
              </a:ext>
            </a:extLst>
          </p:cNvPr>
          <p:cNvSpPr txBox="1"/>
          <p:nvPr/>
        </p:nvSpPr>
        <p:spPr>
          <a:xfrm>
            <a:off x="5292080" y="2410886"/>
            <a:ext cx="311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“Renda”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ECD2C22-49F4-408C-8E54-57420D164E66}"/>
              </a:ext>
            </a:extLst>
          </p:cNvPr>
          <p:cNvSpPr/>
          <p:nvPr/>
        </p:nvSpPr>
        <p:spPr>
          <a:xfrm rot="10800000">
            <a:off x="6444208" y="3261395"/>
            <a:ext cx="576064" cy="4774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3623F8C-4185-4977-B9F9-A3942B1B9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0" y="1086063"/>
            <a:ext cx="1873991" cy="21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32E9CAC-7F2A-41A4-8F9F-EC4405783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3" t="9209" r="6843" b="6490"/>
          <a:stretch/>
        </p:blipFill>
        <p:spPr>
          <a:xfrm>
            <a:off x="193450" y="1951758"/>
            <a:ext cx="8757099" cy="468052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-405936" y="1289258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Através de uma matriz de pesos calculados pela seguinte fórmula:</a:t>
            </a:r>
          </a:p>
        </p:txBody>
      </p:sp>
    </p:spTree>
    <p:extLst>
      <p:ext uri="{BB962C8B-B14F-4D97-AF65-F5344CB8AC3E}">
        <p14:creationId xmlns:p14="http://schemas.microsoft.com/office/powerpoint/2010/main" val="369140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-405936" y="1289258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pesos inicial: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F6A0C7C-F653-4B2B-9A5A-FC74D3BDD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48329"/>
              </p:ext>
            </p:extLst>
          </p:nvPr>
        </p:nvGraphicFramePr>
        <p:xfrm>
          <a:off x="755577" y="1750923"/>
          <a:ext cx="7632842" cy="4525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406">
                  <a:extLst>
                    <a:ext uri="{9D8B030D-6E8A-4147-A177-3AD203B41FA5}">
                      <a16:colId xmlns:a16="http://schemas.microsoft.com/office/drawing/2014/main" val="3540442588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424538830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338468746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594748701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3662723528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771744036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860042960"/>
                    </a:ext>
                  </a:extLst>
                </a:gridCol>
              </a:tblGrid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Município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61013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16476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687385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32030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04459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985072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59822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8946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30909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0859365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7464605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5499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11AD831-32A8-4E51-8E2D-779A8FF24A13}"/>
              </a:ext>
            </a:extLst>
          </p:cNvPr>
          <p:cNvSpPr txBox="1"/>
          <p:nvPr/>
        </p:nvSpPr>
        <p:spPr>
          <a:xfrm>
            <a:off x="3851920" y="2051149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1891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FBFB3DB9-3672-4A76-BFF1-8832380C0985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0" y="1289258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pesos pós primeira iteração coma a variável de restrição “Estado civil”: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1AD831-32A8-4E51-8E2D-779A8FF24A13}"/>
              </a:ext>
            </a:extLst>
          </p:cNvPr>
          <p:cNvSpPr txBox="1"/>
          <p:nvPr/>
        </p:nvSpPr>
        <p:spPr>
          <a:xfrm>
            <a:off x="3851920" y="2051149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D4F302-641B-4121-B045-D3EDE6EA934B}"/>
                  </a:ext>
                </a:extLst>
              </p:cNvPr>
              <p:cNvSpPr txBox="1"/>
              <p:nvPr/>
            </p:nvSpPr>
            <p:spPr>
              <a:xfrm>
                <a:off x="672729" y="5270876"/>
                <a:ext cx="8496944" cy="857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1=1∗</m:t>
                    </m:r>
                    <m:f>
                      <m:f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1+1+1+1+1+1…(35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𝑣𝑒𝑧𝑒𝑠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3600" dirty="0"/>
                  <a:t>= 5,71 = 6</a:t>
                </a: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D4F302-641B-4121-B045-D3EDE6EA9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9" y="5270876"/>
                <a:ext cx="8496944" cy="857799"/>
              </a:xfrm>
              <a:prstGeom prst="rect">
                <a:avLst/>
              </a:prstGeom>
              <a:blipFill>
                <a:blip r:embed="rId4"/>
                <a:stretch>
                  <a:fillRect t="-3571" b="-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DE0835-99C0-4860-9CE0-F2E7CA85D32F}"/>
              </a:ext>
            </a:extLst>
          </p:cNvPr>
          <p:cNvSpPr txBox="1"/>
          <p:nvPr/>
        </p:nvSpPr>
        <p:spPr>
          <a:xfrm>
            <a:off x="-2628290" y="3193985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4835D-CE6A-486A-89F1-648ED89FC331}"/>
              </a:ext>
            </a:extLst>
          </p:cNvPr>
          <p:cNvSpPr txBox="1"/>
          <p:nvPr/>
        </p:nvSpPr>
        <p:spPr>
          <a:xfrm>
            <a:off x="395536" y="4527554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Tabela microdados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1B44E5-0536-4089-8416-CE6D67BC21D8}"/>
              </a:ext>
            </a:extLst>
          </p:cNvPr>
          <p:cNvSpPr txBox="1"/>
          <p:nvPr/>
        </p:nvSpPr>
        <p:spPr>
          <a:xfrm>
            <a:off x="1660762" y="3205598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Tabela dados agregados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11DB68B-855F-494C-A16E-EAC746A5A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1" y="2105501"/>
            <a:ext cx="2597119" cy="964200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E691CD7-30DC-4C93-8F53-857028B4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49091"/>
              </p:ext>
            </p:extLst>
          </p:nvPr>
        </p:nvGraphicFramePr>
        <p:xfrm>
          <a:off x="3635896" y="2222851"/>
          <a:ext cx="5452030" cy="75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406">
                  <a:extLst>
                    <a:ext uri="{9D8B030D-6E8A-4147-A177-3AD203B41FA5}">
                      <a16:colId xmlns:a16="http://schemas.microsoft.com/office/drawing/2014/main" val="3540442588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424538830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338468746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594748701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3662723528"/>
                    </a:ext>
                  </a:extLst>
                </a:gridCol>
              </a:tblGrid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Casado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Divorciado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União Estável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61013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16476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DD07ED0A-6A84-493C-ADBA-637BDD36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74383"/>
              </p:ext>
            </p:extLst>
          </p:nvPr>
        </p:nvGraphicFramePr>
        <p:xfrm>
          <a:off x="3877129" y="3752432"/>
          <a:ext cx="2180812" cy="75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406">
                  <a:extLst>
                    <a:ext uri="{9D8B030D-6E8A-4147-A177-3AD203B41FA5}">
                      <a16:colId xmlns:a16="http://schemas.microsoft.com/office/drawing/2014/main" val="3540442588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424538830"/>
                    </a:ext>
                  </a:extLst>
                </a:gridCol>
              </a:tblGrid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Civil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61013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Solteiro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16476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6D21CF7F-B99C-4268-819F-FB9427AED842}"/>
              </a:ext>
            </a:extLst>
          </p:cNvPr>
          <p:cNvSpPr txBox="1"/>
          <p:nvPr/>
        </p:nvSpPr>
        <p:spPr>
          <a:xfrm>
            <a:off x="6057941" y="4194713"/>
            <a:ext cx="198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05680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0" y="1289258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pesos pós primeira iteração coma a variável de restrição “Estado Civil”: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1AD831-32A8-4E51-8E2D-779A8FF24A13}"/>
              </a:ext>
            </a:extLst>
          </p:cNvPr>
          <p:cNvSpPr txBox="1"/>
          <p:nvPr/>
        </p:nvSpPr>
        <p:spPr>
          <a:xfrm>
            <a:off x="3851920" y="2051149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E6A0F8C-C6C4-416B-8595-DFCD62855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77303"/>
              </p:ext>
            </p:extLst>
          </p:nvPr>
        </p:nvGraphicFramePr>
        <p:xfrm>
          <a:off x="323528" y="2201262"/>
          <a:ext cx="8100903" cy="4118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779">
                  <a:extLst>
                    <a:ext uri="{9D8B030D-6E8A-4147-A177-3AD203B41FA5}">
                      <a16:colId xmlns:a16="http://schemas.microsoft.com/office/drawing/2014/main" val="1035030874"/>
                    </a:ext>
                  </a:extLst>
                </a:gridCol>
                <a:gridCol w="1119779">
                  <a:extLst>
                    <a:ext uri="{9D8B030D-6E8A-4147-A177-3AD203B41FA5}">
                      <a16:colId xmlns:a16="http://schemas.microsoft.com/office/drawing/2014/main" val="3972452255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423453206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3441443172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182689893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891333890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457288626"/>
                    </a:ext>
                  </a:extLst>
                </a:gridCol>
              </a:tblGrid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Município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2719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186198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179269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4615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418397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37523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98735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765917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612580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491874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795920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7181140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70EC4EBF-5B6E-41A3-A258-AD139177686D}"/>
              </a:ext>
            </a:extLst>
          </p:cNvPr>
          <p:cNvSpPr/>
          <p:nvPr/>
        </p:nvSpPr>
        <p:spPr>
          <a:xfrm>
            <a:off x="611560" y="2636912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5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FBFB3DB9-3672-4A76-BFF1-8832380C0985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0" y="1289258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pesos pós primeira iteração coma a variável de restrição “Atividade Econômica Principal”: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1AD831-32A8-4E51-8E2D-779A8FF24A13}"/>
              </a:ext>
            </a:extLst>
          </p:cNvPr>
          <p:cNvSpPr txBox="1"/>
          <p:nvPr/>
        </p:nvSpPr>
        <p:spPr>
          <a:xfrm>
            <a:off x="3851920" y="2051149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D4F302-641B-4121-B045-D3EDE6EA934B}"/>
                  </a:ext>
                </a:extLst>
              </p:cNvPr>
              <p:cNvSpPr txBox="1"/>
              <p:nvPr/>
            </p:nvSpPr>
            <p:spPr>
              <a:xfrm>
                <a:off x="672729" y="5270876"/>
                <a:ext cx="8496944" cy="865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2=6∗</m:t>
                    </m:r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+5+3+0+2+4…(47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𝑣𝑒𝑧𝑒𝑠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3600" dirty="0"/>
                  <a:t>= 9,37 = 9</a:t>
                </a: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D4F302-641B-4121-B045-D3EDE6EA9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9" y="5270876"/>
                <a:ext cx="8496944" cy="865750"/>
              </a:xfrm>
              <a:prstGeom prst="rect">
                <a:avLst/>
              </a:prstGeom>
              <a:blipFill>
                <a:blip r:embed="rId4"/>
                <a:stretch>
                  <a:fillRect t="-2817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DE0835-99C0-4860-9CE0-F2E7CA85D32F}"/>
              </a:ext>
            </a:extLst>
          </p:cNvPr>
          <p:cNvSpPr txBox="1"/>
          <p:nvPr/>
        </p:nvSpPr>
        <p:spPr>
          <a:xfrm>
            <a:off x="-2628290" y="3193985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4835D-CE6A-486A-89F1-648ED89FC331}"/>
              </a:ext>
            </a:extLst>
          </p:cNvPr>
          <p:cNvSpPr txBox="1"/>
          <p:nvPr/>
        </p:nvSpPr>
        <p:spPr>
          <a:xfrm>
            <a:off x="395536" y="4527554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Tabela microdados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1B44E5-0536-4089-8416-CE6D67BC21D8}"/>
              </a:ext>
            </a:extLst>
          </p:cNvPr>
          <p:cNvSpPr txBox="1"/>
          <p:nvPr/>
        </p:nvSpPr>
        <p:spPr>
          <a:xfrm>
            <a:off x="1660762" y="3205598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Tabela dados agregados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E691CD7-30DC-4C93-8F53-857028B4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69098"/>
              </p:ext>
            </p:extLst>
          </p:nvPr>
        </p:nvGraphicFramePr>
        <p:xfrm>
          <a:off x="3203849" y="2222851"/>
          <a:ext cx="5875384" cy="75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103">
                  <a:extLst>
                    <a:ext uri="{9D8B030D-6E8A-4147-A177-3AD203B41FA5}">
                      <a16:colId xmlns:a16="http://schemas.microsoft.com/office/drawing/2014/main" val="3540442588"/>
                    </a:ext>
                  </a:extLst>
                </a:gridCol>
                <a:gridCol w="1133103">
                  <a:extLst>
                    <a:ext uri="{9D8B030D-6E8A-4147-A177-3AD203B41FA5}">
                      <a16:colId xmlns:a16="http://schemas.microsoft.com/office/drawing/2014/main" val="1424538830"/>
                    </a:ext>
                  </a:extLst>
                </a:gridCol>
                <a:gridCol w="1325519">
                  <a:extLst>
                    <a:ext uri="{9D8B030D-6E8A-4147-A177-3AD203B41FA5}">
                      <a16:colId xmlns:a16="http://schemas.microsoft.com/office/drawing/2014/main" val="1338468746"/>
                    </a:ext>
                  </a:extLst>
                </a:gridCol>
                <a:gridCol w="1150556">
                  <a:extLst>
                    <a:ext uri="{9D8B030D-6E8A-4147-A177-3AD203B41FA5}">
                      <a16:colId xmlns:a16="http://schemas.microsoft.com/office/drawing/2014/main" val="594748701"/>
                    </a:ext>
                  </a:extLst>
                </a:gridCol>
                <a:gridCol w="1133103">
                  <a:extLst>
                    <a:ext uri="{9D8B030D-6E8A-4147-A177-3AD203B41FA5}">
                      <a16:colId xmlns:a16="http://schemas.microsoft.com/office/drawing/2014/main" val="3662723528"/>
                    </a:ext>
                  </a:extLst>
                </a:gridCol>
              </a:tblGrid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Setor Primário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Desempregado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Doméstico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61013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16476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DD07ED0A-6A84-493C-ADBA-637BDD36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17278"/>
              </p:ext>
            </p:extLst>
          </p:nvPr>
        </p:nvGraphicFramePr>
        <p:xfrm>
          <a:off x="3877129" y="3752432"/>
          <a:ext cx="2180812" cy="813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406">
                  <a:extLst>
                    <a:ext uri="{9D8B030D-6E8A-4147-A177-3AD203B41FA5}">
                      <a16:colId xmlns:a16="http://schemas.microsoft.com/office/drawing/2014/main" val="3540442588"/>
                    </a:ext>
                  </a:extLst>
                </a:gridCol>
                <a:gridCol w="1090406">
                  <a:extLst>
                    <a:ext uri="{9D8B030D-6E8A-4147-A177-3AD203B41FA5}">
                      <a16:colId xmlns:a16="http://schemas.microsoft.com/office/drawing/2014/main" val="1424538830"/>
                    </a:ext>
                  </a:extLst>
                </a:gridCol>
              </a:tblGrid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 Econômica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610133"/>
                  </a:ext>
                </a:extLst>
              </a:tr>
              <a:tr h="377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Estudante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16476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6D21CF7F-B99C-4268-819F-FB9427AED842}"/>
              </a:ext>
            </a:extLst>
          </p:cNvPr>
          <p:cNvSpPr txBox="1"/>
          <p:nvPr/>
        </p:nvSpPr>
        <p:spPr>
          <a:xfrm>
            <a:off x="6057941" y="4194713"/>
            <a:ext cx="198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47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C00C287-653B-4B68-A156-98A207A6F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89777"/>
              </p:ext>
            </p:extLst>
          </p:nvPr>
        </p:nvGraphicFramePr>
        <p:xfrm>
          <a:off x="539552" y="2270367"/>
          <a:ext cx="2398478" cy="663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239">
                  <a:extLst>
                    <a:ext uri="{9D8B030D-6E8A-4147-A177-3AD203B41FA5}">
                      <a16:colId xmlns:a16="http://schemas.microsoft.com/office/drawing/2014/main" val="4182170925"/>
                    </a:ext>
                  </a:extLst>
                </a:gridCol>
                <a:gridCol w="1199239">
                  <a:extLst>
                    <a:ext uri="{9D8B030D-6E8A-4147-A177-3AD203B41FA5}">
                      <a16:colId xmlns:a16="http://schemas.microsoft.com/office/drawing/2014/main" val="2869320309"/>
                    </a:ext>
                  </a:extLst>
                </a:gridCol>
              </a:tblGrid>
              <a:tr h="331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314137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103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1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B2A873B-50A7-4145-86B2-FDCE0658A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75303"/>
              </p:ext>
            </p:extLst>
          </p:nvPr>
        </p:nvGraphicFramePr>
        <p:xfrm>
          <a:off x="323528" y="2201262"/>
          <a:ext cx="8100903" cy="4118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779">
                  <a:extLst>
                    <a:ext uri="{9D8B030D-6E8A-4147-A177-3AD203B41FA5}">
                      <a16:colId xmlns:a16="http://schemas.microsoft.com/office/drawing/2014/main" val="1035030874"/>
                    </a:ext>
                  </a:extLst>
                </a:gridCol>
                <a:gridCol w="1119779">
                  <a:extLst>
                    <a:ext uri="{9D8B030D-6E8A-4147-A177-3AD203B41FA5}">
                      <a16:colId xmlns:a16="http://schemas.microsoft.com/office/drawing/2014/main" val="3972452255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423453206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3441443172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182689893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891333890"/>
                    </a:ext>
                  </a:extLst>
                </a:gridCol>
                <a:gridCol w="1172269">
                  <a:extLst>
                    <a:ext uri="{9D8B030D-6E8A-4147-A177-3AD203B41FA5}">
                      <a16:colId xmlns:a16="http://schemas.microsoft.com/office/drawing/2014/main" val="2457288626"/>
                    </a:ext>
                  </a:extLst>
                </a:gridCol>
              </a:tblGrid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Indivíduos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Município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Município 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2719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186198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179269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4615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418397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37523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98735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7659172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612580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491874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795920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718114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-144016" y="1046810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Matriz de pesos finais após todas as iterações com todas as variáveis de restrição: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1AD831-32A8-4E51-8E2D-779A8FF24A13}"/>
              </a:ext>
            </a:extLst>
          </p:cNvPr>
          <p:cNvSpPr txBox="1"/>
          <p:nvPr/>
        </p:nvSpPr>
        <p:spPr>
          <a:xfrm>
            <a:off x="3851920" y="2051149"/>
            <a:ext cx="95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BE464B-6BA4-4AC4-A1BF-23749AB7E85C}"/>
              </a:ext>
            </a:extLst>
          </p:cNvPr>
          <p:cNvSpPr/>
          <p:nvPr/>
        </p:nvSpPr>
        <p:spPr>
          <a:xfrm>
            <a:off x="323528" y="2201261"/>
            <a:ext cx="4608512" cy="1809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5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COMO JUNTA ESSES DOIS DADOS?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5E659-9DB8-4FC5-AF8D-A7454CEFA7A8}"/>
              </a:ext>
            </a:extLst>
          </p:cNvPr>
          <p:cNvSpPr txBox="1"/>
          <p:nvPr/>
        </p:nvSpPr>
        <p:spPr>
          <a:xfrm>
            <a:off x="0" y="1289258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Microdados</a:t>
            </a:r>
            <a:r>
              <a:rPr lang="pt-BR" sz="2400" dirty="0"/>
              <a:t> espaciais: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B4C7F-BF0A-4049-A0A3-12E8A5368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1" t="15858" r="52578" b="60246"/>
          <a:stretch/>
        </p:blipFill>
        <p:spPr>
          <a:xfrm>
            <a:off x="2267744" y="1912342"/>
            <a:ext cx="4838398" cy="41820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8742592-F883-47ED-B237-0D6123FC88FF}"/>
              </a:ext>
            </a:extLst>
          </p:cNvPr>
          <p:cNvSpPr txBox="1"/>
          <p:nvPr/>
        </p:nvSpPr>
        <p:spPr>
          <a:xfrm>
            <a:off x="5652352" y="19290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Município 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2BEE81-C791-41C6-A165-03E9841EB863}"/>
              </a:ext>
            </a:extLst>
          </p:cNvPr>
          <p:cNvSpPr txBox="1"/>
          <p:nvPr/>
        </p:nvSpPr>
        <p:spPr>
          <a:xfrm>
            <a:off x="179512" y="27809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Indivíduo 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E813BA-C7E3-48E4-AA2E-C32584570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12" y="1109477"/>
            <a:ext cx="714375" cy="15621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449F44-2CF7-41DC-A92E-F5696680457A}"/>
              </a:ext>
            </a:extLst>
          </p:cNvPr>
          <p:cNvSpPr txBox="1"/>
          <p:nvPr/>
        </p:nvSpPr>
        <p:spPr>
          <a:xfrm>
            <a:off x="192911" y="51994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Indivíduo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7029C2-1153-4999-89F0-49DD745CD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65" y="3501833"/>
            <a:ext cx="638175" cy="16573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0AE42C-3218-4AB5-AB07-3AC74B4E919E}"/>
              </a:ext>
            </a:extLst>
          </p:cNvPr>
          <p:cNvSpPr txBox="1"/>
          <p:nvPr/>
        </p:nvSpPr>
        <p:spPr>
          <a:xfrm>
            <a:off x="7410197" y="27941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Indivíduo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9AF31DF-7A61-47EE-BBFA-C96BFCFC8CD1}"/>
              </a:ext>
            </a:extLst>
          </p:cNvPr>
          <p:cNvSpPr txBox="1"/>
          <p:nvPr/>
        </p:nvSpPr>
        <p:spPr>
          <a:xfrm>
            <a:off x="2375872" y="20470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Município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8130AE-6BD1-4A5A-B816-92D12B1099BD}"/>
              </a:ext>
            </a:extLst>
          </p:cNvPr>
          <p:cNvSpPr txBox="1"/>
          <p:nvPr/>
        </p:nvSpPr>
        <p:spPr>
          <a:xfrm>
            <a:off x="4369078" y="58259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Município 3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7D6A95A-FDE9-4DFD-BCB5-EAE10EFF7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4983" y="1556172"/>
            <a:ext cx="619125" cy="12287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BC0073F-01F8-4692-96AE-7356604C0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149" y="4094155"/>
            <a:ext cx="723900" cy="104775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6E76B4-2844-4051-AF9B-BA0BBC8A6B25}"/>
              </a:ext>
            </a:extLst>
          </p:cNvPr>
          <p:cNvSpPr txBox="1"/>
          <p:nvPr/>
        </p:nvSpPr>
        <p:spPr>
          <a:xfrm>
            <a:off x="7366913" y="51591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Indivíduo 4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ED7BFE6-335C-4C0A-AED1-77AB4FFD1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208" y="2107148"/>
            <a:ext cx="258123" cy="56442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94FB9EB-131F-435F-B817-863960B5A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13" y="4779420"/>
            <a:ext cx="258123" cy="5644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301D961-B6C1-4F07-AE0D-59E4D6677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534" y="2585831"/>
            <a:ext cx="258123" cy="56442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64A9242-166C-4EB7-83C4-D2A49DA6F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955" y="2978855"/>
            <a:ext cx="258123" cy="56442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B6C08BF-E54C-43AB-BC26-34ABA9ADB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325" y="2107147"/>
            <a:ext cx="258123" cy="56442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E9F0C76-9107-4F41-BBD8-D0C11AA74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21" y="2322644"/>
            <a:ext cx="258123" cy="56442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917A2B8-8631-4D0E-8E99-EEE308C8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583" y="2431061"/>
            <a:ext cx="258123" cy="56442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6AD43EC-6558-4DCE-BC53-90C0D4E8C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573" y="2431061"/>
            <a:ext cx="258123" cy="56442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AB688BA-ED31-4783-AB81-D7403E1ED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521" y="5141905"/>
            <a:ext cx="258123" cy="56442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D446E03-9DDB-4BC6-AB6F-E1169B2FC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746" y="5141905"/>
            <a:ext cx="258123" cy="564429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CF1C05D9-B4B6-4C03-8256-2BA56AF5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971" y="5141904"/>
            <a:ext cx="258123" cy="56442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F5CD71C-8CD6-4A03-AD8C-4CA258483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143" y="5141904"/>
            <a:ext cx="258123" cy="564429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9FDDF2C1-A72C-4195-970B-9F7706922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96" y="3936379"/>
            <a:ext cx="258123" cy="56442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6989C97B-3838-470D-A356-BBD623F5D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362" y="4465796"/>
            <a:ext cx="258123" cy="564429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523DB135-A826-4A3C-A491-D54E23065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187" y="4358975"/>
            <a:ext cx="258123" cy="56442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A1AFDF1-BBC6-4D17-991A-1E0220151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860" y="4175272"/>
            <a:ext cx="258123" cy="564429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87AA740B-2DA0-4C89-B32F-FCCE84EBD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826" y="4053601"/>
            <a:ext cx="258123" cy="564429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35A46F2C-1D19-4B10-8AB1-C848656D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940" y="4688590"/>
            <a:ext cx="239099" cy="56442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75D4B678-CF90-46E2-92DC-98407000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47" y="4358974"/>
            <a:ext cx="258123" cy="56442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C457890-EDD2-4D67-B324-CD4F652EB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77" y="2875846"/>
            <a:ext cx="217338" cy="56442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E413229-8337-4412-B110-35CC4C686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287" y="2849444"/>
            <a:ext cx="217338" cy="564429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C5BA9DF8-0CD5-4195-BF97-F29B82C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677" y="2401165"/>
            <a:ext cx="217338" cy="564429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63120019-BDDC-4EA3-8A99-1AD5DFB37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203" y="3112803"/>
            <a:ext cx="217338" cy="56442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47CE22FC-7DAC-4789-AD00-8759542B6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792" y="3037513"/>
            <a:ext cx="217338" cy="564429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20136E57-2015-4130-B2AA-E130E112D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864" y="3643965"/>
            <a:ext cx="217338" cy="564429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CC56367D-0021-4E03-B7BE-40FD6F30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205" y="4718838"/>
            <a:ext cx="217338" cy="564429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7067B9D9-7438-495B-BD2C-4DB065EA9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540" y="4672092"/>
            <a:ext cx="217338" cy="56442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142DEC7D-1BF9-4BBE-A4A7-7A3EBE16C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291" y="5061634"/>
            <a:ext cx="217338" cy="56442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C2F5C5EF-BF2E-432F-A060-ABFA9BA87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517" y="3156854"/>
            <a:ext cx="245444" cy="487111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902B5B2B-4E90-4C63-A1CD-F69D08942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526" y="3731482"/>
            <a:ext cx="245444" cy="487111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D2775CE-8230-454D-8EB1-192B68359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751" y="3850599"/>
            <a:ext cx="245444" cy="487111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3F684CA5-9EF6-41C9-AB7E-098DBF46C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7863" y="4559949"/>
            <a:ext cx="245444" cy="487111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D506144C-F176-4C3A-B3FD-20C0BE0A5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572" y="5190921"/>
            <a:ext cx="245444" cy="487111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9625E3FF-6543-45C6-999D-429B9F837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881" y="4405046"/>
            <a:ext cx="326305" cy="472283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9868CA9-A8C2-47AF-A766-DE37D3ADC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699" y="3435662"/>
            <a:ext cx="326305" cy="47228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CF456909-E7BE-4E4D-8919-8A650B130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884" y="5236521"/>
            <a:ext cx="326305" cy="472283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83EE300F-A550-4B8F-BF9E-4EB896496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1978" y="5343848"/>
            <a:ext cx="326305" cy="472283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3B0F18C7-DC31-4198-8C49-7ABF25AD4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581" y="4321859"/>
            <a:ext cx="326305" cy="472283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824BA273-D796-4BD6-85AB-9B9A42389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947" y="4094366"/>
            <a:ext cx="326305" cy="47228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BBB592D1-86D0-4293-9423-FA24C529E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658" y="4641187"/>
            <a:ext cx="326305" cy="472283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E82C84D5-E233-4AD6-8DEB-3DC108195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085" y="3961690"/>
            <a:ext cx="326305" cy="4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VALIDAÇÕES DO MICRODADO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090A-32FA-478A-836C-AB08E42A97D0}"/>
              </a:ext>
            </a:extLst>
          </p:cNvPr>
          <p:cNvSpPr/>
          <p:nvPr/>
        </p:nvSpPr>
        <p:spPr>
          <a:xfrm>
            <a:off x="431032" y="5374842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0001FE-B6F1-4CD7-9406-F0ECCCDA40C0}"/>
              </a:ext>
            </a:extLst>
          </p:cNvPr>
          <p:cNvSpPr txBox="1"/>
          <p:nvPr/>
        </p:nvSpPr>
        <p:spPr>
          <a:xfrm>
            <a:off x="251520" y="1212596"/>
            <a:ext cx="920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Validação interna (Censo x Simulado)</a:t>
            </a: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0A2D2295-D665-4229-A981-B407E3AB74CE}"/>
              </a:ext>
            </a:extLst>
          </p:cNvPr>
          <p:cNvSpPr/>
          <p:nvPr/>
        </p:nvSpPr>
        <p:spPr>
          <a:xfrm rot="5400000">
            <a:off x="610964" y="1744534"/>
            <a:ext cx="830998" cy="111783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A0A539-1624-41AC-BF83-F2C8014FABB5}"/>
              </a:ext>
            </a:extLst>
          </p:cNvPr>
          <p:cNvSpPr/>
          <p:nvPr/>
        </p:nvSpPr>
        <p:spPr>
          <a:xfrm>
            <a:off x="1585382" y="1853462"/>
            <a:ext cx="7200800" cy="46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0000"/>
                </a:solidFill>
              </a:rPr>
              <a:t>Gráfico de dispersão </a:t>
            </a:r>
            <a:r>
              <a:rPr lang="pt-BR" sz="2200" dirty="0"/>
              <a:t>variáveis de restrição x dados simulados;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Cálculo do grau de dispersão a partir da linha de igualdade,  denominado </a:t>
            </a:r>
            <a:r>
              <a:rPr lang="pt-BR" sz="2200" dirty="0">
                <a:solidFill>
                  <a:srgbClr val="FF0000"/>
                </a:solidFill>
              </a:rPr>
              <a:t>erro padrão sobre a identidade (SEI)</a:t>
            </a:r>
            <a:r>
              <a:rPr lang="pt-BR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Cálculo </a:t>
            </a:r>
            <a:r>
              <a:rPr lang="pt-BR" sz="2200" dirty="0">
                <a:solidFill>
                  <a:srgbClr val="FF0000"/>
                </a:solidFill>
              </a:rPr>
              <a:t>R²,</a:t>
            </a:r>
            <a:r>
              <a:rPr lang="pt-BR" sz="2200" dirty="0"/>
              <a:t> através de uma regressão linear (ajuste dos dados simulados com os reais);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0000"/>
                </a:solidFill>
              </a:rPr>
              <a:t>Teste t-</a:t>
            </a:r>
            <a:r>
              <a:rPr lang="pt-BR" sz="2200" dirty="0" err="1">
                <a:solidFill>
                  <a:srgbClr val="FF0000"/>
                </a:solidFill>
              </a:rPr>
              <a:t>student</a:t>
            </a:r>
            <a:r>
              <a:rPr lang="pt-BR" sz="2200" dirty="0"/>
              <a:t> para avaliar a significância estatística desses resultados anteriores.</a:t>
            </a:r>
          </a:p>
        </p:txBody>
      </p:sp>
    </p:spTree>
    <p:extLst>
      <p:ext uri="{BB962C8B-B14F-4D97-AF65-F5344CB8AC3E}">
        <p14:creationId xmlns:p14="http://schemas.microsoft.com/office/powerpoint/2010/main" val="11439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0614DEE-BB64-46F7-A32F-C29D778CB62C}"/>
              </a:ext>
            </a:extLst>
          </p:cNvPr>
          <p:cNvSpPr/>
          <p:nvPr/>
        </p:nvSpPr>
        <p:spPr>
          <a:xfrm>
            <a:off x="5415224" y="49856"/>
            <a:ext cx="37072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C2A9F3-96FF-4C8C-A63E-4792F1AC8860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CONTEXTUALIZAÇÃO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531499-6988-420E-9A7C-2BE537FE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6" y="1227137"/>
            <a:ext cx="5472438" cy="388543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0E5D29C-E17E-43A0-AA59-98E6A763064F}"/>
              </a:ext>
            </a:extLst>
          </p:cNvPr>
          <p:cNvSpPr/>
          <p:nvPr/>
        </p:nvSpPr>
        <p:spPr>
          <a:xfrm>
            <a:off x="5402245" y="1165850"/>
            <a:ext cx="3674878" cy="374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Investigar os principais aspectos da pobreza através de uma perspectiva mais ampla;</a:t>
            </a:r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Pobreza é causada por não só fatores econômicos, mas também vários componentes que cobrem as noções mais amplas de desenvolvimento, tais como saúde, educação e condições de vida;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888902-AA18-48AC-992E-58715D87E5A7}"/>
              </a:ext>
            </a:extLst>
          </p:cNvPr>
          <p:cNvSpPr/>
          <p:nvPr/>
        </p:nvSpPr>
        <p:spPr>
          <a:xfrm>
            <a:off x="53898" y="5630863"/>
            <a:ext cx="9090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Pobreza: </a:t>
            </a:r>
            <a:r>
              <a:rPr lang="pt-BR" sz="2800" dirty="0"/>
              <a:t>pessoas cuja a renda é &lt;60% do agregado nacional (ou municipal) </a:t>
            </a:r>
            <a:r>
              <a:rPr lang="pt-BR" i="1" dirty="0"/>
              <a:t>(Comissão Europeia, 2001).</a:t>
            </a:r>
            <a:endParaRPr lang="pt-BR" sz="2400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2D0A29-6F60-48F5-8C99-65FF5B61ACA4}"/>
              </a:ext>
            </a:extLst>
          </p:cNvPr>
          <p:cNvSpPr/>
          <p:nvPr/>
        </p:nvSpPr>
        <p:spPr>
          <a:xfrm>
            <a:off x="29326" y="4971946"/>
            <a:ext cx="5348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http://averdadequeamidianaomostra.blogspot.com/2015/07/porque-acontece-uma-crise-na-grecia.html</a:t>
            </a:r>
          </a:p>
        </p:txBody>
      </p:sp>
    </p:spTree>
    <p:extLst>
      <p:ext uri="{BB962C8B-B14F-4D97-AF65-F5344CB8AC3E}">
        <p14:creationId xmlns:p14="http://schemas.microsoft.com/office/powerpoint/2010/main" val="410163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VALIDAÇÕES DO MICRODADO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090A-32FA-478A-836C-AB08E42A97D0}"/>
              </a:ext>
            </a:extLst>
          </p:cNvPr>
          <p:cNvSpPr/>
          <p:nvPr/>
        </p:nvSpPr>
        <p:spPr>
          <a:xfrm>
            <a:off x="431032" y="5374842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0A2D2295-D665-4229-A981-B407E3AB74CE}"/>
              </a:ext>
            </a:extLst>
          </p:cNvPr>
          <p:cNvSpPr/>
          <p:nvPr/>
        </p:nvSpPr>
        <p:spPr>
          <a:xfrm rot="5400000">
            <a:off x="610964" y="1655469"/>
            <a:ext cx="830998" cy="111783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0D434B-0B44-4D4D-BED1-1214EA40176E}"/>
              </a:ext>
            </a:extLst>
          </p:cNvPr>
          <p:cNvSpPr txBox="1"/>
          <p:nvPr/>
        </p:nvSpPr>
        <p:spPr>
          <a:xfrm>
            <a:off x="184484" y="1191197"/>
            <a:ext cx="920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Validação externa (Censo x Simulado x Outras Fontes)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E156C1-FE40-418E-8B15-B31A92797820}"/>
              </a:ext>
            </a:extLst>
          </p:cNvPr>
          <p:cNvSpPr/>
          <p:nvPr/>
        </p:nvSpPr>
        <p:spPr>
          <a:xfrm>
            <a:off x="1585382" y="1683640"/>
            <a:ext cx="7200800" cy="511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0000"/>
                </a:solidFill>
              </a:rPr>
              <a:t>Gráfico de dispersão </a:t>
            </a:r>
            <a:r>
              <a:rPr lang="pt-BR" sz="2200" dirty="0"/>
              <a:t>variáveis de restrição x dados simulados x conjunto de dados NACE, CITP, CITP-88 e ISCO-08;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Cálculo do grau de dispersão a partir da linha de igualdade,  denominado </a:t>
            </a:r>
            <a:r>
              <a:rPr lang="pt-BR" sz="2200" dirty="0">
                <a:solidFill>
                  <a:srgbClr val="FF0000"/>
                </a:solidFill>
              </a:rPr>
              <a:t>erro padrão sobre a identidade (SEI)</a:t>
            </a:r>
            <a:r>
              <a:rPr lang="pt-BR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Cálculo </a:t>
            </a:r>
            <a:r>
              <a:rPr lang="pt-BR" sz="2200" dirty="0">
                <a:solidFill>
                  <a:srgbClr val="FF0000"/>
                </a:solidFill>
              </a:rPr>
              <a:t>R²,</a:t>
            </a:r>
            <a:r>
              <a:rPr lang="pt-BR" sz="2200" dirty="0"/>
              <a:t> através de uma regressão linear (ajuste dos dados simulados com os reais);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0000"/>
                </a:solidFill>
              </a:rPr>
              <a:t>Teste t-</a:t>
            </a:r>
            <a:r>
              <a:rPr lang="pt-BR" sz="2200" dirty="0" err="1">
                <a:solidFill>
                  <a:srgbClr val="FF0000"/>
                </a:solidFill>
              </a:rPr>
              <a:t>student</a:t>
            </a:r>
            <a:r>
              <a:rPr lang="pt-BR" sz="2200" dirty="0"/>
              <a:t> para avaliar a significância estatística desses resultados anteriores.</a:t>
            </a:r>
          </a:p>
        </p:txBody>
      </p:sp>
    </p:spTree>
    <p:extLst>
      <p:ext uri="{BB962C8B-B14F-4D97-AF65-F5344CB8AC3E}">
        <p14:creationId xmlns:p14="http://schemas.microsoft.com/office/powerpoint/2010/main" val="3860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CÁLCULO AROP, MD, MPI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090A-32FA-478A-836C-AB08E42A97D0}"/>
              </a:ext>
            </a:extLst>
          </p:cNvPr>
          <p:cNvSpPr/>
          <p:nvPr/>
        </p:nvSpPr>
        <p:spPr>
          <a:xfrm>
            <a:off x="412973" y="5345832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2F4E1B2-99A4-4671-A1F3-9E554A439A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1"/>
          <a:stretch/>
        </p:blipFill>
        <p:spPr>
          <a:xfrm>
            <a:off x="2204514" y="1772816"/>
            <a:ext cx="47349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RESULTADOS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1BDF77-EABE-4BEF-8808-D01AE8D7D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68760"/>
            <a:ext cx="6552728" cy="51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2C0267B-51B1-4217-A9DA-61F583A2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9550"/>
            <a:ext cx="45053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8409ED-4FBD-4720-88A5-5DA31ECC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902624" cy="57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5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997A31-B1C2-4FFD-BCFF-B355EF40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4" y="476672"/>
            <a:ext cx="795721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05875C-A1AA-4B89-A73C-8DC9CF1E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359"/>
            <a:ext cx="782528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EA6B6D-7FE0-4F10-BC7A-5BF95B8A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0" y="404664"/>
            <a:ext cx="7514579" cy="55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540796-0BF6-4CA3-872D-CB869BDC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" y="404664"/>
            <a:ext cx="910495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9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051B02-052B-40B1-BE3D-66F83D0D8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9380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0614DEE-BB64-46F7-A32F-C29D778CB62C}"/>
              </a:ext>
            </a:extLst>
          </p:cNvPr>
          <p:cNvSpPr/>
          <p:nvPr/>
        </p:nvSpPr>
        <p:spPr>
          <a:xfrm>
            <a:off x="5415224" y="49856"/>
            <a:ext cx="37072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C2A9F3-96FF-4C8C-A63E-4792F1AC8860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CONTEXTUALIZAÇÃO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531499-6988-420E-9A7C-2BE537FE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6" y="1227137"/>
            <a:ext cx="5472438" cy="388543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0E5D29C-E17E-43A0-AA59-98E6A763064F}"/>
              </a:ext>
            </a:extLst>
          </p:cNvPr>
          <p:cNvSpPr/>
          <p:nvPr/>
        </p:nvSpPr>
        <p:spPr>
          <a:xfrm>
            <a:off x="5415224" y="1646161"/>
            <a:ext cx="3674878" cy="2634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Medidas de pobreza convencionas: </a:t>
            </a:r>
            <a:r>
              <a:rPr lang="pt-BR" sz="1600" dirty="0"/>
              <a:t>incluem apenas indicadores de renda;</a:t>
            </a:r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Novas perspectivas de pobreza multidimensional </a:t>
            </a:r>
            <a:r>
              <a:rPr lang="pt-BR" sz="1600" dirty="0"/>
              <a:t>(problema: escassez de conjuntos de dados adequado para pequenas áreas).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AF2B18-F14A-4824-9364-06564B7F929B}"/>
              </a:ext>
            </a:extLst>
          </p:cNvPr>
          <p:cNvSpPr/>
          <p:nvPr/>
        </p:nvSpPr>
        <p:spPr>
          <a:xfrm>
            <a:off x="53898" y="5787261"/>
            <a:ext cx="9090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Pobreza: </a:t>
            </a:r>
            <a:r>
              <a:rPr lang="pt-BR" sz="2800" dirty="0"/>
              <a:t>pessoas cuja a renda é &lt;60% do agregado nacional (ou municipal) </a:t>
            </a:r>
            <a:r>
              <a:rPr lang="pt-BR" i="1" dirty="0"/>
              <a:t>(Comissão Europeia, 2001).</a:t>
            </a:r>
            <a:endParaRPr lang="pt-BR" sz="2400" i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FF6C511-8C19-4ED3-9167-834EC6333112}"/>
              </a:ext>
            </a:extLst>
          </p:cNvPr>
          <p:cNvSpPr/>
          <p:nvPr/>
        </p:nvSpPr>
        <p:spPr>
          <a:xfrm>
            <a:off x="29326" y="5022568"/>
            <a:ext cx="5348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http://averdadequeamidianaomostra.blogspot.com/2015/07/porque-acontece-uma-crise-na-grecia.html</a:t>
            </a:r>
          </a:p>
        </p:txBody>
      </p:sp>
    </p:spTree>
    <p:extLst>
      <p:ext uri="{BB962C8B-B14F-4D97-AF65-F5344CB8AC3E}">
        <p14:creationId xmlns:p14="http://schemas.microsoft.com/office/powerpoint/2010/main" val="152693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8736AE-E4C5-4F60-9C60-28BD7222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621090" cy="59005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87E44A-9657-40FF-B7A9-B10DAD7355B4}"/>
              </a:ext>
            </a:extLst>
          </p:cNvPr>
          <p:cNvSpPr txBox="1"/>
          <p:nvPr/>
        </p:nvSpPr>
        <p:spPr>
          <a:xfrm>
            <a:off x="3059832" y="696813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AROP</a:t>
            </a:r>
          </a:p>
        </p:txBody>
      </p:sp>
    </p:spTree>
    <p:extLst>
      <p:ext uri="{BB962C8B-B14F-4D97-AF65-F5344CB8AC3E}">
        <p14:creationId xmlns:p14="http://schemas.microsoft.com/office/powerpoint/2010/main" val="235461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1575B3-3C70-4B71-8FF4-064BD648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1" y="476229"/>
            <a:ext cx="7554838" cy="59055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03147E3-807A-4EC6-8E51-87C11300D071}"/>
              </a:ext>
            </a:extLst>
          </p:cNvPr>
          <p:cNvSpPr txBox="1"/>
          <p:nvPr/>
        </p:nvSpPr>
        <p:spPr>
          <a:xfrm>
            <a:off x="1547664" y="83671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235872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BA0DBA6-4D86-41DE-8E09-FED09C03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6" y="620688"/>
            <a:ext cx="8009928" cy="58826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33CF13-9EAD-49A9-BB1C-2218703E400B}"/>
              </a:ext>
            </a:extLst>
          </p:cNvPr>
          <p:cNvSpPr txBox="1"/>
          <p:nvPr/>
        </p:nvSpPr>
        <p:spPr>
          <a:xfrm>
            <a:off x="1547664" y="9807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MPI</a:t>
            </a:r>
          </a:p>
        </p:txBody>
      </p:sp>
    </p:spTree>
    <p:extLst>
      <p:ext uri="{BB962C8B-B14F-4D97-AF65-F5344CB8AC3E}">
        <p14:creationId xmlns:p14="http://schemas.microsoft.com/office/powerpoint/2010/main" val="1445593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9010" y="1479065"/>
            <a:ext cx="8496943" cy="499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O artigo mostra bem que as técnicas de microssimulação espacial introduziram novas possibilidades para o desenvolvimento de um método para medir a pobreza em pequenas áreas;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Mostrou uma aplicação simples e útil para diversos estudos de </a:t>
            </a:r>
            <a:r>
              <a:rPr lang="pt-BR" dirty="0" err="1"/>
              <a:t>microssimulação</a:t>
            </a:r>
            <a:r>
              <a:rPr lang="pt-BR" dirty="0"/>
              <a:t> espacial;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Mostrou um modo interessante, com deficiências, para validar microdados espaciais simulados;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199" y="138774"/>
            <a:ext cx="8229600" cy="914400"/>
          </a:xfrm>
        </p:spPr>
        <p:txBody>
          <a:bodyPr/>
          <a:lstStyle/>
          <a:p>
            <a:r>
              <a:rPr lang="pt-BR" dirty="0"/>
              <a:t>CRÍTICAS</a:t>
            </a:r>
          </a:p>
        </p:txBody>
      </p:sp>
      <p:sp>
        <p:nvSpPr>
          <p:cNvPr id="3" name="AutoShape 2" descr="Resultado de imagem para check verde">
            <a:extLst>
              <a:ext uri="{FF2B5EF4-FFF2-40B4-BE49-F238E27FC236}">
                <a16:creationId xmlns:a16="http://schemas.microsoft.com/office/drawing/2014/main" id="{C0844D8B-0B1A-47CA-90B6-B63EAF54C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8475" y="1671638"/>
            <a:ext cx="30670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FB7DE3-9D83-4532-85A3-3C8F7D223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50" y="4248849"/>
            <a:ext cx="531452" cy="6105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BC98DDC-92E9-4389-A3FD-1DEAC110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664545" cy="5729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139812C-A7BE-42A6-8FE0-029EC55F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50" y="5863391"/>
            <a:ext cx="531452" cy="6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6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199" y="138774"/>
            <a:ext cx="8229600" cy="914400"/>
          </a:xfrm>
        </p:spPr>
        <p:txBody>
          <a:bodyPr/>
          <a:lstStyle/>
          <a:p>
            <a:r>
              <a:rPr lang="pt-BR" dirty="0"/>
              <a:t>CRÍTICAS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9010" y="1479065"/>
            <a:ext cx="8496943" cy="610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Não mostra a definição de pobreza que adotou;                   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Não explicita no material e método quais variáveis alvos, faltou uma tabela de variáveis alvo x variáveis de restrição;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No objetivo diz que criariam uma modelo, mas não criam nada, utiliza apenas um método já existe de microssimulação espacial, o IPF;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O mapa contextualizando onde é a região metropolitana de Atenas só aparece no final dos resultados;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Não mostra como são calculadas as taxas AROP, MPI, MD e quais variáveis são utilizadas nessas contas;</a:t>
            </a:r>
          </a:p>
          <a:p>
            <a:pPr algn="just">
              <a:lnSpc>
                <a:spcPct val="200000"/>
              </a:lnSpc>
            </a:pPr>
            <a:endParaRPr lang="pt-BR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F0F47-5F45-447E-B385-AC4008BF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52" y="1628800"/>
            <a:ext cx="494960" cy="4881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6D8F2F-9DC8-4AFF-84CD-22BD45F6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08920"/>
            <a:ext cx="494960" cy="4881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7CE4B4C-C506-456A-814D-B9F1F364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12" y="3769862"/>
            <a:ext cx="494960" cy="4881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E8A07CA-9328-43B6-89A0-3866CC49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890830"/>
            <a:ext cx="494960" cy="4881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76C6702-E6A9-4E5E-8C35-E847A099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26" y="6021288"/>
            <a:ext cx="494960" cy="4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0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199" y="138774"/>
            <a:ext cx="8229600" cy="914400"/>
          </a:xfrm>
        </p:spPr>
        <p:txBody>
          <a:bodyPr/>
          <a:lstStyle/>
          <a:p>
            <a:r>
              <a:rPr lang="pt-BR" dirty="0"/>
              <a:t>CRÍTICAS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9010" y="1479065"/>
            <a:ext cx="8496943" cy="277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Mostra em mapas a distribuição espacial das taxas apenas para o ano de 2006;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Utiliza estatística para validar os microdados espaciais gerados, entretanto não mostra se os dados cumprem os pressupostos que possibilitam a aplicação;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F0F47-5F45-447E-B385-AC4008BF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479676"/>
            <a:ext cx="494960" cy="4881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7CE4B4C-C506-456A-814D-B9F1F364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780928"/>
            <a:ext cx="494960" cy="4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5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logo in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960440" cy="6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83568" y="1196752"/>
            <a:ext cx="3907993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43608" y="522920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PANORI, A.; BALLAS, D.; </a:t>
            </a:r>
            <a:r>
              <a:rPr lang="en-US" sz="1600" dirty="0" err="1"/>
              <a:t>PSYCHARand</a:t>
            </a:r>
            <a:r>
              <a:rPr lang="en-US" sz="1600" dirty="0"/>
              <a:t> analysis IS, Y. </a:t>
            </a:r>
            <a:r>
              <a:rPr lang="en-US" sz="1600" dirty="0" err="1"/>
              <a:t>SimAthens</a:t>
            </a:r>
            <a:r>
              <a:rPr lang="en-US" sz="1600" dirty="0"/>
              <a:t>: A spatial microsimulation approach to the estimation of small area income distributions and poverty rates in the city of Athens, Greece. </a:t>
            </a:r>
            <a:r>
              <a:rPr lang="en-US" sz="1600" b="1" dirty="0"/>
              <a:t>Computers, Environment and Urban Systems</a:t>
            </a:r>
            <a:r>
              <a:rPr lang="en-US" sz="1600" dirty="0"/>
              <a:t>, v. 63, p. 15–25, 1 </a:t>
            </a:r>
            <a:r>
              <a:rPr lang="en-US" sz="1600" dirty="0" err="1"/>
              <a:t>maio</a:t>
            </a:r>
            <a:r>
              <a:rPr lang="en-US" sz="1600" dirty="0"/>
              <a:t> 2017. 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259632" y="2708920"/>
            <a:ext cx="496855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Gabriela Carvalho de Oliveira – 142808</a:t>
            </a:r>
          </a:p>
          <a:p>
            <a:pPr marL="0" indent="0">
              <a:buNone/>
            </a:pPr>
            <a:r>
              <a:rPr lang="pt-BR" sz="1400" dirty="0"/>
              <a:t>Análise Espacial de Dados Geográficos – SER301</a:t>
            </a:r>
          </a:p>
          <a:p>
            <a:pPr marL="0" indent="0">
              <a:buNone/>
            </a:pPr>
            <a:r>
              <a:rPr lang="pt-BR" sz="1400" dirty="0"/>
              <a:t>Dr.  </a:t>
            </a:r>
            <a:r>
              <a:rPr lang="pt-BR" sz="1400" dirty="0" err="1"/>
              <a:t>Antonio</a:t>
            </a:r>
            <a:r>
              <a:rPr lang="pt-BR" sz="1400" dirty="0"/>
              <a:t> Miguel Vieira Monteiro e Dr. Eduardo G. Camargo</a:t>
            </a:r>
          </a:p>
          <a:p>
            <a:pPr marL="0" indent="0">
              <a:buNone/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7268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OBJETIVO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139004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Desenvolver um modelo de microssimulação espacial que estime medidas de pobreza em pequenas áreas, incluindo o índice multidimensional de pobreza (IMP) dentro de Atenas (Grécia), antes e depois da crise econômica. Analisar os principais componentes de pobreza e de que maneira eles foram afetados pela crise.</a:t>
            </a:r>
          </a:p>
        </p:txBody>
      </p:sp>
      <p:pic>
        <p:nvPicPr>
          <p:cNvPr id="3074" name="Picture 2" descr="Resultado de imagem para goal">
            <a:extLst>
              <a:ext uri="{FF2B5EF4-FFF2-40B4-BE49-F238E27FC236}">
                <a16:creationId xmlns:a16="http://schemas.microsoft.com/office/drawing/2014/main" id="{64D3A28E-5395-470A-940C-FF14085F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43153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3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0E7C022C-7D5B-4A70-9D5B-B85A23C42195}"/>
              </a:ext>
            </a:extLst>
          </p:cNvPr>
          <p:cNvSpPr/>
          <p:nvPr/>
        </p:nvSpPr>
        <p:spPr>
          <a:xfrm>
            <a:off x="431032" y="5357051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C70209-64E8-4151-96F6-1A319F279046}"/>
              </a:ext>
            </a:extLst>
          </p:cNvPr>
          <p:cNvSpPr txBox="1"/>
          <p:nvPr/>
        </p:nvSpPr>
        <p:spPr>
          <a:xfrm>
            <a:off x="0" y="2319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MÉTODOS - BASE DE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5DCA66-1960-4452-9A83-4AECD96E36EA}"/>
              </a:ext>
            </a:extLst>
          </p:cNvPr>
          <p:cNvSpPr txBox="1"/>
          <p:nvPr/>
        </p:nvSpPr>
        <p:spPr>
          <a:xfrm>
            <a:off x="-900608" y="1844824"/>
            <a:ext cx="920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Dados Agregados (escala municipal)</a:t>
            </a: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6DB1B708-B621-4EB6-91C9-EA88265DF757}"/>
              </a:ext>
            </a:extLst>
          </p:cNvPr>
          <p:cNvSpPr/>
          <p:nvPr/>
        </p:nvSpPr>
        <p:spPr>
          <a:xfrm rot="5400000">
            <a:off x="682972" y="2375437"/>
            <a:ext cx="830998" cy="111783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BACC14-81C4-4F9F-B1F4-E3F1DEAC6E7C}"/>
              </a:ext>
            </a:extLst>
          </p:cNvPr>
          <p:cNvSpPr/>
          <p:nvPr/>
        </p:nvSpPr>
        <p:spPr>
          <a:xfrm>
            <a:off x="1763688" y="270306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Provenientes dos últimos censos demográficos nacionais de 2001 e 2011 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6D84B-851B-4643-BB03-D0D2A7ED1DB7}"/>
              </a:ext>
            </a:extLst>
          </p:cNvPr>
          <p:cNvSpPr txBox="1"/>
          <p:nvPr/>
        </p:nvSpPr>
        <p:spPr>
          <a:xfrm>
            <a:off x="-1980728" y="4242912"/>
            <a:ext cx="920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Microdados (escala país)</a:t>
            </a:r>
          </a:p>
        </p:txBody>
      </p:sp>
      <p:sp>
        <p:nvSpPr>
          <p:cNvPr id="14" name="Seta: Dobrada para Cima 13">
            <a:extLst>
              <a:ext uri="{FF2B5EF4-FFF2-40B4-BE49-F238E27FC236}">
                <a16:creationId xmlns:a16="http://schemas.microsoft.com/office/drawing/2014/main" id="{F2872B6C-4EAD-46B6-AD17-EE362DEF6379}"/>
              </a:ext>
            </a:extLst>
          </p:cNvPr>
          <p:cNvSpPr/>
          <p:nvPr/>
        </p:nvSpPr>
        <p:spPr>
          <a:xfrm rot="5400000">
            <a:off x="673434" y="4768904"/>
            <a:ext cx="830998" cy="111783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F003BA1-65C6-4414-890F-F04D01642915}"/>
              </a:ext>
            </a:extLst>
          </p:cNvPr>
          <p:cNvSpPr/>
          <p:nvPr/>
        </p:nvSpPr>
        <p:spPr>
          <a:xfrm>
            <a:off x="1754150" y="5096529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Provenientes do banco de dados EU-SILC (Órgão de estatísticas sobre o rendimento e as condições de vida na União Europeia) dos anos de 2006 e 2011.</a:t>
            </a:r>
          </a:p>
        </p:txBody>
      </p:sp>
    </p:spTree>
    <p:extLst>
      <p:ext uri="{BB962C8B-B14F-4D97-AF65-F5344CB8AC3E}">
        <p14:creationId xmlns:p14="http://schemas.microsoft.com/office/powerpoint/2010/main" val="9623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215514" y="5214799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RESUMO METODOLÓGICO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B95216-10AC-4369-B55D-BCA915834704}"/>
              </a:ext>
            </a:extLst>
          </p:cNvPr>
          <p:cNvSpPr/>
          <p:nvPr/>
        </p:nvSpPr>
        <p:spPr>
          <a:xfrm>
            <a:off x="-1" y="1312129"/>
            <a:ext cx="2004605" cy="10081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Dados Agregados Censo 2001/2011 (escala municipal)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E1E07E1-1F6B-416F-8603-5C07286BF2FB}"/>
              </a:ext>
            </a:extLst>
          </p:cNvPr>
          <p:cNvSpPr/>
          <p:nvPr/>
        </p:nvSpPr>
        <p:spPr>
          <a:xfrm>
            <a:off x="-2" y="5374923"/>
            <a:ext cx="2004605" cy="10081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Microdados 2006/2011  EU-SILC (escala país)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136F975-4F19-4EDE-8F4F-46A4DD847083}"/>
              </a:ext>
            </a:extLst>
          </p:cNvPr>
          <p:cNvSpPr/>
          <p:nvPr/>
        </p:nvSpPr>
        <p:spPr>
          <a:xfrm>
            <a:off x="2731506" y="3343526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Microdados espaciais escala municipal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748B4D9-BE9E-40C0-9852-BB25C777BF80}"/>
              </a:ext>
            </a:extLst>
          </p:cNvPr>
          <p:cNvSpPr/>
          <p:nvPr/>
        </p:nvSpPr>
        <p:spPr>
          <a:xfrm>
            <a:off x="3431491" y="1365821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Validação Interna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BBCF50E-12EE-4852-A042-ABB1A16463A7}"/>
              </a:ext>
            </a:extLst>
          </p:cNvPr>
          <p:cNvSpPr/>
          <p:nvPr/>
        </p:nvSpPr>
        <p:spPr>
          <a:xfrm>
            <a:off x="3431491" y="5374923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Validação Externa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1723AFE-B19D-4194-9F5B-186AC20E6662}"/>
              </a:ext>
            </a:extLst>
          </p:cNvPr>
          <p:cNvSpPr/>
          <p:nvPr/>
        </p:nvSpPr>
        <p:spPr>
          <a:xfrm>
            <a:off x="5364088" y="3325842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Resultados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5C9C4AF-3D3F-4D2E-9272-A12D57742444}"/>
              </a:ext>
            </a:extLst>
          </p:cNvPr>
          <p:cNvSpPr/>
          <p:nvPr/>
        </p:nvSpPr>
        <p:spPr>
          <a:xfrm>
            <a:off x="401345" y="3343526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Microssimulação espacial pelo método IPF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5B8D2251-E0F5-4424-B153-18DF75426ADE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>
            <a:off x="1002302" y="2320241"/>
            <a:ext cx="401346" cy="102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7FF8A83-D485-4CB6-9A44-88B8C462D0AA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002300" y="4351638"/>
            <a:ext cx="401348" cy="1023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A77EE82-C9F6-417B-B8E4-10A846077F7F}"/>
              </a:ext>
            </a:extLst>
          </p:cNvPr>
          <p:cNvCxnSpPr>
            <a:cxnSpLocks/>
            <a:stCxn id="29" idx="3"/>
            <a:endCxn id="11" idx="1"/>
          </p:cNvCxnSpPr>
          <p:nvPr/>
        </p:nvCxnSpPr>
        <p:spPr>
          <a:xfrm>
            <a:off x="2405950" y="3847582"/>
            <a:ext cx="325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941EAA81-7279-4784-9B85-24C7EE7DC346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3733809" y="2373933"/>
            <a:ext cx="699985" cy="96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52068ABD-4F20-4640-B187-7E71D32FE13B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3733809" y="4351638"/>
            <a:ext cx="699985" cy="102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3B619A2C-7EF5-4207-8B5C-6FA99A4EB025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>
            <a:off x="5436096" y="1869877"/>
            <a:ext cx="930295" cy="145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CAE9954B-76A8-4C6D-9ACE-64B357077521}"/>
              </a:ext>
            </a:extLst>
          </p:cNvPr>
          <p:cNvCxnSpPr>
            <a:cxnSpLocks/>
            <a:stCxn id="13" idx="3"/>
            <a:endCxn id="14" idx="2"/>
          </p:cNvCxnSpPr>
          <p:nvPr/>
        </p:nvCxnSpPr>
        <p:spPr>
          <a:xfrm flipV="1">
            <a:off x="5436096" y="4333954"/>
            <a:ext cx="930295" cy="154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tângulo 82">
            <a:extLst>
              <a:ext uri="{FF2B5EF4-FFF2-40B4-BE49-F238E27FC236}">
                <a16:creationId xmlns:a16="http://schemas.microsoft.com/office/drawing/2014/main" id="{A32CBB62-1646-4AFE-9EDD-475A8ED56B23}"/>
              </a:ext>
            </a:extLst>
          </p:cNvPr>
          <p:cNvSpPr/>
          <p:nvPr/>
        </p:nvSpPr>
        <p:spPr>
          <a:xfrm>
            <a:off x="6995885" y="4972209"/>
            <a:ext cx="200460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Cálculo índices AROP, MD E IMP</a:t>
            </a:r>
          </a:p>
        </p:txBody>
      </p: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62F05EA0-EB81-49D4-9744-43621F110FDA}"/>
              </a:ext>
            </a:extLst>
          </p:cNvPr>
          <p:cNvCxnSpPr>
            <a:cxnSpLocks/>
            <a:stCxn id="14" idx="3"/>
            <a:endCxn id="83" idx="0"/>
          </p:cNvCxnSpPr>
          <p:nvPr/>
        </p:nvCxnSpPr>
        <p:spPr>
          <a:xfrm>
            <a:off x="7368693" y="3829898"/>
            <a:ext cx="629495" cy="1142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9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-36004" y="145232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57BFD4-2DD8-4249-B157-55D5147ED40E}"/>
              </a:ext>
            </a:extLst>
          </p:cNvPr>
          <p:cNvSpPr txBox="1"/>
          <p:nvPr/>
        </p:nvSpPr>
        <p:spPr>
          <a:xfrm>
            <a:off x="-1" y="281146"/>
            <a:ext cx="9143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/>
              <a:t>O QUE É MICROSSIMULAÇÃO ESPACIAL?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10090F-3CCC-4B1F-A540-95CF7056DAAD}"/>
              </a:ext>
            </a:extLst>
          </p:cNvPr>
          <p:cNvSpPr txBox="1"/>
          <p:nvPr/>
        </p:nvSpPr>
        <p:spPr>
          <a:xfrm>
            <a:off x="23402" y="243468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“Um método para gerar microdados espaciais por meio da combinação entre bases de dados em nível individual e agregado.”</a:t>
            </a:r>
          </a:p>
        </p:txBody>
      </p:sp>
    </p:spTree>
    <p:extLst>
      <p:ext uri="{BB962C8B-B14F-4D97-AF65-F5344CB8AC3E}">
        <p14:creationId xmlns:p14="http://schemas.microsoft.com/office/powerpoint/2010/main" val="425992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 MÉTODO IPF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B21E00A-B525-42D6-A612-BAC7EB2B83EC}"/>
              </a:ext>
            </a:extLst>
          </p:cNvPr>
          <p:cNvSpPr/>
          <p:nvPr/>
        </p:nvSpPr>
        <p:spPr>
          <a:xfrm>
            <a:off x="12685" y="1472806"/>
            <a:ext cx="9131313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Ajuste Proporcional Iterativo (IPF) consiste na estimação e alocação de </a:t>
            </a:r>
            <a:r>
              <a:rPr lang="pt-BR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microdados</a:t>
            </a: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escalas espaciais ou recortes geográficos de interesse através do confronto entre duas bases distintas (</a:t>
            </a:r>
            <a:r>
              <a:rPr lang="pt-BR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microdados</a:t>
            </a: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dados agregados), mas com variáveis em comum, buscando a representatividade dos indivíduos em cada área .”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D35AF7-E94E-4395-AD83-AD2AEC9F819F}"/>
              </a:ext>
            </a:extLst>
          </p:cNvPr>
          <p:cNvSpPr txBox="1"/>
          <p:nvPr/>
        </p:nvSpPr>
        <p:spPr>
          <a:xfrm>
            <a:off x="539552" y="490603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De que maneira o método trabalha?</a:t>
            </a:r>
          </a:p>
        </p:txBody>
      </p:sp>
    </p:spTree>
    <p:extLst>
      <p:ext uri="{BB962C8B-B14F-4D97-AF65-F5344CB8AC3E}">
        <p14:creationId xmlns:p14="http://schemas.microsoft.com/office/powerpoint/2010/main" val="3647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3D6822-A00A-4C48-846D-A8495943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" r="2343"/>
          <a:stretch/>
        </p:blipFill>
        <p:spPr>
          <a:xfrm>
            <a:off x="0" y="131033"/>
            <a:ext cx="9143999" cy="10081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6E813-CFDA-4397-A9A2-935C370B17FA}"/>
              </a:ext>
            </a:extLst>
          </p:cNvPr>
          <p:cNvSpPr/>
          <p:nvPr/>
        </p:nvSpPr>
        <p:spPr>
          <a:xfrm>
            <a:off x="179512" y="5229200"/>
            <a:ext cx="87129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DC315-F65D-4976-A01B-B288A5712045}"/>
              </a:ext>
            </a:extLst>
          </p:cNvPr>
          <p:cNvSpPr txBox="1"/>
          <p:nvPr/>
        </p:nvSpPr>
        <p:spPr>
          <a:xfrm>
            <a:off x="-1" y="28114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 MÉTODO IPF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EB91D23-898A-42DD-BA1D-263AE5DE41D1}"/>
              </a:ext>
            </a:extLst>
          </p:cNvPr>
          <p:cNvGraphicFramePr/>
          <p:nvPr>
            <p:extLst/>
          </p:nvPr>
        </p:nvGraphicFramePr>
        <p:xfrm>
          <a:off x="-774342" y="1766719"/>
          <a:ext cx="106926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138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3897</TotalTime>
  <Words>2235</Words>
  <Application>Microsoft Office PowerPoint</Application>
  <PresentationFormat>Apresentação na tela (4:3)</PresentationFormat>
  <Paragraphs>469</Paragraphs>
  <Slides>36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Origem</vt:lpstr>
      <vt:lpstr>SimAthens: A spatial microsimulation approach to the estimation and analysis of small-area income distributions and poverty rates in Athens, Greece  Anastasia Panori, Dimitris Ballas, Yannis Psycharis</vt:lpstr>
      <vt:lpstr>CONTEXTUALIZAÇÃO</vt:lpstr>
      <vt:lpstr>CONTEXTUALIZAÇÃO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VALIDAÇÕES DO MICRODADO</vt:lpstr>
      <vt:lpstr>VALIDAÇÕES DO MICRODADO</vt:lpstr>
      <vt:lpstr>CÁLCULO AROP, MD, MPI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CRÍTICAS</vt:lpstr>
      <vt:lpstr>CRÍTICAS</vt:lpstr>
      <vt:lpstr>CRÍTICAS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</dc:creator>
  <cp:lastModifiedBy>Gabriela Carvalho</cp:lastModifiedBy>
  <cp:revision>266</cp:revision>
  <dcterms:created xsi:type="dcterms:W3CDTF">2017-07-25T10:59:31Z</dcterms:created>
  <dcterms:modified xsi:type="dcterms:W3CDTF">2018-11-07T00:15:48Z</dcterms:modified>
</cp:coreProperties>
</file>