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4" r:id="rId3"/>
    <p:sldId id="257" r:id="rId4"/>
    <p:sldId id="280" r:id="rId5"/>
    <p:sldId id="277" r:id="rId6"/>
    <p:sldId id="258" r:id="rId7"/>
    <p:sldId id="259" r:id="rId8"/>
    <p:sldId id="281" r:id="rId9"/>
    <p:sldId id="282" r:id="rId10"/>
    <p:sldId id="283" r:id="rId11"/>
    <p:sldId id="260" r:id="rId12"/>
    <p:sldId id="264" r:id="rId13"/>
    <p:sldId id="267" r:id="rId14"/>
    <p:sldId id="262" r:id="rId15"/>
    <p:sldId id="265" r:id="rId16"/>
    <p:sldId id="266" r:id="rId17"/>
    <p:sldId id="261" r:id="rId18"/>
    <p:sldId id="284" r:id="rId19"/>
    <p:sldId id="287" r:id="rId20"/>
    <p:sldId id="285" r:id="rId21"/>
    <p:sldId id="290" r:id="rId22"/>
    <p:sldId id="286" r:id="rId23"/>
    <p:sldId id="289" r:id="rId24"/>
    <p:sldId id="288" r:id="rId2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50" autoAdjust="0"/>
    <p:restoredTop sz="79928" autoAdjust="0"/>
  </p:normalViewPr>
  <p:slideViewPr>
    <p:cSldViewPr>
      <p:cViewPr varScale="1">
        <p:scale>
          <a:sx n="58" d="100"/>
          <a:sy n="58" d="100"/>
        </p:scale>
        <p:origin x="-16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02D8A-1D17-4B0A-B012-2C8256593BFD}" type="datetimeFigureOut">
              <a:rPr lang="es-CL" smtClean="0"/>
              <a:pPr/>
              <a:t>24-08-2015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F2142-C6CC-48F3-A321-E6D912E8FA0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2142-C6CC-48F3-A321-E6D912E8FA06}" type="slidenum">
              <a:rPr lang="es-CL" smtClean="0"/>
              <a:pPr/>
              <a:t>5</a:t>
            </a:fld>
            <a:endParaRPr lang="es-C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2142-C6CC-48F3-A321-E6D912E8FA06}" type="slidenum">
              <a:rPr lang="es-CL" smtClean="0"/>
              <a:pPr/>
              <a:t>24</a:t>
            </a:fld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2142-C6CC-48F3-A321-E6D912E8FA06}" type="slidenum">
              <a:rPr lang="es-CL" smtClean="0"/>
              <a:pPr/>
              <a:t>6</a:t>
            </a:fld>
            <a:endParaRPr 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2142-C6CC-48F3-A321-E6D912E8FA06}" type="slidenum">
              <a:rPr lang="es-CL" smtClean="0"/>
              <a:pPr/>
              <a:t>7</a:t>
            </a:fld>
            <a:endParaRPr lang="es-C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2142-C6CC-48F3-A321-E6D912E8FA06}" type="slidenum">
              <a:rPr lang="es-CL" smtClean="0"/>
              <a:pPr/>
              <a:t>8</a:t>
            </a:fld>
            <a:endParaRPr lang="es-C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2142-C6CC-48F3-A321-E6D912E8FA06}" type="slidenum">
              <a:rPr lang="es-CL" smtClean="0"/>
              <a:pPr/>
              <a:t>9</a:t>
            </a:fld>
            <a:endParaRPr lang="es-C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2142-C6CC-48F3-A321-E6D912E8FA06}" type="slidenum">
              <a:rPr lang="es-CL" smtClean="0"/>
              <a:pPr/>
              <a:t>11</a:t>
            </a:fld>
            <a:endParaRPr lang="es-C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2142-C6CC-48F3-A321-E6D912E8FA06}" type="slidenum">
              <a:rPr lang="es-CL" smtClean="0"/>
              <a:pPr/>
              <a:t>12</a:t>
            </a:fld>
            <a:endParaRPr lang="es-C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2142-C6CC-48F3-A321-E6D912E8FA06}" type="slidenum">
              <a:rPr lang="es-CL" smtClean="0"/>
              <a:pPr/>
              <a:t>21</a:t>
            </a:fld>
            <a:endParaRPr lang="es-C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2142-C6CC-48F3-A321-E6D912E8FA06}" type="slidenum">
              <a:rPr lang="es-CL" smtClean="0"/>
              <a:pPr/>
              <a:t>23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BBD1-2EEC-4C24-86D5-D686BFBB70AD}" type="datetime1">
              <a:rPr lang="es-CL" smtClean="0"/>
              <a:pPr/>
              <a:t>24-08-2015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10B6-6BDD-4DC0-96FD-7BAAB6F0CED5}" type="datetime1">
              <a:rPr lang="es-CL" smtClean="0"/>
              <a:pPr/>
              <a:t>24-08-2015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05D2-C18F-4B13-802C-6FA61941C403}" type="datetime1">
              <a:rPr lang="es-CL" smtClean="0"/>
              <a:pPr/>
              <a:t>24-08-2015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3D1E-6E0B-4526-B4A7-77E55B959B0B}" type="datetime1">
              <a:rPr lang="es-CL" smtClean="0"/>
              <a:pPr/>
              <a:t>24-08-2015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CEFC-E3EA-41E4-9A7A-5A60F67B938E}" type="datetime1">
              <a:rPr lang="es-CL" smtClean="0"/>
              <a:pPr/>
              <a:t>24-08-2015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7C0B-2DBD-4323-896A-692787C53405}" type="datetime1">
              <a:rPr lang="es-CL" smtClean="0"/>
              <a:pPr/>
              <a:t>24-08-2015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65B1-7B35-4C8D-9986-751AD7494650}" type="datetime1">
              <a:rPr lang="es-CL" smtClean="0"/>
              <a:pPr/>
              <a:t>24-08-2015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5137-4986-4B5E-B493-C37B95C56073}" type="datetime1">
              <a:rPr lang="es-CL" smtClean="0"/>
              <a:pPr/>
              <a:t>24-08-2015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03A0-A0A6-4C22-9593-EC3117C81DAF}" type="datetime1">
              <a:rPr lang="es-CL" smtClean="0"/>
              <a:pPr/>
              <a:t>24-08-2015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F50E-E996-4D0B-BBAD-88CC4DE5816C}" type="datetime1">
              <a:rPr lang="es-CL" smtClean="0"/>
              <a:pPr/>
              <a:t>24-08-2015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14E3-E410-4089-8BD1-A7B0C5FA3916}" type="datetime1">
              <a:rPr lang="es-CL" smtClean="0"/>
              <a:pPr/>
              <a:t>24-08-2015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26339-08C6-4978-9C88-0D2072C14752}" type="datetime1">
              <a:rPr lang="es-CL" smtClean="0"/>
              <a:pPr/>
              <a:t>24-08-2015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42362-32D8-4FCA-89FC-DBC5A78B8F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62708" y="852430"/>
            <a:ext cx="8152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latin typeface="+mj-lt"/>
                <a:cs typeface="Arial" pitchFamily="34" charset="0"/>
              </a:rPr>
              <a:t>Solo e </a:t>
            </a:r>
            <a:r>
              <a:rPr lang="es-CL" sz="2800" dirty="0" err="1" smtClean="0">
                <a:latin typeface="+mj-lt"/>
                <a:cs typeface="Arial" pitchFamily="34" charset="0"/>
              </a:rPr>
              <a:t>sua</a:t>
            </a:r>
            <a:r>
              <a:rPr lang="es-CL" sz="2800" dirty="0" smtClean="0">
                <a:latin typeface="+mj-lt"/>
                <a:cs typeface="Arial" pitchFamily="34" charset="0"/>
              </a:rPr>
              <a:t> </a:t>
            </a:r>
            <a:r>
              <a:rPr lang="pt-BR" sz="2800" dirty="0" smtClean="0">
                <a:latin typeface="+mj-lt"/>
                <a:cs typeface="Arial" pitchFamily="34" charset="0"/>
              </a:rPr>
              <a:t>influência sobre e migração </a:t>
            </a:r>
            <a:r>
              <a:rPr lang="es-CL" sz="2800" dirty="0" smtClean="0">
                <a:latin typeface="+mj-lt"/>
                <a:cs typeface="Arial" pitchFamily="34" charset="0"/>
              </a:rPr>
              <a:t>rural </a:t>
            </a:r>
            <a:r>
              <a:rPr lang="pt-BR" sz="2800" dirty="0" smtClean="0">
                <a:latin typeface="+mj-lt"/>
                <a:cs typeface="Arial" pitchFamily="34" charset="0"/>
              </a:rPr>
              <a:t>em seca </a:t>
            </a:r>
            <a:r>
              <a:rPr lang="es-CL" sz="2800" dirty="0" smtClean="0">
                <a:latin typeface="+mj-lt"/>
                <a:cs typeface="Arial" pitchFamily="34" charset="0"/>
              </a:rPr>
              <a:t>: </a:t>
            </a:r>
            <a:r>
              <a:rPr lang="es-CL" sz="2800" dirty="0" err="1" smtClean="0">
                <a:latin typeface="+mj-lt"/>
                <a:cs typeface="Arial" pitchFamily="34" charset="0"/>
              </a:rPr>
              <a:t>comprensão</a:t>
            </a:r>
            <a:r>
              <a:rPr lang="es-CL" sz="2800" dirty="0" smtClean="0">
                <a:latin typeface="+mj-lt"/>
                <a:cs typeface="Arial" pitchFamily="34" charset="0"/>
              </a:rPr>
              <a:t> </a:t>
            </a:r>
            <a:r>
              <a:rPr lang="pt-BR" sz="2800" dirty="0" smtClean="0">
                <a:latin typeface="+mj-lt"/>
                <a:cs typeface="Arial" pitchFamily="34" charset="0"/>
              </a:rPr>
              <a:t> da Depressão-era Sudoeste de Saskatchewan, </a:t>
            </a:r>
            <a:r>
              <a:rPr lang="pt-BR" sz="2800" dirty="0" err="1" smtClean="0">
                <a:latin typeface="+mj-lt"/>
                <a:cs typeface="Arial" pitchFamily="34" charset="0"/>
              </a:rPr>
              <a:t>Canada</a:t>
            </a:r>
            <a:endParaRPr lang="pt-BR" sz="2800" dirty="0" smtClean="0">
              <a:latin typeface="+mj-lt"/>
              <a:cs typeface="Arial" pitchFamily="34" charset="0"/>
            </a:endParaRPr>
          </a:p>
          <a:p>
            <a:pPr algn="ctr"/>
            <a:endParaRPr lang="es-CL" sz="2800" dirty="0" smtClean="0">
              <a:latin typeface="+mj-lt"/>
              <a:cs typeface="Arial" pitchFamily="34" charset="0"/>
            </a:endParaRPr>
          </a:p>
          <a:p>
            <a:pPr algn="ctr"/>
            <a:r>
              <a:rPr lang="es-CL" sz="2800" dirty="0" smtClean="0">
                <a:latin typeface="+mj-lt"/>
                <a:cs typeface="Arial" pitchFamily="34" charset="0"/>
              </a:rPr>
              <a:t>Robert A. </a:t>
            </a:r>
            <a:r>
              <a:rPr lang="es-CL" sz="2800" dirty="0" err="1" smtClean="0">
                <a:latin typeface="+mj-lt"/>
                <a:cs typeface="Arial" pitchFamily="34" charset="0"/>
              </a:rPr>
              <a:t>McLeman</a:t>
            </a:r>
            <a:r>
              <a:rPr lang="es-CL" sz="2800" dirty="0" smtClean="0">
                <a:latin typeface="+mj-lt"/>
                <a:cs typeface="Arial" pitchFamily="34" charset="0"/>
              </a:rPr>
              <a:t>, S Kate </a:t>
            </a:r>
            <a:r>
              <a:rPr lang="es-CL" sz="2800" dirty="0" err="1" smtClean="0">
                <a:latin typeface="+mj-lt"/>
                <a:cs typeface="Arial" pitchFamily="34" charset="0"/>
              </a:rPr>
              <a:t>Ploeger</a:t>
            </a:r>
            <a:endParaRPr lang="es-CL" sz="2800" dirty="0" smtClean="0">
              <a:latin typeface="+mj-lt"/>
              <a:cs typeface="Arial" pitchFamily="34" charset="0"/>
            </a:endParaRPr>
          </a:p>
          <a:p>
            <a:pPr algn="ctr"/>
            <a:r>
              <a:rPr lang="es-CL" sz="2800" dirty="0" err="1" smtClean="0">
                <a:latin typeface="+mj-lt"/>
                <a:cs typeface="Arial" pitchFamily="34" charset="0"/>
              </a:rPr>
              <a:t>Populutation</a:t>
            </a:r>
            <a:r>
              <a:rPr lang="es-CL" sz="2800" dirty="0" smtClean="0">
                <a:latin typeface="+mj-lt"/>
                <a:cs typeface="Arial" pitchFamily="34" charset="0"/>
              </a:rPr>
              <a:t> </a:t>
            </a:r>
            <a:r>
              <a:rPr lang="es-CL" sz="2800" dirty="0" err="1" smtClean="0">
                <a:latin typeface="+mj-lt"/>
                <a:cs typeface="Arial" pitchFamily="34" charset="0"/>
              </a:rPr>
              <a:t>Environment</a:t>
            </a:r>
            <a:r>
              <a:rPr lang="es-CL" sz="2800" dirty="0" smtClean="0">
                <a:latin typeface="+mj-lt"/>
                <a:cs typeface="Arial" pitchFamily="34" charset="0"/>
              </a:rPr>
              <a:t>, 2012</a:t>
            </a:r>
            <a:endParaRPr lang="es-CL" sz="2800" dirty="0">
              <a:latin typeface="+mj-lt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071934" y="5699485"/>
            <a:ext cx="49244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/>
              <a:t>Aluno: Rosa Zamora Aguirre</a:t>
            </a:r>
          </a:p>
          <a:p>
            <a:r>
              <a:rPr lang="pt-BR" sz="2000" dirty="0" smtClean="0"/>
              <a:t>Professores</a:t>
            </a:r>
            <a:r>
              <a:rPr lang="es-CL" sz="2000" dirty="0" smtClean="0"/>
              <a:t>: Dra. Silvana Amaral </a:t>
            </a:r>
          </a:p>
          <a:p>
            <a:r>
              <a:rPr lang="es-CL" sz="2000" dirty="0" smtClean="0"/>
              <a:t>	    Dr. </a:t>
            </a:r>
            <a:r>
              <a:rPr lang="es-CL" sz="2000" dirty="0" err="1" smtClean="0"/>
              <a:t>Antônio</a:t>
            </a:r>
            <a:r>
              <a:rPr lang="es-CL" sz="2000" dirty="0" smtClean="0"/>
              <a:t> Miguel Viera </a:t>
            </a:r>
            <a:r>
              <a:rPr lang="es-CL" sz="2000" dirty="0" err="1" smtClean="0"/>
              <a:t>Monteiro</a:t>
            </a:r>
            <a:endParaRPr lang="es-CL" sz="2000" dirty="0"/>
          </a:p>
        </p:txBody>
      </p:sp>
      <p:sp>
        <p:nvSpPr>
          <p:cNvPr id="5" name="4 Rectángulo"/>
          <p:cNvSpPr/>
          <p:nvPr/>
        </p:nvSpPr>
        <p:spPr>
          <a:xfrm>
            <a:off x="214282" y="142852"/>
            <a:ext cx="6357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CST-310-3: População, Espaço e Ambiente, 2015</a:t>
            </a:r>
            <a:endParaRPr lang="pt-B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1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78730" y="214290"/>
            <a:ext cx="4750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Sensibilidade nível da fazenda à seca</a:t>
            </a:r>
            <a:endParaRPr lang="es-CL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428597" y="1515983"/>
            <a:ext cx="835824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200" dirty="0" smtClean="0"/>
              <a:t>Apesar das diferentes origens da população, a produção agrícola ao nível da exploração é muito semelhante</a:t>
            </a:r>
          </a:p>
          <a:p>
            <a:pPr algn="just">
              <a:buFont typeface="Arial" pitchFamily="34" charset="0"/>
              <a:buChar char="•"/>
            </a:pPr>
            <a:endParaRPr lang="es-CL" sz="2200" dirty="0" smtClean="0"/>
          </a:p>
          <a:p>
            <a:pPr algn="just">
              <a:buFont typeface="Arial" pitchFamily="34" charset="0"/>
              <a:buChar char="•"/>
            </a:pPr>
            <a:r>
              <a:rPr lang="es-CL" sz="2200" dirty="0" smtClean="0"/>
              <a:t>Cultura de trigo predominante</a:t>
            </a:r>
          </a:p>
          <a:p>
            <a:pPr algn="just">
              <a:buFont typeface="Arial" pitchFamily="34" charset="0"/>
              <a:buChar char="•"/>
            </a:pPr>
            <a:endParaRPr lang="es-CL" sz="2200" dirty="0" smtClean="0"/>
          </a:p>
          <a:p>
            <a:pPr algn="just">
              <a:buFont typeface="Arial" pitchFamily="34" charset="0"/>
              <a:buChar char="•"/>
            </a:pPr>
            <a:r>
              <a:rPr lang="es-CL" sz="2200" dirty="0" smtClean="0"/>
              <a:t> </a:t>
            </a:r>
            <a:r>
              <a:rPr lang="pt-BR" sz="2200" dirty="0" smtClean="0"/>
              <a:t>Terras dedicadas à criação de gado foi para trigo</a:t>
            </a:r>
            <a:r>
              <a:rPr lang="es-CL" sz="2200" dirty="0" smtClean="0"/>
              <a:t>, </a:t>
            </a:r>
            <a:r>
              <a:rPr lang="es-CL" sz="2200" dirty="0" err="1" smtClean="0"/>
              <a:t>invernos</a:t>
            </a:r>
            <a:r>
              <a:rPr lang="es-CL" sz="2200" dirty="0" smtClean="0"/>
              <a:t> severos 1906 – 1907 </a:t>
            </a:r>
            <a:r>
              <a:rPr lang="es-CL" sz="2200" dirty="0" err="1" smtClean="0"/>
              <a:t>perda</a:t>
            </a:r>
            <a:r>
              <a:rPr lang="es-CL" sz="2200" dirty="0" smtClean="0"/>
              <a:t> de gado.</a:t>
            </a:r>
          </a:p>
          <a:p>
            <a:pPr algn="just">
              <a:buFont typeface="Arial" pitchFamily="34" charset="0"/>
              <a:buChar char="•"/>
            </a:pPr>
            <a:endParaRPr lang="es-CL" sz="22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200" dirty="0" smtClean="0"/>
              <a:t>Flutuações dos preços internacionais do trigo e variabilidade da precipitação determina renda dos agricultores</a:t>
            </a:r>
          </a:p>
          <a:p>
            <a:pPr algn="just">
              <a:buFont typeface="Arial" pitchFamily="34" charset="0"/>
              <a:buChar char="•"/>
            </a:pPr>
            <a:endParaRPr lang="es-CL" sz="22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200" dirty="0" smtClean="0"/>
              <a:t>Os solos arenosos estavam começando a trabalhar mais fácil. No entanto, incapaz de armazenar muita água</a:t>
            </a:r>
            <a:endParaRPr lang="es-CL" sz="2200" dirty="0" smtClean="0"/>
          </a:p>
          <a:p>
            <a:pPr>
              <a:buFontTx/>
              <a:buChar char="-"/>
            </a:pP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1857356" y="142852"/>
            <a:ext cx="5286412" cy="64291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10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85721" y="285728"/>
            <a:ext cx="8643997" cy="144655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CL" sz="2200" dirty="0" smtClean="0"/>
              <a:t> Solos “</a:t>
            </a:r>
            <a:r>
              <a:rPr lang="es-CL" sz="2200" dirty="0" err="1" smtClean="0"/>
              <a:t>brown</a:t>
            </a:r>
            <a:r>
              <a:rPr lang="es-CL" sz="2200" dirty="0" smtClean="0"/>
              <a:t> chernozem”, </a:t>
            </a:r>
            <a:r>
              <a:rPr lang="es-CL" sz="2200" dirty="0" err="1" smtClean="0"/>
              <a:t>pradeira</a:t>
            </a:r>
            <a:r>
              <a:rPr lang="es-CL" sz="2200" dirty="0" smtClean="0"/>
              <a:t> </a:t>
            </a:r>
            <a:r>
              <a:rPr lang="es-CL" sz="2200" dirty="0" err="1" smtClean="0"/>
              <a:t>canadenses</a:t>
            </a:r>
            <a:r>
              <a:rPr lang="es-CL" sz="2200" dirty="0" smtClean="0"/>
              <a:t>. </a:t>
            </a:r>
            <a:r>
              <a:rPr lang="pt-BR" sz="2200" dirty="0" smtClean="0"/>
              <a:t>Rico em matéria orgânica, boa capacidade de armazenamento de água.</a:t>
            </a:r>
            <a:endParaRPr lang="es-CL" sz="2200" dirty="0" smtClean="0"/>
          </a:p>
          <a:p>
            <a:pPr>
              <a:buFontTx/>
              <a:buChar char="-"/>
            </a:pPr>
            <a:endParaRPr lang="es-CL" sz="2200" dirty="0" smtClean="0"/>
          </a:p>
          <a:p>
            <a:r>
              <a:rPr lang="es-CL" sz="2200" dirty="0" smtClean="0"/>
              <a:t>- </a:t>
            </a:r>
            <a:r>
              <a:rPr lang="pt-BR" sz="2200" dirty="0" smtClean="0"/>
              <a:t>Localmente, as condições do solo variam muito.</a:t>
            </a:r>
            <a:endParaRPr lang="es-CL" sz="22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927382"/>
            <a:ext cx="5251230" cy="493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 descr="http://footage.framepool.com/shotimg/270437133-swift-current-southwestern-saskatchewan-pradera-ciud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571744"/>
            <a:ext cx="3429000" cy="2571751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11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r="5417"/>
          <a:stretch>
            <a:fillRect/>
          </a:stretch>
        </p:blipFill>
        <p:spPr bwMode="auto">
          <a:xfrm>
            <a:off x="-32" y="214290"/>
            <a:ext cx="9144000" cy="510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Elipse"/>
          <p:cNvSpPr/>
          <p:nvPr/>
        </p:nvSpPr>
        <p:spPr>
          <a:xfrm>
            <a:off x="5572132" y="2214554"/>
            <a:ext cx="1357322" cy="128588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noFill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14546" y="5500702"/>
            <a:ext cx="5031057" cy="43088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2200" dirty="0" smtClean="0"/>
              <a:t>1932 renda pré-capita havia caído em 72%</a:t>
            </a:r>
            <a:endParaRPr lang="es-CL" sz="22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12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7650"/>
            <a:ext cx="9172804" cy="582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13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432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214282" y="357166"/>
            <a:ext cx="2284600" cy="46166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CL" sz="2400" dirty="0" smtClean="0"/>
              <a:t>Clima </a:t>
            </a:r>
            <a:r>
              <a:rPr lang="es-CL" sz="2400" dirty="0" err="1" smtClean="0"/>
              <a:t>semi</a:t>
            </a:r>
            <a:r>
              <a:rPr lang="es-CL" sz="2400" dirty="0" smtClean="0"/>
              <a:t>-árido</a:t>
            </a:r>
            <a:endParaRPr lang="es-CL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57158" y="5357826"/>
            <a:ext cx="8501122" cy="110799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200" dirty="0" smtClean="0"/>
              <a:t> Reconstrução </a:t>
            </a:r>
            <a:r>
              <a:rPr lang="pt-BR" sz="2200" dirty="0" err="1" smtClean="0"/>
              <a:t>paleoclimática</a:t>
            </a:r>
            <a:r>
              <a:rPr lang="pt-BR" sz="2200" dirty="0" smtClean="0"/>
              <a:t> mostrado longos períodos com pouca ou nenhuma precipitação</a:t>
            </a:r>
          </a:p>
          <a:p>
            <a:pPr>
              <a:buFont typeface="Arial" pitchFamily="34" charset="0"/>
              <a:buChar char="•"/>
            </a:pPr>
            <a:r>
              <a:rPr lang="pt-BR" sz="2200" dirty="0" smtClean="0"/>
              <a:t> Alta variabilidade d temperatura </a:t>
            </a:r>
            <a:r>
              <a:rPr lang="pt-BR" sz="2200" dirty="0" err="1" smtClean="0"/>
              <a:t>Intraannual</a:t>
            </a:r>
            <a:r>
              <a:rPr lang="pt-BR" sz="2200" dirty="0" smtClean="0"/>
              <a:t>.</a:t>
            </a:r>
            <a:endParaRPr lang="es-CL" sz="22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14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429552" cy="549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1493856" y="6072206"/>
            <a:ext cx="5935664" cy="43088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2200" dirty="0" smtClean="0"/>
              <a:t>Culturas sob estresse, mesmo quando não há seca</a:t>
            </a:r>
            <a:endParaRPr lang="es-CL" sz="2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15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430400" cy="50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500034" y="5786454"/>
            <a:ext cx="8286808" cy="76944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Particularmente grave para as culturas em anos com baixa precipitação e temperaturas elevadas no verão</a:t>
            </a:r>
            <a:endParaRPr lang="es-CL" sz="2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16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1406" y="1142984"/>
            <a:ext cx="5656357" cy="76944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200" dirty="0" smtClean="0"/>
              <a:t>Incapacidade de produzir forragem e sementes</a:t>
            </a:r>
          </a:p>
          <a:p>
            <a:pPr>
              <a:buFont typeface="Arial" pitchFamily="34" charset="0"/>
              <a:buChar char="•"/>
            </a:pPr>
            <a:r>
              <a:rPr lang="es-CL" sz="2200" dirty="0" err="1" smtClean="0"/>
              <a:t>Pragas</a:t>
            </a:r>
            <a:r>
              <a:rPr lang="es-CL" sz="2200" dirty="0" smtClean="0"/>
              <a:t> de insectos</a:t>
            </a:r>
            <a:endParaRPr lang="es-CL" sz="2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42910" y="3214686"/>
            <a:ext cx="6858048" cy="76944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sz="2200" dirty="0" smtClean="0"/>
              <a:t>Anos consecutivos de seca + arado + abandono das tierra     </a:t>
            </a:r>
            <a:r>
              <a:rPr lang="es-CL" sz="2200" dirty="0" err="1" smtClean="0"/>
              <a:t>erosão</a:t>
            </a:r>
            <a:r>
              <a:rPr lang="es-CL" sz="2200" dirty="0" smtClean="0"/>
              <a:t>  –  </a:t>
            </a:r>
            <a:r>
              <a:rPr lang="es-CL" sz="2200" dirty="0" err="1" smtClean="0"/>
              <a:t>perda</a:t>
            </a:r>
            <a:r>
              <a:rPr lang="es-CL" sz="2200" dirty="0" smtClean="0"/>
              <a:t> de solo superficial  –  tormenta de </a:t>
            </a:r>
            <a:r>
              <a:rPr lang="es-CL" sz="2200" dirty="0" err="1" smtClean="0"/>
              <a:t>poeira</a:t>
            </a:r>
            <a:endParaRPr lang="es-CL" sz="2200" dirty="0"/>
          </a:p>
        </p:txBody>
      </p:sp>
      <p:pic>
        <p:nvPicPr>
          <p:cNvPr id="6" name="5 Imagen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714356"/>
            <a:ext cx="2619375" cy="1752600"/>
          </a:xfrm>
          <a:prstGeom prst="rect">
            <a:avLst/>
          </a:prstGeom>
        </p:spPr>
      </p:pic>
      <p:pic>
        <p:nvPicPr>
          <p:cNvPr id="7" name="6 Imagen" descr="1024px-Dust_Storm_Texas_19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4214818"/>
            <a:ext cx="3691574" cy="240818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85720" y="285728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err="1" smtClean="0"/>
              <a:t>Além</a:t>
            </a:r>
            <a:r>
              <a:rPr lang="es-CL" sz="2400" dirty="0" smtClean="0"/>
              <a:t>…</a:t>
            </a:r>
            <a:endParaRPr lang="es-CL" sz="2400" dirty="0"/>
          </a:p>
        </p:txBody>
      </p:sp>
      <p:sp>
        <p:nvSpPr>
          <p:cNvPr id="9" name="8 Rectángulo"/>
          <p:cNvSpPr/>
          <p:nvPr/>
        </p:nvSpPr>
        <p:spPr>
          <a:xfrm>
            <a:off x="7715272" y="2500306"/>
            <a:ext cx="1157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 smtClean="0"/>
              <a:t>gafanhoto</a:t>
            </a: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17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786182" y="214290"/>
            <a:ext cx="1671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/>
              <a:t>Adaptación </a:t>
            </a:r>
            <a:endParaRPr lang="es-CL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57158" y="964103"/>
            <a:ext cx="8286808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1. Mudança em algumas práticas</a:t>
            </a:r>
          </a:p>
          <a:p>
            <a:endParaRPr lang="pt-BR" sz="2200" u="sng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 smtClean="0"/>
              <a:t>Coelhos da caça, fazer roupas e móveis, produtos enlatados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 smtClean="0"/>
              <a:t>Mulheres permuta e / ou venda de ovos, manteiga, etc.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 smtClean="0"/>
              <a:t>Mudar a alimentação do gado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 smtClean="0"/>
              <a:t>Uso de esterco animais para combustível</a:t>
            </a:r>
          </a:p>
          <a:p>
            <a:endParaRPr lang="es-CL" sz="2200" b="1" dirty="0" smtClean="0"/>
          </a:p>
          <a:p>
            <a:r>
              <a:rPr lang="pt-BR" sz="2200" b="1" dirty="0" smtClean="0"/>
              <a:t>2. Redes e conexões entre as famílias, amigos e vizinhos</a:t>
            </a:r>
          </a:p>
          <a:p>
            <a:endParaRPr lang="pt-BR" sz="2200" u="sng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 smtClean="0"/>
              <a:t>Compre maquinaria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 smtClean="0"/>
              <a:t>Rotação de sacrifício de animais para alimentação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 smtClean="0"/>
              <a:t>Créditos locais</a:t>
            </a:r>
            <a:endParaRPr lang="es-CL" sz="2200" dirty="0" smtClean="0"/>
          </a:p>
          <a:p>
            <a:pPr>
              <a:buFontTx/>
              <a:buChar char="-"/>
            </a:pPr>
            <a:endParaRPr lang="es-CL" dirty="0" smtClean="0"/>
          </a:p>
          <a:p>
            <a:pPr>
              <a:buFontTx/>
              <a:buChar char="-"/>
            </a:pPr>
            <a:endParaRPr lang="es-CL" dirty="0" smtClean="0"/>
          </a:p>
        </p:txBody>
      </p:sp>
      <p:sp>
        <p:nvSpPr>
          <p:cNvPr id="4" name="3 Rectángulo redondeado"/>
          <p:cNvSpPr/>
          <p:nvPr/>
        </p:nvSpPr>
        <p:spPr>
          <a:xfrm>
            <a:off x="3357554" y="142852"/>
            <a:ext cx="2357454" cy="64291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18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57158" y="428604"/>
            <a:ext cx="7858180" cy="3763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/>
              <a:t>3. Governo</a:t>
            </a:r>
          </a:p>
          <a:p>
            <a:pPr algn="just"/>
            <a:endParaRPr lang="pt-BR" sz="2200" u="sng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 smtClean="0"/>
              <a:t>Distribuição de dinheiro e fornecimento mantido localmente.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 smtClean="0"/>
              <a:t>As principais fontes de financiamento eram federais e provinciais.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 smtClean="0"/>
              <a:t>Dólar "</a:t>
            </a:r>
            <a:r>
              <a:rPr lang="pt-BR" sz="2200" dirty="0" err="1" smtClean="0"/>
              <a:t>Herbet</a:t>
            </a:r>
            <a:r>
              <a:rPr lang="pt-BR" sz="2200" dirty="0" smtClean="0"/>
              <a:t>” é usado localmente para pagar dívidas ou comprar localmente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 smtClean="0"/>
              <a:t>Subministro de comida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 smtClean="0"/>
              <a:t>Salários compartido entre agricultores e governo</a:t>
            </a:r>
            <a:endParaRPr lang="es-CL" sz="2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19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depresic3b3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1142984"/>
            <a:ext cx="2661862" cy="2786082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524564" y="926411"/>
            <a:ext cx="8119402" cy="430887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2200" dirty="0" smtClean="0"/>
              <a:t>Período de seca e de graves dificuldades em termos socioeconômicos</a:t>
            </a:r>
            <a:endParaRPr lang="es-CL" sz="2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566553" y="1571612"/>
            <a:ext cx="4076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 smtClean="0"/>
              <a:t>Crise econômica global</a:t>
            </a:r>
          </a:p>
          <a:p>
            <a:r>
              <a:rPr lang="pt-BR" sz="2200" dirty="0" smtClean="0"/>
              <a:t>Grande Depressão (Crise de 1929)</a:t>
            </a:r>
            <a:endParaRPr lang="es-CL" sz="2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428992" y="150475"/>
            <a:ext cx="21519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600" dirty="0" smtClean="0"/>
              <a:t>Contexto </a:t>
            </a:r>
            <a:r>
              <a:rPr lang="es-CL" sz="2600" dirty="0" err="1" smtClean="0"/>
              <a:t>geral</a:t>
            </a:r>
            <a:endParaRPr lang="es-CL" sz="2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57158" y="3231063"/>
            <a:ext cx="4286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A grande seca dos anos 30’</a:t>
            </a:r>
          </a:p>
          <a:p>
            <a:r>
              <a:rPr lang="es-CL" sz="2200" dirty="0" err="1" smtClean="0"/>
              <a:t>Dust</a:t>
            </a:r>
            <a:r>
              <a:rPr lang="es-CL" sz="2200" dirty="0" smtClean="0"/>
              <a:t> </a:t>
            </a:r>
            <a:r>
              <a:rPr lang="es-CL" sz="2200" dirty="0" err="1" smtClean="0"/>
              <a:t>Bowl</a:t>
            </a:r>
            <a:endParaRPr lang="es-CL" sz="2200" dirty="0"/>
          </a:p>
        </p:txBody>
      </p:sp>
      <p:pic>
        <p:nvPicPr>
          <p:cNvPr id="14" name="13 Imagen" descr="800px-Dust_storm_CimarronCounty_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4130520"/>
            <a:ext cx="2714644" cy="2653565"/>
          </a:xfrm>
          <a:prstGeom prst="rect">
            <a:avLst/>
          </a:prstGeom>
        </p:spPr>
      </p:pic>
      <p:pic>
        <p:nvPicPr>
          <p:cNvPr id="15" name="14 Imagen" descr="1024px-Dust_Storm_Texas_19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92" y="4214818"/>
            <a:ext cx="3691574" cy="2408180"/>
          </a:xfrm>
          <a:prstGeom prst="rect">
            <a:avLst/>
          </a:prstGeom>
        </p:spPr>
      </p:pic>
      <p:sp>
        <p:nvSpPr>
          <p:cNvPr id="10" name="9 Rectángulo redondeado"/>
          <p:cNvSpPr/>
          <p:nvPr/>
        </p:nvSpPr>
        <p:spPr>
          <a:xfrm>
            <a:off x="3428992" y="71414"/>
            <a:ext cx="2214578" cy="64291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2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488" y="214290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err="1" smtClean="0"/>
              <a:t>Migração</a:t>
            </a:r>
            <a:r>
              <a:rPr lang="es-CL" sz="2400" dirty="0" smtClean="0"/>
              <a:t> de </a:t>
            </a:r>
            <a:r>
              <a:rPr lang="es-CL" sz="2400" dirty="0" err="1" smtClean="0"/>
              <a:t>Adaptação</a:t>
            </a:r>
            <a:endParaRPr lang="es-CL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9268" r="4996" b="14101"/>
          <a:stretch>
            <a:fillRect/>
          </a:stretch>
        </p:blipFill>
        <p:spPr bwMode="auto">
          <a:xfrm>
            <a:off x="0" y="1000108"/>
            <a:ext cx="484535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928670"/>
            <a:ext cx="5357818" cy="212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88134"/>
          <a:stretch>
            <a:fillRect/>
          </a:stretch>
        </p:blipFill>
        <p:spPr bwMode="auto">
          <a:xfrm>
            <a:off x="0" y="5857892"/>
            <a:ext cx="5429256" cy="72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 redondeado"/>
          <p:cNvSpPr/>
          <p:nvPr/>
        </p:nvSpPr>
        <p:spPr>
          <a:xfrm>
            <a:off x="2143108" y="142852"/>
            <a:ext cx="4643470" cy="64291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4845323" y="4143380"/>
            <a:ext cx="4298677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pt-BR" dirty="0" smtClean="0"/>
              <a:t>O apoio do governo para a nova </a:t>
            </a:r>
            <a:r>
              <a:rPr lang="es-CL" dirty="0" smtClean="0"/>
              <a:t> </a:t>
            </a:r>
            <a:r>
              <a:rPr lang="es-CL" dirty="0" err="1" smtClean="0"/>
              <a:t>localização</a:t>
            </a:r>
            <a:endParaRPr lang="pt-BR" dirty="0" smtClean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20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-24"/>
            <a:ext cx="7143693" cy="591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357158" y="5955589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/>
              <a:t>contém dados sobre a população </a:t>
            </a:r>
            <a:r>
              <a:rPr lang="es-CL" sz="2200" dirty="0" smtClean="0"/>
              <a:t>(Censo 1931, 1936) e </a:t>
            </a:r>
            <a:r>
              <a:rPr lang="es-CL" sz="2200" dirty="0" err="1" smtClean="0"/>
              <a:t>qualidade</a:t>
            </a:r>
            <a:r>
              <a:rPr lang="es-CL" sz="2200" dirty="0" smtClean="0"/>
              <a:t> do solo  (</a:t>
            </a:r>
            <a:r>
              <a:rPr lang="es-CL" sz="2200" dirty="0" err="1" smtClean="0"/>
              <a:t>inventário</a:t>
            </a:r>
            <a:r>
              <a:rPr lang="es-CL" sz="2200" dirty="0" smtClean="0"/>
              <a:t> de </a:t>
            </a:r>
            <a:r>
              <a:rPr lang="es-CL" sz="2200" dirty="0" err="1" smtClean="0"/>
              <a:t>terra</a:t>
            </a:r>
            <a:r>
              <a:rPr lang="es-CL" sz="2200" dirty="0" smtClean="0"/>
              <a:t>).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21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28926" y="214290"/>
            <a:ext cx="3067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err="1" smtClean="0"/>
              <a:t>Discussão</a:t>
            </a:r>
            <a:r>
              <a:rPr lang="es-CL" sz="2400" dirty="0" smtClean="0"/>
              <a:t> e </a:t>
            </a:r>
            <a:r>
              <a:rPr lang="es-CL" sz="2400" dirty="0" err="1" smtClean="0"/>
              <a:t>conclusões</a:t>
            </a:r>
            <a:endParaRPr lang="es-CL" sz="2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285720" y="1333577"/>
            <a:ext cx="850112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200" dirty="0" smtClean="0"/>
              <a:t> Este estudo de caso pode ser útil para a compreensão da adaptação / migração no futuro em resposta à seca</a:t>
            </a:r>
          </a:p>
          <a:p>
            <a:pPr algn="just">
              <a:buFont typeface="Arial" pitchFamily="34" charset="0"/>
              <a:buChar char="•"/>
            </a:pPr>
            <a:endParaRPr lang="es-CL" sz="22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200" dirty="0" smtClean="0"/>
              <a:t> Ele destaca a importância </a:t>
            </a:r>
            <a:r>
              <a:rPr lang="pt-BR" sz="2200" dirty="0" err="1" smtClean="0"/>
              <a:t>ea</a:t>
            </a:r>
            <a:r>
              <a:rPr lang="pt-BR" sz="2200" dirty="0" smtClean="0"/>
              <a:t> interação de quatro fatores: capital, dívida, assistência do governo e da qualidade do solo na adaptação dos agregados familiares.</a:t>
            </a:r>
          </a:p>
          <a:p>
            <a:pPr algn="just">
              <a:buFont typeface="Arial" pitchFamily="34" charset="0"/>
              <a:buChar char="•"/>
            </a:pPr>
            <a:endParaRPr lang="es-CL" sz="22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200" dirty="0" smtClean="0"/>
              <a:t> Duplo exposição "ambiental /econômica”. Todas as fazendas estavam expostas  ... então qual é a diferença? A dívida das famílias e da qualidade do solo e das águas subterrâneas.</a:t>
            </a:r>
            <a:endParaRPr lang="es-CL" sz="2200" dirty="0" smtClean="0"/>
          </a:p>
          <a:p>
            <a:pPr algn="just">
              <a:buFont typeface="Arial" pitchFamily="34" charset="0"/>
              <a:buChar char="•"/>
            </a:pPr>
            <a:endParaRPr lang="es-CL" sz="22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200" dirty="0" smtClean="0"/>
              <a:t> A erosão também como um fator de migração</a:t>
            </a:r>
          </a:p>
          <a:p>
            <a:pPr algn="just">
              <a:buFont typeface="Arial" pitchFamily="34" charset="0"/>
              <a:buChar char="•"/>
            </a:pPr>
            <a:endParaRPr lang="pt-BR" sz="22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200" dirty="0" smtClean="0"/>
              <a:t> Fazendas em áreas com solos arenosos, maior sensibilidade à seca, portanto, mais vulneráveis ... migração era mais atraente</a:t>
            </a:r>
            <a:endParaRPr lang="es-CL" sz="2200" dirty="0" smtClean="0"/>
          </a:p>
        </p:txBody>
      </p:sp>
      <p:sp>
        <p:nvSpPr>
          <p:cNvPr id="4" name="3 Rectángulo redondeado"/>
          <p:cNvSpPr/>
          <p:nvPr/>
        </p:nvSpPr>
        <p:spPr>
          <a:xfrm>
            <a:off x="2214546" y="142852"/>
            <a:ext cx="4643470" cy="64291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22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357166"/>
            <a:ext cx="86439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200" dirty="0" smtClean="0"/>
              <a:t> A qualidade do solo ajudou a identificar os migrantes, </a:t>
            </a:r>
            <a:r>
              <a:rPr lang="pt-BR" sz="2200" u="sng" dirty="0" smtClean="0"/>
              <a:t>não é o único fator</a:t>
            </a:r>
          </a:p>
          <a:p>
            <a:pPr algn="just">
              <a:buFont typeface="Arial" pitchFamily="34" charset="0"/>
              <a:buChar char="•"/>
            </a:pPr>
            <a:endParaRPr lang="es-CL" sz="22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200" dirty="0" smtClean="0"/>
              <a:t> Embora o estudo foi realizado em um lugar particular, fornece sugestões úteis para viagens de pesquisa para as populações rurais por mudança climática</a:t>
            </a:r>
            <a:endParaRPr lang="es-CL" sz="2200" dirty="0" smtClean="0"/>
          </a:p>
          <a:p>
            <a:pPr algn="just">
              <a:buFont typeface="Arial" pitchFamily="34" charset="0"/>
              <a:buChar char="•"/>
            </a:pPr>
            <a:endParaRPr lang="es-CL" sz="2200" dirty="0" smtClean="0"/>
          </a:p>
          <a:p>
            <a:pPr algn="just">
              <a:buFont typeface="Arial" pitchFamily="34" charset="0"/>
              <a:buChar char="•"/>
            </a:pPr>
            <a:r>
              <a:rPr lang="es-CL" sz="2200" dirty="0" smtClean="0"/>
              <a:t> Mapas de solo +  SIG + modelos de clima regional e de culturas + dados </a:t>
            </a:r>
            <a:r>
              <a:rPr lang="es-CL" sz="2200" dirty="0" err="1" smtClean="0"/>
              <a:t>socioeconômicos</a:t>
            </a:r>
            <a:endParaRPr lang="es-CL" sz="2200" dirty="0" smtClean="0"/>
          </a:p>
          <a:p>
            <a:pPr algn="just"/>
            <a:r>
              <a:rPr lang="pt-BR" sz="2200" dirty="0" smtClean="0"/>
              <a:t>Ajuda a distinguir áreas mais vulneráveis susceptíveis de migrar (antecipar e planejar)</a:t>
            </a:r>
          </a:p>
          <a:p>
            <a:pPr algn="just">
              <a:buFont typeface="Arial" pitchFamily="34" charset="0"/>
              <a:buChar char="•"/>
            </a:pPr>
            <a:endParaRPr lang="es-CL" sz="2200" dirty="0" smtClean="0"/>
          </a:p>
          <a:p>
            <a:pPr algn="just">
              <a:buFont typeface="Arial" pitchFamily="34" charset="0"/>
              <a:buChar char="•"/>
            </a:pPr>
            <a:r>
              <a:rPr lang="es-CL" sz="2200" dirty="0" smtClean="0"/>
              <a:t> </a:t>
            </a:r>
            <a:r>
              <a:rPr lang="es-CL" sz="2200" dirty="0" err="1" smtClean="0"/>
              <a:t>Conservação</a:t>
            </a:r>
            <a:r>
              <a:rPr lang="es-CL" sz="2200" dirty="0" smtClean="0"/>
              <a:t> e </a:t>
            </a:r>
            <a:r>
              <a:rPr lang="es-CL" sz="2200" dirty="0" err="1" smtClean="0"/>
              <a:t>gestão</a:t>
            </a:r>
            <a:r>
              <a:rPr lang="es-CL" sz="2200" dirty="0" smtClean="0"/>
              <a:t> do solo</a:t>
            </a:r>
            <a:endParaRPr lang="es-CL" sz="2200" dirty="0"/>
          </a:p>
        </p:txBody>
      </p:sp>
      <p:sp>
        <p:nvSpPr>
          <p:cNvPr id="3" name="2 Rectángulo"/>
          <p:cNvSpPr/>
          <p:nvPr/>
        </p:nvSpPr>
        <p:spPr>
          <a:xfrm>
            <a:off x="214282" y="2357430"/>
            <a:ext cx="8715436" cy="1500198"/>
          </a:xfrm>
          <a:prstGeom prst="rect">
            <a:avLst/>
          </a:prstGeom>
          <a:solidFill>
            <a:schemeClr val="accent6">
              <a:lumMod val="60000"/>
              <a:lumOff val="40000"/>
              <a:alpha val="1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23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43240" y="214290"/>
            <a:ext cx="2508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err="1" smtClean="0"/>
              <a:t>Comentários</a:t>
            </a:r>
            <a:r>
              <a:rPr lang="es-CL" sz="2400" dirty="0" smtClean="0"/>
              <a:t> </a:t>
            </a:r>
            <a:r>
              <a:rPr lang="es-CL" sz="2400" dirty="0" err="1" smtClean="0"/>
              <a:t>finais</a:t>
            </a:r>
            <a:endParaRPr lang="es-CL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285852" y="1704322"/>
            <a:ext cx="6644704" cy="193899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Mais detalhes sobre fatores de solo e climática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Migração adaptativa - Migração como uma solução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Mudança  na população, só migração?</a:t>
            </a:r>
            <a:endParaRPr lang="es-CL" sz="24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2500298" y="214314"/>
            <a:ext cx="3786214" cy="64291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24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28662" y="240549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Interação de seca, do solo e a erosão na conformação </a:t>
            </a:r>
          </a:p>
          <a:p>
            <a:pPr algn="ctr"/>
            <a:r>
              <a:rPr lang="pt-BR" sz="2400" dirty="0" smtClean="0"/>
              <a:t>da vulnerabilidade rural</a:t>
            </a:r>
            <a:endParaRPr lang="es-CL" sz="2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428596" y="1721544"/>
            <a:ext cx="82153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Vulnerabilidade: o dano potencial das populações devido às condições climáticas ou ambientais</a:t>
            </a:r>
            <a:endParaRPr lang="es-CL" sz="2200" dirty="0" smtClean="0"/>
          </a:p>
          <a:p>
            <a:pPr algn="just"/>
            <a:endParaRPr lang="es-CL" sz="2200" dirty="0" smtClean="0"/>
          </a:p>
          <a:p>
            <a:pPr marL="342900" indent="-342900" algn="just"/>
            <a:r>
              <a:rPr lang="pt-BR" sz="2200" dirty="0" smtClean="0"/>
              <a:t>1. Tipos de estímulos climáticos a que a população está exposta</a:t>
            </a:r>
          </a:p>
          <a:p>
            <a:pPr marL="342900" indent="-342900" algn="just"/>
            <a:r>
              <a:rPr lang="pt-BR" sz="2200" dirty="0" smtClean="0"/>
              <a:t>    Neste caso seca</a:t>
            </a:r>
          </a:p>
          <a:p>
            <a:pPr marL="342900" indent="-342900" algn="just"/>
            <a:endParaRPr lang="pt-BR" sz="2200" dirty="0" smtClean="0"/>
          </a:p>
          <a:p>
            <a:pPr marL="342900" indent="-342900" algn="just"/>
            <a:r>
              <a:rPr lang="pt-BR" sz="2200" dirty="0" smtClean="0"/>
              <a:t>2. Sensibilidade da população de risco: tipo de produção, características dos participantes, tecnologias empregadas, acordos institucionais, mercado, condições ambientais, etc.</a:t>
            </a:r>
          </a:p>
          <a:p>
            <a:pPr marL="342900" indent="-342900" algn="just"/>
            <a:endParaRPr lang="es-CL" sz="2200" dirty="0" smtClean="0"/>
          </a:p>
          <a:p>
            <a:pPr marL="342900" indent="-342900" algn="just"/>
            <a:r>
              <a:rPr lang="pt-BR" sz="2200" dirty="0" smtClean="0"/>
              <a:t>3. Adaptabilidade:</a:t>
            </a:r>
          </a:p>
          <a:p>
            <a:pPr marL="342900" indent="-342900" algn="just"/>
            <a:r>
              <a:rPr lang="pt-BR" sz="2200" dirty="0" smtClean="0"/>
              <a:t>   “Ao aumentar a capacidade de se adaptar à redução da vulnerabilidade”</a:t>
            </a:r>
            <a:endParaRPr lang="es-CL" sz="2200" dirty="0" smtClean="0"/>
          </a:p>
        </p:txBody>
      </p:sp>
      <p:sp>
        <p:nvSpPr>
          <p:cNvPr id="5" name="4 Rectángulo redondeado"/>
          <p:cNvSpPr/>
          <p:nvPr/>
        </p:nvSpPr>
        <p:spPr>
          <a:xfrm>
            <a:off x="1214414" y="142852"/>
            <a:ext cx="6929486" cy="92869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3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594067"/>
            <a:ext cx="83582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u="sng" dirty="0" err="1" smtClean="0"/>
              <a:t>Degradação</a:t>
            </a:r>
            <a:r>
              <a:rPr lang="es-CL" sz="2200" u="sng" dirty="0" smtClean="0"/>
              <a:t> do solo</a:t>
            </a:r>
            <a:r>
              <a:rPr lang="es-CL" sz="2200" dirty="0" smtClean="0"/>
              <a:t>:</a:t>
            </a:r>
          </a:p>
          <a:p>
            <a:endParaRPr lang="es-CL" sz="2200" dirty="0" smtClean="0"/>
          </a:p>
          <a:p>
            <a:endParaRPr lang="es-CL" sz="2200" dirty="0" smtClean="0"/>
          </a:p>
          <a:p>
            <a:pPr>
              <a:buFont typeface="Arial" pitchFamily="34" charset="0"/>
              <a:buChar char="•"/>
            </a:pPr>
            <a:r>
              <a:rPr lang="pt-BR" sz="2200" dirty="0" smtClean="0"/>
              <a:t> Solos com "baixa qualidade" (composição e estrutura)</a:t>
            </a:r>
          </a:p>
          <a:p>
            <a:pPr>
              <a:buFont typeface="Arial" pitchFamily="34" charset="0"/>
              <a:buChar char="•"/>
            </a:pPr>
            <a:endParaRPr lang="es-CL" sz="2200" dirty="0" smtClean="0"/>
          </a:p>
          <a:p>
            <a:pPr>
              <a:buFont typeface="Arial" pitchFamily="34" charset="0"/>
              <a:buChar char="•"/>
            </a:pPr>
            <a:r>
              <a:rPr lang="pt-BR" sz="2200" dirty="0" smtClean="0"/>
              <a:t> O </a:t>
            </a:r>
            <a:r>
              <a:rPr lang="pt-BR" sz="2200" dirty="0" err="1" smtClean="0"/>
              <a:t>sobrepastoreio</a:t>
            </a:r>
            <a:r>
              <a:rPr lang="pt-BR" sz="2200" dirty="0" smtClean="0"/>
              <a:t>, desmatamento e conversão para uso agrícola, etc.</a:t>
            </a:r>
          </a:p>
          <a:p>
            <a:pPr>
              <a:buFont typeface="Arial" pitchFamily="34" charset="0"/>
              <a:buChar char="•"/>
            </a:pPr>
            <a:endParaRPr lang="es-CL" sz="2200" dirty="0" smtClean="0"/>
          </a:p>
          <a:p>
            <a:pPr>
              <a:buFont typeface="Arial" pitchFamily="34" charset="0"/>
              <a:buChar char="•"/>
            </a:pPr>
            <a:r>
              <a:rPr lang="pt-BR" sz="2200" dirty="0" smtClean="0"/>
              <a:t> Seca pode aumentar a erosão</a:t>
            </a:r>
          </a:p>
          <a:p>
            <a:pPr>
              <a:buFont typeface="Arial" pitchFamily="34" charset="0"/>
              <a:buChar char="•"/>
            </a:pPr>
            <a:endParaRPr lang="es-CL" sz="2200" dirty="0" smtClean="0"/>
          </a:p>
          <a:p>
            <a:pPr>
              <a:buFont typeface="Arial" pitchFamily="34" charset="0"/>
              <a:buChar char="•"/>
            </a:pPr>
            <a:r>
              <a:rPr lang="es-CL" sz="2200" dirty="0" smtClean="0"/>
              <a:t> </a:t>
            </a:r>
            <a:r>
              <a:rPr lang="es-CL" sz="2200" dirty="0" err="1" smtClean="0"/>
              <a:t>Má</a:t>
            </a:r>
            <a:r>
              <a:rPr lang="es-CL" sz="2200" dirty="0" smtClean="0"/>
              <a:t> </a:t>
            </a:r>
            <a:r>
              <a:rPr lang="es-CL" sz="2200" dirty="0" err="1" smtClean="0"/>
              <a:t>gestão</a:t>
            </a:r>
            <a:r>
              <a:rPr lang="es-CL" sz="2200" dirty="0" smtClean="0"/>
              <a:t> agrícola</a:t>
            </a:r>
            <a:endParaRPr lang="es-CL" sz="2200" dirty="0"/>
          </a:p>
        </p:txBody>
      </p:sp>
      <p:sp>
        <p:nvSpPr>
          <p:cNvPr id="3" name="2 Rectángulo"/>
          <p:cNvSpPr/>
          <p:nvPr/>
        </p:nvSpPr>
        <p:spPr>
          <a:xfrm>
            <a:off x="142876" y="5429264"/>
            <a:ext cx="8858280" cy="769441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2200" dirty="0" smtClean="0"/>
              <a:t>Há exemplos de migrações em todo o mundo devido à erosão e degradação do solo</a:t>
            </a:r>
            <a:endParaRPr lang="es-CL" sz="22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4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14314" y="928670"/>
            <a:ext cx="8786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Artigo explora a interconexão de qualidade do solo, adaptação e migração em um período de seca e crise econômica.</a:t>
            </a:r>
            <a:endParaRPr lang="es-CL" sz="2200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357158" y="5812713"/>
            <a:ext cx="8572560" cy="76944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Em particular, o estudo procura compreender por que algumas famílias rurais do distrito foram capazes de se adaptar e outros não</a:t>
            </a:r>
            <a:endParaRPr lang="es-CL" sz="2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643306" y="142852"/>
            <a:ext cx="14670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600" dirty="0" smtClean="0"/>
              <a:t>Objetivos</a:t>
            </a:r>
            <a:endParaRPr lang="es-CL" sz="26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3428992" y="142876"/>
            <a:ext cx="1928826" cy="64291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3554" name="Picture 2" descr="Resultado de imagen para sequ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78" y="1928803"/>
            <a:ext cx="2576451" cy="1714512"/>
          </a:xfrm>
          <a:prstGeom prst="rect">
            <a:avLst/>
          </a:prstGeom>
          <a:noFill/>
        </p:spPr>
      </p:pic>
      <p:pic>
        <p:nvPicPr>
          <p:cNvPr id="10" name="9 Imagen" descr="02_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6" y="2285993"/>
            <a:ext cx="4357718" cy="2675776"/>
          </a:xfrm>
          <a:prstGeom prst="rect">
            <a:avLst/>
          </a:prstGeom>
        </p:spPr>
      </p:pic>
      <p:pic>
        <p:nvPicPr>
          <p:cNvPr id="13" name="12 Imagen" descr="images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338" y="2786058"/>
            <a:ext cx="2381256" cy="2902156"/>
          </a:xfrm>
          <a:prstGeom prst="rect">
            <a:avLst/>
          </a:prstGeo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5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488" y="150475"/>
            <a:ext cx="31874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dirty="0" smtClean="0"/>
              <a:t>Localização</a:t>
            </a:r>
            <a:r>
              <a:rPr lang="es-CL" sz="2600" dirty="0" smtClean="0"/>
              <a:t> geográfica</a:t>
            </a:r>
            <a:endParaRPr lang="es-CL" sz="2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6" y="1446601"/>
            <a:ext cx="7643834" cy="541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4572000" y="4357694"/>
            <a:ext cx="144584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L" dirty="0" smtClean="0"/>
              <a:t>100 x 100 Km</a:t>
            </a:r>
            <a:endParaRPr lang="es-CL" dirty="0"/>
          </a:p>
        </p:txBody>
      </p:sp>
      <p:cxnSp>
        <p:nvCxnSpPr>
          <p:cNvPr id="6" name="5 Conector recto de flecha"/>
          <p:cNvCxnSpPr/>
          <p:nvPr/>
        </p:nvCxnSpPr>
        <p:spPr>
          <a:xfrm rot="10800000" flipV="1">
            <a:off x="3714744" y="4786321"/>
            <a:ext cx="1000132" cy="5715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1000100" y="928670"/>
            <a:ext cx="6851363" cy="46166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CL" sz="2400" dirty="0" smtClean="0"/>
              <a:t>Área de </a:t>
            </a:r>
            <a:r>
              <a:rPr lang="es-CL" sz="2400" dirty="0" err="1" smtClean="0"/>
              <a:t>Estudo</a:t>
            </a:r>
            <a:r>
              <a:rPr lang="es-CL" sz="2400" dirty="0" smtClean="0"/>
              <a:t>: </a:t>
            </a:r>
            <a:r>
              <a:rPr lang="es-CL" sz="2400" dirty="0" err="1" smtClean="0"/>
              <a:t>Swift</a:t>
            </a:r>
            <a:r>
              <a:rPr lang="es-CL" sz="2400" dirty="0" smtClean="0"/>
              <a:t> </a:t>
            </a:r>
            <a:r>
              <a:rPr lang="es-CL" sz="2400" dirty="0" err="1" smtClean="0"/>
              <a:t>Current</a:t>
            </a:r>
            <a:r>
              <a:rPr lang="es-CL" sz="2400" dirty="0" smtClean="0"/>
              <a:t>, Saskatchewan, </a:t>
            </a:r>
            <a:r>
              <a:rPr lang="es-CL" sz="2400" dirty="0" err="1" smtClean="0"/>
              <a:t>Canada</a:t>
            </a:r>
            <a:endParaRPr lang="es-CL" sz="2400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2857488" y="142852"/>
            <a:ext cx="3143272" cy="64291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6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9144000" cy="372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928662" y="5641319"/>
            <a:ext cx="7712758" cy="43088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A distribuição espacial das famílias que migraram não foi uniforme</a:t>
            </a:r>
            <a:endParaRPr lang="es-CL" sz="2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7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714744" y="221913"/>
            <a:ext cx="13994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600" dirty="0" smtClean="0"/>
              <a:t>Métodos</a:t>
            </a:r>
            <a:endParaRPr lang="es-CL" sz="2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85720" y="1140157"/>
            <a:ext cx="85725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200" b="1" dirty="0" smtClean="0"/>
              <a:t>1. </a:t>
            </a:r>
            <a:r>
              <a:rPr lang="pt-BR" sz="2200" b="1" dirty="0" smtClean="0"/>
              <a:t>As entrevistas com testemunhas sobreviventes </a:t>
            </a:r>
            <a:r>
              <a:rPr lang="pt-BR" sz="2200" dirty="0" smtClean="0"/>
              <a:t>:</a:t>
            </a:r>
          </a:p>
          <a:p>
            <a:pPr algn="just"/>
            <a:r>
              <a:rPr lang="pt-BR" sz="2200" dirty="0" smtClean="0"/>
              <a:t>Entrevistas semi-estruturadas com questões abertas, com uma pequena composição fechada.</a:t>
            </a:r>
            <a:endParaRPr lang="es-CL" sz="2200" dirty="0" smtClean="0"/>
          </a:p>
          <a:p>
            <a:pPr algn="just"/>
            <a:endParaRPr lang="es-CL" sz="2200" dirty="0" smtClean="0"/>
          </a:p>
          <a:p>
            <a:pPr algn="just"/>
            <a:r>
              <a:rPr lang="es-CL" sz="2200" b="1" dirty="0" smtClean="0"/>
              <a:t>2. </a:t>
            </a:r>
            <a:r>
              <a:rPr lang="pt-BR" sz="2200" b="1" dirty="0" smtClean="0"/>
              <a:t>Informações</a:t>
            </a:r>
            <a:r>
              <a:rPr lang="es-CL" sz="2200" b="1" dirty="0" smtClean="0"/>
              <a:t> </a:t>
            </a:r>
            <a:r>
              <a:rPr lang="pt-BR" sz="2200" b="1" dirty="0" smtClean="0"/>
              <a:t>fonte</a:t>
            </a:r>
            <a:r>
              <a:rPr lang="es-CL" sz="2200" b="1" dirty="0" smtClean="0"/>
              <a:t> </a:t>
            </a:r>
            <a:r>
              <a:rPr lang="pt-BR" sz="2200" b="1" dirty="0" smtClean="0"/>
              <a:t>secundária</a:t>
            </a:r>
          </a:p>
          <a:p>
            <a:pPr algn="just">
              <a:buFontTx/>
              <a:buChar char="-"/>
            </a:pPr>
            <a:r>
              <a:rPr lang="es-CL" sz="2200" dirty="0" smtClean="0"/>
              <a:t> Registros de </a:t>
            </a:r>
            <a:r>
              <a:rPr lang="es-CL" sz="2200" dirty="0" err="1" smtClean="0"/>
              <a:t>arquivo</a:t>
            </a:r>
            <a:r>
              <a:rPr lang="es-CL" sz="2200" dirty="0" smtClean="0"/>
              <a:t> provincial-departamental</a:t>
            </a:r>
          </a:p>
          <a:p>
            <a:pPr algn="just">
              <a:buFontTx/>
              <a:buChar char="-"/>
            </a:pPr>
            <a:r>
              <a:rPr lang="es-CL" sz="2200" dirty="0" smtClean="0"/>
              <a:t> </a:t>
            </a:r>
            <a:r>
              <a:rPr lang="es-CL" sz="2200" dirty="0" err="1" smtClean="0"/>
              <a:t>Revis</a:t>
            </a:r>
            <a:r>
              <a:rPr lang="pt-BR" sz="2200" dirty="0" err="1" smtClean="0"/>
              <a:t>ão</a:t>
            </a:r>
            <a:r>
              <a:rPr lang="es-CL" sz="2200" dirty="0" smtClean="0"/>
              <a:t> de </a:t>
            </a:r>
            <a:r>
              <a:rPr lang="es-CL" sz="2200" dirty="0" err="1" smtClean="0"/>
              <a:t>livros</a:t>
            </a:r>
            <a:r>
              <a:rPr lang="es-CL" sz="2200" dirty="0" smtClean="0"/>
              <a:t> de </a:t>
            </a:r>
            <a:r>
              <a:rPr lang="es-CL" sz="2200" dirty="0" err="1" smtClean="0"/>
              <a:t>história</a:t>
            </a:r>
            <a:r>
              <a:rPr lang="es-CL" sz="2200" dirty="0" smtClean="0"/>
              <a:t> da </a:t>
            </a:r>
            <a:r>
              <a:rPr lang="es-CL" sz="2200" dirty="0" err="1" smtClean="0"/>
              <a:t>comunidade</a:t>
            </a:r>
            <a:endParaRPr lang="es-CL" sz="2200" dirty="0" smtClean="0"/>
          </a:p>
          <a:p>
            <a:pPr algn="just">
              <a:buFontTx/>
              <a:buChar char="-"/>
            </a:pPr>
            <a:endParaRPr lang="es-CL" sz="2200" dirty="0" smtClean="0"/>
          </a:p>
          <a:p>
            <a:pPr algn="just"/>
            <a:r>
              <a:rPr lang="es-CL" sz="2200" b="1" dirty="0" smtClean="0"/>
              <a:t>3. Modelo GIS</a:t>
            </a:r>
          </a:p>
          <a:p>
            <a:pPr algn="just"/>
            <a:r>
              <a:rPr lang="pt-BR" sz="2200" dirty="0" smtClean="0"/>
              <a:t>Ele contém dados sobre a população </a:t>
            </a:r>
            <a:r>
              <a:rPr lang="es-CL" sz="2200" dirty="0" smtClean="0"/>
              <a:t>(Censo 1931, 1936) e </a:t>
            </a:r>
            <a:r>
              <a:rPr lang="es-CL" sz="2200" dirty="0" err="1" smtClean="0"/>
              <a:t>qualidade</a:t>
            </a:r>
            <a:r>
              <a:rPr lang="es-CL" sz="2200" dirty="0" smtClean="0"/>
              <a:t> do solo.</a:t>
            </a:r>
          </a:p>
          <a:p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2714612" y="6000768"/>
            <a:ext cx="3708900" cy="430887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CL" sz="2200" dirty="0" smtClean="0"/>
              <a:t>Período de </a:t>
            </a:r>
            <a:r>
              <a:rPr lang="es-CL" sz="2200" dirty="0" err="1" smtClean="0"/>
              <a:t>estudo</a:t>
            </a:r>
            <a:r>
              <a:rPr lang="es-CL" sz="2200" dirty="0" smtClean="0"/>
              <a:t>: 1931 -1936</a:t>
            </a:r>
            <a:endParaRPr lang="es-CL" sz="22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3357554" y="214290"/>
            <a:ext cx="2214578" cy="64291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8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45558" y="285728"/>
            <a:ext cx="698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Padrões de assentamento históricos na área de estudo</a:t>
            </a:r>
            <a:endParaRPr lang="es-CL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2091" r="6598"/>
          <a:stretch>
            <a:fillRect/>
          </a:stretch>
        </p:blipFill>
        <p:spPr bwMode="auto">
          <a:xfrm>
            <a:off x="3699118" y="2000240"/>
            <a:ext cx="5373476" cy="4143404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142844" y="1142984"/>
            <a:ext cx="33575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200" dirty="0" smtClean="0"/>
              <a:t>População aborígine foi transferida após o Tratado de 1874</a:t>
            </a:r>
          </a:p>
          <a:p>
            <a:pPr algn="just">
              <a:buFont typeface="Arial" pitchFamily="34" charset="0"/>
              <a:buChar char="•"/>
            </a:pPr>
            <a:endParaRPr lang="es-CL" sz="22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200" dirty="0" smtClean="0"/>
              <a:t>As últimas duas décadas do século XIX desenvolvimento da pecuária comercial</a:t>
            </a:r>
          </a:p>
          <a:p>
            <a:pPr algn="just">
              <a:buFontTx/>
              <a:buChar char="-"/>
            </a:pPr>
            <a:endParaRPr lang="es-CL" sz="22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200" dirty="0" smtClean="0"/>
              <a:t> densidade populacional menor 2 pessoa por milha2 1901, 10 -20 em</a:t>
            </a:r>
            <a:r>
              <a:rPr lang="es-CL" sz="2200" dirty="0" smtClean="0"/>
              <a:t> 1911</a:t>
            </a:r>
          </a:p>
          <a:p>
            <a:pPr algn="just">
              <a:buFont typeface="Arial" pitchFamily="34" charset="0"/>
              <a:buChar char="•"/>
            </a:pPr>
            <a:endParaRPr lang="es-CL" sz="22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200" dirty="0" smtClean="0"/>
              <a:t>Organização para facilitar a colonização agrícola</a:t>
            </a:r>
            <a:endParaRPr lang="es-CL" sz="22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928662" y="214314"/>
            <a:ext cx="6929486" cy="64291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2362-32D8-4FCA-89FC-DBC5A78B8FBF}" type="slidenum">
              <a:rPr lang="es-CL" smtClean="0"/>
              <a:pPr/>
              <a:t>9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980</Words>
  <Application>Microsoft Office PowerPoint</Application>
  <PresentationFormat>Presentación en pantalla (4:3)</PresentationFormat>
  <Paragraphs>167</Paragraphs>
  <Slides>24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Rosa zamora</dc:creator>
  <cp:lastModifiedBy>Rosa zamora</cp:lastModifiedBy>
  <cp:revision>82</cp:revision>
  <dcterms:created xsi:type="dcterms:W3CDTF">2015-08-06T22:18:36Z</dcterms:created>
  <dcterms:modified xsi:type="dcterms:W3CDTF">2015-08-24T17:00:17Z</dcterms:modified>
</cp:coreProperties>
</file>