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29"/>
  </p:notesMasterIdLst>
  <p:sldIdLst>
    <p:sldId id="274" r:id="rId2"/>
    <p:sldId id="275" r:id="rId3"/>
    <p:sldId id="276" r:id="rId4"/>
    <p:sldId id="277" r:id="rId5"/>
    <p:sldId id="285" r:id="rId6"/>
    <p:sldId id="268" r:id="rId7"/>
    <p:sldId id="269" r:id="rId8"/>
    <p:sldId id="256" r:id="rId9"/>
    <p:sldId id="280" r:id="rId10"/>
    <p:sldId id="281" r:id="rId11"/>
    <p:sldId id="270" r:id="rId12"/>
    <p:sldId id="271" r:id="rId13"/>
    <p:sldId id="282" r:id="rId14"/>
    <p:sldId id="272" r:id="rId15"/>
    <p:sldId id="273" r:id="rId16"/>
    <p:sldId id="260" r:id="rId17"/>
    <p:sldId id="261" r:id="rId18"/>
    <p:sldId id="262" r:id="rId19"/>
    <p:sldId id="263" r:id="rId20"/>
    <p:sldId id="264" r:id="rId21"/>
    <p:sldId id="283" r:id="rId22"/>
    <p:sldId id="266" r:id="rId23"/>
    <p:sldId id="284" r:id="rId24"/>
    <p:sldId id="258" r:id="rId25"/>
    <p:sldId id="257" r:id="rId26"/>
    <p:sldId id="286" r:id="rId27"/>
    <p:sldId id="28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573FE83C-CE22-4E0D-B947-416E47E9C24C}">
          <p14:sldIdLst>
            <p14:sldId id="274"/>
          </p14:sldIdLst>
        </p14:section>
        <p14:section name="Introdução" id="{9687EF2B-288D-41D7-B827-1D49E0DB399E}">
          <p14:sldIdLst>
            <p14:sldId id="275"/>
            <p14:sldId id="276"/>
            <p14:sldId id="277"/>
          </p14:sldIdLst>
        </p14:section>
        <p14:section name="Desenvolvimento" id="{4F045D59-3587-4F0B-B0E2-90E0770582BD}">
          <p14:sldIdLst>
            <p14:sldId id="285"/>
            <p14:sldId id="268"/>
            <p14:sldId id="269"/>
            <p14:sldId id="256"/>
            <p14:sldId id="280"/>
            <p14:sldId id="281"/>
            <p14:sldId id="270"/>
            <p14:sldId id="271"/>
            <p14:sldId id="282"/>
            <p14:sldId id="272"/>
            <p14:sldId id="273"/>
            <p14:sldId id="260"/>
            <p14:sldId id="261"/>
            <p14:sldId id="262"/>
            <p14:sldId id="263"/>
            <p14:sldId id="264"/>
            <p14:sldId id="283"/>
            <p14:sldId id="266"/>
            <p14:sldId id="284"/>
            <p14:sldId id="258"/>
            <p14:sldId id="257"/>
          </p14:sldIdLst>
        </p14:section>
        <p14:section name="Conclusões" id="{221FEFE8-C572-4CCD-B84D-1A03231328F9}">
          <p14:sldIdLst>
            <p14:sldId id="286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418F5-44C4-4249-824A-00A98CE2DBFF}" type="datetimeFigureOut">
              <a:rPr lang="en-US" smtClean="0"/>
              <a:t>6/11/2017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4B2A5D-5ADF-439B-AF4C-5E9D1564FB4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54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tângulo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tângulo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tângulo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tângulo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etângulo de cantos arredondados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etângulo de cantos arredondados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tângulo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tângulo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fld id="{9EF68108-8919-45DD-93F1-F87107D458B3}" type="datetimeFigureOut">
              <a:rPr lang="en-US" smtClean="0"/>
              <a:t>6/11/2017</a:t>
            </a:fld>
            <a:endParaRPr lang="en-US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8108-8919-45DD-93F1-F87107D458B3}" type="datetimeFigureOut">
              <a:rPr lang="en-US" smtClean="0"/>
              <a:t>6/11/2017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8108-8919-45DD-93F1-F87107D458B3}" type="datetimeFigureOut">
              <a:rPr lang="en-US" smtClean="0"/>
              <a:t>6/11/2017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8108-8919-45DD-93F1-F87107D458B3}" type="datetimeFigureOut">
              <a:rPr lang="en-US" smtClean="0"/>
              <a:t>6/11/2017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8108-8919-45DD-93F1-F87107D458B3}" type="datetimeFigureOut">
              <a:rPr lang="en-US" smtClean="0"/>
              <a:t>6/11/2017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8108-8919-45DD-93F1-F87107D458B3}" type="datetimeFigureOut">
              <a:rPr lang="en-US" smtClean="0"/>
              <a:t>6/11/2017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26" name="Espaço Reservado para Data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EF68108-8919-45DD-93F1-F87107D458B3}" type="datetimeFigureOut">
              <a:rPr lang="en-US" smtClean="0"/>
              <a:t>6/11/2017</a:t>
            </a:fld>
            <a:endParaRPr lang="en-US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  <p:sp>
        <p:nvSpPr>
          <p:cNvPr id="28" name="Espaço Reservado para Rodapé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9EF68108-8919-45DD-93F1-F87107D458B3}" type="datetimeFigureOut">
              <a:rPr lang="en-US" smtClean="0"/>
              <a:t>6/11/2017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8108-8919-45DD-93F1-F87107D458B3}" type="datetimeFigureOut">
              <a:rPr lang="en-US" smtClean="0"/>
              <a:t>6/11/2017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8108-8919-45DD-93F1-F87107D458B3}" type="datetimeFigureOut">
              <a:rPr lang="en-US" smtClean="0"/>
              <a:t>6/11/2017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8108-8919-45DD-93F1-F87107D458B3}" type="datetimeFigureOut">
              <a:rPr lang="en-US" smtClean="0"/>
              <a:t>6/11/2017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tângulo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tângulo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tângulo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tângulo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etângulo de cantos arredondados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etângulo de cantos arredondados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tângulo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tângulo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tângulo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tângulo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tângulo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tângulo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/>
              <a:t>Clique para editar o texto mestre</a:t>
            </a:r>
          </a:p>
          <a:p>
            <a:pPr lvl="1" eaLnBrk="1" latinLnBrk="0" hangingPunct="1"/>
            <a:r>
              <a:rPr kumimoji="0" lang="pt-BR"/>
              <a:t>Segundo nível</a:t>
            </a:r>
          </a:p>
          <a:p>
            <a:pPr lvl="2" eaLnBrk="1" latinLnBrk="0" hangingPunct="1"/>
            <a:r>
              <a:rPr kumimoji="0" lang="pt-BR"/>
              <a:t>Terceiro nível</a:t>
            </a:r>
          </a:p>
          <a:p>
            <a:pPr lvl="3" eaLnBrk="1" latinLnBrk="0" hangingPunct="1"/>
            <a:r>
              <a:rPr kumimoji="0" lang="pt-BR"/>
              <a:t>Quarto nível</a:t>
            </a:r>
          </a:p>
          <a:p>
            <a:pPr lvl="4" eaLnBrk="1" latinLnBrk="0" hangingPunct="1"/>
            <a:r>
              <a:rPr kumimoji="0" lang="pt-BR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9EF68108-8919-45DD-93F1-F87107D458B3}" type="datetimeFigureOut">
              <a:rPr lang="en-US" smtClean="0"/>
              <a:t>6/11/2017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9.jpeg"/><Relationship Id="rId7" Type="http://schemas.openxmlformats.org/officeDocument/2006/relationships/image" Target="../media/image3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gif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298120" y="182959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600" b="1" dirty="0"/>
              <a:t>Identificação de áreas para a instalação de unidades armazenadoras coletoras de cereais no Rio Grande do Sul</a:t>
            </a:r>
            <a:endParaRPr lang="pt-BR" sz="2600" dirty="0"/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2788276" y="3757414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000" dirty="0"/>
              <a:t>Denis Corte Vieira; Victor Hugo </a:t>
            </a:r>
            <a:r>
              <a:rPr lang="pt-BR" sz="2000" dirty="0" err="1"/>
              <a:t>Rohden</a:t>
            </a:r>
            <a:r>
              <a:rPr lang="pt-BR" sz="2000" dirty="0"/>
              <a:t> Prudente</a:t>
            </a:r>
          </a:p>
          <a:p>
            <a:pPr marL="0" indent="0" algn="ctr">
              <a:buNone/>
            </a:pPr>
            <a:r>
              <a:rPr lang="pt-BR" sz="2000" dirty="0"/>
              <a:t>  </a:t>
            </a:r>
          </a:p>
          <a:p>
            <a:pPr marL="0" indent="0" algn="ctr">
              <a:buNone/>
            </a:pPr>
            <a:r>
              <a:rPr lang="pt-BR" sz="2000" dirty="0"/>
              <a:t>INPE</a:t>
            </a:r>
          </a:p>
          <a:p>
            <a:pPr marL="0" indent="0" algn="ctr">
              <a:buNone/>
            </a:pPr>
            <a:r>
              <a:rPr lang="pt-BR" sz="2000" dirty="0"/>
              <a:t>São José dos Campos</a:t>
            </a:r>
          </a:p>
          <a:p>
            <a:pPr marL="0" indent="0" algn="ctr">
              <a:buNone/>
            </a:pPr>
            <a:r>
              <a:rPr lang="pt-BR" sz="2000" dirty="0"/>
              <a:t>2017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49CB796-976B-4729-A659-93B7522DA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90" y="607620"/>
            <a:ext cx="6746999" cy="116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96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1249696" cy="1143000"/>
          </a:xfrm>
        </p:spPr>
        <p:txBody>
          <a:bodyPr/>
          <a:lstStyle/>
          <a:p>
            <a:r>
              <a:rPr lang="pt-BR" dirty="0"/>
              <a:t>Metodologia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519961"/>
            <a:ext cx="11236817" cy="4525963"/>
          </a:xfrm>
        </p:spPr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Analise multicritério:</a:t>
            </a:r>
          </a:p>
          <a:p>
            <a:pPr lvl="1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AHP (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Analytic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Hierarchy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lvl="2" algn="just">
              <a:buFont typeface="Wingdings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Obtenção de pesos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oftware </a:t>
            </a:r>
            <a:r>
              <a:rPr lang="pt-B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Super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Decisions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69"/>
          <a:stretch/>
        </p:blipFill>
        <p:spPr bwMode="auto">
          <a:xfrm>
            <a:off x="1109271" y="2944118"/>
            <a:ext cx="9144000" cy="3913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CE0C626-87DA-4AB9-B194-8462237A2DDF}"/>
              </a:ext>
            </a:extLst>
          </p:cNvPr>
          <p:cNvSpPr/>
          <p:nvPr/>
        </p:nvSpPr>
        <p:spPr>
          <a:xfrm>
            <a:off x="9473489" y="3914907"/>
            <a:ext cx="30003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26;</a:t>
            </a:r>
          </a:p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58;</a:t>
            </a:r>
          </a:p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11;</a:t>
            </a:r>
          </a:p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1A2FD306-437E-40FA-A6EC-D9E9EFD1A0E1}"/>
              </a:ext>
            </a:extLst>
          </p:cNvPr>
          <p:cNvCxnSpPr/>
          <p:nvPr/>
        </p:nvCxnSpPr>
        <p:spPr>
          <a:xfrm>
            <a:off x="9622302" y="4576626"/>
            <a:ext cx="81592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>
            <a:extLst>
              <a:ext uri="{FF2B5EF4-FFF2-40B4-BE49-F238E27FC236}">
                <a16:creationId xmlns:a16="http://schemas.microsoft.com/office/drawing/2014/main" id="{B86EA4D5-0892-4E0D-B7CA-4A041049AF90}"/>
              </a:ext>
            </a:extLst>
          </p:cNvPr>
          <p:cNvSpPr/>
          <p:nvPr/>
        </p:nvSpPr>
        <p:spPr>
          <a:xfrm>
            <a:off x="8398412" y="4234375"/>
            <a:ext cx="1336431" cy="80185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0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6AB103F0-02F6-4AE9-B6AD-C6E172992A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49" y="104694"/>
            <a:ext cx="4572000" cy="3233123"/>
          </a:xfrm>
          <a:prstGeom prst="rect">
            <a:avLst/>
          </a:prstGeom>
        </p:spPr>
      </p:pic>
      <p:pic>
        <p:nvPicPr>
          <p:cNvPr id="11" name="Imagem 10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B05E7096-3E1E-42D8-A638-9939EDF312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49" y="3528067"/>
            <a:ext cx="4572000" cy="3233123"/>
          </a:xfrm>
          <a:prstGeom prst="rect">
            <a:avLst/>
          </a:prstGeom>
        </p:spPr>
      </p:pic>
      <p:pic>
        <p:nvPicPr>
          <p:cNvPr id="13" name="Imagem 12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6B1B1B7C-9E82-4C6E-952D-059ACDB98B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12" y="158466"/>
            <a:ext cx="4572000" cy="3233123"/>
          </a:xfrm>
          <a:prstGeom prst="rect">
            <a:avLst/>
          </a:prstGeom>
        </p:spPr>
      </p:pic>
      <p:pic>
        <p:nvPicPr>
          <p:cNvPr id="15" name="Imagem 14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6474748A-A63E-4643-85A9-5F451627A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12" y="3391591"/>
            <a:ext cx="4572000" cy="3233123"/>
          </a:xfrm>
          <a:prstGeom prst="rect">
            <a:avLst/>
          </a:prstGeom>
        </p:spPr>
      </p:pic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82055E48-754F-4A86-A5B2-F8AF6C0E02E7}"/>
              </a:ext>
            </a:extLst>
          </p:cNvPr>
          <p:cNvSpPr/>
          <p:nvPr/>
        </p:nvSpPr>
        <p:spPr>
          <a:xfrm>
            <a:off x="5199797" y="1337481"/>
            <a:ext cx="1883391" cy="12419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B518BF81-6AD1-46E0-841A-143BB11A6A8D}"/>
              </a:ext>
            </a:extLst>
          </p:cNvPr>
          <p:cNvSpPr/>
          <p:nvPr/>
        </p:nvSpPr>
        <p:spPr>
          <a:xfrm>
            <a:off x="5311254" y="4260377"/>
            <a:ext cx="1883391" cy="12419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8ABD62F-58E2-4C92-A8A8-EEA217ADBE3D}"/>
              </a:ext>
            </a:extLst>
          </p:cNvPr>
          <p:cNvSpPr/>
          <p:nvPr/>
        </p:nvSpPr>
        <p:spPr>
          <a:xfrm>
            <a:off x="4395138" y="2758182"/>
            <a:ext cx="30003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5: Ruim;</a:t>
            </a:r>
          </a:p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11: Regular;</a:t>
            </a:r>
          </a:p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26: Bom;</a:t>
            </a:r>
          </a:p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58: Muito Bom</a:t>
            </a:r>
          </a:p>
        </p:txBody>
      </p:sp>
    </p:spTree>
    <p:extLst>
      <p:ext uri="{BB962C8B-B14F-4D97-AF65-F5344CB8AC3E}">
        <p14:creationId xmlns:p14="http://schemas.microsoft.com/office/powerpoint/2010/main" val="420462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5E52F855-A3E8-4F6B-8288-A02457DA41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410667"/>
            <a:ext cx="4572000" cy="3233123"/>
          </a:xfrm>
          <a:prstGeom prst="rect">
            <a:avLst/>
          </a:prstGeom>
        </p:spPr>
      </p:pic>
      <p:pic>
        <p:nvPicPr>
          <p:cNvPr id="7" name="Imagem 6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8D47DBE1-1861-4BBE-B155-E4C0113FD2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77543"/>
            <a:ext cx="4572000" cy="3233123"/>
          </a:xfrm>
          <a:prstGeom prst="rect">
            <a:avLst/>
          </a:prstGeom>
        </p:spPr>
      </p:pic>
      <p:pic>
        <p:nvPicPr>
          <p:cNvPr id="17" name="Imagem 16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F9CC48D7-9BF4-42DD-BCD1-D1547176FC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02" y="177544"/>
            <a:ext cx="4572000" cy="3233123"/>
          </a:xfrm>
          <a:prstGeom prst="rect">
            <a:avLst/>
          </a:prstGeom>
        </p:spPr>
      </p:pic>
      <p:pic>
        <p:nvPicPr>
          <p:cNvPr id="19" name="Imagem 1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8DA2C54E-F2B5-4183-8842-55345713CB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02" y="3410668"/>
            <a:ext cx="4572000" cy="3233123"/>
          </a:xfrm>
          <a:prstGeom prst="rect">
            <a:avLst/>
          </a:prstGeom>
        </p:spPr>
      </p:pic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82183AA3-FBAC-402F-9CAF-72D89E6539ED}"/>
              </a:ext>
            </a:extLst>
          </p:cNvPr>
          <p:cNvSpPr/>
          <p:nvPr/>
        </p:nvSpPr>
        <p:spPr>
          <a:xfrm>
            <a:off x="5199797" y="1337481"/>
            <a:ext cx="1883391" cy="12419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9082848B-C5FF-461B-85DB-1F9DDFF5E925}"/>
              </a:ext>
            </a:extLst>
          </p:cNvPr>
          <p:cNvSpPr/>
          <p:nvPr/>
        </p:nvSpPr>
        <p:spPr>
          <a:xfrm>
            <a:off x="5311254" y="4260377"/>
            <a:ext cx="1883391" cy="12419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321F1AA-469C-4155-AAF2-F4A98121F471}"/>
              </a:ext>
            </a:extLst>
          </p:cNvPr>
          <p:cNvSpPr/>
          <p:nvPr/>
        </p:nvSpPr>
        <p:spPr>
          <a:xfrm>
            <a:off x="4395138" y="2758182"/>
            <a:ext cx="30003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5: Ruim;</a:t>
            </a:r>
          </a:p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11: Regular;</a:t>
            </a:r>
          </a:p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26: Bom;</a:t>
            </a:r>
          </a:p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58: Muito Bom</a:t>
            </a:r>
          </a:p>
        </p:txBody>
      </p:sp>
    </p:spTree>
    <p:extLst>
      <p:ext uri="{BB962C8B-B14F-4D97-AF65-F5344CB8AC3E}">
        <p14:creationId xmlns:p14="http://schemas.microsoft.com/office/powerpoint/2010/main" val="314368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pt-BR" b="1" dirty="0"/>
              <a:t>Desenvolvimento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6829866" cy="1145694"/>
          </a:xfrm>
        </p:spPr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Álgebra booleana:</a:t>
            </a:r>
          </a:p>
          <a:p>
            <a:pPr lvl="1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Áreas restritivas;</a:t>
            </a:r>
          </a:p>
          <a:p>
            <a:pPr marL="457200" lvl="1" indent="0">
              <a:buNone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250554"/>
              </p:ext>
            </p:extLst>
          </p:nvPr>
        </p:nvGraphicFramePr>
        <p:xfrm>
          <a:off x="1674254" y="3533369"/>
          <a:ext cx="5795492" cy="22795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79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0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3284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Analise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Restrição</a:t>
                      </a:r>
                      <a:endParaRPr lang="pt-BR" sz="15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284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Áreas povoadas + 1km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284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Terras indígenas + buffer 8km</a:t>
                      </a:r>
                      <a:endParaRPr lang="pt-BR" sz="15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284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UC’s + buffer 2km</a:t>
                      </a:r>
                      <a:endParaRPr lang="pt-BR" sz="15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284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Linhas d’agua + buffer de 50m</a:t>
                      </a:r>
                      <a:endParaRPr lang="pt-BR" sz="15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</a:t>
                      </a:r>
                      <a:endParaRPr lang="pt-BR" sz="15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284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Massas d’agua + buffer 500m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</a:t>
                      </a:r>
                      <a:endParaRPr lang="pt-BR" sz="15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284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Rodovias + 100 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Sim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280634"/>
                  </a:ext>
                </a:extLst>
              </a:tr>
              <a:tr h="253284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Declividade &gt;45%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Sim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4475421"/>
                  </a:ext>
                </a:extLst>
              </a:tr>
              <a:tr h="253284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Superavit</a:t>
                      </a: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de armazenamento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Sim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0342010"/>
                  </a:ext>
                </a:extLst>
              </a:tr>
            </a:tbl>
          </a:graphicData>
        </a:graphic>
      </p:graphicFrame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158E989B-18F9-4AB9-B2E8-A87B2590A722}"/>
              </a:ext>
            </a:extLst>
          </p:cNvPr>
          <p:cNvSpPr txBox="1">
            <a:spLocks/>
          </p:cNvSpPr>
          <p:nvPr/>
        </p:nvSpPr>
        <p:spPr>
          <a:xfrm>
            <a:off x="6252692" y="1782764"/>
            <a:ext cx="6829866" cy="114569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Mascaras:</a:t>
            </a:r>
          </a:p>
          <a:p>
            <a:pPr lvl="1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Mascara Cenário 1;</a:t>
            </a:r>
          </a:p>
          <a:p>
            <a:pPr lvl="1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Mascara Cenário 2.</a:t>
            </a:r>
          </a:p>
          <a:p>
            <a:pPr marL="457200" lvl="1" indent="0">
              <a:buFont typeface="Georgia"/>
              <a:buNone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have Direita 1">
            <a:extLst>
              <a:ext uri="{FF2B5EF4-FFF2-40B4-BE49-F238E27FC236}">
                <a16:creationId xmlns:a16="http://schemas.microsoft.com/office/drawing/2014/main" id="{6991C8C7-D506-4039-9AD2-4C6774A8CE48}"/>
              </a:ext>
            </a:extLst>
          </p:cNvPr>
          <p:cNvSpPr/>
          <p:nvPr/>
        </p:nvSpPr>
        <p:spPr>
          <a:xfrm>
            <a:off x="7469746" y="3821373"/>
            <a:ext cx="869036" cy="180150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A5F543E-5B5B-4562-B0C7-571552A89CB7}"/>
              </a:ext>
            </a:extLst>
          </p:cNvPr>
          <p:cNvSpPr/>
          <p:nvPr/>
        </p:nvSpPr>
        <p:spPr>
          <a:xfrm rot="5400000">
            <a:off x="6834203" y="4491293"/>
            <a:ext cx="34708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Mascara Cenário 1</a:t>
            </a:r>
          </a:p>
        </p:txBody>
      </p:sp>
      <p:sp>
        <p:nvSpPr>
          <p:cNvPr id="6" name="Chave Direita 5">
            <a:extLst>
              <a:ext uri="{FF2B5EF4-FFF2-40B4-BE49-F238E27FC236}">
                <a16:creationId xmlns:a16="http://schemas.microsoft.com/office/drawing/2014/main" id="{24554D17-00F8-4063-B206-BFAF81466334}"/>
              </a:ext>
            </a:extLst>
          </p:cNvPr>
          <p:cNvSpPr/>
          <p:nvPr/>
        </p:nvSpPr>
        <p:spPr>
          <a:xfrm>
            <a:off x="7469746" y="3821373"/>
            <a:ext cx="2847961" cy="208950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D18EB35-C712-4CF2-9664-ED214D2A3390}"/>
              </a:ext>
            </a:extLst>
          </p:cNvPr>
          <p:cNvSpPr/>
          <p:nvPr/>
        </p:nvSpPr>
        <p:spPr>
          <a:xfrm rot="5400000">
            <a:off x="8992824" y="4475936"/>
            <a:ext cx="34708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Mascara Cenário 2</a:t>
            </a:r>
          </a:p>
        </p:txBody>
      </p:sp>
    </p:spTree>
    <p:extLst>
      <p:ext uri="{BB962C8B-B14F-4D97-AF65-F5344CB8AC3E}">
        <p14:creationId xmlns:p14="http://schemas.microsoft.com/office/powerpoint/2010/main" val="117703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3" grpId="0"/>
      <p:bldP spid="6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8B3B00CE-8CCD-4D7D-BE9B-FBBFD31E1B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90" y="300250"/>
            <a:ext cx="2743200" cy="1939874"/>
          </a:xfrm>
          <a:prstGeom prst="rect">
            <a:avLst/>
          </a:prstGeom>
        </p:spPr>
      </p:pic>
      <p:pic>
        <p:nvPicPr>
          <p:cNvPr id="7" name="Imagem 6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A4A9201D-62BC-4AFC-97D0-C6A4126902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614" y="300250"/>
            <a:ext cx="2743200" cy="1939874"/>
          </a:xfrm>
          <a:prstGeom prst="rect">
            <a:avLst/>
          </a:prstGeom>
        </p:spPr>
      </p:pic>
      <p:pic>
        <p:nvPicPr>
          <p:cNvPr id="9" name="Imagem 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380391F4-CDC3-42ED-A14E-3998A67D16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29" y="2365298"/>
            <a:ext cx="2743200" cy="1939874"/>
          </a:xfrm>
          <a:prstGeom prst="rect">
            <a:avLst/>
          </a:prstGeom>
        </p:spPr>
      </p:pic>
      <p:pic>
        <p:nvPicPr>
          <p:cNvPr id="13" name="Imagem 12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716C9C2F-5D16-4BB2-B123-18C6706979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826" y="296869"/>
            <a:ext cx="2743200" cy="1939874"/>
          </a:xfrm>
          <a:prstGeom prst="rect">
            <a:avLst/>
          </a:prstGeom>
        </p:spPr>
      </p:pic>
      <p:pic>
        <p:nvPicPr>
          <p:cNvPr id="15" name="Imagem 14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CA7D49E1-D8D5-451E-8796-A3A932A8AE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402" y="316242"/>
            <a:ext cx="2743200" cy="1939874"/>
          </a:xfrm>
          <a:prstGeom prst="rect">
            <a:avLst/>
          </a:prstGeom>
        </p:spPr>
      </p:pic>
      <p:pic>
        <p:nvPicPr>
          <p:cNvPr id="17" name="Imagem 16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A9DB42E2-99A7-4045-BCD6-0B5C3AAF6B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685" y="2317719"/>
            <a:ext cx="6400800" cy="4526371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BF896D06-79FC-4C99-9D4F-EE6416841F66}"/>
              </a:ext>
            </a:extLst>
          </p:cNvPr>
          <p:cNvSpPr/>
          <p:nvPr/>
        </p:nvSpPr>
        <p:spPr>
          <a:xfrm>
            <a:off x="2993029" y="1046514"/>
            <a:ext cx="4347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376184E-C65A-4504-BF04-E696A6BDBAB6}"/>
              </a:ext>
            </a:extLst>
          </p:cNvPr>
          <p:cNvSpPr/>
          <p:nvPr/>
        </p:nvSpPr>
        <p:spPr>
          <a:xfrm>
            <a:off x="8913434" y="995212"/>
            <a:ext cx="4347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A0626AEB-E74F-444C-AD36-EE98F50682B2}"/>
              </a:ext>
            </a:extLst>
          </p:cNvPr>
          <p:cNvSpPr/>
          <p:nvPr/>
        </p:nvSpPr>
        <p:spPr>
          <a:xfrm>
            <a:off x="6033208" y="1022526"/>
            <a:ext cx="4347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252B6E24-CC34-454D-8728-778E75DCD92D}"/>
              </a:ext>
            </a:extLst>
          </p:cNvPr>
          <p:cNvSpPr/>
          <p:nvPr/>
        </p:nvSpPr>
        <p:spPr>
          <a:xfrm>
            <a:off x="32462" y="3086855"/>
            <a:ext cx="4347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479882BA-C13B-4E01-B3D8-B354F28C924E}"/>
              </a:ext>
            </a:extLst>
          </p:cNvPr>
          <p:cNvSpPr/>
          <p:nvPr/>
        </p:nvSpPr>
        <p:spPr>
          <a:xfrm>
            <a:off x="11786357" y="916079"/>
            <a:ext cx="4347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C6AB843-E94E-40D9-BF90-7E2614687E66}"/>
              </a:ext>
            </a:extLst>
          </p:cNvPr>
          <p:cNvSpPr/>
          <p:nvPr/>
        </p:nvSpPr>
        <p:spPr>
          <a:xfrm>
            <a:off x="3109035" y="2904348"/>
            <a:ext cx="55976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F2D7FEDE-9B3B-4638-A280-3E81DD5DF524}"/>
              </a:ext>
            </a:extLst>
          </p:cNvPr>
          <p:cNvSpPr txBox="1">
            <a:spLocks/>
          </p:cNvSpPr>
          <p:nvPr/>
        </p:nvSpPr>
        <p:spPr>
          <a:xfrm>
            <a:off x="32462" y="4487679"/>
            <a:ext cx="4300224" cy="2120893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u="sng" dirty="0">
                <a:latin typeface="Arial" panose="020B0604020202020204" pitchFamily="34" charset="0"/>
                <a:cs typeface="Arial" panose="020B0604020202020204" pitchFamily="34" charset="0"/>
              </a:rPr>
              <a:t>Mascara Cenário 1 =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Massas de água 50 e 500 m * Vias 100 m* áreas de preservação 2 km e 8 km* povoados * declividade acima de 45%</a:t>
            </a:r>
          </a:p>
          <a:p>
            <a:pPr marL="457200" lvl="1" indent="0">
              <a:buFont typeface="Georgia"/>
              <a:buNone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40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8B3B00CE-8CCD-4D7D-BE9B-FBBFD31E1B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90" y="300250"/>
            <a:ext cx="2743200" cy="1939874"/>
          </a:xfrm>
          <a:prstGeom prst="rect">
            <a:avLst/>
          </a:prstGeom>
        </p:spPr>
      </p:pic>
      <p:pic>
        <p:nvPicPr>
          <p:cNvPr id="7" name="Imagem 6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A4A9201D-62BC-4AFC-97D0-C6A4126902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614" y="300250"/>
            <a:ext cx="2743200" cy="1939874"/>
          </a:xfrm>
          <a:prstGeom prst="rect">
            <a:avLst/>
          </a:prstGeom>
        </p:spPr>
      </p:pic>
      <p:pic>
        <p:nvPicPr>
          <p:cNvPr id="9" name="Imagem 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380391F4-CDC3-42ED-A14E-3998A67D16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29" y="2365298"/>
            <a:ext cx="2743200" cy="1939874"/>
          </a:xfrm>
          <a:prstGeom prst="rect">
            <a:avLst/>
          </a:prstGeom>
        </p:spPr>
      </p:pic>
      <p:pic>
        <p:nvPicPr>
          <p:cNvPr id="13" name="Imagem 12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716C9C2F-5D16-4BB2-B123-18C6706979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826" y="296869"/>
            <a:ext cx="2743200" cy="1939874"/>
          </a:xfrm>
          <a:prstGeom prst="rect">
            <a:avLst/>
          </a:prstGeom>
        </p:spPr>
      </p:pic>
      <p:pic>
        <p:nvPicPr>
          <p:cNvPr id="15" name="Imagem 14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CA7D49E1-D8D5-451E-8796-A3A932A8AE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402" y="316242"/>
            <a:ext cx="2743200" cy="1939874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9DB42E2-99A7-4045-BCD6-0B5C3AAF6B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001" y="2563270"/>
            <a:ext cx="5943599" cy="4203059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BF896D06-79FC-4C99-9D4F-EE6416841F66}"/>
              </a:ext>
            </a:extLst>
          </p:cNvPr>
          <p:cNvSpPr/>
          <p:nvPr/>
        </p:nvSpPr>
        <p:spPr>
          <a:xfrm>
            <a:off x="2993029" y="1046514"/>
            <a:ext cx="4347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376184E-C65A-4504-BF04-E696A6BDBAB6}"/>
              </a:ext>
            </a:extLst>
          </p:cNvPr>
          <p:cNvSpPr/>
          <p:nvPr/>
        </p:nvSpPr>
        <p:spPr>
          <a:xfrm>
            <a:off x="8913434" y="995212"/>
            <a:ext cx="4347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A0626AEB-E74F-444C-AD36-EE98F50682B2}"/>
              </a:ext>
            </a:extLst>
          </p:cNvPr>
          <p:cNvSpPr/>
          <p:nvPr/>
        </p:nvSpPr>
        <p:spPr>
          <a:xfrm>
            <a:off x="6033208" y="1022526"/>
            <a:ext cx="4347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252B6E24-CC34-454D-8728-778E75DCD92D}"/>
              </a:ext>
            </a:extLst>
          </p:cNvPr>
          <p:cNvSpPr/>
          <p:nvPr/>
        </p:nvSpPr>
        <p:spPr>
          <a:xfrm>
            <a:off x="32462" y="3086855"/>
            <a:ext cx="4347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479882BA-C13B-4E01-B3D8-B354F28C924E}"/>
              </a:ext>
            </a:extLst>
          </p:cNvPr>
          <p:cNvSpPr/>
          <p:nvPr/>
        </p:nvSpPr>
        <p:spPr>
          <a:xfrm>
            <a:off x="11786357" y="916079"/>
            <a:ext cx="4347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C6AB843-E94E-40D9-BF90-7E2614687E66}"/>
              </a:ext>
            </a:extLst>
          </p:cNvPr>
          <p:cNvSpPr/>
          <p:nvPr/>
        </p:nvSpPr>
        <p:spPr>
          <a:xfrm>
            <a:off x="5753323" y="4508909"/>
            <a:ext cx="55976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10519BF8-8F56-4195-A159-DA448F91CA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008" y="2320952"/>
            <a:ext cx="2743200" cy="1939873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DF799539-30AD-49B1-ABAD-F02BBB169AE7}"/>
              </a:ext>
            </a:extLst>
          </p:cNvPr>
          <p:cNvSpPr/>
          <p:nvPr/>
        </p:nvSpPr>
        <p:spPr>
          <a:xfrm>
            <a:off x="3072641" y="3042509"/>
            <a:ext cx="4347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2C1A7712-85DA-4422-9879-EA4D723ED13D}"/>
              </a:ext>
            </a:extLst>
          </p:cNvPr>
          <p:cNvSpPr txBox="1">
            <a:spLocks/>
          </p:cNvSpPr>
          <p:nvPr/>
        </p:nvSpPr>
        <p:spPr>
          <a:xfrm>
            <a:off x="32462" y="4487679"/>
            <a:ext cx="5355464" cy="2370321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u="sng" dirty="0">
                <a:latin typeface="Arial" panose="020B0604020202020204" pitchFamily="34" charset="0"/>
                <a:cs typeface="Arial" panose="020B0604020202020204" pitchFamily="34" charset="0"/>
              </a:rPr>
              <a:t>Mascara Cenário 2 =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Massas de água 50 e 500 m * Vias 100 m* áreas de preservação 2 km e 8 km* povoados * declividade acima de 45% * Déficit de armazenagem</a:t>
            </a:r>
          </a:p>
        </p:txBody>
      </p:sp>
    </p:spTree>
    <p:extLst>
      <p:ext uri="{BB962C8B-B14F-4D97-AF65-F5344CB8AC3E}">
        <p14:creationId xmlns:p14="http://schemas.microsoft.com/office/powerpoint/2010/main" val="52869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CBAA7BAD-91C9-4A9C-BB26-579FBB7D46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2" y="2167437"/>
            <a:ext cx="3537345" cy="2502671"/>
          </a:xfrm>
          <a:prstGeom prst="rect">
            <a:avLst/>
          </a:prstGeom>
        </p:spPr>
      </p:pic>
      <p:pic>
        <p:nvPicPr>
          <p:cNvPr id="12" name="Imagem 11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F910B0E2-2C80-4FDA-8F94-DCD786AE93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40" y="2196057"/>
            <a:ext cx="3517119" cy="2488361"/>
          </a:xfrm>
          <a:prstGeom prst="rect">
            <a:avLst/>
          </a:prstGeom>
        </p:spPr>
      </p:pic>
      <p:pic>
        <p:nvPicPr>
          <p:cNvPr id="10" name="Imagem 9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D54CE8F2-FDB5-41BF-95A3-52AD7BA1FF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336" y="2181747"/>
            <a:ext cx="3517120" cy="2488361"/>
          </a:xfrm>
          <a:prstGeom prst="rect">
            <a:avLst/>
          </a:prstGeom>
        </p:spPr>
      </p:pic>
      <p:sp>
        <p:nvSpPr>
          <p:cNvPr id="18" name="Título 17">
            <a:extLst>
              <a:ext uri="{FF2B5EF4-FFF2-40B4-BE49-F238E27FC236}">
                <a16:creationId xmlns:a16="http://schemas.microsoft.com/office/drawing/2014/main" id="{B57DE0BC-31C8-48FB-B03C-4CEC8588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6669" y="391639"/>
            <a:ext cx="3187890" cy="931412"/>
          </a:xfrm>
        </p:spPr>
        <p:txBody>
          <a:bodyPr>
            <a:normAutofit fontScale="90000"/>
          </a:bodyPr>
          <a:lstStyle/>
          <a:p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Pré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-cenário 1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Espaço Reservado para Conteúdo 19">
            <a:extLst>
              <a:ext uri="{FF2B5EF4-FFF2-40B4-BE49-F238E27FC236}">
                <a16:creationId xmlns:a16="http://schemas.microsoft.com/office/drawing/2014/main" id="{D2421262-EBDF-451E-811D-B8D4D41191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196057"/>
            <a:ext cx="1023582" cy="35607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300" b="1" dirty="0">
                <a:latin typeface="Arial" panose="020B0604020202020204" pitchFamily="34" charset="0"/>
                <a:cs typeface="Arial" panose="020B0604020202020204" pitchFamily="34" charset="0"/>
              </a:rPr>
              <a:t>0,4*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Espaço Reservado para Conteúdo 19">
            <a:extLst>
              <a:ext uri="{FF2B5EF4-FFF2-40B4-BE49-F238E27FC236}">
                <a16:creationId xmlns:a16="http://schemas.microsoft.com/office/drawing/2014/main" id="{DE3B6D00-AFC2-493E-A28B-9DC7F01735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7982" y="2121350"/>
            <a:ext cx="1023582" cy="35607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300" b="1" dirty="0">
                <a:latin typeface="Arial" panose="020B0604020202020204" pitchFamily="34" charset="0"/>
                <a:cs typeface="Arial" panose="020B0604020202020204" pitchFamily="34" charset="0"/>
              </a:rPr>
              <a:t>0,3*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Espaço Reservado para Conteúdo 19">
            <a:extLst>
              <a:ext uri="{FF2B5EF4-FFF2-40B4-BE49-F238E27FC236}">
                <a16:creationId xmlns:a16="http://schemas.microsoft.com/office/drawing/2014/main" id="{87234725-0919-4AB3-AAEB-EDE8BFB5691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890412" y="2113081"/>
            <a:ext cx="1023937" cy="35718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300" b="1" dirty="0">
                <a:latin typeface="Arial" panose="020B0604020202020204" pitchFamily="34" charset="0"/>
                <a:cs typeface="Arial" panose="020B0604020202020204" pitchFamily="34" charset="0"/>
              </a:rPr>
              <a:t>0,3*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21765FC-1A4C-44FC-BA37-48DE3D6EF643}"/>
              </a:ext>
            </a:extLst>
          </p:cNvPr>
          <p:cNvSpPr/>
          <p:nvPr/>
        </p:nvSpPr>
        <p:spPr>
          <a:xfrm>
            <a:off x="5575562" y="1094375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40C739C1-DBCE-40A6-9BE2-60BCE65F0B0B}"/>
              </a:ext>
            </a:extLst>
          </p:cNvPr>
          <p:cNvSpPr/>
          <p:nvPr/>
        </p:nvSpPr>
        <p:spPr>
          <a:xfrm>
            <a:off x="3813845" y="2758790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3BEE51D3-2736-4625-BA9C-1BAFE1A35366}"/>
              </a:ext>
            </a:extLst>
          </p:cNvPr>
          <p:cNvSpPr/>
          <p:nvPr/>
        </p:nvSpPr>
        <p:spPr>
          <a:xfrm>
            <a:off x="7756685" y="2758790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735A231E-0DF6-4AD9-B776-D8CAC26B33C4}"/>
              </a:ext>
            </a:extLst>
          </p:cNvPr>
          <p:cNvSpPr txBox="1">
            <a:spLocks/>
          </p:cNvSpPr>
          <p:nvPr/>
        </p:nvSpPr>
        <p:spPr>
          <a:xfrm>
            <a:off x="267042" y="4684418"/>
            <a:ext cx="4300224" cy="632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Declividade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025CD935-3A89-4ED9-B0A3-41642E708523}"/>
              </a:ext>
            </a:extLst>
          </p:cNvPr>
          <p:cNvSpPr txBox="1">
            <a:spLocks/>
          </p:cNvSpPr>
          <p:nvPr/>
        </p:nvSpPr>
        <p:spPr>
          <a:xfrm>
            <a:off x="4327982" y="4744815"/>
            <a:ext cx="4300224" cy="632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Vias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C7231546-ABB9-4548-97F4-EA4D717D72C0}"/>
              </a:ext>
            </a:extLst>
          </p:cNvPr>
          <p:cNvSpPr txBox="1">
            <a:spLocks/>
          </p:cNvSpPr>
          <p:nvPr/>
        </p:nvSpPr>
        <p:spPr>
          <a:xfrm>
            <a:off x="8162336" y="4684417"/>
            <a:ext cx="4300224" cy="632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Áreas Povoadas</a:t>
            </a:r>
          </a:p>
        </p:txBody>
      </p:sp>
    </p:spTree>
    <p:extLst>
      <p:ext uri="{BB962C8B-B14F-4D97-AF65-F5344CB8AC3E}">
        <p14:creationId xmlns:p14="http://schemas.microsoft.com/office/powerpoint/2010/main" val="313296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 animBg="1"/>
      <p:bldP spid="26" grpId="0" uiExpand="1" build="p" animBg="1"/>
      <p:bldP spid="27" grpId="0" build="p" animBg="1"/>
      <p:bldP spid="24" grpId="0"/>
      <p:bldP spid="25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7">
            <a:extLst>
              <a:ext uri="{FF2B5EF4-FFF2-40B4-BE49-F238E27FC236}">
                <a16:creationId xmlns:a16="http://schemas.microsoft.com/office/drawing/2014/main" id="{B57DE0BC-31C8-48FB-B03C-4CEC8588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24" y="281040"/>
            <a:ext cx="3187890" cy="931412"/>
          </a:xfrm>
        </p:spPr>
        <p:txBody>
          <a:bodyPr>
            <a:normAutofit fontScale="90000"/>
          </a:bodyPr>
          <a:lstStyle/>
          <a:p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Pré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-cenário 1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21765FC-1A4C-44FC-BA37-48DE3D6EF643}"/>
              </a:ext>
            </a:extLst>
          </p:cNvPr>
          <p:cNvSpPr/>
          <p:nvPr/>
        </p:nvSpPr>
        <p:spPr>
          <a:xfrm>
            <a:off x="3086895" y="281040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D977CB0-EDB2-4D5C-A430-42239F900B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4" y="1001851"/>
            <a:ext cx="4572000" cy="3233122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6C502D70-1071-4178-9DA2-342D5837D5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324" y="1519911"/>
            <a:ext cx="7315200" cy="5172996"/>
          </a:xfrm>
          <a:prstGeom prst="rect">
            <a:avLst/>
          </a:prstGeom>
        </p:spPr>
      </p:pic>
      <p:sp>
        <p:nvSpPr>
          <p:cNvPr id="2" name="Seta: Dobrada para Cima 1">
            <a:extLst>
              <a:ext uri="{FF2B5EF4-FFF2-40B4-BE49-F238E27FC236}">
                <a16:creationId xmlns:a16="http://schemas.microsoft.com/office/drawing/2014/main" id="{04AE8B1B-5EE5-4724-9D7E-6F645F68B284}"/>
              </a:ext>
            </a:extLst>
          </p:cNvPr>
          <p:cNvSpPr/>
          <p:nvPr/>
        </p:nvSpPr>
        <p:spPr>
          <a:xfrm rot="5400000">
            <a:off x="2488586" y="4894198"/>
            <a:ext cx="1793254" cy="113948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96F0F23D-F0DC-4E17-90A1-EED016E1DDC5}"/>
              </a:ext>
            </a:extLst>
          </p:cNvPr>
          <p:cNvSpPr txBox="1">
            <a:spLocks/>
          </p:cNvSpPr>
          <p:nvPr/>
        </p:nvSpPr>
        <p:spPr>
          <a:xfrm>
            <a:off x="267042" y="4684418"/>
            <a:ext cx="4300224" cy="632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Reclassificar</a:t>
            </a:r>
          </a:p>
        </p:txBody>
      </p:sp>
    </p:spTree>
    <p:extLst>
      <p:ext uri="{BB962C8B-B14F-4D97-AF65-F5344CB8AC3E}">
        <p14:creationId xmlns:p14="http://schemas.microsoft.com/office/powerpoint/2010/main" val="223041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BAA7BAD-91C9-4A9C-BB26-579FBB7D46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0" y="1940508"/>
            <a:ext cx="5486400" cy="387974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910B0E2-2C80-4FDA-8F94-DCD786AE93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60" y="1940508"/>
            <a:ext cx="5486400" cy="3879746"/>
          </a:xfrm>
          <a:prstGeom prst="rect">
            <a:avLst/>
          </a:prstGeom>
        </p:spPr>
      </p:pic>
      <p:sp>
        <p:nvSpPr>
          <p:cNvPr id="18" name="Título 17">
            <a:extLst>
              <a:ext uri="{FF2B5EF4-FFF2-40B4-BE49-F238E27FC236}">
                <a16:creationId xmlns:a16="http://schemas.microsoft.com/office/drawing/2014/main" id="{B57DE0BC-31C8-48FB-B03C-4CEC8588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60" y="532262"/>
            <a:ext cx="3187890" cy="931412"/>
          </a:xfrm>
        </p:spPr>
        <p:txBody>
          <a:bodyPr>
            <a:norm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Cenário 1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21765FC-1A4C-44FC-BA37-48DE3D6EF643}"/>
              </a:ext>
            </a:extLst>
          </p:cNvPr>
          <p:cNvSpPr/>
          <p:nvPr/>
        </p:nvSpPr>
        <p:spPr>
          <a:xfrm>
            <a:off x="3268807" y="532262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40C739C1-DBCE-40A6-9BE2-60BCE65F0B0B}"/>
              </a:ext>
            </a:extLst>
          </p:cNvPr>
          <p:cNvSpPr/>
          <p:nvPr/>
        </p:nvSpPr>
        <p:spPr>
          <a:xfrm>
            <a:off x="5758470" y="3411021"/>
            <a:ext cx="458780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E597CD9F-D7A0-49C7-B4E3-BCFC73D9102E}"/>
              </a:ext>
            </a:extLst>
          </p:cNvPr>
          <p:cNvSpPr txBox="1">
            <a:spLocks/>
          </p:cNvSpPr>
          <p:nvPr/>
        </p:nvSpPr>
        <p:spPr>
          <a:xfrm>
            <a:off x="7145514" y="5680705"/>
            <a:ext cx="4300224" cy="632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Mascara Cenário 1</a:t>
            </a:r>
          </a:p>
        </p:txBody>
      </p:sp>
    </p:spTree>
    <p:extLst>
      <p:ext uri="{BB962C8B-B14F-4D97-AF65-F5344CB8AC3E}">
        <p14:creationId xmlns:p14="http://schemas.microsoft.com/office/powerpoint/2010/main" val="152426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7">
            <a:extLst>
              <a:ext uri="{FF2B5EF4-FFF2-40B4-BE49-F238E27FC236}">
                <a16:creationId xmlns:a16="http://schemas.microsoft.com/office/drawing/2014/main" id="{B57DE0BC-31C8-48FB-B03C-4CEC8588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4693"/>
            <a:ext cx="3187890" cy="931412"/>
          </a:xfrm>
        </p:spPr>
        <p:txBody>
          <a:bodyPr>
            <a:norm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Cenário 1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21765FC-1A4C-44FC-BA37-48DE3D6EF643}"/>
              </a:ext>
            </a:extLst>
          </p:cNvPr>
          <p:cNvSpPr/>
          <p:nvPr/>
        </p:nvSpPr>
        <p:spPr>
          <a:xfrm>
            <a:off x="2382781" y="891535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D977CB0-EDB2-4D5C-A430-42239F900B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585" y="484461"/>
            <a:ext cx="8229600" cy="581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85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1108028" cy="1143000"/>
          </a:xfrm>
        </p:spPr>
        <p:txBody>
          <a:bodyPr/>
          <a:lstStyle/>
          <a:p>
            <a:pPr algn="ctr"/>
            <a:r>
              <a:rPr lang="pt-BR" b="1" dirty="0"/>
              <a:t>Introdução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11108028" cy="4525963"/>
          </a:xfrm>
        </p:spPr>
        <p:txBody>
          <a:bodyPr>
            <a:normAutofit/>
          </a:bodyPr>
          <a:lstStyle/>
          <a:p>
            <a:pPr algn="just"/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Brasil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grande produtor de cereais;</a:t>
            </a:r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RS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 terceiro estado que mais produz grãos (CONAB, 2015);</a:t>
            </a:r>
          </a:p>
          <a:p>
            <a:pPr algn="just"/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Principais cereais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soja, milho, arroz, trigo e feijão</a:t>
            </a:r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Armazenagem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 fundamental importância.</a:t>
            </a:r>
          </a:p>
          <a:p>
            <a:pPr algn="just"/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Déficit na armazenagem.</a:t>
            </a:r>
          </a:p>
        </p:txBody>
      </p:sp>
    </p:spTree>
    <p:extLst>
      <p:ext uri="{BB962C8B-B14F-4D97-AF65-F5344CB8AC3E}">
        <p14:creationId xmlns:p14="http://schemas.microsoft.com/office/powerpoint/2010/main" val="1025786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7EA1B99E-2CA2-4A89-BF18-4B49B8FCA4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64" y="1885769"/>
            <a:ext cx="2743200" cy="194081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54CE8F2-FDB5-41BF-95A3-52AD7BA1F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149" y="1886239"/>
            <a:ext cx="2743200" cy="193987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BAA7BAD-91C9-4A9C-BB26-579FBB7D46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19" y="1886710"/>
            <a:ext cx="2743200" cy="193987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910B0E2-2C80-4FDA-8F94-DCD786AE93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534" y="1886709"/>
            <a:ext cx="2743200" cy="1939873"/>
          </a:xfrm>
          <a:prstGeom prst="rect">
            <a:avLst/>
          </a:prstGeom>
        </p:spPr>
      </p:pic>
      <p:sp>
        <p:nvSpPr>
          <p:cNvPr id="18" name="Título 17">
            <a:extLst>
              <a:ext uri="{FF2B5EF4-FFF2-40B4-BE49-F238E27FC236}">
                <a16:creationId xmlns:a16="http://schemas.microsoft.com/office/drawing/2014/main" id="{B57DE0BC-31C8-48FB-B03C-4CEC8588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5239" y="184244"/>
            <a:ext cx="3187890" cy="931412"/>
          </a:xfrm>
        </p:spPr>
        <p:txBody>
          <a:bodyPr>
            <a:normAutofit fontScale="90000"/>
          </a:bodyPr>
          <a:lstStyle/>
          <a:p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Pré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-cenário 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Espaço Reservado para Conteúdo 19">
            <a:extLst>
              <a:ext uri="{FF2B5EF4-FFF2-40B4-BE49-F238E27FC236}">
                <a16:creationId xmlns:a16="http://schemas.microsoft.com/office/drawing/2014/main" id="{D2421262-EBDF-451E-811D-B8D4D41191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2919" y="1818984"/>
            <a:ext cx="1023582" cy="35607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300" b="1" dirty="0">
                <a:latin typeface="Arial" panose="020B0604020202020204" pitchFamily="34" charset="0"/>
                <a:cs typeface="Arial" panose="020B0604020202020204" pitchFamily="34" charset="0"/>
              </a:rPr>
              <a:t>0,3*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Espaço Reservado para Conteúdo 19">
            <a:extLst>
              <a:ext uri="{FF2B5EF4-FFF2-40B4-BE49-F238E27FC236}">
                <a16:creationId xmlns:a16="http://schemas.microsoft.com/office/drawing/2014/main" id="{DE3B6D00-AFC2-493E-A28B-9DC7F01735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98534" y="1818984"/>
            <a:ext cx="1023582" cy="35607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300" b="1" dirty="0">
                <a:latin typeface="Arial" panose="020B0604020202020204" pitchFamily="34" charset="0"/>
                <a:cs typeface="Arial" panose="020B0604020202020204" pitchFamily="34" charset="0"/>
              </a:rPr>
              <a:t>0,3*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Espaço Reservado para Conteúdo 19">
            <a:extLst>
              <a:ext uri="{FF2B5EF4-FFF2-40B4-BE49-F238E27FC236}">
                <a16:creationId xmlns:a16="http://schemas.microsoft.com/office/drawing/2014/main" id="{87234725-0919-4AB3-AAEB-EDE8BFB5691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9189764" y="1958492"/>
            <a:ext cx="1023937" cy="3556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300" b="1" dirty="0">
                <a:latin typeface="Arial" panose="020B0604020202020204" pitchFamily="34" charset="0"/>
                <a:cs typeface="Arial" panose="020B0604020202020204" pitchFamily="34" charset="0"/>
              </a:rPr>
              <a:t>0,2*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Espaço Reservado para Conteúdo 19">
            <a:extLst>
              <a:ext uri="{FF2B5EF4-FFF2-40B4-BE49-F238E27FC236}">
                <a16:creationId xmlns:a16="http://schemas.microsoft.com/office/drawing/2014/main" id="{2C8FC0B1-F7BC-4917-81E3-C5AD74D8A86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159184" y="1857545"/>
            <a:ext cx="1023937" cy="357188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300" b="1" dirty="0">
                <a:latin typeface="Arial" panose="020B0604020202020204" pitchFamily="34" charset="0"/>
                <a:cs typeface="Arial" panose="020B0604020202020204" pitchFamily="34" charset="0"/>
              </a:rPr>
              <a:t>0,2*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21765FC-1A4C-44FC-BA37-48DE3D6EF643}"/>
              </a:ext>
            </a:extLst>
          </p:cNvPr>
          <p:cNvSpPr/>
          <p:nvPr/>
        </p:nvSpPr>
        <p:spPr>
          <a:xfrm>
            <a:off x="5632060" y="746746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40C739C1-DBCE-40A6-9BE2-60BCE65F0B0B}"/>
              </a:ext>
            </a:extLst>
          </p:cNvPr>
          <p:cNvSpPr/>
          <p:nvPr/>
        </p:nvSpPr>
        <p:spPr>
          <a:xfrm>
            <a:off x="2774008" y="2329174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3BEE51D3-2736-4625-BA9C-1BAFE1A35366}"/>
              </a:ext>
            </a:extLst>
          </p:cNvPr>
          <p:cNvSpPr/>
          <p:nvPr/>
        </p:nvSpPr>
        <p:spPr>
          <a:xfrm>
            <a:off x="5769623" y="2386814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8F51AA0-F9CD-4054-BAF0-A23D3DA51BB3}"/>
              </a:ext>
            </a:extLst>
          </p:cNvPr>
          <p:cNvSpPr/>
          <p:nvPr/>
        </p:nvSpPr>
        <p:spPr>
          <a:xfrm>
            <a:off x="8891445" y="2386815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6E8523B3-4854-4487-AB66-E8C4FA9FC3BD}"/>
              </a:ext>
            </a:extLst>
          </p:cNvPr>
          <p:cNvSpPr txBox="1">
            <a:spLocks/>
          </p:cNvSpPr>
          <p:nvPr/>
        </p:nvSpPr>
        <p:spPr>
          <a:xfrm>
            <a:off x="3014580" y="3825638"/>
            <a:ext cx="4300224" cy="632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Declividade</a:t>
            </a:r>
          </a:p>
        </p:txBody>
      </p:sp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id="{975B4A12-3A5B-4F0A-BFF0-1AF67FACE5D1}"/>
              </a:ext>
            </a:extLst>
          </p:cNvPr>
          <p:cNvSpPr txBox="1">
            <a:spLocks/>
          </p:cNvSpPr>
          <p:nvPr/>
        </p:nvSpPr>
        <p:spPr>
          <a:xfrm>
            <a:off x="6261140" y="3827617"/>
            <a:ext cx="4300224" cy="632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Vias</a:t>
            </a:r>
          </a:p>
        </p:txBody>
      </p:sp>
      <p:sp>
        <p:nvSpPr>
          <p:cNvPr id="19" name="Espaço Reservado para Conteúdo 2">
            <a:extLst>
              <a:ext uri="{FF2B5EF4-FFF2-40B4-BE49-F238E27FC236}">
                <a16:creationId xmlns:a16="http://schemas.microsoft.com/office/drawing/2014/main" id="{45722D33-C604-4069-9244-54B1211F7461}"/>
              </a:ext>
            </a:extLst>
          </p:cNvPr>
          <p:cNvSpPr txBox="1">
            <a:spLocks/>
          </p:cNvSpPr>
          <p:nvPr/>
        </p:nvSpPr>
        <p:spPr>
          <a:xfrm>
            <a:off x="8972314" y="3812304"/>
            <a:ext cx="4300224" cy="632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Áreas Povoadas</a:t>
            </a:r>
          </a:p>
        </p:txBody>
      </p:sp>
      <p:sp>
        <p:nvSpPr>
          <p:cNvPr id="21" name="Espaço Reservado para Conteúdo 2">
            <a:extLst>
              <a:ext uri="{FF2B5EF4-FFF2-40B4-BE49-F238E27FC236}">
                <a16:creationId xmlns:a16="http://schemas.microsoft.com/office/drawing/2014/main" id="{2A74D3AB-6BAD-4B0E-B19C-652A87EB8356}"/>
              </a:ext>
            </a:extLst>
          </p:cNvPr>
          <p:cNvSpPr txBox="1">
            <a:spLocks/>
          </p:cNvSpPr>
          <p:nvPr/>
        </p:nvSpPr>
        <p:spPr>
          <a:xfrm>
            <a:off x="-48026" y="3821633"/>
            <a:ext cx="4300224" cy="632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Déficit</a:t>
            </a:r>
          </a:p>
        </p:txBody>
      </p:sp>
    </p:spTree>
    <p:extLst>
      <p:ext uri="{BB962C8B-B14F-4D97-AF65-F5344CB8AC3E}">
        <p14:creationId xmlns:p14="http://schemas.microsoft.com/office/powerpoint/2010/main" val="104027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 animBg="1"/>
      <p:bldP spid="26" grpId="0" build="p" animBg="1"/>
      <p:bldP spid="27" grpId="0" build="p" animBg="1"/>
      <p:bldP spid="14" grpId="0" build="p" animBg="1"/>
      <p:bldP spid="24" grpId="0"/>
      <p:bldP spid="25" grpId="0"/>
      <p:bldP spid="15" grpId="0"/>
      <p:bldP spid="16" grpId="0"/>
      <p:bldP spid="17" grpId="0"/>
      <p:bldP spid="19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7">
            <a:extLst>
              <a:ext uri="{FF2B5EF4-FFF2-40B4-BE49-F238E27FC236}">
                <a16:creationId xmlns:a16="http://schemas.microsoft.com/office/drawing/2014/main" id="{B57DE0BC-31C8-48FB-B03C-4CEC8588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24" y="281040"/>
            <a:ext cx="3187890" cy="931412"/>
          </a:xfrm>
        </p:spPr>
        <p:txBody>
          <a:bodyPr>
            <a:normAutofit fontScale="90000"/>
          </a:bodyPr>
          <a:lstStyle/>
          <a:p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Pré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-cenário 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21765FC-1A4C-44FC-BA37-48DE3D6EF643}"/>
              </a:ext>
            </a:extLst>
          </p:cNvPr>
          <p:cNvSpPr/>
          <p:nvPr/>
        </p:nvSpPr>
        <p:spPr>
          <a:xfrm>
            <a:off x="3480630" y="307769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D977CB0-EDB2-4D5C-A430-42239F900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4" y="1001851"/>
            <a:ext cx="4571999" cy="3233122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6C502D70-1071-4178-9DA2-342D5837D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324" y="1519911"/>
            <a:ext cx="7315200" cy="5172995"/>
          </a:xfrm>
          <a:prstGeom prst="rect">
            <a:avLst/>
          </a:prstGeom>
        </p:spPr>
      </p:pic>
      <p:sp>
        <p:nvSpPr>
          <p:cNvPr id="2" name="Seta: Dobrada para Cima 1">
            <a:extLst>
              <a:ext uri="{FF2B5EF4-FFF2-40B4-BE49-F238E27FC236}">
                <a16:creationId xmlns:a16="http://schemas.microsoft.com/office/drawing/2014/main" id="{04AE8B1B-5EE5-4724-9D7E-6F645F68B284}"/>
              </a:ext>
            </a:extLst>
          </p:cNvPr>
          <p:cNvSpPr/>
          <p:nvPr/>
        </p:nvSpPr>
        <p:spPr>
          <a:xfrm rot="5400000">
            <a:off x="2488586" y="4894198"/>
            <a:ext cx="1793254" cy="113948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96F0F23D-F0DC-4E17-90A1-EED016E1DDC5}"/>
              </a:ext>
            </a:extLst>
          </p:cNvPr>
          <p:cNvSpPr txBox="1">
            <a:spLocks/>
          </p:cNvSpPr>
          <p:nvPr/>
        </p:nvSpPr>
        <p:spPr>
          <a:xfrm>
            <a:off x="267042" y="4684418"/>
            <a:ext cx="4300224" cy="632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Reclassificar</a:t>
            </a:r>
          </a:p>
        </p:txBody>
      </p:sp>
    </p:spTree>
    <p:extLst>
      <p:ext uri="{BB962C8B-B14F-4D97-AF65-F5344CB8AC3E}">
        <p14:creationId xmlns:p14="http://schemas.microsoft.com/office/powerpoint/2010/main" val="355276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BAA7BAD-91C9-4A9C-BB26-579FBB7D46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1" y="1940508"/>
            <a:ext cx="5486398" cy="387974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910B0E2-2C80-4FDA-8F94-DCD786AE93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61" y="1940508"/>
            <a:ext cx="5486398" cy="3879746"/>
          </a:xfrm>
          <a:prstGeom prst="rect">
            <a:avLst/>
          </a:prstGeom>
        </p:spPr>
      </p:pic>
      <p:sp>
        <p:nvSpPr>
          <p:cNvPr id="18" name="Título 17">
            <a:extLst>
              <a:ext uri="{FF2B5EF4-FFF2-40B4-BE49-F238E27FC236}">
                <a16:creationId xmlns:a16="http://schemas.microsoft.com/office/drawing/2014/main" id="{B57DE0BC-31C8-48FB-B03C-4CEC8588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305" y="284693"/>
            <a:ext cx="3187890" cy="931412"/>
          </a:xfrm>
        </p:spPr>
        <p:txBody>
          <a:bodyPr>
            <a:norm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Cenário 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21765FC-1A4C-44FC-BA37-48DE3D6EF643}"/>
              </a:ext>
            </a:extLst>
          </p:cNvPr>
          <p:cNvSpPr/>
          <p:nvPr/>
        </p:nvSpPr>
        <p:spPr>
          <a:xfrm>
            <a:off x="5632060" y="746746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40C739C1-DBCE-40A6-9BE2-60BCE65F0B0B}"/>
              </a:ext>
            </a:extLst>
          </p:cNvPr>
          <p:cNvSpPr/>
          <p:nvPr/>
        </p:nvSpPr>
        <p:spPr>
          <a:xfrm>
            <a:off x="5758470" y="3411021"/>
            <a:ext cx="458780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BCFB8FDD-4D8D-41D3-B8FE-0D2D4B4CFA38}"/>
              </a:ext>
            </a:extLst>
          </p:cNvPr>
          <p:cNvSpPr txBox="1">
            <a:spLocks/>
          </p:cNvSpPr>
          <p:nvPr/>
        </p:nvSpPr>
        <p:spPr>
          <a:xfrm>
            <a:off x="7145514" y="5680705"/>
            <a:ext cx="4300224" cy="632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Mascara Cenário 2</a:t>
            </a:r>
          </a:p>
        </p:txBody>
      </p:sp>
    </p:spTree>
    <p:extLst>
      <p:ext uri="{BB962C8B-B14F-4D97-AF65-F5344CB8AC3E}">
        <p14:creationId xmlns:p14="http://schemas.microsoft.com/office/powerpoint/2010/main" val="310528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7">
            <a:extLst>
              <a:ext uri="{FF2B5EF4-FFF2-40B4-BE49-F238E27FC236}">
                <a16:creationId xmlns:a16="http://schemas.microsoft.com/office/drawing/2014/main" id="{B57DE0BC-31C8-48FB-B03C-4CEC8588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4693"/>
            <a:ext cx="3187890" cy="931412"/>
          </a:xfrm>
        </p:spPr>
        <p:txBody>
          <a:bodyPr/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Cenário 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21765FC-1A4C-44FC-BA37-48DE3D6EF643}"/>
              </a:ext>
            </a:extLst>
          </p:cNvPr>
          <p:cNvSpPr/>
          <p:nvPr/>
        </p:nvSpPr>
        <p:spPr>
          <a:xfrm>
            <a:off x="2591252" y="277386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D977CB0-EDB2-4D5C-A430-42239F900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585" y="484461"/>
            <a:ext cx="8229599" cy="581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47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7B724B8D-7BDD-448D-8D08-0472F78BD9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2497055"/>
            <a:ext cx="6077405" cy="4297680"/>
          </a:xfrm>
          <a:prstGeom prst="rect">
            <a:avLst/>
          </a:prstGeom>
        </p:spPr>
      </p:pic>
      <p:pic>
        <p:nvPicPr>
          <p:cNvPr id="9" name="Imagem 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89B778BF-43F6-467C-9E6C-B80081166A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53" y="689315"/>
            <a:ext cx="6077405" cy="4297680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7C5374E7-926E-4459-BCA3-BA165EEAC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87102"/>
              </p:ext>
            </p:extLst>
          </p:nvPr>
        </p:nvGraphicFramePr>
        <p:xfrm>
          <a:off x="5538063" y="94955"/>
          <a:ext cx="6583680" cy="274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1920356818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20671485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31089755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90927897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53744949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Classes</a:t>
                      </a:r>
                    </a:p>
                  </a:txBody>
                  <a:tcPr marL="9525" marR="9525" marT="9525"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Cenário</a:t>
                      </a:r>
                      <a:r>
                        <a:rPr lang="en-U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 (km²/%)</a:t>
                      </a:r>
                    </a:p>
                  </a:txBody>
                  <a:tcPr marL="9525" marR="9525" marT="9525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400" b="1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Cenário</a:t>
                      </a:r>
                      <a:r>
                        <a:rPr lang="en-U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 (km²/%)</a:t>
                      </a:r>
                    </a:p>
                  </a:txBody>
                  <a:tcPr marL="9525" marR="9525" marT="9525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400" b="1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63237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Ruim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62735,30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29.47%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69892,80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42.88%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386473823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114172,73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53.64%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83454,79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51.20%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305292287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Bom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32426,71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15.23%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9469,02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5.81%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26283957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Muito</a:t>
                      </a:r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Bom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3527,65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187,11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6197313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Soma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212862,39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163003,71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564355372"/>
                  </a:ext>
                </a:extLst>
              </a:tr>
            </a:tbl>
          </a:graphicData>
        </a:graphic>
      </p:graphicFrame>
      <p:sp>
        <p:nvSpPr>
          <p:cNvPr id="2" name="Retângulo 1">
            <a:extLst>
              <a:ext uri="{FF2B5EF4-FFF2-40B4-BE49-F238E27FC236}">
                <a16:creationId xmlns:a16="http://schemas.microsoft.com/office/drawing/2014/main" id="{FF5003DA-1EF9-48D7-991A-01E078231504}"/>
              </a:ext>
            </a:extLst>
          </p:cNvPr>
          <p:cNvSpPr/>
          <p:nvPr/>
        </p:nvSpPr>
        <p:spPr>
          <a:xfrm>
            <a:off x="8366078" y="1078173"/>
            <a:ext cx="736979" cy="2866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25C1927-E9E3-4318-9521-FA58AEE994C2}"/>
              </a:ext>
            </a:extLst>
          </p:cNvPr>
          <p:cNvSpPr/>
          <p:nvPr/>
        </p:nvSpPr>
        <p:spPr>
          <a:xfrm>
            <a:off x="11131627" y="1078173"/>
            <a:ext cx="736979" cy="2866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DE8C6B77-33FC-4D46-8FC6-B08340E2CC8C}"/>
              </a:ext>
            </a:extLst>
          </p:cNvPr>
          <p:cNvCxnSpPr/>
          <p:nvPr/>
        </p:nvCxnSpPr>
        <p:spPr>
          <a:xfrm>
            <a:off x="6850966" y="3263705"/>
            <a:ext cx="182880" cy="75965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6410C95E-1F20-4F3B-B490-83AE1D57D664}"/>
              </a:ext>
            </a:extLst>
          </p:cNvPr>
          <p:cNvCxnSpPr>
            <a:cxnSpLocks/>
          </p:cNvCxnSpPr>
          <p:nvPr/>
        </p:nvCxnSpPr>
        <p:spPr>
          <a:xfrm flipV="1">
            <a:off x="7652825" y="5676312"/>
            <a:ext cx="1081742" cy="51347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7C8F4044-AE59-4BF8-BA77-B679C10B68BA}"/>
              </a:ext>
            </a:extLst>
          </p:cNvPr>
          <p:cNvCxnSpPr>
            <a:cxnSpLocks/>
          </p:cNvCxnSpPr>
          <p:nvPr/>
        </p:nvCxnSpPr>
        <p:spPr>
          <a:xfrm flipV="1">
            <a:off x="6740937" y="4851221"/>
            <a:ext cx="911888" cy="97987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5913A2E9-5B41-4D10-8197-36B0A96322A6}"/>
              </a:ext>
            </a:extLst>
          </p:cNvPr>
          <p:cNvCxnSpPr>
            <a:cxnSpLocks/>
          </p:cNvCxnSpPr>
          <p:nvPr/>
        </p:nvCxnSpPr>
        <p:spPr>
          <a:xfrm flipH="1">
            <a:off x="9887243" y="3263705"/>
            <a:ext cx="818271" cy="26904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275DA96E-5CE6-4B73-9B87-7211716920B1}"/>
              </a:ext>
            </a:extLst>
          </p:cNvPr>
          <p:cNvCxnSpPr>
            <a:cxnSpLocks/>
          </p:cNvCxnSpPr>
          <p:nvPr/>
        </p:nvCxnSpPr>
        <p:spPr>
          <a:xfrm flipH="1">
            <a:off x="8829903" y="3314168"/>
            <a:ext cx="337706" cy="90541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49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E723132D-1760-41CA-BCAB-6C9C114C0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57" y="358653"/>
            <a:ext cx="6400799" cy="4526371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249BFAD4-7C36-4D10-9AD3-CFAEE6AAE3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719310"/>
              </p:ext>
            </p:extLst>
          </p:nvPr>
        </p:nvGraphicFramePr>
        <p:xfrm>
          <a:off x="5363380" y="358653"/>
          <a:ext cx="6278159" cy="18802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66603">
                  <a:extLst>
                    <a:ext uri="{9D8B030D-6E8A-4147-A177-3AD203B41FA5}">
                      <a16:colId xmlns:a16="http://schemas.microsoft.com/office/drawing/2014/main" val="1234159140"/>
                    </a:ext>
                  </a:extLst>
                </a:gridCol>
                <a:gridCol w="1655778">
                  <a:extLst>
                    <a:ext uri="{9D8B030D-6E8A-4147-A177-3AD203B41FA5}">
                      <a16:colId xmlns:a16="http://schemas.microsoft.com/office/drawing/2014/main" val="2061656311"/>
                    </a:ext>
                  </a:extLst>
                </a:gridCol>
                <a:gridCol w="1655778">
                  <a:extLst>
                    <a:ext uri="{9D8B030D-6E8A-4147-A177-3AD203B41FA5}">
                      <a16:colId xmlns:a16="http://schemas.microsoft.com/office/drawing/2014/main" val="1107003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Nº </a:t>
                      </a:r>
                      <a:r>
                        <a:rPr lang="en-US" sz="1400" b="1" kern="1200" dirty="0" err="1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Armazéns</a:t>
                      </a: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4379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err="1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Restrito</a:t>
                      </a: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2365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52%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941779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err="1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Ruim</a:t>
                      </a: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456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6058383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Regular</a:t>
                      </a:r>
                    </a:p>
                  </a:txBody>
                  <a:tcPr marL="9525" marR="9525" marT="9525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1061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23%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19262798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err="1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Bom</a:t>
                      </a: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547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12%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18299136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err="1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Muito</a:t>
                      </a: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kern="1200" dirty="0" err="1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Bom</a:t>
                      </a: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125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5553149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4554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4194005771"/>
                  </a:ext>
                </a:extLst>
              </a:tr>
            </a:tbl>
          </a:graphicData>
        </a:graphic>
      </p:graphicFrame>
      <p:pic>
        <p:nvPicPr>
          <p:cNvPr id="9" name="Imagem 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405651D7-62D1-4B07-8200-439E517449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748447"/>
            <a:ext cx="5486400" cy="3879748"/>
          </a:xfrm>
          <a:prstGeom prst="rect">
            <a:avLst/>
          </a:prstGeom>
        </p:spPr>
      </p:pic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F6338177-17EF-44D5-B2B0-7A8C286432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937014"/>
              </p:ext>
            </p:extLst>
          </p:nvPr>
        </p:nvGraphicFramePr>
        <p:xfrm>
          <a:off x="771573" y="4007193"/>
          <a:ext cx="1701800" cy="2686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197660137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78457475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Fora do RS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8961563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1636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1108028" cy="1143000"/>
          </a:xfrm>
        </p:spPr>
        <p:txBody>
          <a:bodyPr/>
          <a:lstStyle/>
          <a:p>
            <a:pPr algn="ctr"/>
            <a:r>
              <a:rPr lang="pt-BR" b="1" dirty="0"/>
              <a:t>Conclusões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11108028" cy="4525963"/>
          </a:xfrm>
        </p:spPr>
        <p:txBody>
          <a:bodyPr>
            <a:normAutofit/>
          </a:bodyPr>
          <a:lstStyle/>
          <a:p>
            <a:pPr algn="just"/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Cenário 1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áreas para instalação de UAC;</a:t>
            </a:r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Cenário 2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área para instalação de UAC de acordo com a necessidade Municipal;</a:t>
            </a:r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Cenário 2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apoio a uma proposta de mercado de venda de UAC;</a:t>
            </a:r>
          </a:p>
          <a:p>
            <a:pPr algn="just"/>
            <a:endParaRPr lang="pt-BR" sz="3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/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560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BE1A8C4-5DE0-4EAB-9C4A-767101339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4006527"/>
            <a:ext cx="5857875" cy="272415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3D27A6C-4CE1-4D59-BA97-AF44AD7CC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5" y="2695091"/>
            <a:ext cx="10972800" cy="1066800"/>
          </a:xfrm>
        </p:spPr>
        <p:txBody>
          <a:bodyPr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Obrigado!!!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 descr="Uma imagem contendo ao ar livre, céu, fábrica, edifício&#10;&#10;Descrição gerada com muito alta confiança">
            <a:extLst>
              <a:ext uri="{FF2B5EF4-FFF2-40B4-BE49-F238E27FC236}">
                <a16:creationId xmlns:a16="http://schemas.microsoft.com/office/drawing/2014/main" id="{14790AB8-BB23-47C8-ADF2-B5D1FA0BA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4117373" cy="2743200"/>
          </a:xfrm>
          <a:prstGeom prst="rect">
            <a:avLst/>
          </a:prstGeom>
        </p:spPr>
      </p:pic>
      <p:pic>
        <p:nvPicPr>
          <p:cNvPr id="9" name="Imagem 8" descr="Uma imagem contendo grama, céu, edifício, ao ar livre&#10;&#10;Descrição gerada com muito alta confiança">
            <a:extLst>
              <a:ext uri="{FF2B5EF4-FFF2-40B4-BE49-F238E27FC236}">
                <a16:creationId xmlns:a16="http://schemas.microsoft.com/office/drawing/2014/main" id="{91571EFD-9125-4FE3-A964-7F8F616C3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684"/>
            <a:ext cx="3657600" cy="2057400"/>
          </a:xfrm>
          <a:prstGeom prst="rect">
            <a:avLst/>
          </a:prstGeom>
        </p:spPr>
      </p:pic>
      <p:pic>
        <p:nvPicPr>
          <p:cNvPr id="13" name="Imagem 12" descr="Uma imagem contendo comida&#10;&#10;Descrição gerada com muito alta confiança">
            <a:extLst>
              <a:ext uri="{FF2B5EF4-FFF2-40B4-BE49-F238E27FC236}">
                <a16:creationId xmlns:a16="http://schemas.microsoft.com/office/drawing/2014/main" id="{0AC75FE8-A0D6-4106-96D3-33F1C67F9B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48" y="640080"/>
            <a:ext cx="3121152" cy="207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98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11301211" cy="1143000"/>
          </a:xfrm>
        </p:spPr>
        <p:txBody>
          <a:bodyPr/>
          <a:lstStyle/>
          <a:p>
            <a:pPr algn="ctr"/>
            <a:r>
              <a:rPr lang="pt-BR" b="1" dirty="0"/>
              <a:t>Introdução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57199" y="1600200"/>
            <a:ext cx="11301211" cy="4525963"/>
          </a:xfrm>
        </p:spPr>
        <p:txBody>
          <a:bodyPr>
            <a:noAutofit/>
          </a:bodyPr>
          <a:lstStyle/>
          <a:p>
            <a:pPr algn="just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Unidades Armazenadoras Coletora (UAC):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Controle de fluxo de grãos</a:t>
            </a:r>
          </a:p>
          <a:p>
            <a:pPr marL="411480" lvl="1" indent="0" algn="just">
              <a:buNone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31D5BB7-4391-46C0-92E1-A71F1DBE8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046" y="2496542"/>
            <a:ext cx="9144000" cy="3812183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46199EA-9B64-4264-A180-54645507A405}"/>
              </a:ext>
            </a:extLst>
          </p:cNvPr>
          <p:cNvSpPr/>
          <p:nvPr/>
        </p:nvSpPr>
        <p:spPr>
          <a:xfrm>
            <a:off x="4080681" y="3379052"/>
            <a:ext cx="1078173" cy="10235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2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11185301" cy="1143000"/>
          </a:xfrm>
        </p:spPr>
        <p:txBody>
          <a:bodyPr/>
          <a:lstStyle/>
          <a:p>
            <a:pPr algn="ctr"/>
            <a:r>
              <a:rPr lang="pt-BR" b="1" dirty="0"/>
              <a:t>Objetivo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57199" y="1600200"/>
            <a:ext cx="11301211" cy="4525963"/>
          </a:xfrm>
        </p:spPr>
        <p:txBody>
          <a:bodyPr/>
          <a:lstStyle/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Identificar áreas para a instalação de unidades armazenadoras coletoras de grãos (UAC) no RS.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Cenário 1: características físicas e sociais da paisagem;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Cenário 2: Variação do cenário 1 + déficit de armazenagem municipal</a:t>
            </a:r>
          </a:p>
        </p:txBody>
      </p:sp>
      <p:pic>
        <p:nvPicPr>
          <p:cNvPr id="6" name="Picture 2" descr="Imagem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t="5871" r="2414" b="3943"/>
          <a:stretch/>
        </p:blipFill>
        <p:spPr bwMode="auto">
          <a:xfrm>
            <a:off x="683916" y="3877569"/>
            <a:ext cx="4030319" cy="298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eta para a direita 7"/>
          <p:cNvSpPr/>
          <p:nvPr/>
        </p:nvSpPr>
        <p:spPr>
          <a:xfrm>
            <a:off x="5214517" y="4938850"/>
            <a:ext cx="1229079" cy="757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56B1EFC0-68B0-4E3D-8058-46435D220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410" y="3452886"/>
            <a:ext cx="4572000" cy="323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75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ela 20">
            <a:extLst>
              <a:ext uri="{FF2B5EF4-FFF2-40B4-BE49-F238E27FC236}">
                <a16:creationId xmlns:a16="http://schemas.microsoft.com/office/drawing/2014/main" id="{892B85E8-70F5-48F2-B334-9A7A6DBA30A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773" y="1828809"/>
          <a:ext cx="12169227" cy="4267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42715">
                  <a:extLst>
                    <a:ext uri="{9D8B030D-6E8A-4147-A177-3AD203B41FA5}">
                      <a16:colId xmlns:a16="http://schemas.microsoft.com/office/drawing/2014/main" val="3000817945"/>
                    </a:ext>
                  </a:extLst>
                </a:gridCol>
                <a:gridCol w="1758830">
                  <a:extLst>
                    <a:ext uri="{9D8B030D-6E8A-4147-A177-3AD203B41FA5}">
                      <a16:colId xmlns:a16="http://schemas.microsoft.com/office/drawing/2014/main" val="3204641298"/>
                    </a:ext>
                  </a:extLst>
                </a:gridCol>
                <a:gridCol w="4267682">
                  <a:extLst>
                    <a:ext uri="{9D8B030D-6E8A-4147-A177-3AD203B41FA5}">
                      <a16:colId xmlns:a16="http://schemas.microsoft.com/office/drawing/2014/main" val="1197669745"/>
                    </a:ext>
                  </a:extLst>
                </a:gridCol>
              </a:tblGrid>
              <a:tr h="17235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Dado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Fonte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Formato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1695089455"/>
                  </a:ext>
                </a:extLst>
              </a:tr>
              <a:tr h="17235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Altimetria e declividade - Topodata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INPE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Geocampo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3279543413"/>
                  </a:ext>
                </a:extLst>
              </a:tr>
              <a:tr h="17235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Áreas Povoadas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IBGE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Geobjeto (polígono)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1305690515"/>
                  </a:ext>
                </a:extLst>
              </a:tr>
              <a:tr h="17235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Assentamentos Rurais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INCRA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Geobjeto (polígonos)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2836469373"/>
                  </a:ext>
                </a:extLst>
              </a:tr>
              <a:tr h="26077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Hidrografia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Geolivre</a:t>
                      </a: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Geobjeto (linha)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601533588"/>
                  </a:ext>
                </a:extLst>
              </a:tr>
              <a:tr h="26077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Massa d’Agua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Geolivre</a:t>
                      </a: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Geobjeto</a:t>
                      </a: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(polígono)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3617059429"/>
                  </a:ext>
                </a:extLst>
              </a:tr>
              <a:tr h="17235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Municípios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IBGE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Geobjeto (polígono)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1660113551"/>
                  </a:ext>
                </a:extLst>
              </a:tr>
              <a:tr h="26077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Produção e estoque agrícola municipal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IBGE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Tabela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1860371878"/>
                  </a:ext>
                </a:extLst>
              </a:tr>
              <a:tr h="17235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Estoques municipais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IBGE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Tabelas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2523848698"/>
                  </a:ext>
                </a:extLst>
              </a:tr>
              <a:tr h="17235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Quilombolas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INCRA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Geobjeto</a:t>
                      </a: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(polígonos)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2569503436"/>
                  </a:ext>
                </a:extLst>
              </a:tr>
              <a:tr h="26077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Rodovias municipais, estaduais e federais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Geolivre</a:t>
                      </a: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Geobjeto</a:t>
                      </a: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(linha)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3820414298"/>
                  </a:ext>
                </a:extLst>
              </a:tr>
              <a:tr h="17235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Terras Indigenas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FUNAI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Geobjeto (polígono)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3892817955"/>
                  </a:ext>
                </a:extLst>
              </a:tr>
              <a:tr h="17235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Unidades Armazenadoras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CONAB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Tabela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1621257898"/>
                  </a:ext>
                </a:extLst>
              </a:tr>
              <a:tr h="17235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Unidades de Conservação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MMA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Geobjeto</a:t>
                      </a: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(polígono)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414073162"/>
                  </a:ext>
                </a:extLst>
              </a:tr>
            </a:tbl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489396" y="90152"/>
            <a:ext cx="47265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latin typeface="+mj-lt"/>
              </a:rPr>
              <a:t>Desenvolvimento</a:t>
            </a: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489396" y="1041507"/>
            <a:ext cx="3452946" cy="795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Arial" pitchFamily="34" charset="0"/>
              <a:buChar char="•"/>
            </a:pPr>
            <a:r>
              <a:rPr lang="pt-BR" sz="2800" dirty="0"/>
              <a:t>Dados Utilizados</a:t>
            </a:r>
          </a:p>
        </p:txBody>
      </p:sp>
    </p:spTree>
    <p:extLst>
      <p:ext uri="{BB962C8B-B14F-4D97-AF65-F5344CB8AC3E}">
        <p14:creationId xmlns:p14="http://schemas.microsoft.com/office/powerpoint/2010/main" val="2443545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1330BC13-1CDB-496E-9CF4-C46FCF6BBD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684" y="207629"/>
            <a:ext cx="4572000" cy="32331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49CB796-976B-4729-A659-93B7522DA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1" y="40944"/>
            <a:ext cx="4505325" cy="78105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B26CBF2-0F89-4DDD-8FF5-6E02260C3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24" y="218832"/>
            <a:ext cx="4572000" cy="3233123"/>
          </a:xfrm>
          <a:prstGeom prst="rect">
            <a:avLst/>
          </a:prstGeom>
        </p:spPr>
      </p:pic>
      <p:pic>
        <p:nvPicPr>
          <p:cNvPr id="18" name="Imagem 17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FF53EACE-06C7-4067-9E54-D0FA901E37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607" y="230036"/>
            <a:ext cx="4572000" cy="3233122"/>
          </a:xfrm>
          <a:prstGeom prst="rect">
            <a:avLst/>
          </a:prstGeom>
        </p:spPr>
      </p:pic>
      <p:pic>
        <p:nvPicPr>
          <p:cNvPr id="25" name="Imagem 24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4E1DA6F7-3254-4AAC-8C5D-AB26743F61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854" y="3586982"/>
            <a:ext cx="4572000" cy="3233122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737554F1-8F09-4849-A351-8F3765D2DA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169" y="241240"/>
            <a:ext cx="4572000" cy="3233122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23321336-6A07-456C-9EDE-5B5502C33E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7" y="594856"/>
            <a:ext cx="7315200" cy="5172996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102D388-D6E1-40B3-9E8D-FF67D288B6A6}"/>
              </a:ext>
            </a:extLst>
          </p:cNvPr>
          <p:cNvSpPr/>
          <p:nvPr/>
        </p:nvSpPr>
        <p:spPr>
          <a:xfrm>
            <a:off x="-72708" y="820623"/>
            <a:ext cx="9081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Declividade (EMBRAPA, 1999)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Fonte TOPODATA</a:t>
            </a:r>
          </a:p>
        </p:txBody>
      </p:sp>
      <p:pic>
        <p:nvPicPr>
          <p:cNvPr id="16" name="Imagem 15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503E147F-6892-4CDA-9102-7B605BA919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9" y="594856"/>
            <a:ext cx="7315200" cy="5172996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5A606D4-B419-40D0-9CC3-72D67E5CC9FA}"/>
              </a:ext>
            </a:extLst>
          </p:cNvPr>
          <p:cNvSpPr/>
          <p:nvPr/>
        </p:nvSpPr>
        <p:spPr>
          <a:xfrm>
            <a:off x="54100" y="724460"/>
            <a:ext cx="7037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Povoados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Fonte IBGE/INCRA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57854E1-9803-4D47-83BF-DB2F7D7B34B7}"/>
              </a:ext>
            </a:extLst>
          </p:cNvPr>
          <p:cNvSpPr/>
          <p:nvPr/>
        </p:nvSpPr>
        <p:spPr>
          <a:xfrm>
            <a:off x="52299" y="1319068"/>
            <a:ext cx="71432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Rodovias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Fonte </a:t>
            </a:r>
            <a:r>
              <a:rPr lang="pt-B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Geolivre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 RS</a:t>
            </a:r>
          </a:p>
        </p:txBody>
      </p:sp>
      <p:pic>
        <p:nvPicPr>
          <p:cNvPr id="17" name="Imagem 16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EFD80E73-886B-44E0-9F17-715841BFF1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69" y="594856"/>
            <a:ext cx="7315200" cy="5172996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8063DA4-D94F-464A-B729-6A0DB68297F4}"/>
              </a:ext>
            </a:extLst>
          </p:cNvPr>
          <p:cNvSpPr/>
          <p:nvPr/>
        </p:nvSpPr>
        <p:spPr>
          <a:xfrm>
            <a:off x="-300764" y="791909"/>
            <a:ext cx="7833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Corpos </a:t>
            </a:r>
            <a:r>
              <a:rPr lang="pt-B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Hidricos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 (Lei Federal nº 12.651/2012)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Fonte </a:t>
            </a:r>
            <a:r>
              <a:rPr lang="pt-B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Geolivre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 RS e IBGE</a:t>
            </a:r>
          </a:p>
        </p:txBody>
      </p:sp>
      <p:pic>
        <p:nvPicPr>
          <p:cNvPr id="10" name="Imagem 9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5F0294EB-E4A5-4553-AA13-6B1BEC9C63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3" y="594856"/>
            <a:ext cx="7315200" cy="5172996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DA561B5F-A847-4E5E-9393-6ED25E7DC826}"/>
              </a:ext>
            </a:extLst>
          </p:cNvPr>
          <p:cNvSpPr/>
          <p:nvPr/>
        </p:nvSpPr>
        <p:spPr>
          <a:xfrm>
            <a:off x="-92019" y="4403188"/>
            <a:ext cx="56972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Terras indígenas (Portaria Interministerial Nº 60/2015)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UC’s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 (Lei Estadual nº 11.520/2000)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Fonte FUNAI e MMA</a:t>
            </a:r>
          </a:p>
        </p:txBody>
      </p:sp>
    </p:spTree>
    <p:extLst>
      <p:ext uri="{BB962C8B-B14F-4D97-AF65-F5344CB8AC3E}">
        <p14:creationId xmlns:p14="http://schemas.microsoft.com/office/powerpoint/2010/main" val="208896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62425209-A8D5-47E2-8FD6-0B3871E86D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13" y="142957"/>
            <a:ext cx="4572000" cy="3233123"/>
          </a:xfrm>
          <a:prstGeom prst="rect">
            <a:avLst/>
          </a:prstGeom>
        </p:spPr>
      </p:pic>
      <p:pic>
        <p:nvPicPr>
          <p:cNvPr id="39" name="Imagem 3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78A2868D-A0A5-4EB0-A883-4E5C8B4C41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331" y="142957"/>
            <a:ext cx="4572000" cy="323312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F6E2855-3981-4F89-94DC-1EF2519FE3E4}"/>
              </a:ext>
            </a:extLst>
          </p:cNvPr>
          <p:cNvSpPr/>
          <p:nvPr/>
        </p:nvSpPr>
        <p:spPr>
          <a:xfrm>
            <a:off x="5093586" y="1227576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38F779B-CFD5-446E-BF7B-F34D9291C624}"/>
              </a:ext>
            </a:extLst>
          </p:cNvPr>
          <p:cNvSpPr/>
          <p:nvPr/>
        </p:nvSpPr>
        <p:spPr>
          <a:xfrm>
            <a:off x="10428686" y="1227576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4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ítulo 17">
            <a:extLst>
              <a:ext uri="{FF2B5EF4-FFF2-40B4-BE49-F238E27FC236}">
                <a16:creationId xmlns:a16="http://schemas.microsoft.com/office/drawing/2014/main" id="{FF80D33F-393A-4259-977D-614CAFEB0091}"/>
              </a:ext>
            </a:extLst>
          </p:cNvPr>
          <p:cNvSpPr txBox="1">
            <a:spLocks/>
          </p:cNvSpPr>
          <p:nvPr/>
        </p:nvSpPr>
        <p:spPr>
          <a:xfrm>
            <a:off x="181544" y="3405144"/>
            <a:ext cx="4158444" cy="6528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Capacidade de Armazenamento – (Fonte: CONAB)</a:t>
            </a:r>
          </a:p>
        </p:txBody>
      </p:sp>
      <p:sp>
        <p:nvSpPr>
          <p:cNvPr id="17" name="Título 17">
            <a:extLst>
              <a:ext uri="{FF2B5EF4-FFF2-40B4-BE49-F238E27FC236}">
                <a16:creationId xmlns:a16="http://schemas.microsoft.com/office/drawing/2014/main" id="{1AC553F9-F152-4A9B-9E19-0325D089C8A6}"/>
              </a:ext>
            </a:extLst>
          </p:cNvPr>
          <p:cNvSpPr txBox="1">
            <a:spLocks/>
          </p:cNvSpPr>
          <p:nvPr/>
        </p:nvSpPr>
        <p:spPr>
          <a:xfrm>
            <a:off x="5785331" y="3501079"/>
            <a:ext cx="3112626" cy="460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Produção de cereais – 2015 (Fonte: IBGE)</a:t>
            </a:r>
          </a:p>
        </p:txBody>
      </p:sp>
      <p:sp>
        <p:nvSpPr>
          <p:cNvPr id="18" name="Título 17">
            <a:extLst>
              <a:ext uri="{FF2B5EF4-FFF2-40B4-BE49-F238E27FC236}">
                <a16:creationId xmlns:a16="http://schemas.microsoft.com/office/drawing/2014/main" id="{A086D01C-99A8-446C-B79E-D2532469397F}"/>
              </a:ext>
            </a:extLst>
          </p:cNvPr>
          <p:cNvSpPr txBox="1">
            <a:spLocks/>
          </p:cNvSpPr>
          <p:nvPr/>
        </p:nvSpPr>
        <p:spPr>
          <a:xfrm>
            <a:off x="9166684" y="4741206"/>
            <a:ext cx="3112626" cy="460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Déficit de armazenagem - 2015</a:t>
            </a:r>
          </a:p>
        </p:txBody>
      </p:sp>
      <p:pic>
        <p:nvPicPr>
          <p:cNvPr id="33" name="Imagem 32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4E57E1D9-C3A9-4228-8F91-2CE774BB36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188" y="494514"/>
            <a:ext cx="7315200" cy="517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5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9396" y="90152"/>
            <a:ext cx="47265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latin typeface="+mj-lt"/>
              </a:rPr>
              <a:t>Desenvolvimento</a:t>
            </a: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489396" y="1041507"/>
            <a:ext cx="3452946" cy="795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Arial" pitchFamily="34" charset="0"/>
              <a:buChar char="•"/>
            </a:pPr>
            <a:r>
              <a:rPr lang="pt-BR" sz="2800" dirty="0"/>
              <a:t>Fluxograma</a:t>
            </a:r>
          </a:p>
        </p:txBody>
      </p:sp>
      <p:pic>
        <p:nvPicPr>
          <p:cNvPr id="6" name="Imagem 5" descr="Uma imagem contendo captura de tela&#10;&#10;Descrição gerada com alta confiança">
            <a:extLst>
              <a:ext uri="{FF2B5EF4-FFF2-40B4-BE49-F238E27FC236}">
                <a16:creationId xmlns:a16="http://schemas.microsoft.com/office/drawing/2014/main" id="{48F3BBB6-F386-444A-B1F4-906D7334E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491" y="859593"/>
            <a:ext cx="8229600" cy="53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41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11185301" cy="1143000"/>
          </a:xfrm>
        </p:spPr>
        <p:txBody>
          <a:bodyPr/>
          <a:lstStyle/>
          <a:p>
            <a:pPr algn="ctr"/>
            <a:r>
              <a:rPr lang="pt-BR" b="1" dirty="0"/>
              <a:t>Desenvolvimento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539551" y="1124744"/>
            <a:ext cx="11218859" cy="4525963"/>
          </a:xfrm>
        </p:spPr>
        <p:txBody>
          <a:bodyPr>
            <a:norm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Analise multicritério:</a:t>
            </a:r>
          </a:p>
          <a:p>
            <a:pPr lvl="1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AHP (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Analytic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Hierarchy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lvl="2" algn="just">
              <a:buFont typeface="Wingdings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Qualificação das classes: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>
              <a:buFont typeface="Wingdings" pitchFamily="2" charset="2"/>
              <a:buChar char="Ø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>
              <a:buFont typeface="Wingdings" pitchFamily="2" charset="2"/>
              <a:buChar char="Ø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>
              <a:buFont typeface="Wingdings" pitchFamily="2" charset="2"/>
              <a:buChar char="Ø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>
              <a:buFont typeface="Wingdings" pitchFamily="2" charset="2"/>
              <a:buChar char="Ø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>
              <a:buFont typeface="Wingdings" pitchFamily="2" charset="2"/>
              <a:buChar char="Ø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>
              <a:buFont typeface="Wingdings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Comparação par a par das variações de declividade, distancia de povoados e rodovias, considerando uma escala de importância de 1 a 9:</a:t>
            </a:r>
          </a:p>
          <a:p>
            <a:pPr lvl="2" algn="just">
              <a:buFont typeface="Wingdings" pitchFamily="2" charset="2"/>
              <a:buChar char="Ø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>
              <a:buFont typeface="Wingdings" pitchFamily="2" charset="2"/>
              <a:buChar char="Ø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8504"/>
              </p:ext>
            </p:extLst>
          </p:nvPr>
        </p:nvGraphicFramePr>
        <p:xfrm>
          <a:off x="1596788" y="2372240"/>
          <a:ext cx="8188656" cy="20309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7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6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84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77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7731">
                  <a:extLst>
                    <a:ext uri="{9D8B030D-6E8A-4147-A177-3AD203B41FA5}">
                      <a16:colId xmlns:a16="http://schemas.microsoft.com/office/drawing/2014/main" val="812712633"/>
                    </a:ext>
                  </a:extLst>
                </a:gridCol>
              </a:tblGrid>
              <a:tr h="328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Declividade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Distancia de povoados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Distancia de rodovias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Déficit de armazenagem (mil toneladas)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Muito bom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a 3%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1km a 3km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100m a 3km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&lt; -195000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a 8%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3km a 7km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3km a 7km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-195000 a -130000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Regular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a 20%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7km a 15km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7km a 15km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-130000 a -65000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Ruim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a 45%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Acima de 15km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Acima de 15km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-65000 a 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413071"/>
              </p:ext>
            </p:extLst>
          </p:nvPr>
        </p:nvGraphicFramePr>
        <p:xfrm>
          <a:off x="3043394" y="5069730"/>
          <a:ext cx="6461213" cy="17238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1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2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23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23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23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4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Muito bom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Regular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Ruim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Muito bom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Regular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Ruim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063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o">
  <a:themeElements>
    <a:clrScheme name="Urban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617</TotalTime>
  <Words>823</Words>
  <Application>Microsoft Office PowerPoint</Application>
  <PresentationFormat>Widescreen</PresentationFormat>
  <Paragraphs>310</Paragraphs>
  <Slides>27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4" baseType="lpstr">
      <vt:lpstr>Arial</vt:lpstr>
      <vt:lpstr>Calibri</vt:lpstr>
      <vt:lpstr>Georgia</vt:lpstr>
      <vt:lpstr>Trebuchet MS</vt:lpstr>
      <vt:lpstr>Wingdings</vt:lpstr>
      <vt:lpstr>Wingdings 2</vt:lpstr>
      <vt:lpstr>Urbano</vt:lpstr>
      <vt:lpstr>Apresentação do PowerPoint</vt:lpstr>
      <vt:lpstr>Introdução</vt:lpstr>
      <vt:lpstr>Introdução</vt:lpstr>
      <vt:lpstr>Objetivo</vt:lpstr>
      <vt:lpstr>Apresentação do PowerPoint</vt:lpstr>
      <vt:lpstr>Apresentação do PowerPoint</vt:lpstr>
      <vt:lpstr>Apresentação do PowerPoint</vt:lpstr>
      <vt:lpstr>Apresentação do PowerPoint</vt:lpstr>
      <vt:lpstr>Desenvolvimento</vt:lpstr>
      <vt:lpstr>Metodologia</vt:lpstr>
      <vt:lpstr>Apresentação do PowerPoint</vt:lpstr>
      <vt:lpstr>Apresentação do PowerPoint</vt:lpstr>
      <vt:lpstr>Desenvolvimento</vt:lpstr>
      <vt:lpstr>Apresentação do PowerPoint</vt:lpstr>
      <vt:lpstr>Apresentação do PowerPoint</vt:lpstr>
      <vt:lpstr>Pré-cenário 1</vt:lpstr>
      <vt:lpstr>Pré-cenário 1</vt:lpstr>
      <vt:lpstr>Cenário 1</vt:lpstr>
      <vt:lpstr>Cenário 1</vt:lpstr>
      <vt:lpstr>Pré-cenário 2</vt:lpstr>
      <vt:lpstr>Pré-cenário 2</vt:lpstr>
      <vt:lpstr>Cenário 2</vt:lpstr>
      <vt:lpstr>Cenário 2</vt:lpstr>
      <vt:lpstr>Apresentação do PowerPoint</vt:lpstr>
      <vt:lpstr>Apresentação do PowerPoint</vt:lpstr>
      <vt:lpstr>Conclusões</vt:lpstr>
      <vt:lpstr>Obrigado!!!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Victor Hugo Rohden Prudente</dc:creator>
  <cp:lastModifiedBy>Victor Hugo Rohden Prudente</cp:lastModifiedBy>
  <cp:revision>46</cp:revision>
  <dcterms:created xsi:type="dcterms:W3CDTF">2017-06-11T17:39:03Z</dcterms:created>
  <dcterms:modified xsi:type="dcterms:W3CDTF">2017-06-12T04:42:31Z</dcterms:modified>
</cp:coreProperties>
</file>