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9" r:id="rId4"/>
    <p:sldId id="278" r:id="rId5"/>
    <p:sldId id="280" r:id="rId6"/>
    <p:sldId id="281" r:id="rId7"/>
    <p:sldId id="282" r:id="rId8"/>
    <p:sldId id="262" r:id="rId9"/>
    <p:sldId id="258" r:id="rId10"/>
    <p:sldId id="263" r:id="rId11"/>
    <p:sldId id="264" r:id="rId12"/>
    <p:sldId id="265" r:id="rId13"/>
    <p:sldId id="266" r:id="rId14"/>
    <p:sldId id="267" r:id="rId15"/>
    <p:sldId id="25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60" r:id="rId26"/>
    <p:sldId id="261" r:id="rId27"/>
    <p:sldId id="27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14A2-C0AB-4B69-B2D7-3CBE556CB05F}" type="datetimeFigureOut">
              <a:rPr lang="pt-BR"/>
              <a:t>12/06/2017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B774-AE4F-4635-A301-95C2F703A9DF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68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88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81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93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16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02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0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5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96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23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E51C7C-CEA3-4CAA-BE4B-344879E7C377}" type="datetimeFigureOut">
              <a:rPr lang="de-DE" smtClean="0"/>
              <a:t>12.06.2017</a:t>
            </a:fld>
            <a:endParaRPr lang="de-DE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3868014930"/>
              </p:ext>
            </p:extLst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Mapas de Suscetibilidade </a:t>
            </a:r>
            <a:r>
              <a:rPr lang="de-DE" dirty="0" smtClean="0"/>
              <a:t>a </a:t>
            </a:r>
            <a:r>
              <a:rPr lang="de-DE" dirty="0"/>
              <a:t>Inundação para o Município de Iguape - SP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424610199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Caio </a:t>
            </a:r>
            <a:r>
              <a:rPr lang="de-DE" dirty="0" err="1"/>
              <a:t>Arlanche</a:t>
            </a:r>
            <a:r>
              <a:rPr lang="de-DE" dirty="0"/>
              <a:t> Petri</a:t>
            </a:r>
          </a:p>
          <a:p>
            <a:r>
              <a:rPr lang="de-DE" dirty="0"/>
              <a:t>Lucas Maia de Oliveira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40754011"/>
              </p:ext>
            </p:extLst>
          </p:nvPr>
        </p:nvSpPr>
        <p:spPr>
          <a:xfrm>
            <a:off x="609600" y="1973695"/>
            <a:ext cx="10972800" cy="4525963"/>
          </a:xfrm>
        </p:spPr>
        <p:txBody>
          <a:bodyPr vert="horz" anchor="t">
            <a:normAutofit fontScale="92500" lnSpcReduction="10000"/>
          </a:bodyPr>
          <a:lstStyle/>
          <a:p>
            <a:pPr indent="-255905"/>
            <a:r>
              <a:rPr lang="pt-BR" b="1" dirty="0"/>
              <a:t>Limites do Município;</a:t>
            </a:r>
            <a:endParaRPr lang="pt-PT"/>
          </a:p>
          <a:p>
            <a:pPr indent="-255905"/>
            <a:endParaRPr lang="pt-BR" dirty="0">
              <a:cs typeface="Lucida Sans Unicode"/>
            </a:endParaRPr>
          </a:p>
          <a:p>
            <a:pPr indent="-255905"/>
            <a:r>
              <a:rPr lang="pt-BR" b="1" dirty="0"/>
              <a:t>Geração de </a:t>
            </a:r>
            <a:r>
              <a:rPr lang="pt-BR" b="1" dirty="0" err="1"/>
              <a:t>MNTs</a:t>
            </a:r>
            <a:r>
              <a:rPr lang="pt-BR" b="1" dirty="0"/>
              <a:t> e Declividade:</a:t>
            </a:r>
            <a:endParaRPr lang="pt-BR" b="1" dirty="0">
              <a:cs typeface="Lucida Sans Unicode"/>
            </a:endParaRPr>
          </a:p>
          <a:p>
            <a:pPr marL="0" indent="0">
              <a:buNone/>
            </a:pPr>
            <a:r>
              <a:rPr lang="pt-BR" dirty="0"/>
              <a:t>Curvas e Pontos: Criação de superfície TIN (com linhas de quebra), geração de MDE em grade, declividade;</a:t>
            </a:r>
            <a:endParaRPr lang="pt-BR" dirty="0">
              <a:cs typeface="Lucida Sans Unicode"/>
            </a:endParaRPr>
          </a:p>
          <a:p>
            <a:pPr marL="0" indent="0">
              <a:buNone/>
            </a:pPr>
            <a:endParaRPr lang="pt-BR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pt-BR" dirty="0">
                <a:latin typeface="Lucida Sans Unicode"/>
                <a:cs typeface="Lucida Sans Unicode"/>
              </a:rPr>
              <a:t>Escolhemos TIN porque apresenta uma melhor representação de relevos complexos e possibilitam a incorporação de restrições como linhas de crista</a:t>
            </a:r>
            <a:endParaRPr dirty="0">
              <a:latin typeface="Lucida Sans Unicode"/>
              <a:cs typeface="Lucida Sans Unicode"/>
            </a:endParaRPr>
          </a:p>
          <a:p>
            <a:pPr indent="-255905"/>
            <a:endParaRPr lang="pt-BR" dirty="0">
              <a:cs typeface="Lucida Sans Unicode"/>
            </a:endParaRPr>
          </a:p>
          <a:p>
            <a:pPr marL="0" indent="0">
              <a:buNone/>
            </a:pPr>
            <a:r>
              <a:rPr lang="pt-BR" dirty="0"/>
              <a:t>SRTM: Procedimento </a:t>
            </a:r>
            <a:r>
              <a:rPr lang="pt-BR" i="1" dirty="0" err="1"/>
              <a:t>Fill</a:t>
            </a:r>
            <a:r>
              <a:rPr lang="pt-BR" dirty="0"/>
              <a:t>, declividade</a:t>
            </a:r>
            <a:r>
              <a:rPr lang="pt-BR" i="1" dirty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Metodologia: Processamento dos Dados</a:t>
            </a:r>
          </a:p>
        </p:txBody>
      </p:sp>
    </p:spTree>
    <p:extLst>
      <p:ext uri="{BB962C8B-B14F-4D97-AF65-F5344CB8AC3E}">
        <p14:creationId xmlns:p14="http://schemas.microsoft.com/office/powerpoint/2010/main" val="2614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237"/>
          </a:xfrm>
        </p:spPr>
        <p:txBody>
          <a:bodyPr/>
          <a:lstStyle/>
          <a:p>
            <a:r>
              <a:rPr lang="pt-BR" b="1" dirty="0"/>
              <a:t>Ponderação dos Dados:</a:t>
            </a:r>
          </a:p>
          <a:p>
            <a:pPr marL="0" indent="0">
              <a:buNone/>
            </a:pPr>
            <a:r>
              <a:rPr lang="pt-BR" dirty="0"/>
              <a:t>Sistema de pesos para cada dado utilizado: Altitude, Declividade e Uso;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Combinação que mais se alinhou com as características físicas, biológicas e sociais.</a:t>
            </a:r>
          </a:p>
          <a:p>
            <a:pPr marL="0" indent="0" algn="r">
              <a:buNone/>
            </a:pPr>
            <a:r>
              <a:rPr lang="pt-BR" dirty="0"/>
              <a:t> </a:t>
            </a:r>
          </a:p>
          <a:p>
            <a:pPr marL="0" indent="0" algn="r">
              <a:buNone/>
            </a:pPr>
            <a:r>
              <a:rPr lang="pt-BR" sz="2400" dirty="0"/>
              <a:t>Santana </a:t>
            </a:r>
            <a:r>
              <a:rPr lang="pt-BR" sz="2400" i="1" dirty="0"/>
              <a:t>et al</a:t>
            </a:r>
            <a:r>
              <a:rPr lang="pt-BR" sz="2400" dirty="0"/>
              <a:t>., </a:t>
            </a:r>
            <a:r>
              <a:rPr lang="pt-BR" sz="2400" dirty="0" smtClean="0"/>
              <a:t>2014 </a:t>
            </a:r>
            <a:r>
              <a:rPr lang="pt-BR" sz="2400" dirty="0" smtClean="0"/>
              <a:t>e </a:t>
            </a:r>
            <a:r>
              <a:rPr lang="pt-BR" sz="2400" dirty="0" smtClean="0"/>
              <a:t>Freitas </a:t>
            </a:r>
            <a:r>
              <a:rPr lang="pt-BR" sz="2400" i="1" dirty="0"/>
              <a:t>et al, </a:t>
            </a:r>
            <a:r>
              <a:rPr lang="pt-BR" sz="2400" dirty="0" smtClean="0"/>
              <a:t>2012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Metodologia: Criação doa Mapas</a:t>
            </a:r>
          </a:p>
        </p:txBody>
      </p:sp>
    </p:spTree>
    <p:extLst>
      <p:ext uri="{BB962C8B-B14F-4D97-AF65-F5344CB8AC3E}">
        <p14:creationId xmlns:p14="http://schemas.microsoft.com/office/powerpoint/2010/main" val="40175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8" y="1302472"/>
            <a:ext cx="8531945" cy="17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Metodologia: Criação dos Mapas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0" y="2856646"/>
            <a:ext cx="8348786" cy="201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86" y="4771658"/>
            <a:ext cx="8086834" cy="22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9" y="2356338"/>
            <a:ext cx="11291299" cy="28004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9279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Metodologia: Criação dos Mapas</a:t>
            </a:r>
          </a:p>
        </p:txBody>
      </p:sp>
    </p:spTree>
    <p:extLst>
      <p:ext uri="{BB962C8B-B14F-4D97-AF65-F5344CB8AC3E}">
        <p14:creationId xmlns:p14="http://schemas.microsoft.com/office/powerpoint/2010/main" val="12337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2579078"/>
            <a:ext cx="11465169" cy="240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Metodologia: Comparação</a:t>
            </a:r>
          </a:p>
        </p:txBody>
      </p:sp>
    </p:spTree>
    <p:extLst>
      <p:ext uri="{BB962C8B-B14F-4D97-AF65-F5344CB8AC3E}">
        <p14:creationId xmlns:p14="http://schemas.microsoft.com/office/powerpoint/2010/main" val="35404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78894498"/>
              </p:ext>
            </p:extLst>
          </p:nvPr>
        </p:nvSpPr>
        <p:spPr>
          <a:xfrm>
            <a:off x="779585" y="2627681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Resultados Parciais</a:t>
            </a:r>
          </a:p>
        </p:txBody>
      </p:sp>
    </p:spTree>
    <p:extLst>
      <p:ext uri="{BB962C8B-B14F-4D97-AF65-F5344CB8AC3E}">
        <p14:creationId xmlns:p14="http://schemas.microsoft.com/office/powerpoint/2010/main" val="79612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666038955"/>
              </p:ext>
            </p:extLst>
          </p:nvPr>
        </p:nvSpPr>
        <p:spPr/>
        <p:txBody>
          <a:bodyPr vert="horz" anchor="t">
            <a:normAutofit/>
          </a:bodyPr>
          <a:lstStyle/>
          <a:p>
            <a:pPr indent="-255905"/>
            <a:endParaRPr lang="pt-BR" dirty="0">
              <a:cs typeface="Lucida Sans Unicode"/>
            </a:endParaRPr>
          </a:p>
          <a:p>
            <a:pPr indent="-255905"/>
            <a:r>
              <a:rPr lang="pt-BR" dirty="0">
                <a:latin typeface="Lucida Sans Unicode"/>
                <a:cs typeface="Lucida Sans Unicode"/>
              </a:rPr>
              <a:t>Entende-se inundação como a elevação do nível de água de um corpo hídrico para além do seu nível normal</a:t>
            </a:r>
            <a:endParaRPr lang="pt-PT" dirty="0">
              <a:latin typeface="Lucida Sans Unicode"/>
              <a:cs typeface="Lucida Sans Unicode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r>
              <a:rPr lang="pt-BR" dirty="0">
                <a:latin typeface="Lucida Sans Unicode"/>
                <a:cs typeface="Lucida Sans Unicode"/>
              </a:rPr>
              <a:t>Litorâneas</a:t>
            </a: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r>
              <a:rPr lang="pt-BR" dirty="0">
                <a:latin typeface="Lucida Sans Unicode"/>
                <a:cs typeface="Lucida Sans Unicode"/>
              </a:rPr>
              <a:t>Continentais</a:t>
            </a:r>
          </a:p>
          <a:p>
            <a:pPr indent="-255905"/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166869422"/>
              </p:ext>
            </p:extLst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2337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5" y="2532185"/>
            <a:ext cx="10226987" cy="30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Resultados Finais</a:t>
            </a:r>
          </a:p>
        </p:txBody>
      </p:sp>
    </p:spTree>
    <p:extLst>
      <p:ext uri="{BB962C8B-B14F-4D97-AF65-F5344CB8AC3E}">
        <p14:creationId xmlns:p14="http://schemas.microsoft.com/office/powerpoint/2010/main" val="1194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031" y="2768356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Resultados Finais</a:t>
            </a:r>
          </a:p>
        </p:txBody>
      </p:sp>
    </p:spTree>
    <p:extLst>
      <p:ext uri="{BB962C8B-B14F-4D97-AF65-F5344CB8AC3E}">
        <p14:creationId xmlns:p14="http://schemas.microsoft.com/office/powerpoint/2010/main" val="325481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9877"/>
            <a:ext cx="10515600" cy="4817086"/>
          </a:xfrm>
        </p:spPr>
        <p:txBody>
          <a:bodyPr>
            <a:normAutofit fontScale="92500"/>
          </a:bodyPr>
          <a:lstStyle/>
          <a:p>
            <a:r>
              <a:rPr lang="pt-BR" dirty="0"/>
              <a:t>Importante ferramenta para o planejamento ambiental;</a:t>
            </a:r>
          </a:p>
          <a:p>
            <a:endParaRPr lang="pt-BR" dirty="0"/>
          </a:p>
          <a:p>
            <a:r>
              <a:rPr lang="pt-BR" dirty="0"/>
              <a:t>Pertinente que toda a informação tenha confiabilidade e qualidade;</a:t>
            </a:r>
          </a:p>
          <a:p>
            <a:endParaRPr lang="pt-BR" dirty="0"/>
          </a:p>
          <a:p>
            <a:r>
              <a:rPr lang="pt-BR" dirty="0"/>
              <a:t>A variação na fonte dos dados utilizados pode criar incerteza;</a:t>
            </a:r>
          </a:p>
          <a:p>
            <a:endParaRPr lang="pt-BR" dirty="0"/>
          </a:p>
          <a:p>
            <a:r>
              <a:rPr lang="pt-BR" dirty="0"/>
              <a:t>Os dados topográficos utilizados provêm de fontes confiáveis;</a:t>
            </a:r>
          </a:p>
          <a:p>
            <a:endParaRPr lang="pt-BR" dirty="0"/>
          </a:p>
          <a:p>
            <a:r>
              <a:rPr lang="pt-BR" dirty="0"/>
              <a:t>Boa capacidade de interpretação da informação;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66940110"/>
              </p:ext>
            </p:extLst>
          </p:nvPr>
        </p:nvSpPr>
        <p:spPr>
          <a:xfrm>
            <a:off x="826476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86374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399" y="961292"/>
            <a:ext cx="11898923" cy="5767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FREITAS, D. F.; MARTINS, I. V. F.; TULER, V. O.; SANTOS, G. M. A. D. A. D; SANTOS, A.R. Vulnerabilidade para a Ocorrência de </a:t>
            </a:r>
            <a:r>
              <a:rPr lang="pt-BR" sz="2000" dirty="0" err="1"/>
              <a:t>Fasciolose</a:t>
            </a:r>
            <a:r>
              <a:rPr lang="pt-BR" sz="2000" dirty="0"/>
              <a:t> na Área Experimental do Instituto Federal de Educação, Ciência e Tecnologia do Espírito Santo, IFES, Alegre, ES. </a:t>
            </a:r>
            <a:r>
              <a:rPr lang="pt-BR" sz="2000" b="1" dirty="0"/>
              <a:t>Instituto Biológico</a:t>
            </a:r>
            <a:r>
              <a:rPr lang="pt-BR" sz="2000" dirty="0"/>
              <a:t>, São Paulo, v.79, n.4, p.533-540, out./dez., 2012.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SAATY, T. L. How to make a decision: the analytic hierarchy process. </a:t>
            </a:r>
            <a:r>
              <a:rPr lang="en-US" sz="2000" b="1" dirty="0"/>
              <a:t>European journal of operational research</a:t>
            </a:r>
            <a:r>
              <a:rPr lang="en-US" sz="2000" dirty="0"/>
              <a:t>, v. 48, n. 1, p. 9-26, 1990.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pt-BR" sz="2000" dirty="0"/>
              <a:t>SANTANA, F.C.; RIBEIRO, W.C.; PAULINO, G.M.; GOMES, M.A. Mapeamento das Áreas de Risco de Inundação no Município de João Monlevade - MG, com a Utilização de Sistemas de Informações Geográficas. In: V Congresso Brasileiro de Gestão Ambiental, 1., 2014, Belo Horizonte. </a:t>
            </a:r>
            <a:r>
              <a:rPr lang="pt-BR" sz="2000" b="1" dirty="0"/>
              <a:t>Anais... </a:t>
            </a:r>
            <a:r>
              <a:rPr lang="pt-BR" sz="2000" dirty="0"/>
              <a:t>Belo Horizonte: IBEAS, 2014.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72284634"/>
              </p:ext>
            </p:extLst>
          </p:nvPr>
        </p:nvSpPr>
        <p:spPr>
          <a:xfrm>
            <a:off x="826477" y="1"/>
            <a:ext cx="10515600" cy="1019907"/>
          </a:xfrm>
        </p:spPr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14109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64629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89475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717536256"/>
              </p:ext>
            </p:extLst>
          </p:nvPr>
        </p:nvSpPr>
        <p:spPr/>
        <p:txBody>
          <a:bodyPr vert="horz" anchor="t">
            <a:normAutofit/>
          </a:bodyPr>
          <a:lstStyle/>
          <a:p>
            <a:pPr indent="-255905">
              <a:buChar char="•"/>
            </a:pPr>
            <a:r>
              <a:rPr lang="pt-BR" dirty="0">
                <a:cs typeface="Lucida Sans Unicode"/>
              </a:rPr>
              <a:t>As inundações são os desastres naturais mais frequentes e que geram maiores danos ao Brasil, sejam estes naturais, económicos ou em número de mortes. </a:t>
            </a:r>
            <a:r>
              <a:rPr lang="pt-PT" dirty="0">
                <a:cs typeface="Lucida Sans Unicode"/>
              </a:rPr>
              <a:t> </a:t>
            </a:r>
          </a:p>
          <a:p>
            <a:pPr indent="-255905">
              <a:buChar char="•"/>
            </a:pPr>
            <a:r>
              <a:rPr lang="pt-BR" dirty="0">
                <a:cs typeface="Lucida Sans Unicode"/>
              </a:rPr>
              <a:t>No século passado cerca de 60% dos desastres naturais registrados no país foram inundações, com destaque para a região sudeste do pais, atingida por 40% do total de inundações</a:t>
            </a:r>
            <a:endParaRPr dirty="0">
              <a:cs typeface="Lucida Sans Unicode"/>
            </a:endParaRPr>
          </a:p>
          <a:p>
            <a:pPr indent="-255905"/>
            <a:endParaRPr lang="pt-PT" dirty="0">
              <a:cs typeface="Lucida Sans Unicod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89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09970502"/>
              </p:ext>
            </p:extLst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pt-BR" dirty="0">
                <a:latin typeface="Lucida Sans Unicode"/>
                <a:cs typeface="Lucida Sans Unicode"/>
              </a:rPr>
              <a:t>O município de Iguape está localizado na região do Vale do Ribeira, uma região no sudeste do Estado de São Paulo que se caracteriza como a mais pobre do Estado, e esta suscetível aos dois tipos de inundações. Este tem uma área de 1.977,957 km² e uma população de 30.124 habitantes (IBGE, 2017).</a:t>
            </a:r>
            <a:r>
              <a:rPr lang="pt-BR" dirty="0">
                <a:latin typeface="Times New Roman"/>
                <a:cs typeface="Times New Roman"/>
              </a:rPr>
              <a:t> </a:t>
            </a:r>
            <a:endParaRPr lang="pt-PT" dirty="0">
              <a:cs typeface="Lucida Sans Unicode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Descrição da Área</a:t>
            </a:r>
          </a:p>
        </p:txBody>
      </p:sp>
    </p:spTree>
    <p:extLst>
      <p:ext uri="{BB962C8B-B14F-4D97-AF65-F5344CB8AC3E}">
        <p14:creationId xmlns:p14="http://schemas.microsoft.com/office/powerpoint/2010/main" val="7114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localizaça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8063" y="-44051"/>
            <a:ext cx="7131492" cy="6984113"/>
          </a:xfrm>
        </p:spPr>
      </p:pic>
    </p:spTree>
    <p:extLst>
      <p:ext uri="{BB962C8B-B14F-4D97-AF65-F5344CB8AC3E}">
        <p14:creationId xmlns:p14="http://schemas.microsoft.com/office/powerpoint/2010/main" val="1023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457200"/>
            <a:ext cx="8712868" cy="279580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475" y="4017105"/>
            <a:ext cx="9461550" cy="22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638" y="111176"/>
            <a:ext cx="9065568" cy="6600774"/>
          </a:xfrm>
        </p:spPr>
      </p:pic>
    </p:spTree>
    <p:extLst>
      <p:ext uri="{BB962C8B-B14F-4D97-AF65-F5344CB8AC3E}">
        <p14:creationId xmlns:p14="http://schemas.microsoft.com/office/powerpoint/2010/main" val="36866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Identificar as diferenças nos mapas de suscetibilidade à inundação ao aplicar o mesmo método de análise de dados em modelos digitais de elevação diferentes: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MDE elaborado a partir das curvas de níveis do SIGRB</a:t>
            </a:r>
          </a:p>
          <a:p>
            <a:endParaRPr lang="pt-BR" dirty="0"/>
          </a:p>
          <a:p>
            <a:r>
              <a:rPr lang="pt-BR" dirty="0"/>
              <a:t>SRTM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5012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3" y="1395046"/>
            <a:ext cx="11699631" cy="53574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Sistema de Informações Geográficas da Bacia do Ribeira de Iguape e Litoral Sul do CBH – RB (SIG-RB):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Limites Municipais (vetorial); </a:t>
            </a:r>
          </a:p>
          <a:p>
            <a:r>
              <a:rPr lang="pt-BR" dirty="0"/>
              <a:t>Hidrografia (vetorial); </a:t>
            </a:r>
          </a:p>
          <a:p>
            <a:r>
              <a:rPr lang="pt-BR" dirty="0"/>
              <a:t>Curvas de Nível (vetorial); </a:t>
            </a:r>
          </a:p>
          <a:p>
            <a:r>
              <a:rPr lang="pt-BR" dirty="0"/>
              <a:t>Pontos Cotados (vetorial); </a:t>
            </a:r>
          </a:p>
          <a:p>
            <a:r>
              <a:rPr lang="pt-BR" dirty="0"/>
              <a:t>Uso da Terra (vetorial).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SRTM (</a:t>
            </a:r>
            <a:r>
              <a:rPr lang="en-US" i="1" dirty="0"/>
              <a:t>Shuttle Radar Topography Mission</a:t>
            </a:r>
            <a:r>
              <a:rPr lang="en-US" dirty="0"/>
              <a:t>) :</a:t>
            </a:r>
          </a:p>
          <a:p>
            <a:pPr marL="0" indent="0">
              <a:buNone/>
            </a:pPr>
            <a:endParaRPr lang="en-US" dirty="0"/>
          </a:p>
          <a:p>
            <a:r>
              <a:rPr lang="pt-BR" dirty="0" err="1"/>
              <a:t>TopoData</a:t>
            </a:r>
            <a:r>
              <a:rPr lang="pt-BR" dirty="0"/>
              <a:t>;</a:t>
            </a:r>
          </a:p>
          <a:p>
            <a:r>
              <a:rPr lang="pt-BR" dirty="0"/>
              <a:t>Cena correspondente à região do município.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06517486"/>
              </p:ext>
            </p:extLst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Metodologia: Obtenção dos Dados </a:t>
            </a:r>
          </a:p>
        </p:txBody>
      </p:sp>
    </p:spTree>
    <p:extLst>
      <p:ext uri="{BB962C8B-B14F-4D97-AF65-F5344CB8AC3E}">
        <p14:creationId xmlns:p14="http://schemas.microsoft.com/office/powerpoint/2010/main" val="35362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559</Words>
  <Application>Microsoft Office PowerPoint</Application>
  <PresentationFormat>Personalizar</PresentationFormat>
  <Paragraphs>86</Paragraphs>
  <Slides>27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Mapas de Suscetibilidade a Inundação para o Município de Iguape - SP</vt:lpstr>
      <vt:lpstr>Introdução</vt:lpstr>
      <vt:lpstr>Apresentação do PowerPoint</vt:lpstr>
      <vt:lpstr>Descrição da Área</vt:lpstr>
      <vt:lpstr>Apresentação do PowerPoint</vt:lpstr>
      <vt:lpstr>Apresentação do PowerPoint</vt:lpstr>
      <vt:lpstr>Apresentação do PowerPoint</vt:lpstr>
      <vt:lpstr>Objetivo</vt:lpstr>
      <vt:lpstr>Metodologia: Obtenção dos Dados </vt:lpstr>
      <vt:lpstr>Metodologia: Processamento dos Dados</vt:lpstr>
      <vt:lpstr>Metodologia: Criação doa Mapas</vt:lpstr>
      <vt:lpstr>Metodologia: Criação dos Mapas</vt:lpstr>
      <vt:lpstr>Metodologia: Criação dos Mapas</vt:lpstr>
      <vt:lpstr>Metodologia: Comparação</vt:lpstr>
      <vt:lpstr>Resultados Parciais</vt:lpstr>
      <vt:lpstr>Apresentação do PowerPoint</vt:lpstr>
      <vt:lpstr>Apresentação do PowerPoint</vt:lpstr>
      <vt:lpstr>Apresentação do PowerPoint</vt:lpstr>
      <vt:lpstr>Apresentação do PowerPoint</vt:lpstr>
      <vt:lpstr>Resultados Finais</vt:lpstr>
      <vt:lpstr>Resultados Finais</vt:lpstr>
      <vt:lpstr>Apresentação do PowerPoint</vt:lpstr>
      <vt:lpstr>Apresentação do PowerPoint</vt:lpstr>
      <vt:lpstr>Apresentação do PowerPoint</vt:lpstr>
      <vt:lpstr>Conclusão</vt:lpstr>
      <vt:lpstr>Referências</vt:lpstr>
      <vt:lpstr>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 de Suscetibilidade à Inundação para o Município de Iguape - SP</dc:title>
  <dc:creator/>
  <cp:lastModifiedBy/>
  <cp:revision>5</cp:revision>
  <dcterms:created xsi:type="dcterms:W3CDTF">2012-07-30T23:50:35Z</dcterms:created>
  <dcterms:modified xsi:type="dcterms:W3CDTF">2017-06-12T15:54:44Z</dcterms:modified>
</cp:coreProperties>
</file>