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65" r:id="rId3"/>
    <p:sldId id="266" r:id="rId4"/>
    <p:sldId id="270" r:id="rId5"/>
    <p:sldId id="271" r:id="rId6"/>
    <p:sldId id="273" r:id="rId7"/>
    <p:sldId id="281" r:id="rId8"/>
    <p:sldId id="282" r:id="rId9"/>
    <p:sldId id="283" r:id="rId10"/>
    <p:sldId id="280" r:id="rId11"/>
    <p:sldId id="284" r:id="rId12"/>
    <p:sldId id="293" r:id="rId13"/>
    <p:sldId id="294" r:id="rId14"/>
    <p:sldId id="295" r:id="rId15"/>
    <p:sldId id="292" r:id="rId16"/>
    <p:sldId id="285" r:id="rId17"/>
    <p:sldId id="286" r:id="rId18"/>
    <p:sldId id="287" r:id="rId19"/>
    <p:sldId id="288" r:id="rId20"/>
    <p:sldId id="289" r:id="rId21"/>
    <p:sldId id="290" r:id="rId22"/>
    <p:sldId id="291" r:id="rId23"/>
    <p:sldId id="260" r:id="rId24"/>
    <p:sldId id="261"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0" autoAdjust="0"/>
  </p:normalViewPr>
  <p:slideViewPr>
    <p:cSldViewPr>
      <p:cViewPr>
        <p:scale>
          <a:sx n="70" d="100"/>
          <a:sy n="70" d="100"/>
        </p:scale>
        <p:origin x="-13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8CA3-421C-42A6-9AB5-4C1A06547025}" type="datetimeFigureOut">
              <a:rPr lang="pt-BR" smtClean="0"/>
              <a:pPr/>
              <a:t>20/12/2017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539B6-BCCE-44A9-A00B-2F2FE54EB680}" type="slidenum">
              <a:rPr lang="pt-BR" smtClean="0"/>
              <a:pPr/>
              <a:t>‹nº›</a:t>
            </a:fld>
            <a:endParaRPr lang="pt-BR"/>
          </a:p>
        </p:txBody>
      </p:sp>
    </p:spTree>
    <p:extLst>
      <p:ext uri="{BB962C8B-B14F-4D97-AF65-F5344CB8AC3E}">
        <p14:creationId xmlns:p14="http://schemas.microsoft.com/office/powerpoint/2010/main" val="1236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Wingdings" panose="05000000000000000000" pitchFamily="2" charset="2"/>
              <a:buNone/>
            </a:pPr>
            <a:r>
              <a:rPr lang="pt-BR" baseline="0" dirty="0" smtClean="0"/>
              <a:t>Luzes noturnas é um indicador de extensão urbana e </a:t>
            </a:r>
            <a:r>
              <a:rPr lang="pt-BR" baseline="0" dirty="0" err="1" smtClean="0"/>
              <a:t>atvdd</a:t>
            </a:r>
            <a:r>
              <a:rPr lang="pt-BR" baseline="0" dirty="0" smtClean="0"/>
              <a:t> humana</a:t>
            </a:r>
          </a:p>
          <a:p>
            <a:pPr marL="0" indent="0">
              <a:buFont typeface="Wingdings" panose="05000000000000000000" pitchFamily="2" charset="2"/>
              <a:buNone/>
            </a:pPr>
            <a:endParaRPr lang="pt-BR" baseline="0"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a:t>
            </a:fld>
            <a:endParaRPr lang="pt-BR"/>
          </a:p>
        </p:txBody>
      </p:sp>
    </p:spTree>
    <p:extLst>
      <p:ext uri="{BB962C8B-B14F-4D97-AF65-F5344CB8AC3E}">
        <p14:creationId xmlns:p14="http://schemas.microsoft.com/office/powerpoint/2010/main" val="10636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13</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AIC ta maior e o R² não está tão</a:t>
            </a:r>
            <a:r>
              <a:rPr lang="pt-BR" baseline="0" dirty="0" smtClean="0"/>
              <a:t> maior assim</a:t>
            </a:r>
          </a:p>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14</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15</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Teste indica </a:t>
            </a:r>
            <a:r>
              <a:rPr lang="pt-BR" dirty="0" err="1" smtClean="0"/>
              <a:t>heterocedasticidade</a:t>
            </a:r>
            <a:endParaRPr lang="pt-BR" dirty="0" smtClean="0"/>
          </a:p>
          <a:p>
            <a:r>
              <a:rPr lang="pt-BR" dirty="0" smtClean="0"/>
              <a:t>Dados não são normais – partiu</a:t>
            </a:r>
            <a:r>
              <a:rPr lang="pt-BR" baseline="0" dirty="0" smtClean="0"/>
              <a:t> do pressuposto da linearidade e prosseguiu a análise</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16</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17</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Onde o Beta1</a:t>
            </a:r>
            <a:r>
              <a:rPr lang="pt-BR" baseline="0" dirty="0" smtClean="0"/>
              <a:t> estimado é maior, indica maior adensamento</a:t>
            </a:r>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18</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UrbTotal</a:t>
            </a:r>
            <a:r>
              <a:rPr lang="pt-BR" dirty="0" smtClean="0"/>
              <a:t> com Luzes – R² = 0.630</a:t>
            </a:r>
          </a:p>
          <a:p>
            <a:r>
              <a:rPr lang="pt-BR" dirty="0" smtClean="0"/>
              <a:t>UD</a:t>
            </a:r>
            <a:r>
              <a:rPr lang="pt-BR" baseline="0" dirty="0" smtClean="0"/>
              <a:t> com Luzes – R² = 0,398</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19</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Avaliou-se</a:t>
            </a:r>
            <a:r>
              <a:rPr lang="pt-BR" baseline="0" dirty="0" smtClean="0"/>
              <a:t> somando as área consideradas urbanas e com as </a:t>
            </a:r>
            <a:r>
              <a:rPr lang="pt-BR" baseline="0" dirty="0" err="1" smtClean="0"/>
              <a:t>variaveis</a:t>
            </a:r>
            <a:r>
              <a:rPr lang="pt-BR" baseline="0" dirty="0" smtClean="0"/>
              <a:t> individualmente, e com as </a:t>
            </a:r>
            <a:r>
              <a:rPr lang="pt-BR" baseline="0" dirty="0" err="1" smtClean="0"/>
              <a:t>variaveis</a:t>
            </a:r>
            <a:r>
              <a:rPr lang="pt-BR" baseline="0" dirty="0" smtClean="0"/>
              <a:t> individuais o R² ficou melhor, usou-se essa.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20</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a:t>
            </a:fld>
            <a:endParaRPr lang="pt-BR"/>
          </a:p>
        </p:txBody>
      </p:sp>
    </p:spTree>
    <p:extLst>
      <p:ext uri="{BB962C8B-B14F-4D97-AF65-F5344CB8AC3E}">
        <p14:creationId xmlns:p14="http://schemas.microsoft.com/office/powerpoint/2010/main" val="221809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houve</a:t>
            </a:r>
            <a:r>
              <a:rPr lang="pt-BR" baseline="0" dirty="0" smtClean="0"/>
              <a:t> diferença significativa, de modo que ambos os modelos seriam satisfatórios para modelar a estimativa da população. Provavelmente </a:t>
            </a:r>
            <a:r>
              <a:rPr lang="pt-BR" baseline="0" dirty="0" err="1" smtClean="0"/>
              <a:t>pq</a:t>
            </a:r>
            <a:r>
              <a:rPr lang="pt-BR" baseline="0" dirty="0" smtClean="0"/>
              <a:t> a área com dependência espacial não é tão grande assim</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GWR FASE</a:t>
            </a:r>
            <a:r>
              <a:rPr lang="pt-BR" baseline="0" dirty="0" smtClean="0"/>
              <a:t> 1: R²=0,578497; AIC=22003,99</a:t>
            </a:r>
          </a:p>
          <a:p>
            <a:r>
              <a:rPr lang="pt-BR" baseline="0" dirty="0" smtClean="0"/>
              <a:t>GWR FASE2: R²=0,880587; AIC=20345,09</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23</a:t>
            </a:fld>
            <a:endParaRPr lang="pt-BR"/>
          </a:p>
        </p:txBody>
      </p:sp>
    </p:spTree>
    <p:extLst>
      <p:ext uri="{BB962C8B-B14F-4D97-AF65-F5344CB8AC3E}">
        <p14:creationId xmlns:p14="http://schemas.microsoft.com/office/powerpoint/2010/main" val="15408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4</a:t>
            </a:fld>
            <a:endParaRPr lang="pt-BR"/>
          </a:p>
        </p:txBody>
      </p:sp>
    </p:spTree>
    <p:extLst>
      <p:ext uri="{BB962C8B-B14F-4D97-AF65-F5344CB8AC3E}">
        <p14:creationId xmlns:p14="http://schemas.microsoft.com/office/powerpoint/2010/main" val="143075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5</a:t>
            </a:fld>
            <a:endParaRPr lang="pt-BR"/>
          </a:p>
        </p:txBody>
      </p:sp>
    </p:spTree>
    <p:extLst>
      <p:ext uri="{BB962C8B-B14F-4D97-AF65-F5344CB8AC3E}">
        <p14:creationId xmlns:p14="http://schemas.microsoft.com/office/powerpoint/2010/main" val="2165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20 amostras de aquisição</a:t>
            </a:r>
          </a:p>
          <a:p>
            <a:r>
              <a:rPr lang="pt-BR" dirty="0" smtClean="0"/>
              <a:t>Pontos associados às classes e identificado na referência se condizia</a:t>
            </a:r>
            <a:r>
              <a:rPr lang="pt-BR" baseline="0" dirty="0" smtClean="0"/>
              <a:t> com a classe</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6</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7</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realização do modelo de regressão local foi realizada no Software GWR4, no qual foi utilizado uma Função Gaussiana com largura de banda adaptável, isto é, largura menor em áreas com alta densidade de dados e maiores em áreas com menor densidade de dados, cuja largura de banda foi selecionada com auxílio do próprio software que se baseou no menor valor do </a:t>
            </a:r>
            <a:r>
              <a:rPr lang="pt-BR" sz="1200" i="1" kern="1200" dirty="0" err="1" smtClean="0">
                <a:solidFill>
                  <a:schemeClr val="tx1"/>
                </a:solidFill>
                <a:latin typeface="+mn-lt"/>
                <a:ea typeface="+mn-ea"/>
                <a:cs typeface="+mn-cs"/>
              </a:rPr>
              <a:t>Akaike</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Information</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Criterion</a:t>
            </a:r>
            <a:r>
              <a:rPr lang="pt-BR" sz="1200" i="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AICc</a:t>
            </a:r>
            <a:r>
              <a:rPr lang="pt-BR" sz="1200" kern="1200" dirty="0" smtClean="0">
                <a:solidFill>
                  <a:schemeClr val="tx1"/>
                </a:solidFill>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8</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Melhor modelo definido pela comparação dos valores de R² ajustado e AIC</a:t>
            </a:r>
          </a:p>
          <a:p>
            <a:r>
              <a:rPr lang="pt-BR" dirty="0" smtClean="0"/>
              <a:t>R² ajustado</a:t>
            </a:r>
            <a:r>
              <a:rPr lang="pt-BR" baseline="0" dirty="0" smtClean="0"/>
              <a:t> quanto maior seu valor </a:t>
            </a:r>
            <a:r>
              <a:rPr lang="pt-BR" dirty="0" smtClean="0"/>
              <a:t>Melhor habilidade das variáveis explicativas interpretarem as variáveis respostas </a:t>
            </a:r>
          </a:p>
          <a:p>
            <a:r>
              <a:rPr lang="pt-BR" dirty="0" smtClean="0"/>
              <a:t>AIC  quanto</a:t>
            </a:r>
            <a:r>
              <a:rPr lang="pt-BR" baseline="0" dirty="0" smtClean="0"/>
              <a:t> menor, melhor o </a:t>
            </a:r>
            <a:r>
              <a:rPr lang="pt-BR" dirty="0" smtClean="0"/>
              <a:t>Modelo descreve os dados observados</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9</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10</a:t>
            </a:fld>
            <a:endParaRPr lang="pt-BR"/>
          </a:p>
        </p:txBody>
      </p:sp>
    </p:spTree>
    <p:extLst>
      <p:ext uri="{BB962C8B-B14F-4D97-AF65-F5344CB8AC3E}">
        <p14:creationId xmlns:p14="http://schemas.microsoft.com/office/powerpoint/2010/main" val="313459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B6E93FE1-C37D-427E-8B25-8492E8C5A8DD}" type="datetimeFigureOut">
              <a:rPr lang="pt-BR" smtClean="0"/>
              <a:pPr/>
              <a:t>20/12/2017</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7C3A7411-F437-433F-BAB9-27D437CDA7E2}"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B6E93FE1-C37D-427E-8B25-8492E8C5A8DD}" type="datetimeFigureOut">
              <a:rPr lang="pt-BR" smtClean="0"/>
              <a:pPr/>
              <a:t>20/12/2017</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7C3A7411-F437-433F-BAB9-27D437CDA7E2}"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3A7411-F437-433F-BAB9-27D437CDA7E2}"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3A7411-F437-433F-BAB9-27D437CDA7E2}"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3A7411-F437-433F-BAB9-27D437CDA7E2}"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20/12/2017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E93FE1-C37D-427E-8B25-8492E8C5A8DD}" type="datetimeFigureOut">
              <a:rPr lang="pt-BR" smtClean="0"/>
              <a:pPr/>
              <a:t>20/12/2017</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3A7411-F437-433F-BAB9-27D437CDA7E2}"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124744"/>
            <a:ext cx="8568952" cy="1944216"/>
          </a:xfrm>
        </p:spPr>
        <p:style>
          <a:lnRef idx="2">
            <a:schemeClr val="accent1"/>
          </a:lnRef>
          <a:fillRef idx="1">
            <a:schemeClr val="lt1"/>
          </a:fillRef>
          <a:effectRef idx="0">
            <a:schemeClr val="accent1"/>
          </a:effectRef>
          <a:fontRef idx="minor">
            <a:schemeClr val="dk1"/>
          </a:fontRef>
        </p:style>
        <p:txBody>
          <a:bodyPr>
            <a:noAutofit/>
          </a:bodyPr>
          <a:lstStyle/>
          <a:p>
            <a:pPr algn="ctr"/>
            <a:r>
              <a:rPr lang="pt-BR" sz="2400" dirty="0"/>
              <a:t>ANÁLISE DO USO DOS DADOS DE LUZES NOTURNAS </a:t>
            </a:r>
            <a:r>
              <a:rPr lang="pt-BR" sz="2400" dirty="0" smtClean="0"/>
              <a:t>PARA ESTIMATIVA </a:t>
            </a:r>
            <a:r>
              <a:rPr lang="pt-BR" sz="2400" dirty="0"/>
              <a:t>E DISTRIBUIÇÃO ESPACIAL </a:t>
            </a:r>
            <a:r>
              <a:rPr lang="pt-BR" sz="2400" dirty="0" smtClean="0"/>
              <a:t>DA POPULAÇÃO: ESTUDO PARA A REGIÃO METROPOLITANA DO VALE DO PARAÍBA E LITORAL NORTE, SÃO PAULO, BRASIL. </a:t>
            </a:r>
          </a:p>
        </p:txBody>
      </p:sp>
      <p:sp>
        <p:nvSpPr>
          <p:cNvPr id="3" name="Subtítulo 2"/>
          <p:cNvSpPr>
            <a:spLocks noGrp="1"/>
          </p:cNvSpPr>
          <p:nvPr>
            <p:ph type="subTitle" idx="1"/>
          </p:nvPr>
        </p:nvSpPr>
        <p:spPr>
          <a:xfrm>
            <a:off x="1331640" y="3717032"/>
            <a:ext cx="6858000" cy="1080120"/>
          </a:xfrm>
        </p:spPr>
        <p:txBody>
          <a:bodyPr>
            <a:noAutofit/>
          </a:bodyPr>
          <a:lstStyle/>
          <a:p>
            <a:r>
              <a:rPr lang="pt-BR" sz="1800" dirty="0" smtClean="0">
                <a:solidFill>
                  <a:schemeClr val="tx1"/>
                </a:solidFill>
              </a:rPr>
              <a:t>Ana </a:t>
            </a:r>
            <a:r>
              <a:rPr lang="pt-BR" sz="1800" dirty="0">
                <a:solidFill>
                  <a:schemeClr val="tx1"/>
                </a:solidFill>
              </a:rPr>
              <a:t>Carolina de Faria Santos – </a:t>
            </a:r>
            <a:r>
              <a:rPr lang="pt-BR" sz="1800" dirty="0" smtClean="0">
                <a:solidFill>
                  <a:schemeClr val="tx1"/>
                </a:solidFill>
              </a:rPr>
              <a:t>138592</a:t>
            </a:r>
          </a:p>
          <a:p>
            <a:r>
              <a:rPr lang="pt-BR" sz="1800" dirty="0" smtClean="0">
                <a:solidFill>
                  <a:schemeClr val="tx1"/>
                </a:solidFill>
              </a:rPr>
              <a:t>ana.faria@inpe.br</a:t>
            </a:r>
          </a:p>
        </p:txBody>
      </p:sp>
      <p:pic>
        <p:nvPicPr>
          <p:cNvPr id="5" name="Imagem 4"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4" name="CaixaDeTexto 3"/>
          <p:cNvSpPr txBox="1"/>
          <p:nvPr/>
        </p:nvSpPr>
        <p:spPr>
          <a:xfrm>
            <a:off x="1187624" y="5085184"/>
            <a:ext cx="6088398" cy="646331"/>
          </a:xfrm>
          <a:prstGeom prst="rect">
            <a:avLst/>
          </a:prstGeom>
          <a:noFill/>
        </p:spPr>
        <p:txBody>
          <a:bodyPr wrap="none" rtlCol="0">
            <a:spAutoFit/>
          </a:bodyPr>
          <a:lstStyle/>
          <a:p>
            <a:r>
              <a:rPr lang="pt-BR" dirty="0" smtClean="0"/>
              <a:t>Análise Espacial de Dados Geográficos – SER301</a:t>
            </a:r>
            <a:endParaRPr lang="pt-BR" dirty="0"/>
          </a:p>
          <a:p>
            <a:r>
              <a:rPr lang="pt-BR" dirty="0"/>
              <a:t>Dr. </a:t>
            </a:r>
            <a:r>
              <a:rPr lang="pt-BR" dirty="0" smtClean="0"/>
              <a:t>Antonio Miguel V. Monteiro e Dr. Eduardo G. Camargo</a:t>
            </a:r>
            <a:endParaRPr lang="pt-BR" dirty="0"/>
          </a:p>
        </p:txBody>
      </p:sp>
    </p:spTree>
    <p:extLst>
      <p:ext uri="{BB962C8B-B14F-4D97-AF65-F5344CB8AC3E}">
        <p14:creationId xmlns:p14="http://schemas.microsoft.com/office/powerpoint/2010/main" val="308892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p:txBody>
      </p:sp>
      <p:pic>
        <p:nvPicPr>
          <p:cNvPr id="8193" name="Picture 1" descr="C:\Users\cristina\Desktop\AE\UsoSolo\UsoSolo2012.jpg"/>
          <p:cNvPicPr>
            <a:picLocks noChangeAspect="1" noChangeArrowheads="1"/>
          </p:cNvPicPr>
          <p:nvPr/>
        </p:nvPicPr>
        <p:blipFill>
          <a:blip r:embed="rId4" cstate="print"/>
          <a:srcRect l="4490" t="4237" r="4212" b="7197"/>
          <a:stretch>
            <a:fillRect/>
          </a:stretch>
        </p:blipFill>
        <p:spPr bwMode="auto">
          <a:xfrm>
            <a:off x="899592" y="332656"/>
            <a:ext cx="4392488" cy="6021288"/>
          </a:xfrm>
          <a:prstGeom prst="rect">
            <a:avLst/>
          </a:prstGeom>
          <a:noFill/>
        </p:spPr>
      </p:pic>
      <p:pic>
        <p:nvPicPr>
          <p:cNvPr id="8194" name="Picture 2"/>
          <p:cNvPicPr>
            <a:picLocks noChangeAspect="1" noChangeArrowheads="1"/>
          </p:cNvPicPr>
          <p:nvPr/>
        </p:nvPicPr>
        <p:blipFill>
          <a:blip r:embed="rId5" cstate="print"/>
          <a:srcRect/>
          <a:stretch>
            <a:fillRect/>
          </a:stretch>
        </p:blipFill>
        <p:spPr bwMode="auto">
          <a:xfrm>
            <a:off x="1043608" y="1340768"/>
            <a:ext cx="7704855" cy="4622914"/>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3"/>
                                        </p:tgtEl>
                                        <p:attrNameLst>
                                          <p:attrName>ppt_x</p:attrName>
                                        </p:attrNameLst>
                                      </p:cBhvr>
                                      <p:tavLst>
                                        <p:tav tm="0">
                                          <p:val>
                                            <p:strVal val="ppt_x"/>
                                          </p:val>
                                        </p:tav>
                                        <p:tav tm="100000">
                                          <p:val>
                                            <p:strVal val="ppt_x"/>
                                          </p:val>
                                        </p:tav>
                                      </p:tavLst>
                                    </p:anim>
                                    <p:anim calcmode="lin" valueType="num">
                                      <p:cBhvr additive="base">
                                        <p:cTn id="7" dur="500"/>
                                        <p:tgtEl>
                                          <p:spTgt spid="8193"/>
                                        </p:tgtEl>
                                        <p:attrNameLst>
                                          <p:attrName>ppt_y</p:attrName>
                                        </p:attrNameLst>
                                      </p:cBhvr>
                                      <p:tavLst>
                                        <p:tav tm="0">
                                          <p:val>
                                            <p:strVal val="ppt_y"/>
                                          </p:val>
                                        </p:tav>
                                        <p:tav tm="100000">
                                          <p:val>
                                            <p:strVal val="1+ppt_h/2"/>
                                          </p:val>
                                        </p:tav>
                                      </p:tavLst>
                                    </p:anim>
                                    <p:set>
                                      <p:cBhvr>
                                        <p:cTn id="8" dur="1" fill="hold">
                                          <p:stCondLst>
                                            <p:cond delay="499"/>
                                          </p:stCondLst>
                                        </p:cTn>
                                        <p:tgtEl>
                                          <p:spTgt spid="819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0,835</a:t>
            </a:r>
            <a:endParaRPr lang="pt-BR"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0966" name="Picture 6" descr="C:\Users\cristina\Desktop\AE\FASE 1\1ANALISE EXPLORATÓRIA\SCATTER RMVPLN.png"/>
          <p:cNvPicPr>
            <a:picLocks noChangeAspect="1" noChangeArrowheads="1"/>
          </p:cNvPicPr>
          <p:nvPr/>
        </p:nvPicPr>
        <p:blipFill>
          <a:blip r:embed="rId4" cstate="print"/>
          <a:srcRect b="17670"/>
          <a:stretch>
            <a:fillRect/>
          </a:stretch>
        </p:blipFill>
        <p:spPr bwMode="auto">
          <a:xfrm>
            <a:off x="467544" y="1628800"/>
            <a:ext cx="4383757" cy="4320480"/>
          </a:xfrm>
          <a:prstGeom prst="rect">
            <a:avLst/>
          </a:prstGeom>
          <a:noFill/>
        </p:spPr>
      </p:pic>
      <p:pic>
        <p:nvPicPr>
          <p:cNvPr id="40967" name="Picture 7" descr="C:\Users\cristina\Desktop\AE\FASE 1\1ANALISE EXPLORATÓRIA\HISTO_POP_RMVPLN.png"/>
          <p:cNvPicPr>
            <a:picLocks noChangeAspect="1" noChangeArrowheads="1"/>
          </p:cNvPicPr>
          <p:nvPr/>
        </p:nvPicPr>
        <p:blipFill>
          <a:blip r:embed="rId5" cstate="print"/>
          <a:srcRect/>
          <a:stretch>
            <a:fillRect/>
          </a:stretch>
        </p:blipFill>
        <p:spPr bwMode="auto">
          <a:xfrm>
            <a:off x="5148064" y="1196752"/>
            <a:ext cx="3164469" cy="2378770"/>
          </a:xfrm>
          <a:prstGeom prst="rect">
            <a:avLst/>
          </a:prstGeom>
          <a:noFill/>
        </p:spPr>
      </p:pic>
      <p:pic>
        <p:nvPicPr>
          <p:cNvPr id="40968" name="Picture 8" descr="C:\Users\cristina\Desktop\AE\FASE 1\1ANALISE EXPLORATÓRIA\HISTO_LUZ_RMVPLN.png"/>
          <p:cNvPicPr>
            <a:picLocks noChangeAspect="1" noChangeArrowheads="1"/>
          </p:cNvPicPr>
          <p:nvPr/>
        </p:nvPicPr>
        <p:blipFill>
          <a:blip r:embed="rId6" cstate="print"/>
          <a:srcRect/>
          <a:stretch>
            <a:fillRect/>
          </a:stretch>
        </p:blipFill>
        <p:spPr bwMode="auto">
          <a:xfrm>
            <a:off x="5099840" y="3573016"/>
            <a:ext cx="3643428" cy="2738810"/>
          </a:xfrm>
          <a:prstGeom prst="rect">
            <a:avLst/>
          </a:prstGeom>
          <a:noFill/>
        </p:spPr>
      </p:pic>
      <p:pic>
        <p:nvPicPr>
          <p:cNvPr id="40969" name="Picture 9" descr="C:\Users\cristina\Desktop\AE\FASE 1\1ANALISE EXPLORATÓRIA\RMVPLN5kmPOPLUZCartogramNewFrame.png"/>
          <p:cNvPicPr>
            <a:picLocks noChangeAspect="1" noChangeArrowheads="1"/>
          </p:cNvPicPr>
          <p:nvPr/>
        </p:nvPicPr>
        <p:blipFill>
          <a:blip r:embed="rId7" cstate="print"/>
          <a:srcRect/>
          <a:stretch>
            <a:fillRect/>
          </a:stretch>
        </p:blipFill>
        <p:spPr bwMode="auto">
          <a:xfrm>
            <a:off x="1403648" y="1700808"/>
            <a:ext cx="6326629" cy="4194498"/>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70101"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9154" name="Picture 2"/>
          <p:cNvPicPr>
            <a:picLocks noChangeAspect="1" noChangeArrowheads="1"/>
          </p:cNvPicPr>
          <p:nvPr/>
        </p:nvPicPr>
        <p:blipFill rotWithShape="1">
          <a:blip r:embed="rId4" cstate="print"/>
          <a:srcRect t="29102" b="58385"/>
          <a:stretch/>
        </p:blipFill>
        <p:spPr bwMode="auto">
          <a:xfrm>
            <a:off x="361258" y="1340768"/>
            <a:ext cx="7242848" cy="1008112"/>
          </a:xfrm>
          <a:prstGeom prst="rect">
            <a:avLst/>
          </a:prstGeom>
          <a:noFill/>
          <a:ln w="9525">
            <a:noFill/>
            <a:miter lim="800000"/>
            <a:headEnd/>
            <a:tailEnd/>
          </a:ln>
        </p:spPr>
      </p:pic>
      <p:pic>
        <p:nvPicPr>
          <p:cNvPr id="49155" name="Picture 3" descr="C:\Users\cristina\Desktop\AE\FASE 1\3ANALISE ESPACIAL\RMVPLN5kmPOPLUZScatterNewPlotFrame.png"/>
          <p:cNvPicPr>
            <a:picLocks noChangeAspect="1" noChangeArrowheads="1"/>
          </p:cNvPicPr>
          <p:nvPr/>
        </p:nvPicPr>
        <p:blipFill>
          <a:blip r:embed="rId5" cstate="print"/>
          <a:srcRect b="18614"/>
          <a:stretch>
            <a:fillRect/>
          </a:stretch>
        </p:blipFill>
        <p:spPr bwMode="auto">
          <a:xfrm>
            <a:off x="4924257" y="2420888"/>
            <a:ext cx="3885175" cy="3816424"/>
          </a:xfrm>
          <a:prstGeom prst="rect">
            <a:avLst/>
          </a:prstGeom>
          <a:noFill/>
        </p:spPr>
      </p:pic>
      <p:graphicFrame>
        <p:nvGraphicFramePr>
          <p:cNvPr id="3" name="Tabela 2"/>
          <p:cNvGraphicFramePr>
            <a:graphicFrameLocks noGrp="1"/>
          </p:cNvGraphicFramePr>
          <p:nvPr>
            <p:extLst>
              <p:ext uri="{D42A27DB-BD31-4B8C-83A1-F6EECF244321}">
                <p14:modId xmlns:p14="http://schemas.microsoft.com/office/powerpoint/2010/main" val="2615922249"/>
              </p:ext>
            </p:extLst>
          </p:nvPr>
        </p:nvGraphicFramePr>
        <p:xfrm>
          <a:off x="611560" y="3392408"/>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0,834598</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16140,97</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12</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50179" name="Picture 3" descr="C:\Users\cristina\Desktop\AE\FASE 1\3ANALISE ESPACIAL\RMVPLN5kmPOPLUZLisaScatterPlotRESIDUOS.png"/>
          <p:cNvPicPr>
            <a:picLocks noChangeAspect="1" noChangeArrowheads="1"/>
          </p:cNvPicPr>
          <p:nvPr/>
        </p:nvPicPr>
        <p:blipFill>
          <a:blip r:embed="rId4" cstate="print"/>
          <a:srcRect/>
          <a:stretch>
            <a:fillRect/>
          </a:stretch>
        </p:blipFill>
        <p:spPr bwMode="auto">
          <a:xfrm>
            <a:off x="323528" y="1844824"/>
            <a:ext cx="4288486" cy="4292800"/>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0,048</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196752"/>
            <a:ext cx="4241934" cy="24361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448" y="3732613"/>
            <a:ext cx="4097004" cy="250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rotWithShape="1">
          <a:blip r:embed="rId3" cstate="print"/>
          <a:srcRect t="74564" r="10251"/>
          <a:stretch/>
        </p:blipFill>
        <p:spPr bwMode="auto">
          <a:xfrm>
            <a:off x="864679" y="1596664"/>
            <a:ext cx="7595753" cy="968240"/>
          </a:xfrm>
          <a:prstGeom prst="rect">
            <a:avLst/>
          </a:prstGeom>
          <a:noFill/>
          <a:ln w="9525">
            <a:noFill/>
            <a:miter lim="800000"/>
            <a:headEnd/>
            <a:tailEnd/>
          </a:ln>
        </p:spPr>
      </p:pic>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13</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5" cstate="print"/>
          <a:srcRect/>
          <a:stretch>
            <a:fillRect/>
          </a:stretch>
        </p:blipFill>
        <p:spPr bwMode="auto">
          <a:xfrm>
            <a:off x="5580112" y="620688"/>
            <a:ext cx="511091" cy="503684"/>
          </a:xfrm>
          <a:prstGeom prst="rect">
            <a:avLst/>
          </a:prstGeom>
          <a:noFill/>
          <a:ln w="9525">
            <a:noFill/>
            <a:miter lim="800000"/>
            <a:headEnd/>
            <a:tailEnd/>
          </a:ln>
        </p:spPr>
      </p:pic>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graphicFrame>
        <p:nvGraphicFramePr>
          <p:cNvPr id="14" name="Tabela 13"/>
          <p:cNvGraphicFramePr>
            <a:graphicFrameLocks noGrp="1"/>
          </p:cNvGraphicFramePr>
          <p:nvPr>
            <p:extLst>
              <p:ext uri="{D42A27DB-BD31-4B8C-83A1-F6EECF244321}">
                <p14:modId xmlns:p14="http://schemas.microsoft.com/office/powerpoint/2010/main" val="2164642936"/>
              </p:ext>
            </p:extLst>
          </p:nvPr>
        </p:nvGraphicFramePr>
        <p:xfrm>
          <a:off x="2051720" y="3140968"/>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0,849625</a:t>
                      </a:r>
                      <a:endParaRPr lang="pt-BR" sz="2000" b="1" dirty="0"/>
                    </a:p>
                  </a:txBody>
                  <a:tcPr anchor="ctr"/>
                </a:tc>
                <a:tc>
                  <a:txBody>
                    <a:bodyPr/>
                    <a:lstStyle/>
                    <a:p>
                      <a:pPr algn="ctr"/>
                      <a:r>
                        <a:rPr lang="pt-BR" sz="2000" b="1" dirty="0" smtClean="0"/>
                        <a:t>+0,015</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16085,02</a:t>
                      </a:r>
                      <a:endParaRPr lang="pt-BR" sz="2000" b="1" dirty="0"/>
                    </a:p>
                  </a:txBody>
                  <a:tcPr anchor="ctr"/>
                </a:tc>
                <a:tc>
                  <a:txBody>
                    <a:bodyPr/>
                    <a:lstStyle/>
                    <a:p>
                      <a:pPr algn="ctr"/>
                      <a:r>
                        <a:rPr lang="pt-BR" sz="2000" b="1" dirty="0" smtClean="0"/>
                        <a:t>-55,95</a:t>
                      </a:r>
                      <a:endParaRPr lang="pt-BR" sz="2000" b="1" dirty="0"/>
                    </a:p>
                  </a:txBody>
                  <a:tcPr anchor="ctr"/>
                </a:tc>
              </a:tr>
            </a:tbl>
          </a:graphicData>
        </a:graphic>
      </p:graphicFrame>
      <p:sp>
        <p:nvSpPr>
          <p:cNvPr id="16" name="CaixaDeTexto 15"/>
          <p:cNvSpPr txBox="1"/>
          <p:nvPr/>
        </p:nvSpPr>
        <p:spPr>
          <a:xfrm>
            <a:off x="827584" y="4509120"/>
            <a:ext cx="7632847" cy="1477328"/>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a:t>
            </a:r>
            <a:r>
              <a:rPr lang="pt-BR" dirty="0" smtClean="0"/>
              <a:t>observados</a:t>
            </a:r>
          </a:p>
          <a:p>
            <a:pPr algn="ctr">
              <a:buFont typeface="Wingdings" pitchFamily="2" charset="2"/>
              <a:buChar char="Ø"/>
            </a:pPr>
            <a:endParaRPr lang="pt-BR" dirty="0"/>
          </a:p>
          <a:p>
            <a:pPr algn="ctr"/>
            <a:r>
              <a:rPr lang="pt-BR" dirty="0" smtClean="0"/>
              <a:t>Pouco significante.</a:t>
            </a:r>
            <a:endParaRPr lang="pt-BR" dirty="0" smtClean="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14</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pic>
        <p:nvPicPr>
          <p:cNvPr id="40962" name="Picture 2" descr="C:\Users\cristina\Desktop\AE\FASE 1\1ANALISE EXPLORATÓRIA\SCATTER SJC.png"/>
          <p:cNvPicPr>
            <a:picLocks noChangeAspect="1" noChangeArrowheads="1"/>
          </p:cNvPicPr>
          <p:nvPr/>
        </p:nvPicPr>
        <p:blipFill>
          <a:blip r:embed="rId4" cstate="print"/>
          <a:srcRect b="23436"/>
          <a:stretch>
            <a:fillRect/>
          </a:stretch>
        </p:blipFill>
        <p:spPr bwMode="auto">
          <a:xfrm>
            <a:off x="323528" y="1268760"/>
            <a:ext cx="4209061" cy="3240360"/>
          </a:xfrm>
          <a:prstGeom prst="rect">
            <a:avLst/>
          </a:prstGeom>
          <a:noFill/>
        </p:spPr>
      </p:pic>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0,502</a:t>
            </a:r>
            <a:endParaRPr lang="pt-BR" dirty="0"/>
          </a:p>
        </p:txBody>
      </p:sp>
      <p:pic>
        <p:nvPicPr>
          <p:cNvPr id="40963" name="Picture 3" descr="C:\Users\cristina\Desktop\AE\FASE 1\1ANALISE EXPLORATÓRIA\HISTO_POP_SJC.png"/>
          <p:cNvPicPr>
            <a:picLocks noChangeAspect="1" noChangeArrowheads="1"/>
          </p:cNvPicPr>
          <p:nvPr/>
        </p:nvPicPr>
        <p:blipFill>
          <a:blip r:embed="rId5" cstate="print"/>
          <a:srcRect/>
          <a:stretch>
            <a:fillRect/>
          </a:stretch>
        </p:blipFill>
        <p:spPr bwMode="auto">
          <a:xfrm>
            <a:off x="5225268" y="1268760"/>
            <a:ext cx="3379180" cy="2540171"/>
          </a:xfrm>
          <a:prstGeom prst="rect">
            <a:avLst/>
          </a:prstGeom>
          <a:noFill/>
        </p:spPr>
      </p:pic>
      <p:pic>
        <p:nvPicPr>
          <p:cNvPr id="40964" name="Picture 4" descr="C:\Users\cristina\Desktop\AE\FASE 1\1ANALISE EXPLORATÓRIA\HISTO_LUZ_SJC.png"/>
          <p:cNvPicPr>
            <a:picLocks noChangeAspect="1" noChangeArrowheads="1"/>
          </p:cNvPicPr>
          <p:nvPr/>
        </p:nvPicPr>
        <p:blipFill>
          <a:blip r:embed="rId6" cstate="print"/>
          <a:srcRect/>
          <a:stretch>
            <a:fillRect/>
          </a:stretch>
        </p:blipFill>
        <p:spPr bwMode="auto">
          <a:xfrm>
            <a:off x="5220072" y="3861048"/>
            <a:ext cx="3260260" cy="2450778"/>
          </a:xfrm>
          <a:prstGeom prst="rect">
            <a:avLst/>
          </a:prstGeom>
          <a:noFill/>
        </p:spPr>
      </p:pic>
      <p:pic>
        <p:nvPicPr>
          <p:cNvPr id="40965" name="Picture 5" descr="C:\Users\cristina\Desktop\AE\FASE 1\1ANALISE EXPLORATÓRIA\CARTOGRAMA_sizeLUZcolorPOP_SJC.png"/>
          <p:cNvPicPr>
            <a:picLocks noChangeAspect="1" noChangeArrowheads="1"/>
          </p:cNvPicPr>
          <p:nvPr/>
        </p:nvPicPr>
        <p:blipFill>
          <a:blip r:embed="rId7" cstate="print"/>
          <a:srcRect/>
          <a:stretch>
            <a:fillRect/>
          </a:stretch>
        </p:blipFill>
        <p:spPr bwMode="auto">
          <a:xfrm>
            <a:off x="1907704" y="1177950"/>
            <a:ext cx="5262786" cy="5059362"/>
          </a:xfrm>
          <a:prstGeom prst="rect">
            <a:avLst/>
          </a:prstGeom>
          <a:noFill/>
        </p:spPr>
      </p:pic>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15</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pic>
        <p:nvPicPr>
          <p:cNvPr id="41986" name="Picture 2"/>
          <p:cNvPicPr>
            <a:picLocks noChangeAspect="1" noChangeArrowheads="1"/>
          </p:cNvPicPr>
          <p:nvPr/>
        </p:nvPicPr>
        <p:blipFill rotWithShape="1">
          <a:blip r:embed="rId4" cstate="print"/>
          <a:srcRect t="29168" b="57628"/>
          <a:stretch/>
        </p:blipFill>
        <p:spPr bwMode="auto">
          <a:xfrm>
            <a:off x="251520" y="1268760"/>
            <a:ext cx="7401847" cy="1059795"/>
          </a:xfrm>
          <a:prstGeom prst="rect">
            <a:avLst/>
          </a:prstGeom>
          <a:noFill/>
          <a:ln w="9525">
            <a:noFill/>
            <a:miter lim="800000"/>
            <a:headEnd/>
            <a:tailEnd/>
          </a:ln>
        </p:spPr>
      </p:pic>
      <p:pic>
        <p:nvPicPr>
          <p:cNvPr id="11" name="Picture 4" descr="Resultado de imagem para logo geo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cristina\Desktop\AE\FASE 1\3ANALISE ESPACIAL\SJC1kmPOPLUZScatterNewPlotFrame.png"/>
          <p:cNvPicPr>
            <a:picLocks noChangeAspect="1" noChangeArrowheads="1"/>
          </p:cNvPicPr>
          <p:nvPr/>
        </p:nvPicPr>
        <p:blipFill>
          <a:blip r:embed="rId6" cstate="print"/>
          <a:srcRect b="12879"/>
          <a:stretch>
            <a:fillRect/>
          </a:stretch>
        </p:blipFill>
        <p:spPr bwMode="auto">
          <a:xfrm>
            <a:off x="4427984" y="2462368"/>
            <a:ext cx="4608512" cy="3733948"/>
          </a:xfrm>
          <a:prstGeom prst="rect">
            <a:avLst/>
          </a:prstGeom>
          <a:noFill/>
        </p:spPr>
      </p:pic>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graphicFrame>
        <p:nvGraphicFramePr>
          <p:cNvPr id="17" name="Tabela 16"/>
          <p:cNvGraphicFramePr>
            <a:graphicFrameLocks noGrp="1"/>
          </p:cNvGraphicFramePr>
          <p:nvPr>
            <p:extLst>
              <p:ext uri="{D42A27DB-BD31-4B8C-83A1-F6EECF244321}">
                <p14:modId xmlns:p14="http://schemas.microsoft.com/office/powerpoint/2010/main" val="3937134182"/>
              </p:ext>
            </p:extLst>
          </p:nvPr>
        </p:nvGraphicFramePr>
        <p:xfrm>
          <a:off x="251520" y="3356992"/>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0,501949</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22213,8</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16</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pic>
        <p:nvPicPr>
          <p:cNvPr id="43010" name="Picture 2" descr="C:\Users\cristina\Desktop\AE\FASE 1\3ANALISE ESPACIAL\DIAGRAMA MORAN_RES_SJC.png"/>
          <p:cNvPicPr>
            <a:picLocks noChangeAspect="1" noChangeArrowheads="1"/>
          </p:cNvPicPr>
          <p:nvPr/>
        </p:nvPicPr>
        <p:blipFill>
          <a:blip r:embed="rId4" cstate="print"/>
          <a:srcRect/>
          <a:stretch>
            <a:fillRect/>
          </a:stretch>
        </p:blipFill>
        <p:spPr bwMode="auto">
          <a:xfrm>
            <a:off x="251520" y="1916832"/>
            <a:ext cx="3528392" cy="3528392"/>
          </a:xfrm>
          <a:prstGeom prst="rect">
            <a:avLst/>
          </a:prstGeom>
          <a:noFill/>
        </p:spPr>
      </p:pic>
      <p:sp>
        <p:nvSpPr>
          <p:cNvPr id="11" name="CaixaDeTexto 10"/>
          <p:cNvSpPr txBox="1"/>
          <p:nvPr/>
        </p:nvSpPr>
        <p:spPr>
          <a:xfrm>
            <a:off x="827584" y="1414517"/>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0,373</a:t>
            </a:r>
          </a:p>
          <a:p>
            <a:endParaRPr lang="pt-BR"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196752"/>
            <a:ext cx="3024336" cy="30639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447223"/>
            <a:ext cx="2965861" cy="27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17</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sp>
        <p:nvSpPr>
          <p:cNvPr id="14" name="CaixaDeTexto 13"/>
          <p:cNvSpPr txBox="1"/>
          <p:nvPr/>
        </p:nvSpPr>
        <p:spPr>
          <a:xfrm>
            <a:off x="827584" y="4653136"/>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sp>
        <p:nvSpPr>
          <p:cNvPr id="16" name="CaixaDeTexto 15"/>
          <p:cNvSpPr txBox="1"/>
          <p:nvPr/>
        </p:nvSpPr>
        <p:spPr>
          <a:xfrm>
            <a:off x="323528" y="5919663"/>
            <a:ext cx="8352928" cy="461665"/>
          </a:xfrm>
          <a:prstGeom prst="rect">
            <a:avLst/>
          </a:prstGeom>
          <a:noFill/>
        </p:spPr>
        <p:txBody>
          <a:bodyPr wrap="square" rtlCol="0">
            <a:spAutoFit/>
          </a:bodyPr>
          <a:lstStyle/>
          <a:p>
            <a:pPr algn="just"/>
            <a:r>
              <a:rPr lang="en-US" sz="1200" dirty="0" smtClean="0"/>
              <a:t>HUILEI, L. et al. Urbanization impact on landscape patterns in Beijing City, China: A spatial heterogeneity perspective. </a:t>
            </a:r>
            <a:r>
              <a:rPr lang="pt-BR" sz="1200" b="1" dirty="0" err="1" smtClean="0"/>
              <a:t>Ecological</a:t>
            </a:r>
            <a:r>
              <a:rPr lang="pt-BR" sz="1200" b="1" dirty="0" smtClean="0"/>
              <a:t> </a:t>
            </a:r>
            <a:r>
              <a:rPr lang="pt-BR" sz="1200" b="1" dirty="0" err="1" smtClean="0"/>
              <a:t>Indicators</a:t>
            </a:r>
            <a:r>
              <a:rPr lang="pt-BR" sz="1200" dirty="0" smtClean="0"/>
              <a:t>, v. 82, p. 50-60, 2017.</a:t>
            </a:r>
            <a:endParaRPr lang="pt-BR" sz="1200" dirty="0"/>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16" t="22419" r="58042" b="65833"/>
          <a:stretch/>
        </p:blipFill>
        <p:spPr bwMode="auto">
          <a:xfrm>
            <a:off x="910975" y="1215082"/>
            <a:ext cx="7045401" cy="113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Tabela 17"/>
          <p:cNvGraphicFramePr>
            <a:graphicFrameLocks noGrp="1"/>
          </p:cNvGraphicFramePr>
          <p:nvPr>
            <p:extLst>
              <p:ext uri="{D42A27DB-BD31-4B8C-83A1-F6EECF244321}">
                <p14:modId xmlns:p14="http://schemas.microsoft.com/office/powerpoint/2010/main" val="723941628"/>
              </p:ext>
            </p:extLst>
          </p:nvPr>
        </p:nvGraphicFramePr>
        <p:xfrm>
          <a:off x="2051720" y="3068960"/>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0,578497</a:t>
                      </a:r>
                      <a:endParaRPr lang="pt-BR" sz="2000" b="1" dirty="0"/>
                    </a:p>
                  </a:txBody>
                  <a:tcPr anchor="ctr"/>
                </a:tc>
                <a:tc>
                  <a:txBody>
                    <a:bodyPr/>
                    <a:lstStyle/>
                    <a:p>
                      <a:pPr algn="ctr"/>
                      <a:r>
                        <a:rPr lang="pt-BR" sz="2000" b="1" dirty="0" smtClean="0"/>
                        <a:t>+0,076</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22003,99</a:t>
                      </a:r>
                      <a:endParaRPr lang="pt-BR" sz="2000" b="1" dirty="0"/>
                    </a:p>
                  </a:txBody>
                  <a:tcPr anchor="ctr"/>
                </a:tc>
                <a:tc>
                  <a:txBody>
                    <a:bodyPr/>
                    <a:lstStyle/>
                    <a:p>
                      <a:pPr algn="ctr"/>
                      <a:r>
                        <a:rPr lang="pt-BR" sz="2000" b="1" dirty="0" smtClean="0"/>
                        <a:t>-209,81</a:t>
                      </a:r>
                      <a:endParaRPr lang="pt-BR" sz="2000" b="1" dirty="0"/>
                    </a:p>
                  </a:txBody>
                  <a:tcPr anchor="ctr"/>
                </a:tc>
              </a:tr>
            </a:tbl>
          </a:graphicData>
        </a:graphic>
      </p:graphicFrame>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18</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pic>
        <p:nvPicPr>
          <p:cNvPr id="45058" name="Picture 2"/>
          <p:cNvPicPr>
            <a:picLocks noChangeAspect="1" noChangeArrowheads="1"/>
          </p:cNvPicPr>
          <p:nvPr/>
        </p:nvPicPr>
        <p:blipFill>
          <a:blip r:embed="rId4" cstate="print"/>
          <a:srcRect r="395"/>
          <a:stretch>
            <a:fillRect/>
          </a:stretch>
        </p:blipFill>
        <p:spPr bwMode="auto">
          <a:xfrm>
            <a:off x="-30319" y="1196752"/>
            <a:ext cx="9210831" cy="1440160"/>
          </a:xfrm>
          <a:prstGeom prst="rect">
            <a:avLst/>
          </a:prstGeom>
          <a:noFill/>
          <a:ln w="9525">
            <a:noFill/>
            <a:miter lim="800000"/>
            <a:headEnd/>
            <a:tailEnd/>
          </a:ln>
        </p:spPr>
      </p:pic>
      <p:pic>
        <p:nvPicPr>
          <p:cNvPr id="45059" name="Picture 3" descr="C:\Users\cristina\Desktop\AE\FASE2\1ANALISE EXPLORATÓRIA\SJC1kmPOPLUZUSOScatterNewPlotFrame.png"/>
          <p:cNvPicPr>
            <a:picLocks noChangeAspect="1" noChangeArrowheads="1"/>
          </p:cNvPicPr>
          <p:nvPr/>
        </p:nvPicPr>
        <p:blipFill>
          <a:blip r:embed="rId5" cstate="print"/>
          <a:srcRect b="13619"/>
          <a:stretch>
            <a:fillRect/>
          </a:stretch>
        </p:blipFill>
        <p:spPr bwMode="auto">
          <a:xfrm>
            <a:off x="467544" y="2636720"/>
            <a:ext cx="3672600" cy="3682407"/>
          </a:xfrm>
          <a:prstGeom prst="rect">
            <a:avLst/>
          </a:prstGeom>
          <a:noFill/>
        </p:spPr>
      </p:pic>
      <p:sp>
        <p:nvSpPr>
          <p:cNvPr id="11" name="CaixaDeTexto 10"/>
          <p:cNvSpPr txBox="1"/>
          <p:nvPr/>
        </p:nvSpPr>
        <p:spPr>
          <a:xfrm>
            <a:off x="1763688" y="2852936"/>
            <a:ext cx="1268296" cy="369332"/>
          </a:xfrm>
          <a:prstGeom prst="rect">
            <a:avLst/>
          </a:prstGeom>
          <a:noFill/>
        </p:spPr>
        <p:txBody>
          <a:bodyPr wrap="none" rtlCol="0">
            <a:spAutoFit/>
          </a:bodyPr>
          <a:lstStyle/>
          <a:p>
            <a:r>
              <a:rPr lang="pt-BR" dirty="0" smtClean="0"/>
              <a:t>R² = 0,671</a:t>
            </a:r>
            <a:endParaRPr lang="pt-BR" dirty="0"/>
          </a:p>
        </p:txBody>
      </p:sp>
      <p:pic>
        <p:nvPicPr>
          <p:cNvPr id="45060" name="Picture 4" descr="C:\Users\cristina\Desktop\AE\FASE2\1ANALISE EXPLORATÓRIA\URBTOTALScatterNewPlotFrame.png"/>
          <p:cNvPicPr>
            <a:picLocks noChangeAspect="1" noChangeArrowheads="1"/>
          </p:cNvPicPr>
          <p:nvPr/>
        </p:nvPicPr>
        <p:blipFill>
          <a:blip r:embed="rId6" cstate="print"/>
          <a:srcRect b="10487"/>
          <a:stretch>
            <a:fillRect/>
          </a:stretch>
        </p:blipFill>
        <p:spPr bwMode="auto">
          <a:xfrm>
            <a:off x="4644008" y="2636912"/>
            <a:ext cx="4032448" cy="3604733"/>
          </a:xfrm>
          <a:prstGeom prst="rect">
            <a:avLst/>
          </a:prstGeom>
          <a:noFill/>
        </p:spPr>
      </p:pic>
      <p:sp>
        <p:nvSpPr>
          <p:cNvPr id="12" name="CaixaDeTexto 11"/>
          <p:cNvSpPr txBox="1"/>
          <p:nvPr/>
        </p:nvSpPr>
        <p:spPr>
          <a:xfrm>
            <a:off x="6300192" y="2843644"/>
            <a:ext cx="1268296" cy="369332"/>
          </a:xfrm>
          <a:prstGeom prst="rect">
            <a:avLst/>
          </a:prstGeom>
          <a:noFill/>
        </p:spPr>
        <p:txBody>
          <a:bodyPr wrap="none" rtlCol="0">
            <a:spAutoFit/>
          </a:bodyPr>
          <a:lstStyle/>
          <a:p>
            <a:r>
              <a:rPr lang="pt-BR" dirty="0" smtClean="0"/>
              <a:t>R² = 0,546</a:t>
            </a:r>
            <a:endParaRPr lang="pt-BR" dirty="0"/>
          </a:p>
        </p:txBody>
      </p:sp>
      <p:pic>
        <p:nvPicPr>
          <p:cNvPr id="45061" name="Picture 5"/>
          <p:cNvPicPr>
            <a:picLocks noChangeAspect="1" noChangeArrowheads="1"/>
          </p:cNvPicPr>
          <p:nvPr/>
        </p:nvPicPr>
        <p:blipFill>
          <a:blip r:embed="rId7" cstate="print"/>
          <a:srcRect r="16925"/>
          <a:stretch>
            <a:fillRect/>
          </a:stretch>
        </p:blipFill>
        <p:spPr bwMode="auto">
          <a:xfrm>
            <a:off x="0" y="2708920"/>
            <a:ext cx="8964488" cy="1456476"/>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5" name="Título 4"/>
          <p:cNvSpPr>
            <a:spLocks noGrp="1"/>
          </p:cNvSpPr>
          <p:nvPr>
            <p:ph type="title"/>
          </p:nvPr>
        </p:nvSpPr>
        <p:spPr>
          <a:xfrm>
            <a:off x="889248" y="228600"/>
            <a:ext cx="5698976" cy="914400"/>
          </a:xfrm>
        </p:spPr>
        <p:txBody>
          <a:bodyPr>
            <a:normAutofit/>
          </a:bodyPr>
          <a:lstStyle/>
          <a:p>
            <a:r>
              <a:rPr lang="pt-BR" dirty="0" smtClean="0"/>
              <a:t>MOTIVAÇÃO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01</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683568" y="1196752"/>
            <a:ext cx="7416823" cy="5432256"/>
          </a:xfrm>
          <a:prstGeom prst="rect">
            <a:avLst/>
          </a:prstGeom>
          <a:noFill/>
        </p:spPr>
        <p:txBody>
          <a:bodyPr wrap="square" rtlCol="0">
            <a:spAutoFit/>
          </a:bodyPr>
          <a:lstStyle/>
          <a:p>
            <a:pPr marL="285750" indent="-285750">
              <a:buFont typeface="Wingdings" panose="05000000000000000000" pitchFamily="2" charset="2"/>
              <a:buChar char="Ø"/>
            </a:pPr>
            <a:endParaRPr lang="pt-BR" sz="1100" dirty="0" smtClean="0"/>
          </a:p>
          <a:p>
            <a:pPr marL="0" lvl="4">
              <a:lnSpc>
                <a:spcPct val="150000"/>
              </a:lnSpc>
            </a:pPr>
            <a:r>
              <a:rPr lang="pt-BR" sz="2200" dirty="0" smtClean="0"/>
              <a:t>Processo de Urbanização</a:t>
            </a:r>
          </a:p>
          <a:p>
            <a:pPr>
              <a:lnSpc>
                <a:spcPct val="150000"/>
              </a:lnSpc>
            </a:pPr>
            <a:r>
              <a:rPr lang="pt-BR" sz="2200" dirty="0" smtClean="0"/>
              <a:t>	</a:t>
            </a:r>
            <a:r>
              <a:rPr lang="pt-BR" sz="2200" dirty="0" smtClean="0"/>
              <a:t>    Aumento </a:t>
            </a:r>
            <a:r>
              <a:rPr lang="pt-BR" sz="2200" dirty="0" smtClean="0"/>
              <a:t>da populacional</a:t>
            </a:r>
          </a:p>
          <a:p>
            <a:pPr lvl="2">
              <a:lnSpc>
                <a:spcPct val="150000"/>
              </a:lnSpc>
            </a:pPr>
            <a:r>
              <a:rPr lang="pt-BR" sz="2200" dirty="0" smtClean="0"/>
              <a:t>  </a:t>
            </a:r>
            <a:r>
              <a:rPr lang="pt-BR" sz="2200" dirty="0" smtClean="0"/>
              <a:t>    Aumento </a:t>
            </a:r>
            <a:r>
              <a:rPr lang="pt-BR" sz="2200" dirty="0" smtClean="0"/>
              <a:t>do Uso e Cobertura Urbanos</a:t>
            </a:r>
          </a:p>
          <a:p>
            <a:pPr lvl="2">
              <a:lnSpc>
                <a:spcPct val="150000"/>
              </a:lnSpc>
            </a:pPr>
            <a:endParaRPr lang="pt-BR" sz="2200" dirty="0" smtClean="0"/>
          </a:p>
          <a:p>
            <a:pPr marL="0" lvl="2">
              <a:lnSpc>
                <a:spcPct val="150000"/>
              </a:lnSpc>
            </a:pPr>
            <a:r>
              <a:rPr lang="pt-BR" sz="2200" dirty="0" smtClean="0"/>
              <a:t>Luzes Noturnas  </a:t>
            </a:r>
          </a:p>
          <a:p>
            <a:pPr marL="0" lvl="2">
              <a:lnSpc>
                <a:spcPct val="150000"/>
              </a:lnSpc>
            </a:pPr>
            <a:endParaRPr lang="pt-BR" sz="2200" dirty="0" smtClean="0"/>
          </a:p>
          <a:p>
            <a:pPr marL="0" lvl="2">
              <a:lnSpc>
                <a:spcPct val="150000"/>
              </a:lnSpc>
            </a:pPr>
            <a:endParaRPr lang="pt-BR" sz="2200" dirty="0" smtClean="0"/>
          </a:p>
          <a:p>
            <a:pPr marL="0" lvl="2">
              <a:lnSpc>
                <a:spcPct val="150000"/>
              </a:lnSpc>
            </a:pPr>
            <a:r>
              <a:rPr lang="pt-BR" sz="2200" dirty="0"/>
              <a:t>Correlação com outros dados</a:t>
            </a:r>
          </a:p>
          <a:p>
            <a:pPr marL="0" lvl="2">
              <a:lnSpc>
                <a:spcPct val="150000"/>
              </a:lnSpc>
            </a:pPr>
            <a:r>
              <a:rPr lang="pt-BR" sz="2200" dirty="0"/>
              <a:t>Modelagem Espacial → Regressão</a:t>
            </a:r>
          </a:p>
          <a:p>
            <a:pPr marL="0" lvl="2">
              <a:lnSpc>
                <a:spcPct val="150000"/>
              </a:lnSpc>
            </a:pPr>
            <a:endParaRPr lang="pt-BR" sz="2200" dirty="0" smtClean="0"/>
          </a:p>
        </p:txBody>
      </p:sp>
      <p:cxnSp>
        <p:nvCxnSpPr>
          <p:cNvPr id="13" name="Conector angulado 12"/>
          <p:cNvCxnSpPr/>
          <p:nvPr/>
        </p:nvCxnSpPr>
        <p:spPr>
          <a:xfrm>
            <a:off x="1259632" y="1844824"/>
            <a:ext cx="648072" cy="360040"/>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angulado 15"/>
          <p:cNvCxnSpPr/>
          <p:nvPr/>
        </p:nvCxnSpPr>
        <p:spPr>
          <a:xfrm>
            <a:off x="1115616" y="1844824"/>
            <a:ext cx="936104" cy="864096"/>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21" name="Chave esquerda 20"/>
          <p:cNvSpPr/>
          <p:nvPr/>
        </p:nvSpPr>
        <p:spPr>
          <a:xfrm>
            <a:off x="2699792" y="3356992"/>
            <a:ext cx="288032" cy="79208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2" name="CaixaDeTexto 21"/>
          <p:cNvSpPr txBox="1"/>
          <p:nvPr/>
        </p:nvSpPr>
        <p:spPr>
          <a:xfrm>
            <a:off x="2915816" y="3277046"/>
            <a:ext cx="2890535" cy="872034"/>
          </a:xfrm>
          <a:prstGeom prst="rect">
            <a:avLst/>
          </a:prstGeom>
          <a:noFill/>
        </p:spPr>
        <p:txBody>
          <a:bodyPr wrap="none" rtlCol="0">
            <a:spAutoFit/>
          </a:bodyPr>
          <a:lstStyle/>
          <a:p>
            <a:pPr marL="0" lvl="2">
              <a:lnSpc>
                <a:spcPct val="150000"/>
              </a:lnSpc>
            </a:pPr>
            <a:r>
              <a:rPr lang="pt-BR" dirty="0" smtClean="0"/>
              <a:t>Extensão Urbana;</a:t>
            </a:r>
          </a:p>
          <a:p>
            <a:pPr marL="0" lvl="2">
              <a:lnSpc>
                <a:spcPct val="150000"/>
              </a:lnSpc>
            </a:pPr>
            <a:r>
              <a:rPr lang="pt-BR" dirty="0" smtClean="0"/>
              <a:t>Atividade Socioeconômica</a:t>
            </a:r>
          </a:p>
        </p:txBody>
      </p:sp>
      <p:sp>
        <p:nvSpPr>
          <p:cNvPr id="24" name="CaixaDeTexto 23"/>
          <p:cNvSpPr txBox="1"/>
          <p:nvPr/>
        </p:nvSpPr>
        <p:spPr>
          <a:xfrm>
            <a:off x="5292080" y="5303360"/>
            <a:ext cx="2582758" cy="499752"/>
          </a:xfrm>
          <a:prstGeom prst="rect">
            <a:avLst/>
          </a:prstGeom>
          <a:noFill/>
        </p:spPr>
        <p:txBody>
          <a:bodyPr wrap="none" rtlCol="0">
            <a:spAutoFit/>
          </a:bodyPr>
          <a:lstStyle/>
          <a:p>
            <a:pPr marL="0" lvl="2">
              <a:lnSpc>
                <a:spcPct val="150000"/>
              </a:lnSpc>
            </a:pPr>
            <a:r>
              <a:rPr lang="pt-BR" sz="2000" dirty="0" smtClean="0"/>
              <a:t>Estimativa Populacional</a:t>
            </a:r>
            <a:endParaRPr lang="pt-BR" sz="2000" dirty="0" smtClean="0"/>
          </a:p>
        </p:txBody>
      </p:sp>
      <p:sp>
        <p:nvSpPr>
          <p:cNvPr id="3" name="Chave direita 2"/>
          <p:cNvSpPr/>
          <p:nvPr/>
        </p:nvSpPr>
        <p:spPr>
          <a:xfrm>
            <a:off x="4644008" y="5013176"/>
            <a:ext cx="432048" cy="108012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52693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pic>
        <p:nvPicPr>
          <p:cNvPr id="11" name="Picture 4" descr="Resultado de imagem para logo geo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p:cNvPicPr>
            <a:picLocks noChangeAspect="1" noChangeArrowheads="1"/>
          </p:cNvPicPr>
          <p:nvPr/>
        </p:nvPicPr>
        <p:blipFill rotWithShape="1">
          <a:blip r:embed="rId5" cstate="print"/>
          <a:srcRect t="25049" b="56891"/>
          <a:stretch/>
        </p:blipFill>
        <p:spPr bwMode="auto">
          <a:xfrm>
            <a:off x="107505" y="1204809"/>
            <a:ext cx="5850112" cy="1216079"/>
          </a:xfrm>
          <a:prstGeom prst="rect">
            <a:avLst/>
          </a:prstGeom>
          <a:noFill/>
          <a:ln w="9525">
            <a:noFill/>
            <a:miter lim="800000"/>
            <a:headEnd/>
            <a:tailEnd/>
          </a:ln>
        </p:spPr>
      </p:pic>
      <p:pic>
        <p:nvPicPr>
          <p:cNvPr id="46083" name="Picture 3"/>
          <p:cNvPicPr>
            <a:picLocks noChangeAspect="1" noChangeArrowheads="1"/>
          </p:cNvPicPr>
          <p:nvPr/>
        </p:nvPicPr>
        <p:blipFill rotWithShape="1">
          <a:blip r:embed="rId6" cstate="print"/>
          <a:srcRect t="28646" b="57206"/>
          <a:stretch/>
        </p:blipFill>
        <p:spPr bwMode="auto">
          <a:xfrm>
            <a:off x="288030" y="4024202"/>
            <a:ext cx="6054144" cy="988974"/>
          </a:xfrm>
          <a:prstGeom prst="rect">
            <a:avLst/>
          </a:prstGeom>
          <a:noFill/>
          <a:ln w="9525">
            <a:noFill/>
            <a:miter lim="800000"/>
            <a:headEnd/>
            <a:tailEnd/>
          </a:ln>
        </p:spPr>
      </p:pic>
      <p:graphicFrame>
        <p:nvGraphicFramePr>
          <p:cNvPr id="19" name="Tabela 18"/>
          <p:cNvGraphicFramePr>
            <a:graphicFrameLocks noGrp="1"/>
          </p:cNvGraphicFramePr>
          <p:nvPr>
            <p:extLst>
              <p:ext uri="{D42A27DB-BD31-4B8C-83A1-F6EECF244321}">
                <p14:modId xmlns:p14="http://schemas.microsoft.com/office/powerpoint/2010/main" val="3286523584"/>
              </p:ext>
            </p:extLst>
          </p:nvPr>
        </p:nvGraphicFramePr>
        <p:xfrm>
          <a:off x="4824027" y="2492896"/>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0,842641</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20692,8</a:t>
                      </a:r>
                      <a:endParaRPr lang="pt-BR" sz="2000" b="1" dirty="0"/>
                    </a:p>
                  </a:txBody>
                  <a:tcPr anchor="ctr"/>
                </a:tc>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2301628598"/>
              </p:ext>
            </p:extLst>
          </p:nvPr>
        </p:nvGraphicFramePr>
        <p:xfrm>
          <a:off x="4067944" y="5048592"/>
          <a:ext cx="3888433" cy="1188720"/>
        </p:xfrm>
        <a:graphic>
          <a:graphicData uri="http://schemas.openxmlformats.org/drawingml/2006/table">
            <a:tbl>
              <a:tblPr firstRow="1" bandRow="1">
                <a:tableStyleId>{9D7B26C5-4107-4FEC-AEDC-1716B250A1EF}</a:tableStyleId>
              </a:tblPr>
              <a:tblGrid>
                <a:gridCol w="2557991"/>
                <a:gridCol w="1330442"/>
              </a:tblGrid>
              <a:tr h="370840">
                <a:tc>
                  <a:txBody>
                    <a:bodyPr/>
                    <a:lstStyle/>
                    <a:p>
                      <a:pPr algn="ctr"/>
                      <a:r>
                        <a:rPr lang="pt-BR" sz="2000" b="1" dirty="0" err="1" smtClean="0"/>
                        <a:t>Prob</a:t>
                      </a:r>
                      <a:r>
                        <a:rPr lang="pt-BR" sz="2000" b="1" dirty="0" smtClean="0"/>
                        <a:t> (estatística F)</a:t>
                      </a:r>
                      <a:endParaRPr lang="pt-BR" sz="2000" b="1" dirty="0"/>
                    </a:p>
                  </a:txBody>
                  <a:tcPr anchor="ctr"/>
                </a:tc>
                <a:tc>
                  <a:txBody>
                    <a:bodyPr/>
                    <a:lstStyle/>
                    <a:p>
                      <a:pPr algn="ctr"/>
                      <a:r>
                        <a:rPr lang="pt-BR" sz="2000" b="1" dirty="0" smtClean="0"/>
                        <a:t>0</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0,585710</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21970,5</a:t>
                      </a:r>
                      <a:endParaRPr lang="pt-BR" sz="2000" b="1" dirty="0"/>
                    </a:p>
                  </a:txBody>
                  <a:tcPr anchor="ctr"/>
                </a:tc>
              </a:tr>
            </a:tbl>
          </a:graphicData>
        </a:graphic>
      </p:graphicFrame>
      <p:pic>
        <p:nvPicPr>
          <p:cNvPr id="46084" name="Picture 4" descr="C:\Users\cristina\Desktop\AE\FASE2\3ANALISE ESPACIAL\SJC2ScatterNewPlotFrame.png"/>
          <p:cNvPicPr>
            <a:picLocks noChangeAspect="1" noChangeArrowheads="1"/>
          </p:cNvPicPr>
          <p:nvPr/>
        </p:nvPicPr>
        <p:blipFill>
          <a:blip r:embed="rId7" cstate="print"/>
          <a:srcRect b="14251"/>
          <a:stretch>
            <a:fillRect/>
          </a:stretch>
        </p:blipFill>
        <p:spPr bwMode="auto">
          <a:xfrm>
            <a:off x="467544" y="2420888"/>
            <a:ext cx="3936376" cy="3889293"/>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083"/>
                                        </p:tgtEl>
                                      </p:cBhvr>
                                    </p:animEffect>
                                    <p:set>
                                      <p:cBhvr>
                                        <p:cTn id="7" dur="1" fill="hold">
                                          <p:stCondLst>
                                            <p:cond delay="499"/>
                                          </p:stCondLst>
                                        </p:cTn>
                                        <p:tgtEl>
                                          <p:spTgt spid="4608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6084"/>
                                        </p:tgtEl>
                                        <p:attrNameLst>
                                          <p:attrName>style.visibility</p:attrName>
                                        </p:attrNameLst>
                                      </p:cBhvr>
                                      <p:to>
                                        <p:strVal val="visible"/>
                                      </p:to>
                                    </p:set>
                                    <p:anim calcmode="lin" valueType="num">
                                      <p:cBhvr additive="base">
                                        <p:cTn id="15" dur="500" fill="hold"/>
                                        <p:tgtEl>
                                          <p:spTgt spid="46084"/>
                                        </p:tgtEl>
                                        <p:attrNameLst>
                                          <p:attrName>ppt_x</p:attrName>
                                        </p:attrNameLst>
                                      </p:cBhvr>
                                      <p:tavLst>
                                        <p:tav tm="0">
                                          <p:val>
                                            <p:strVal val="#ppt_x"/>
                                          </p:val>
                                        </p:tav>
                                        <p:tav tm="100000">
                                          <p:val>
                                            <p:strVal val="#ppt_x"/>
                                          </p:val>
                                        </p:tav>
                                      </p:tavLst>
                                    </p:anim>
                                    <p:anim calcmode="lin" valueType="num">
                                      <p:cBhvr additive="base">
                                        <p:cTn id="16"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436096" y="764704"/>
            <a:ext cx="2808312"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pic>
        <p:nvPicPr>
          <p:cNvPr id="47106" name="Picture 2" descr="C:\Users\cristina\Desktop\AE\FASE2\3ANALISE ESPACIAL\DIAGRAMA MORAN_URBS.png"/>
          <p:cNvPicPr>
            <a:picLocks noChangeAspect="1" noChangeArrowheads="1"/>
          </p:cNvPicPr>
          <p:nvPr/>
        </p:nvPicPr>
        <p:blipFill>
          <a:blip r:embed="rId4" cstate="print"/>
          <a:srcRect/>
          <a:stretch>
            <a:fillRect/>
          </a:stretch>
        </p:blipFill>
        <p:spPr bwMode="auto">
          <a:xfrm>
            <a:off x="399661" y="1844824"/>
            <a:ext cx="4100331" cy="4104456"/>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0,027</a:t>
            </a:r>
          </a:p>
          <a:p>
            <a:endParaRPr lang="pt-B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00721"/>
            <a:ext cx="2328199" cy="24443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491" y="3645024"/>
            <a:ext cx="2770809" cy="263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6372200" y="764704"/>
            <a:ext cx="187220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pic>
        <p:nvPicPr>
          <p:cNvPr id="48131" name="Picture 3"/>
          <p:cNvPicPr>
            <a:picLocks noChangeAspect="1" noChangeArrowheads="1"/>
          </p:cNvPicPr>
          <p:nvPr/>
        </p:nvPicPr>
        <p:blipFill rotWithShape="1">
          <a:blip r:embed="rId5" cstate="print"/>
          <a:srcRect t="64933" r="12427"/>
          <a:stretch/>
        </p:blipFill>
        <p:spPr bwMode="auto">
          <a:xfrm>
            <a:off x="1115616" y="1340768"/>
            <a:ext cx="6670739" cy="1368152"/>
          </a:xfrm>
          <a:prstGeom prst="rect">
            <a:avLst/>
          </a:prstGeom>
          <a:noFill/>
          <a:ln w="9525">
            <a:noFill/>
            <a:miter lim="800000"/>
            <a:headEnd/>
            <a:tailEnd/>
          </a:ln>
        </p:spPr>
      </p:pic>
      <p:graphicFrame>
        <p:nvGraphicFramePr>
          <p:cNvPr id="16" name="Tabela 15"/>
          <p:cNvGraphicFramePr>
            <a:graphicFrameLocks noGrp="1"/>
          </p:cNvGraphicFramePr>
          <p:nvPr>
            <p:extLst>
              <p:ext uri="{D42A27DB-BD31-4B8C-83A1-F6EECF244321}">
                <p14:modId xmlns:p14="http://schemas.microsoft.com/office/powerpoint/2010/main" val="1173089879"/>
              </p:ext>
            </p:extLst>
          </p:nvPr>
        </p:nvGraphicFramePr>
        <p:xfrm>
          <a:off x="2051720" y="3429000"/>
          <a:ext cx="4532093" cy="792480"/>
        </p:xfrm>
        <a:graphic>
          <a:graphicData uri="http://schemas.openxmlformats.org/drawingml/2006/table">
            <a:tbl>
              <a:tblPr firstRow="1" bandRow="1">
                <a:tableStyleId>{9D7B26C5-4107-4FEC-AEDC-1716B250A1EF}</a:tableStyleId>
              </a:tblPr>
              <a:tblGrid>
                <a:gridCol w="2126948"/>
                <a:gridCol w="1298893"/>
                <a:gridCol w="1106252"/>
              </a:tblGrid>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0,880587</a:t>
                      </a:r>
                      <a:endParaRPr lang="pt-BR" sz="2000" b="1" dirty="0"/>
                    </a:p>
                  </a:txBody>
                  <a:tcPr anchor="ctr"/>
                </a:tc>
                <a:tc>
                  <a:txBody>
                    <a:bodyPr/>
                    <a:lstStyle/>
                    <a:p>
                      <a:pPr algn="ctr"/>
                      <a:r>
                        <a:rPr lang="pt-BR" sz="2000" b="1" dirty="0" smtClean="0"/>
                        <a:t>+0,038</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20345,09</a:t>
                      </a:r>
                      <a:endParaRPr lang="pt-BR" sz="2000" b="1" dirty="0"/>
                    </a:p>
                  </a:txBody>
                  <a:tcPr anchor="ctr"/>
                </a:tc>
                <a:tc>
                  <a:txBody>
                    <a:bodyPr/>
                    <a:lstStyle/>
                    <a:p>
                      <a:pPr algn="ctr"/>
                      <a:r>
                        <a:rPr lang="pt-BR" sz="2000" b="1" dirty="0" smtClean="0"/>
                        <a:t>-347,71</a:t>
                      </a:r>
                      <a:endParaRPr lang="pt-BR" sz="2000" b="1" dirty="0"/>
                    </a:p>
                  </a:txBody>
                  <a:tcPr anchor="ctr"/>
                </a:tc>
              </a:tr>
            </a:tbl>
          </a:graphicData>
        </a:graphic>
      </p:graphicFrame>
      <p:sp>
        <p:nvSpPr>
          <p:cNvPr id="17" name="CaixaDeTexto 16"/>
          <p:cNvSpPr txBox="1"/>
          <p:nvPr/>
        </p:nvSpPr>
        <p:spPr>
          <a:xfrm>
            <a:off x="827584" y="4881934"/>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CONSIDERAÇÕES FINAIS</a:t>
            </a:r>
            <a:endParaRPr lang="pt-BR" dirty="0"/>
          </a:p>
        </p:txBody>
      </p:sp>
      <p:sp>
        <p:nvSpPr>
          <p:cNvPr id="6" name="CaixaDeTexto 5"/>
          <p:cNvSpPr txBox="1"/>
          <p:nvPr/>
        </p:nvSpPr>
        <p:spPr>
          <a:xfrm>
            <a:off x="683568" y="6381328"/>
            <a:ext cx="16097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CONCLUSÃO</a:t>
            </a:r>
            <a:endParaRPr lang="pt-BR" dirty="0"/>
          </a:p>
        </p:txBody>
      </p:sp>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22</a:t>
            </a:r>
            <a:endParaRPr lang="pt-BR" sz="1400" dirty="0">
              <a:effectLst>
                <a:outerShdw blurRad="38100" dist="38100" dir="2700000" algn="tl">
                  <a:srgbClr val="000000">
                    <a:alpha val="43137"/>
                  </a:srgbClr>
                </a:outerShdw>
              </a:effectLst>
            </a:endParaRPr>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CaixaDeTexto 8"/>
          <p:cNvSpPr txBox="1"/>
          <p:nvPr/>
        </p:nvSpPr>
        <p:spPr>
          <a:xfrm>
            <a:off x="1043608" y="1340768"/>
            <a:ext cx="6984776" cy="4585871"/>
          </a:xfrm>
          <a:prstGeom prst="rect">
            <a:avLst/>
          </a:prstGeom>
          <a:noFill/>
        </p:spPr>
        <p:txBody>
          <a:bodyPr wrap="square" rtlCol="0">
            <a:spAutoFit/>
          </a:bodyPr>
          <a:lstStyle/>
          <a:p>
            <a:pPr>
              <a:buFont typeface="Wingdings" pitchFamily="2" charset="2"/>
              <a:buChar char="Ø"/>
            </a:pPr>
            <a:r>
              <a:rPr lang="pt-BR" sz="2000" dirty="0" smtClean="0"/>
              <a:t> Alta correlação entre os três tipos de dados</a:t>
            </a:r>
          </a:p>
          <a:p>
            <a:pPr>
              <a:buFont typeface="Wingdings" pitchFamily="2" charset="2"/>
              <a:buChar char="Ø"/>
            </a:pPr>
            <a:endParaRPr lang="pt-BR" sz="1600" dirty="0" smtClean="0"/>
          </a:p>
          <a:p>
            <a:pPr>
              <a:buFont typeface="Wingdings" pitchFamily="2" charset="2"/>
              <a:buChar char="Ø"/>
            </a:pPr>
            <a:endParaRPr lang="pt-BR" sz="1600" dirty="0" smtClean="0"/>
          </a:p>
          <a:p>
            <a:pPr>
              <a:buFont typeface="Wingdings" pitchFamily="2" charset="2"/>
              <a:buChar char="Ø"/>
            </a:pPr>
            <a:r>
              <a:rPr lang="pt-BR" sz="2000" dirty="0" smtClean="0"/>
              <a:t> Modelo GWR apresentou resultado mais satisfatórios</a:t>
            </a:r>
          </a:p>
          <a:p>
            <a:pPr marL="457200">
              <a:buFont typeface="Courier New" pitchFamily="49" charset="0"/>
              <a:buChar char="o"/>
            </a:pPr>
            <a:r>
              <a:rPr lang="pt-BR" sz="2000" dirty="0" smtClean="0"/>
              <a:t> </a:t>
            </a:r>
            <a:r>
              <a:rPr lang="pt-BR" sz="2000" dirty="0" smtClean="0"/>
              <a:t>Pouco significativos </a:t>
            </a:r>
            <a:r>
              <a:rPr lang="pt-BR" sz="2000" dirty="0" smtClean="0"/>
              <a:t>a nível Regional</a:t>
            </a: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endParaRPr lang="pt-BR" sz="2000" dirty="0"/>
          </a:p>
          <a:p>
            <a:pPr>
              <a:buFont typeface="Wingdings" pitchFamily="2" charset="2"/>
              <a:buChar char="Ø"/>
            </a:pPr>
            <a:endParaRPr lang="pt-BR" sz="2000" dirty="0" smtClean="0"/>
          </a:p>
          <a:p>
            <a:pPr>
              <a:buFont typeface="Wingdings" pitchFamily="2" charset="2"/>
              <a:buChar char="Ø"/>
            </a:pPr>
            <a:r>
              <a:rPr lang="pt-BR" sz="2000" dirty="0" smtClean="0"/>
              <a:t> Superestimação e Subestimação dos extremos </a:t>
            </a:r>
          </a:p>
          <a:p>
            <a:pPr lvl="1">
              <a:buFont typeface="Courier New" pitchFamily="49" charset="0"/>
              <a:buChar char="o"/>
            </a:pPr>
            <a:r>
              <a:rPr lang="pt-BR" sz="2000" dirty="0" smtClean="0"/>
              <a:t> Agregação do Dados</a:t>
            </a:r>
          </a:p>
          <a:p>
            <a:pPr>
              <a:buFont typeface="Wingdings" pitchFamily="2" charset="2"/>
              <a:buChar char="Ø"/>
            </a:pPr>
            <a:endParaRPr lang="pt-BR" sz="2000" dirty="0"/>
          </a:p>
        </p:txBody>
      </p:sp>
      <p:sp>
        <p:nvSpPr>
          <p:cNvPr id="10" name="CaixaDeTexto 9"/>
          <p:cNvSpPr txBox="1"/>
          <p:nvPr/>
        </p:nvSpPr>
        <p:spPr>
          <a:xfrm>
            <a:off x="323528" y="5734997"/>
            <a:ext cx="8352928" cy="646331"/>
          </a:xfrm>
          <a:prstGeom prst="rect">
            <a:avLst/>
          </a:prstGeom>
          <a:noFill/>
        </p:spPr>
        <p:txBody>
          <a:bodyPr wrap="square" rtlCol="0">
            <a:spAutoFit/>
          </a:bodyPr>
          <a:lstStyle/>
          <a:p>
            <a:pPr algn="just"/>
            <a:r>
              <a:rPr lang="pt-BR" sz="1200" dirty="0"/>
              <a:t>DORIA, V. E. M. et al. Avaliação do potencial das imagens de luzes noturnas para a estimativa e distribuição espacial de população urbana: um estudo para a Região Metropolitana de São Paulo, Brasil, com o sensor </a:t>
            </a:r>
            <a:r>
              <a:rPr lang="pt-BR" sz="1200" dirty="0" err="1"/>
              <a:t>Visible</a:t>
            </a:r>
            <a:r>
              <a:rPr lang="pt-BR" sz="1200" dirty="0"/>
              <a:t>/</a:t>
            </a:r>
            <a:r>
              <a:rPr lang="pt-BR" sz="1200" dirty="0" err="1"/>
              <a:t>Infrared</a:t>
            </a:r>
            <a:r>
              <a:rPr lang="pt-BR" sz="1200" dirty="0"/>
              <a:t> </a:t>
            </a:r>
            <a:r>
              <a:rPr lang="pt-BR" sz="1200" dirty="0" err="1"/>
              <a:t>Imaging</a:t>
            </a:r>
            <a:r>
              <a:rPr lang="pt-BR" sz="1200" dirty="0"/>
              <a:t> </a:t>
            </a:r>
            <a:r>
              <a:rPr lang="pt-BR" sz="1200" dirty="0" err="1"/>
              <a:t>Radiometer</a:t>
            </a:r>
            <a:r>
              <a:rPr lang="pt-BR" sz="1200" dirty="0"/>
              <a:t> </a:t>
            </a:r>
            <a:r>
              <a:rPr lang="pt-BR" sz="1200" dirty="0" err="1"/>
              <a:t>Suite</a:t>
            </a:r>
            <a:r>
              <a:rPr lang="pt-BR" sz="1200" dirty="0"/>
              <a:t> (VIIRS). In: XIX Encontro Nacional de Estudos Populacionais, São Pedro, SP, 2014. </a:t>
            </a:r>
            <a:r>
              <a:rPr lang="pt-BR" sz="1200" b="1" dirty="0" err="1"/>
              <a:t>Proceedings</a:t>
            </a:r>
            <a:r>
              <a:rPr lang="pt-BR" sz="1200" dirty="0"/>
              <a:t>. ABEP, v., p.20.</a:t>
            </a:r>
            <a:endParaRPr lang="pt-BR" sz="1200" dirty="0"/>
          </a:p>
        </p:txBody>
      </p:sp>
      <p:graphicFrame>
        <p:nvGraphicFramePr>
          <p:cNvPr id="11" name="Tabela 10"/>
          <p:cNvGraphicFramePr>
            <a:graphicFrameLocks noGrp="1"/>
          </p:cNvGraphicFramePr>
          <p:nvPr>
            <p:extLst>
              <p:ext uri="{D42A27DB-BD31-4B8C-83A1-F6EECF244321}">
                <p14:modId xmlns:p14="http://schemas.microsoft.com/office/powerpoint/2010/main" val="1587732956"/>
              </p:ext>
            </p:extLst>
          </p:nvPr>
        </p:nvGraphicFramePr>
        <p:xfrm>
          <a:off x="2123728" y="3212976"/>
          <a:ext cx="4752528" cy="1188720"/>
        </p:xfrm>
        <a:graphic>
          <a:graphicData uri="http://schemas.openxmlformats.org/drawingml/2006/table">
            <a:tbl>
              <a:tblPr firstRow="1" bandRow="1">
                <a:tableStyleId>{9D7B26C5-4107-4FEC-AEDC-1716B250A1EF}</a:tableStyleId>
              </a:tblPr>
              <a:tblGrid>
                <a:gridCol w="2126948"/>
                <a:gridCol w="1298893"/>
                <a:gridCol w="1326687"/>
              </a:tblGrid>
              <a:tr h="370840">
                <a:tc>
                  <a:txBody>
                    <a:bodyPr/>
                    <a:lstStyle/>
                    <a:p>
                      <a:pPr algn="ctr"/>
                      <a:endParaRPr lang="pt-BR" sz="2000" b="1" dirty="0"/>
                    </a:p>
                  </a:txBody>
                  <a:tcPr anchor="ctr"/>
                </a:tc>
                <a:tc>
                  <a:txBody>
                    <a:bodyPr/>
                    <a:lstStyle/>
                    <a:p>
                      <a:pPr algn="ctr"/>
                      <a:r>
                        <a:rPr lang="pt-BR" sz="2000" b="1" dirty="0" smtClean="0"/>
                        <a:t>FASE 1</a:t>
                      </a:r>
                      <a:endParaRPr lang="pt-BR" sz="2000" b="1" dirty="0"/>
                    </a:p>
                  </a:txBody>
                  <a:tcPr anchor="ctr"/>
                </a:tc>
                <a:tc>
                  <a:txBody>
                    <a:bodyPr/>
                    <a:lstStyle/>
                    <a:p>
                      <a:pPr algn="ctr"/>
                      <a:r>
                        <a:rPr lang="pt-BR" sz="2000" b="1" dirty="0" smtClean="0"/>
                        <a:t>FASE 2</a:t>
                      </a:r>
                      <a:endParaRPr lang="pt-BR" sz="2000" b="1" dirty="0"/>
                    </a:p>
                  </a:txBody>
                  <a:tcPr anchor="ctr"/>
                </a:tc>
              </a:tr>
              <a:tr h="370840">
                <a:tc>
                  <a:txBody>
                    <a:bodyPr/>
                    <a:lstStyle/>
                    <a:p>
                      <a:pPr algn="ctr"/>
                      <a:r>
                        <a:rPr lang="pt-BR" sz="2000" b="1" dirty="0" smtClean="0"/>
                        <a:t>R² Ajustado</a:t>
                      </a:r>
                      <a:endParaRPr lang="pt-BR" sz="2000" b="1" dirty="0"/>
                    </a:p>
                  </a:txBody>
                  <a:tcPr anchor="ctr"/>
                </a:tc>
                <a:tc>
                  <a:txBody>
                    <a:bodyPr/>
                    <a:lstStyle/>
                    <a:p>
                      <a:pPr algn="ctr"/>
                      <a:r>
                        <a:rPr lang="pt-BR" sz="2000" b="1" dirty="0" smtClean="0"/>
                        <a:t>0,578497</a:t>
                      </a:r>
                      <a:endParaRPr lang="pt-BR" sz="2000" b="1" dirty="0"/>
                    </a:p>
                  </a:txBody>
                  <a:tcPr anchor="ctr"/>
                </a:tc>
                <a:tc>
                  <a:txBody>
                    <a:bodyPr/>
                    <a:lstStyle/>
                    <a:p>
                      <a:pPr algn="ctr"/>
                      <a:r>
                        <a:rPr lang="pt-BR" sz="2000" b="1" dirty="0" smtClean="0"/>
                        <a:t>0,880587</a:t>
                      </a:r>
                      <a:endParaRPr lang="pt-BR" sz="2000" b="1" dirty="0"/>
                    </a:p>
                  </a:txBody>
                  <a:tcPr anchor="ctr"/>
                </a:tc>
              </a:tr>
              <a:tr h="370840">
                <a:tc>
                  <a:txBody>
                    <a:bodyPr/>
                    <a:lstStyle/>
                    <a:p>
                      <a:pPr algn="ctr"/>
                      <a:r>
                        <a:rPr lang="pt-BR" sz="2000" b="1" dirty="0" smtClean="0"/>
                        <a:t>AIC</a:t>
                      </a:r>
                      <a:endParaRPr lang="pt-BR" sz="2000" b="1" dirty="0"/>
                    </a:p>
                  </a:txBody>
                  <a:tcPr anchor="ctr"/>
                </a:tc>
                <a:tc>
                  <a:txBody>
                    <a:bodyPr/>
                    <a:lstStyle/>
                    <a:p>
                      <a:pPr algn="ctr"/>
                      <a:r>
                        <a:rPr lang="pt-BR" sz="2000" b="1" dirty="0" smtClean="0"/>
                        <a:t>22003,99</a:t>
                      </a:r>
                      <a:endParaRPr lang="pt-BR" sz="2000" b="1" dirty="0"/>
                    </a:p>
                  </a:txBody>
                  <a:tcPr anchor="ctr"/>
                </a:tc>
                <a:tc>
                  <a:txBody>
                    <a:bodyPr/>
                    <a:lstStyle/>
                    <a:p>
                      <a:pPr algn="ctr"/>
                      <a:r>
                        <a:rPr lang="pt-BR" sz="2000" b="1" dirty="0" smtClean="0"/>
                        <a:t>20345,09</a:t>
                      </a:r>
                      <a:endParaRPr lang="pt-BR" sz="2000" b="1" dirty="0"/>
                    </a:p>
                  </a:txBody>
                  <a:tcPr anchor="ctr"/>
                </a:tc>
              </a:tr>
            </a:tbl>
          </a:graphicData>
        </a:graphic>
      </p:graphicFrame>
    </p:spTree>
    <p:extLst>
      <p:ext uri="{BB962C8B-B14F-4D97-AF65-F5344CB8AC3E}">
        <p14:creationId xmlns:p14="http://schemas.microsoft.com/office/powerpoint/2010/main" val="410683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8" name="CaixaDeTexto 7"/>
          <p:cNvSpPr txBox="1"/>
          <p:nvPr/>
        </p:nvSpPr>
        <p:spPr>
          <a:xfrm>
            <a:off x="899592" y="1266145"/>
            <a:ext cx="4104456"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5500" dirty="0" smtClean="0">
                <a:effectLst>
                  <a:outerShdw blurRad="38100" dist="38100" dir="2700000" algn="tl">
                    <a:srgbClr val="000000">
                      <a:alpha val="43137"/>
                    </a:srgbClr>
                  </a:outerShdw>
                </a:effectLst>
              </a:rPr>
              <a:t>OBRIGADA!</a:t>
            </a:r>
            <a:endParaRPr lang="pt-BR" sz="5500" dirty="0">
              <a:effectLst>
                <a:outerShdw blurRad="38100" dist="38100" dir="2700000" algn="tl">
                  <a:srgbClr val="000000">
                    <a:alpha val="43137"/>
                  </a:srgbClr>
                </a:outerShdw>
              </a:effectLst>
            </a:endParaRPr>
          </a:p>
        </p:txBody>
      </p:sp>
      <p:sp>
        <p:nvSpPr>
          <p:cNvPr id="10" name="Subtítulo 2"/>
          <p:cNvSpPr txBox="1">
            <a:spLocks/>
          </p:cNvSpPr>
          <p:nvPr/>
        </p:nvSpPr>
        <p:spPr>
          <a:xfrm>
            <a:off x="2051720" y="3429000"/>
            <a:ext cx="6052846" cy="108012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pt-BR" sz="1800" dirty="0"/>
              <a:t>Ana Carolina de Faria </a:t>
            </a:r>
            <a:r>
              <a:rPr lang="pt-BR" sz="1800" dirty="0" smtClean="0"/>
              <a:t>Santos</a:t>
            </a:r>
          </a:p>
          <a:p>
            <a:pPr>
              <a:buNone/>
            </a:pPr>
            <a:r>
              <a:rPr lang="pt-BR" sz="1800" dirty="0" smtClean="0"/>
              <a:t>Análise Espacial de Dados Geográficos – SER301</a:t>
            </a:r>
          </a:p>
          <a:p>
            <a:pPr>
              <a:buNone/>
            </a:pPr>
            <a:r>
              <a:rPr lang="pt-BR" sz="1800" dirty="0" smtClean="0"/>
              <a:t>Dr. Antonio Miguel V. Monteiro e Dr. Eduardo G. Camargo</a:t>
            </a:r>
            <a:endParaRPr lang="pt-BR" sz="1800" dirty="0"/>
          </a:p>
        </p:txBody>
      </p:sp>
    </p:spTree>
    <p:extLst>
      <p:ext uri="{BB962C8B-B14F-4D97-AF65-F5344CB8AC3E}">
        <p14:creationId xmlns:p14="http://schemas.microsoft.com/office/powerpoint/2010/main" val="372689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2458616" cy="914400"/>
          </a:xfrm>
        </p:spPr>
        <p:txBody>
          <a:bodyPr/>
          <a:lstStyle/>
          <a:p>
            <a:r>
              <a:rPr lang="pt-BR" dirty="0" smtClean="0"/>
              <a:t>OBJETIVO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02</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539552" y="2118335"/>
            <a:ext cx="8073232" cy="2677656"/>
          </a:xfrm>
          <a:prstGeom prst="rect">
            <a:avLst/>
          </a:prstGeom>
          <a:noFill/>
        </p:spPr>
        <p:txBody>
          <a:bodyPr wrap="square" rtlCol="0">
            <a:spAutoFit/>
          </a:bodyPr>
          <a:lstStyle/>
          <a:p>
            <a:pPr algn="ctr"/>
            <a:r>
              <a:rPr lang="pt-BR" sz="2800" dirty="0" smtClean="0"/>
              <a:t>Analisar a relação dos dados de luzes noturnas e dados populacionais para estimativa populacional, </a:t>
            </a:r>
            <a:r>
              <a:rPr lang="pt-BR" sz="2800" dirty="0"/>
              <a:t>utilizando Modelos de Regressão Linear e Geograficamente </a:t>
            </a:r>
            <a:r>
              <a:rPr lang="pt-BR" sz="2800" dirty="0" smtClean="0"/>
              <a:t>Ponderada, e verificar a relação e influencia da inserção de dados de uso e cobertura do solo nesta estimativa.</a:t>
            </a:r>
            <a:endParaRPr lang="pt-BR" sz="2800"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75139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4402832" cy="914400"/>
          </a:xfrm>
        </p:spPr>
        <p:txBody>
          <a:bodyPr/>
          <a:lstStyle/>
          <a:p>
            <a:r>
              <a:rPr lang="pt-BR" dirty="0" smtClean="0"/>
              <a:t>ÁREA DE ESTUDO </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03</a:t>
            </a:r>
            <a:endParaRPr lang="pt-BR" sz="1400" dirty="0">
              <a:effectLst>
                <a:outerShdw blurRad="38100" dist="38100" dir="2700000" algn="tl">
                  <a:srgbClr val="000000">
                    <a:alpha val="43137"/>
                  </a:srgbClr>
                </a:outerShdw>
              </a:effectLst>
            </a:endParaRPr>
          </a:p>
        </p:txBody>
      </p:sp>
      <p:pic>
        <p:nvPicPr>
          <p:cNvPr id="2" name="Picture 2" descr="RMVPLN"/>
          <p:cNvPicPr>
            <a:picLocks noChangeAspect="1" noChangeArrowheads="1"/>
          </p:cNvPicPr>
          <p:nvPr/>
        </p:nvPicPr>
        <p:blipFill>
          <a:blip r:embed="rId3" cstate="print"/>
          <a:srcRect l="1980" t="2802"/>
          <a:stretch>
            <a:fillRect/>
          </a:stretch>
        </p:blipFill>
        <p:spPr bwMode="auto">
          <a:xfrm>
            <a:off x="1043608" y="1196752"/>
            <a:ext cx="7334286" cy="5140090"/>
          </a:xfrm>
          <a:prstGeom prst="rect">
            <a:avLst/>
          </a:prstGeom>
          <a:noFill/>
          <a:ln w="9525">
            <a:noFill/>
            <a:miter lim="800000"/>
            <a:headEnd/>
            <a:tailEnd/>
          </a:ln>
        </p:spPr>
      </p:pic>
      <p:sp>
        <p:nvSpPr>
          <p:cNvPr id="8" name="CaixaDeTexto 7"/>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9" name="Imagem 8"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29069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99592" y="476672"/>
            <a:ext cx="4978896" cy="666328"/>
          </a:xfrm>
        </p:spPr>
        <p:txBody>
          <a:bodyPr/>
          <a:lstStyle/>
          <a:p>
            <a:r>
              <a:rPr lang="pt-BR" dirty="0" smtClean="0"/>
              <a:t>DADOS DE ENTRADA</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04</a:t>
            </a:r>
            <a:endParaRPr lang="pt-BR" sz="1400" dirty="0">
              <a:effectLst>
                <a:outerShdw blurRad="38100" dist="38100" dir="2700000" algn="tl">
                  <a:srgbClr val="000000">
                    <a:alpha val="43137"/>
                  </a:srgbClr>
                </a:outerShdw>
              </a:effectLst>
            </a:endParaRPr>
          </a:p>
        </p:txBody>
      </p:sp>
      <p:sp>
        <p:nvSpPr>
          <p:cNvPr id="10" name="CaixaDeTexto 9"/>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2051" name="Picture 3" descr="Resultado de imagem para rAPID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4481157"/>
            <a:ext cx="1728191" cy="5285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sultado de imagem para GEOCATALOGO M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162" y="4509120"/>
            <a:ext cx="1125222" cy="43204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de cantos arredondados 11"/>
          <p:cNvSpPr/>
          <p:nvPr/>
        </p:nvSpPr>
        <p:spPr>
          <a:xfrm>
            <a:off x="683568" y="1556792"/>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Luzes Noturnas</a:t>
            </a:r>
          </a:p>
          <a:p>
            <a:pPr algn="ctr"/>
            <a:r>
              <a:rPr lang="pt-BR" dirty="0" smtClean="0"/>
              <a:t>Satélite </a:t>
            </a:r>
            <a:r>
              <a:rPr lang="pt-BR" dirty="0" err="1" smtClean="0"/>
              <a:t>Suomi-NPP</a:t>
            </a:r>
            <a:endParaRPr lang="pt-BR" dirty="0" smtClean="0"/>
          </a:p>
          <a:p>
            <a:pPr algn="ctr"/>
            <a:r>
              <a:rPr lang="pt-BR" dirty="0" smtClean="0"/>
              <a:t>Sensor VIIRS</a:t>
            </a:r>
            <a:endParaRPr lang="pt-BR" dirty="0"/>
          </a:p>
        </p:txBody>
      </p:sp>
      <p:sp>
        <p:nvSpPr>
          <p:cNvPr id="13" name="Retângulo de cantos arredondados 12"/>
          <p:cNvSpPr/>
          <p:nvPr/>
        </p:nvSpPr>
        <p:spPr>
          <a:xfrm>
            <a:off x="467544" y="30689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Populacionais</a:t>
            </a:r>
          </a:p>
          <a:p>
            <a:pPr algn="ctr"/>
            <a:r>
              <a:rPr lang="pt-BR" dirty="0" smtClean="0"/>
              <a:t>Censo Demográfico 2010</a:t>
            </a:r>
          </a:p>
          <a:p>
            <a:pPr algn="ctr"/>
            <a:r>
              <a:rPr lang="pt-BR" dirty="0" smtClean="0"/>
              <a:t>IBGE</a:t>
            </a:r>
            <a:endParaRPr lang="pt-BR" dirty="0"/>
          </a:p>
        </p:txBody>
      </p:sp>
      <p:sp>
        <p:nvSpPr>
          <p:cNvPr id="14" name="Retângulo de cantos arredondados 13"/>
          <p:cNvSpPr/>
          <p:nvPr/>
        </p:nvSpPr>
        <p:spPr>
          <a:xfrm>
            <a:off x="539552" y="48691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Uso e Cobertura da Terra</a:t>
            </a:r>
          </a:p>
          <a:p>
            <a:pPr algn="ctr"/>
            <a:r>
              <a:rPr lang="pt-BR" dirty="0" smtClean="0"/>
              <a:t>Autoral</a:t>
            </a:r>
            <a:endParaRPr lang="pt-BR" dirty="0"/>
          </a:p>
        </p:txBody>
      </p:sp>
      <p:sp>
        <p:nvSpPr>
          <p:cNvPr id="15" name="CaixaDeTexto 14"/>
          <p:cNvSpPr txBox="1"/>
          <p:nvPr/>
        </p:nvSpPr>
        <p:spPr>
          <a:xfrm>
            <a:off x="4572000" y="5157192"/>
            <a:ext cx="3531736" cy="1107996"/>
          </a:xfrm>
          <a:prstGeom prst="rect">
            <a:avLst/>
          </a:prstGeom>
          <a:noFill/>
        </p:spPr>
        <p:txBody>
          <a:bodyPr wrap="none" rtlCol="0">
            <a:spAutoFit/>
          </a:bodyPr>
          <a:lstStyle/>
          <a:p>
            <a:pPr algn="ctr"/>
            <a:r>
              <a:rPr lang="pt-BR" sz="1600" dirty="0" smtClean="0"/>
              <a:t>6 tiles – 2012</a:t>
            </a:r>
          </a:p>
          <a:p>
            <a:pPr algn="ctr"/>
            <a:r>
              <a:rPr lang="pt-BR" sz="1600" dirty="0" smtClean="0"/>
              <a:t>5 bandas espectrais; </a:t>
            </a:r>
          </a:p>
          <a:p>
            <a:pPr algn="ctr"/>
            <a:r>
              <a:rPr lang="pt-BR" sz="1600" dirty="0" smtClean="0"/>
              <a:t>Resolução Radiométrica </a:t>
            </a:r>
            <a:r>
              <a:rPr lang="pt-BR" sz="1600" dirty="0" smtClean="0">
                <a:latin typeface="Times New Roman"/>
                <a:cs typeface="Times New Roman"/>
              </a:rPr>
              <a:t>→</a:t>
            </a:r>
            <a:r>
              <a:rPr lang="pt-BR" sz="1600" dirty="0" smtClean="0"/>
              <a:t> 12 bits;</a:t>
            </a:r>
          </a:p>
          <a:p>
            <a:pPr algn="ctr"/>
            <a:r>
              <a:rPr lang="pt-BR" sz="1600" dirty="0" smtClean="0"/>
              <a:t>Resolução Espacial </a:t>
            </a:r>
            <a:r>
              <a:rPr lang="pt-BR" sz="1600" dirty="0" smtClean="0">
                <a:latin typeface="Times New Roman"/>
                <a:cs typeface="Times New Roman"/>
              </a:rPr>
              <a:t>→</a:t>
            </a:r>
            <a:r>
              <a:rPr lang="pt-BR" sz="1600" dirty="0" smtClean="0"/>
              <a:t> 5 metros </a:t>
            </a:r>
            <a:endParaRPr lang="pt-BR" sz="1600" dirty="0"/>
          </a:p>
        </p:txBody>
      </p:sp>
      <p:pic>
        <p:nvPicPr>
          <p:cNvPr id="18434" name="Picture 2" descr="NCEI (formerly NGDC)"/>
          <p:cNvPicPr>
            <a:picLocks noChangeAspect="1" noChangeArrowheads="1"/>
          </p:cNvPicPr>
          <p:nvPr/>
        </p:nvPicPr>
        <p:blipFill>
          <a:blip r:embed="rId5" cstate="print"/>
          <a:srcRect r="65637"/>
          <a:stretch>
            <a:fillRect/>
          </a:stretch>
        </p:blipFill>
        <p:spPr bwMode="auto">
          <a:xfrm>
            <a:off x="5652120" y="1196752"/>
            <a:ext cx="1224136" cy="404813"/>
          </a:xfrm>
          <a:prstGeom prst="rect">
            <a:avLst/>
          </a:prstGeom>
          <a:noFill/>
        </p:spPr>
      </p:pic>
      <p:sp>
        <p:nvSpPr>
          <p:cNvPr id="16" name="Retângulo de cantos arredondados 15"/>
          <p:cNvSpPr/>
          <p:nvPr/>
        </p:nvSpPr>
        <p:spPr>
          <a:xfrm>
            <a:off x="4211960" y="4293096"/>
            <a:ext cx="4464496" cy="194421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18" name="Conector de seta reta 17"/>
          <p:cNvCxnSpPr>
            <a:stCxn id="14" idx="3"/>
            <a:endCxn id="16" idx="1"/>
          </p:cNvCxnSpPr>
          <p:nvPr/>
        </p:nvCxnSpPr>
        <p:spPr>
          <a:xfrm>
            <a:off x="3563888" y="5265204"/>
            <a:ext cx="6480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CaixaDeTexto 20"/>
          <p:cNvSpPr txBox="1"/>
          <p:nvPr/>
        </p:nvSpPr>
        <p:spPr>
          <a:xfrm>
            <a:off x="3995936" y="1628800"/>
            <a:ext cx="4752527" cy="1015663"/>
          </a:xfrm>
          <a:prstGeom prst="rect">
            <a:avLst/>
          </a:prstGeom>
          <a:noFill/>
        </p:spPr>
        <p:txBody>
          <a:bodyPr wrap="square" rtlCol="0">
            <a:spAutoFit/>
          </a:bodyPr>
          <a:lstStyle/>
          <a:p>
            <a:pPr algn="ctr"/>
            <a:r>
              <a:rPr lang="pt-BR" sz="1500" i="1" dirty="0" smtClean="0"/>
              <a:t>Day/</a:t>
            </a:r>
            <a:r>
              <a:rPr lang="pt-BR" sz="1500" i="1" dirty="0" err="1" smtClean="0"/>
              <a:t>Night</a:t>
            </a:r>
            <a:r>
              <a:rPr lang="pt-BR" sz="1500" i="1" dirty="0" smtClean="0"/>
              <a:t> </a:t>
            </a:r>
            <a:r>
              <a:rPr lang="pt-BR" sz="1500" i="1" dirty="0" err="1" smtClean="0"/>
              <a:t>Band</a:t>
            </a:r>
            <a:r>
              <a:rPr lang="pt-BR" sz="1500" dirty="0" smtClean="0"/>
              <a:t> (DNB) 0,5 a 0,9 </a:t>
            </a:r>
            <a:r>
              <a:rPr lang="pt-BR" sz="1500" dirty="0" err="1" smtClean="0"/>
              <a:t>µm</a:t>
            </a:r>
            <a:endParaRPr lang="pt-BR" sz="1500" dirty="0" smtClean="0"/>
          </a:p>
          <a:p>
            <a:pPr algn="ctr"/>
            <a:r>
              <a:rPr lang="pt-BR" sz="1500" dirty="0" smtClean="0"/>
              <a:t>Versão 1 da Composição Mensal </a:t>
            </a:r>
            <a:r>
              <a:rPr lang="pt-BR" sz="1500" dirty="0" smtClean="0">
                <a:latin typeface="Times New Roman"/>
                <a:cs typeface="Times New Roman"/>
              </a:rPr>
              <a:t>→ </a:t>
            </a:r>
            <a:r>
              <a:rPr lang="pt-BR" sz="1500" dirty="0" smtClean="0"/>
              <a:t>Julho de 2012</a:t>
            </a:r>
          </a:p>
          <a:p>
            <a:pPr algn="ctr"/>
            <a:r>
              <a:rPr lang="pt-BR" sz="1500" dirty="0" smtClean="0"/>
              <a:t>Média dos valores de </a:t>
            </a:r>
            <a:r>
              <a:rPr lang="pt-BR" sz="1500" dirty="0" err="1" smtClean="0"/>
              <a:t>radiância</a:t>
            </a:r>
            <a:r>
              <a:rPr lang="pt-BR" sz="1500" dirty="0" smtClean="0"/>
              <a:t> (</a:t>
            </a:r>
            <a:r>
              <a:rPr lang="pt-BR" sz="1500" dirty="0" err="1" smtClean="0"/>
              <a:t>nanoWatt</a:t>
            </a:r>
            <a:r>
              <a:rPr lang="pt-BR" sz="1500" dirty="0" smtClean="0"/>
              <a:t>/cm²/sr). </a:t>
            </a:r>
          </a:p>
          <a:p>
            <a:pPr algn="ctr"/>
            <a:r>
              <a:rPr lang="pt-BR" sz="1500" dirty="0" smtClean="0"/>
              <a:t>Resolução Espacial </a:t>
            </a:r>
            <a:r>
              <a:rPr lang="pt-BR" sz="1500" dirty="0" smtClean="0">
                <a:latin typeface="Times New Roman"/>
                <a:cs typeface="Times New Roman"/>
              </a:rPr>
              <a:t>→ </a:t>
            </a:r>
            <a:r>
              <a:rPr lang="pt-BR" sz="1500" dirty="0" smtClean="0"/>
              <a:t> ̴ 500 metros</a:t>
            </a:r>
            <a:endParaRPr lang="pt-BR" sz="1500" dirty="0"/>
          </a:p>
        </p:txBody>
      </p:sp>
      <p:sp>
        <p:nvSpPr>
          <p:cNvPr id="22" name="Retângulo de cantos arredondados 21"/>
          <p:cNvSpPr/>
          <p:nvPr/>
        </p:nvSpPr>
        <p:spPr>
          <a:xfrm>
            <a:off x="4139952" y="1196752"/>
            <a:ext cx="4464496" cy="151216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23" name="Conector de seta reta 22"/>
          <p:cNvCxnSpPr>
            <a:stCxn id="12" idx="3"/>
            <a:endCxn id="22" idx="1"/>
          </p:cNvCxnSpPr>
          <p:nvPr/>
        </p:nvCxnSpPr>
        <p:spPr>
          <a:xfrm>
            <a:off x="3347864" y="1952836"/>
            <a:ext cx="7920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6" name="Imagem 25" descr="Resultado de imagem para logo inpe"/>
          <p:cNvPicPr/>
          <p:nvPr/>
        </p:nvPicPr>
        <p:blipFill>
          <a:blip r:embed="rId6"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361464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05</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3491880" y="2924944"/>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21" name="Retângulo de cantos arredondados 20"/>
          <p:cNvSpPr/>
          <p:nvPr/>
        </p:nvSpPr>
        <p:spPr>
          <a:xfrm>
            <a:off x="3491880" y="3501008"/>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2" name="Retângulo de cantos arredondados 21"/>
          <p:cNvSpPr/>
          <p:nvPr/>
        </p:nvSpPr>
        <p:spPr>
          <a:xfrm>
            <a:off x="3491880" y="5373216"/>
            <a:ext cx="1440160"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23" name="Retângulo de cantos arredondados 22"/>
          <p:cNvSpPr/>
          <p:nvPr/>
        </p:nvSpPr>
        <p:spPr>
          <a:xfrm>
            <a:off x="334786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24" name="Retângulo de cantos arredondados 23"/>
          <p:cNvSpPr/>
          <p:nvPr/>
        </p:nvSpPr>
        <p:spPr>
          <a:xfrm>
            <a:off x="5940152" y="1340768"/>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sp>
        <p:nvSpPr>
          <p:cNvPr id="25" name="Retângulo de cantos arredondados 24"/>
          <p:cNvSpPr/>
          <p:nvPr/>
        </p:nvSpPr>
        <p:spPr>
          <a:xfrm>
            <a:off x="5508104" y="25649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5508104" y="299695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5652120" y="3429000"/>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6119664" y="3861048"/>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29" name="Retângulo de cantos arredondados 28"/>
          <p:cNvSpPr/>
          <p:nvPr/>
        </p:nvSpPr>
        <p:spPr>
          <a:xfrm>
            <a:off x="5508104" y="465313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0" name="Retângulo de cantos arredondados 29"/>
          <p:cNvSpPr/>
          <p:nvPr/>
        </p:nvSpPr>
        <p:spPr>
          <a:xfrm>
            <a:off x="5508104" y="508518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1" name="Retângulo de cantos arredondados 30"/>
          <p:cNvSpPr/>
          <p:nvPr/>
        </p:nvSpPr>
        <p:spPr>
          <a:xfrm>
            <a:off x="5652120" y="5517232"/>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2" name="Retângulo de cantos arredondados 31"/>
          <p:cNvSpPr/>
          <p:nvPr/>
        </p:nvSpPr>
        <p:spPr>
          <a:xfrm>
            <a:off x="6119664" y="594928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06</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370790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35" name="Retângulo de cantos arredondados 34"/>
          <p:cNvSpPr/>
          <p:nvPr/>
        </p:nvSpPr>
        <p:spPr>
          <a:xfrm>
            <a:off x="6156176" y="1412776"/>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pic>
        <p:nvPicPr>
          <p:cNvPr id="38914" name="Picture 2"/>
          <p:cNvPicPr>
            <a:picLocks noChangeAspect="1" noChangeArrowheads="1"/>
          </p:cNvPicPr>
          <p:nvPr/>
        </p:nvPicPr>
        <p:blipFill>
          <a:blip r:embed="rId4" cstate="print"/>
          <a:srcRect/>
          <a:stretch>
            <a:fillRect/>
          </a:stretch>
        </p:blipFill>
        <p:spPr bwMode="auto">
          <a:xfrm>
            <a:off x="3707904" y="2104634"/>
            <a:ext cx="4805017" cy="4177301"/>
          </a:xfrm>
          <a:prstGeom prst="rect">
            <a:avLst/>
          </a:prstGeom>
          <a:noFill/>
          <a:ln w="9525">
            <a:noFill/>
            <a:miter lim="800000"/>
            <a:headEnd/>
            <a:tailEnd/>
          </a:ln>
        </p:spPr>
      </p:pic>
      <p:sp>
        <p:nvSpPr>
          <p:cNvPr id="63" name="Retângulo de cantos arredondados 62"/>
          <p:cNvSpPr/>
          <p:nvPr/>
        </p:nvSpPr>
        <p:spPr>
          <a:xfrm>
            <a:off x="5796136" y="2492896"/>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Espaço Celular:</a:t>
            </a:r>
          </a:p>
          <a:p>
            <a:pPr algn="ctr"/>
            <a:r>
              <a:rPr lang="pt-BR" dirty="0" smtClean="0"/>
              <a:t>Regional </a:t>
            </a:r>
            <a:r>
              <a:rPr lang="pt-BR" dirty="0" smtClean="0">
                <a:latin typeface="Times New Roman"/>
                <a:cs typeface="Times New Roman"/>
              </a:rPr>
              <a:t>→ </a:t>
            </a:r>
            <a:r>
              <a:rPr lang="pt-BR" dirty="0" smtClean="0"/>
              <a:t>5 km²</a:t>
            </a:r>
          </a:p>
          <a:p>
            <a:pPr algn="ctr"/>
            <a:r>
              <a:rPr lang="pt-BR" dirty="0" smtClean="0"/>
              <a:t>Municipal </a:t>
            </a:r>
            <a:r>
              <a:rPr lang="pt-BR" dirty="0" smtClean="0">
                <a:latin typeface="Times New Roman"/>
                <a:cs typeface="Times New Roman"/>
              </a:rPr>
              <a:t>→ </a:t>
            </a:r>
            <a:r>
              <a:rPr lang="pt-BR" dirty="0" smtClean="0"/>
              <a:t>1km²</a:t>
            </a:r>
            <a:endParaRPr lang="pt-BR" dirty="0"/>
          </a:p>
        </p:txBody>
      </p:sp>
      <p:sp>
        <p:nvSpPr>
          <p:cNvPr id="64" name="Retângulo de cantos arredondados 63"/>
          <p:cNvSpPr/>
          <p:nvPr/>
        </p:nvSpPr>
        <p:spPr>
          <a:xfrm>
            <a:off x="5292080" y="3717032"/>
            <a:ext cx="3744416" cy="19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pt-BR" dirty="0" smtClean="0"/>
              <a:t> Luzes Noturnas </a:t>
            </a:r>
            <a:r>
              <a:rPr lang="pt-BR" dirty="0" smtClean="0">
                <a:latin typeface="Times New Roman"/>
                <a:cs typeface="Times New Roman"/>
              </a:rPr>
              <a:t>→ </a:t>
            </a:r>
            <a:r>
              <a:rPr lang="pt-BR" dirty="0" smtClean="0"/>
              <a:t>Soma dos Valores de </a:t>
            </a:r>
            <a:r>
              <a:rPr lang="pt-BR" dirty="0" err="1" smtClean="0"/>
              <a:t>Radiância</a:t>
            </a:r>
            <a:endParaRPr lang="pt-BR" dirty="0" smtClean="0"/>
          </a:p>
          <a:p>
            <a:pPr algn="ctr">
              <a:buFont typeface="Arial" pitchFamily="34" charset="0"/>
              <a:buChar char="•"/>
            </a:pPr>
            <a:r>
              <a:rPr lang="pt-BR" dirty="0" smtClean="0"/>
              <a:t> População </a:t>
            </a:r>
            <a:r>
              <a:rPr lang="pt-BR" dirty="0" smtClean="0">
                <a:latin typeface="Times New Roman"/>
                <a:cs typeface="Times New Roman"/>
              </a:rPr>
              <a:t>→ </a:t>
            </a:r>
            <a:r>
              <a:rPr lang="pt-BR" dirty="0" smtClean="0"/>
              <a:t>Soma Ponderada pela Área</a:t>
            </a:r>
          </a:p>
          <a:p>
            <a:pPr algn="ctr">
              <a:buFont typeface="Arial" pitchFamily="34" charset="0"/>
              <a:buChar char="•"/>
            </a:pPr>
            <a:r>
              <a:rPr lang="pt-BR" dirty="0" smtClean="0"/>
              <a:t> Uso e Cobertura Porcentagem de cada Classe</a:t>
            </a:r>
            <a:endParaRPr lang="pt-BR" dirty="0"/>
          </a:p>
        </p:txBody>
      </p:sp>
      <p:pic>
        <p:nvPicPr>
          <p:cNvPr id="65" name="Picture 2" descr="Resultado de imagem para logo terra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988840"/>
            <a:ext cx="913520" cy="3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additive="base">
                                        <p:cTn id="11" dur="500" fill="hold"/>
                                        <p:tgtEl>
                                          <p:spTgt spid="38914"/>
                                        </p:tgtEl>
                                        <p:attrNameLst>
                                          <p:attrName>ppt_x</p:attrName>
                                        </p:attrNameLst>
                                      </p:cBhvr>
                                      <p:tavLst>
                                        <p:tav tm="0">
                                          <p:val>
                                            <p:strVal val="#ppt_x"/>
                                          </p:val>
                                        </p:tav>
                                        <p:tav tm="100000">
                                          <p:val>
                                            <p:strVal val="#ppt_x"/>
                                          </p:val>
                                        </p:tav>
                                      </p:tavLst>
                                    </p:anim>
                                    <p:anim calcmode="lin" valueType="num">
                                      <p:cBhvr additive="base">
                                        <p:cTn id="12"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4"/>
                                        </p:tgtEl>
                                        <p:attrNameLst>
                                          <p:attrName>ppt_x</p:attrName>
                                        </p:attrNameLst>
                                      </p:cBhvr>
                                      <p:tavLst>
                                        <p:tav tm="0">
                                          <p:val>
                                            <p:strVal val="ppt_x"/>
                                          </p:val>
                                        </p:tav>
                                        <p:tav tm="100000">
                                          <p:val>
                                            <p:strVal val="ppt_x"/>
                                          </p:val>
                                        </p:tav>
                                      </p:tavLst>
                                    </p:anim>
                                    <p:anim calcmode="lin" valueType="num">
                                      <p:cBhvr additive="base">
                                        <p:cTn id="17" dur="500"/>
                                        <p:tgtEl>
                                          <p:spTgt spid="34"/>
                                        </p:tgtEl>
                                        <p:attrNameLst>
                                          <p:attrName>ppt_y</p:attrName>
                                        </p:attrNameLst>
                                      </p:cBhvr>
                                      <p:tavLst>
                                        <p:tav tm="0">
                                          <p:val>
                                            <p:strVal val="ppt_y"/>
                                          </p:val>
                                        </p:tav>
                                        <p:tav tm="100000">
                                          <p:val>
                                            <p:strVal val="1+ppt_h/2"/>
                                          </p:val>
                                        </p:tav>
                                      </p:tavLst>
                                    </p:anim>
                                    <p:set>
                                      <p:cBhvr>
                                        <p:cTn id="18" dur="1" fill="hold">
                                          <p:stCondLst>
                                            <p:cond delay="499"/>
                                          </p:stCondLst>
                                        </p:cTn>
                                        <p:tgtEl>
                                          <p:spTgt spid="34"/>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8914"/>
                                        </p:tgtEl>
                                        <p:attrNameLst>
                                          <p:attrName>ppt_x</p:attrName>
                                        </p:attrNameLst>
                                      </p:cBhvr>
                                      <p:tavLst>
                                        <p:tav tm="0">
                                          <p:val>
                                            <p:strVal val="ppt_x"/>
                                          </p:val>
                                        </p:tav>
                                        <p:tav tm="100000">
                                          <p:val>
                                            <p:strVal val="ppt_x"/>
                                          </p:val>
                                        </p:tav>
                                      </p:tavLst>
                                    </p:anim>
                                    <p:anim calcmode="lin" valueType="num">
                                      <p:cBhvr additive="base">
                                        <p:cTn id="21" dur="500"/>
                                        <p:tgtEl>
                                          <p:spTgt spid="38914"/>
                                        </p:tgtEl>
                                        <p:attrNameLst>
                                          <p:attrName>ppt_y</p:attrName>
                                        </p:attrNameLst>
                                      </p:cBhvr>
                                      <p:tavLst>
                                        <p:tav tm="0">
                                          <p:val>
                                            <p:strVal val="ppt_y"/>
                                          </p:val>
                                        </p:tav>
                                        <p:tav tm="100000">
                                          <p:val>
                                            <p:strVal val="1+ppt_h/2"/>
                                          </p:val>
                                        </p:tav>
                                      </p:tavLst>
                                    </p:anim>
                                    <p:set>
                                      <p:cBhvr>
                                        <p:cTn id="22" dur="1" fill="hold">
                                          <p:stCondLst>
                                            <p:cond delay="499"/>
                                          </p:stCondLst>
                                        </p:cTn>
                                        <p:tgtEl>
                                          <p:spTgt spid="389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07</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4355976" y="1628800"/>
            <a:ext cx="2664296"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 e Municipal</a:t>
            </a:r>
            <a:endParaRPr lang="pt-BR" sz="1400" dirty="0"/>
          </a:p>
        </p:txBody>
      </p:sp>
      <p:sp>
        <p:nvSpPr>
          <p:cNvPr id="25" name="Retângulo de cantos arredondados 24"/>
          <p:cNvSpPr/>
          <p:nvPr/>
        </p:nvSpPr>
        <p:spPr>
          <a:xfrm>
            <a:off x="3347864" y="263691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3347864" y="3573016"/>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3419872" y="4581128"/>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3851920" y="5589240"/>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6804248" y="2348880"/>
            <a:ext cx="176368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39938"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35" name="Retângulo de cantos arredondados 34"/>
          <p:cNvSpPr/>
          <p:nvPr/>
        </p:nvSpPr>
        <p:spPr>
          <a:xfrm>
            <a:off x="6588224" y="4293096"/>
            <a:ext cx="223224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39939"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37" name="Conector de seta reta 36"/>
          <p:cNvCxnSpPr>
            <a:stCxn id="25" idx="3"/>
            <a:endCxn id="34"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Conector de seta reta 39"/>
          <p:cNvCxnSpPr>
            <a:stCxn id="26" idx="3"/>
            <a:endCxn id="39938"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27" idx="3"/>
            <a:endCxn id="35" idx="1"/>
          </p:cNvCxnSpPr>
          <p:nvPr/>
        </p:nvCxnSpPr>
        <p:spPr>
          <a:xfrm>
            <a:off x="6156176" y="4725144"/>
            <a:ext cx="4320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Conector de seta reta 48"/>
          <p:cNvCxnSpPr>
            <a:stCxn id="28" idx="3"/>
            <a:endCxn id="39939"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52"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08</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4932040" y="1484784"/>
            <a:ext cx="1584176"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35" name="Retângulo de cantos arredondados 34"/>
          <p:cNvSpPr/>
          <p:nvPr/>
        </p:nvSpPr>
        <p:spPr>
          <a:xfrm>
            <a:off x="3347864" y="2636912"/>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6" name="Retângulo de cantos arredondados 35"/>
          <p:cNvSpPr/>
          <p:nvPr/>
        </p:nvSpPr>
        <p:spPr>
          <a:xfrm>
            <a:off x="3347864" y="357301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7" name="Retângulo de cantos arredondados 36"/>
          <p:cNvSpPr/>
          <p:nvPr/>
        </p:nvSpPr>
        <p:spPr>
          <a:xfrm>
            <a:off x="3419872" y="4581128"/>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8" name="Retângulo de cantos arredondados 37"/>
          <p:cNvSpPr/>
          <p:nvPr/>
        </p:nvSpPr>
        <p:spPr>
          <a:xfrm>
            <a:off x="3851920" y="558924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9" name="Retângulo de cantos arredondados 38"/>
          <p:cNvSpPr/>
          <p:nvPr/>
        </p:nvSpPr>
        <p:spPr>
          <a:xfrm>
            <a:off x="6804248" y="2348880"/>
            <a:ext cx="1763688"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40"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41" name="Retângulo de cantos arredondados 40"/>
          <p:cNvSpPr/>
          <p:nvPr/>
        </p:nvSpPr>
        <p:spPr>
          <a:xfrm>
            <a:off x="6588224" y="4365104"/>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Análise de Resíduos</a:t>
            </a:r>
          </a:p>
          <a:p>
            <a:pPr algn="ctr"/>
            <a:r>
              <a:rPr lang="pt-BR" sz="1600" dirty="0" smtClean="0"/>
              <a:t>Índice de Moran</a:t>
            </a:r>
          </a:p>
          <a:p>
            <a:pPr algn="ctr"/>
            <a:r>
              <a:rPr lang="pt-BR" sz="1600" dirty="0" smtClean="0"/>
              <a:t>LISA</a:t>
            </a:r>
          </a:p>
        </p:txBody>
      </p:sp>
      <p:pic>
        <p:nvPicPr>
          <p:cNvPr id="42"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43" name="Conector de seta reta 42"/>
          <p:cNvCxnSpPr>
            <a:stCxn id="35" idx="3"/>
            <a:endCxn id="39"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4" name="Conector de seta reta 43"/>
          <p:cNvCxnSpPr>
            <a:stCxn id="36" idx="3"/>
            <a:endCxn id="40"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Conector de seta reta 44"/>
          <p:cNvCxnSpPr>
            <a:stCxn id="37" idx="3"/>
            <a:endCxn id="41" idx="1"/>
          </p:cNvCxnSpPr>
          <p:nvPr/>
        </p:nvCxnSpPr>
        <p:spPr>
          <a:xfrm flipV="1">
            <a:off x="6156176" y="4689140"/>
            <a:ext cx="432048"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38" idx="3"/>
            <a:endCxn id="42"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47"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1975</TotalTime>
  <Words>1303</Words>
  <Application>Microsoft Office PowerPoint</Application>
  <PresentationFormat>Apresentação na tela (4:3)</PresentationFormat>
  <Paragraphs>326</Paragraphs>
  <Slides>24</Slides>
  <Notes>22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Origem</vt:lpstr>
      <vt:lpstr>ANÁLISE DO USO DOS DADOS DE LUZES NOTURNAS PARA ESTIMATIVA E DISTRIBUIÇÃO ESPACIAL DA POPULAÇÃO: ESTUDO PARA A REGIÃO METROPOLITANA DO VALE DO PARAÍBA E LITORAL NORTE, SÃO PAULO, BRASIL. </vt:lpstr>
      <vt:lpstr>MOTIVAÇÃO</vt:lpstr>
      <vt:lpstr>OBJETIVO</vt:lpstr>
      <vt:lpstr>ÁREA DE ESTUDO </vt:lpstr>
      <vt:lpstr>DADOS DE ENTRADA</vt:lpstr>
      <vt:lpstr>METODOLOGIA</vt:lpstr>
      <vt:lpstr>METODOLOGIA</vt:lpstr>
      <vt:lpstr>METODOLOGIA</vt:lpstr>
      <vt:lpstr>METODOLOGIA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dc:creator>
  <cp:lastModifiedBy>Ana Carol</cp:lastModifiedBy>
  <cp:revision>159</cp:revision>
  <dcterms:created xsi:type="dcterms:W3CDTF">2017-07-25T10:59:31Z</dcterms:created>
  <dcterms:modified xsi:type="dcterms:W3CDTF">2017-12-20T10:39:34Z</dcterms:modified>
</cp:coreProperties>
</file>