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9" r:id="rId4"/>
    <p:sldId id="290" r:id="rId5"/>
    <p:sldId id="288" r:id="rId6"/>
    <p:sldId id="277" r:id="rId7"/>
    <p:sldId id="258" r:id="rId8"/>
    <p:sldId id="260" r:id="rId9"/>
    <p:sldId id="291" r:id="rId10"/>
    <p:sldId id="283" r:id="rId11"/>
    <p:sldId id="261" r:id="rId12"/>
    <p:sldId id="281" r:id="rId13"/>
    <p:sldId id="282" r:id="rId14"/>
    <p:sldId id="293" r:id="rId15"/>
    <p:sldId id="280" r:id="rId16"/>
    <p:sldId id="259" r:id="rId17"/>
    <p:sldId id="262" r:id="rId18"/>
    <p:sldId id="284" r:id="rId19"/>
    <p:sldId id="265" r:id="rId20"/>
    <p:sldId id="268" r:id="rId21"/>
    <p:sldId id="269" r:id="rId22"/>
    <p:sldId id="292" r:id="rId23"/>
    <p:sldId id="271" r:id="rId24"/>
    <p:sldId id="285" r:id="rId25"/>
    <p:sldId id="273" r:id="rId26"/>
    <p:sldId id="272" r:id="rId27"/>
    <p:sldId id="286" r:id="rId28"/>
    <p:sldId id="278" r:id="rId29"/>
    <p:sldId id="279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Plan1!$A$12:$A$18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Plan1!$B$12:$B$18</c:f>
              <c:numCache>
                <c:formatCode>General</c:formatCode>
                <c:ptCount val="7"/>
                <c:pt idx="0">
                  <c:v>0.13</c:v>
                </c:pt>
                <c:pt idx="1">
                  <c:v>0.14000000000000001</c:v>
                </c:pt>
                <c:pt idx="2">
                  <c:v>0.19</c:v>
                </c:pt>
                <c:pt idx="3">
                  <c:v>0.43</c:v>
                </c:pt>
                <c:pt idx="4">
                  <c:v>0.3</c:v>
                </c:pt>
                <c:pt idx="5">
                  <c:v>0.44</c:v>
                </c:pt>
                <c:pt idx="6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99072"/>
        <c:axId val="201300992"/>
      </c:barChart>
      <c:catAx>
        <c:axId val="2012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300992"/>
        <c:crosses val="autoZero"/>
        <c:auto val="1"/>
        <c:lblAlgn val="ctr"/>
        <c:lblOffset val="100"/>
        <c:noMultiLvlLbl val="0"/>
      </c:catAx>
      <c:valAx>
        <c:axId val="20130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129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12A2-41F4-4622-A08D-A6FE1A60C2D1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369F-C220-41ED-9ED2-9B5CABA4A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861EAD-FCCB-45C6-895C-D7EAE3A0A7CE}" type="slidenum">
              <a:rPr lang="en-US" altLang="pt-BR" sz="1200" smtClean="0"/>
              <a:pPr eaLnBrk="1" hangingPunct="1"/>
              <a:t>25</a:t>
            </a:fld>
            <a:endParaRPr lang="en-US" altLang="pt-BR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8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6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6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0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6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4EED-E411-4FF7-B63A-E240AE5DBB3A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DA78-AF2A-4A68-9185-0503E5FC56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pt-BR" dirty="0" smtClean="0"/>
              <a:t>Uso da regressão espacial para o estudo da ocorrência de desmatamento em Novo Progresso, PA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Mateus de Souza Macul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Dez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Variável Dependente</a:t>
            </a:r>
            <a:endParaRPr lang="pt-BR" dirty="0"/>
          </a:p>
        </p:txBody>
      </p:sp>
      <p:pic>
        <p:nvPicPr>
          <p:cNvPr id="4" name="Picture 3" descr="C:\Users\MateusMacul\OneDrive\Documentos\AnaliseEspacial\Mapas\Map_Variavel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1814"/>
            <a:ext cx="3456384" cy="4883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11960" y="285293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Dado: </a:t>
            </a:r>
            <a:r>
              <a:rPr lang="pt-BR" sz="2400" dirty="0" smtClean="0"/>
              <a:t>Desmatamento (2015 – 2017)</a:t>
            </a:r>
          </a:p>
          <a:p>
            <a:r>
              <a:rPr lang="pt-BR" sz="2400" b="1" dirty="0" smtClean="0"/>
              <a:t>Fonte</a:t>
            </a:r>
            <a:r>
              <a:rPr lang="pt-BR" sz="2400" dirty="0" smtClean="0"/>
              <a:t>:  INPE (PRODES)</a:t>
            </a:r>
          </a:p>
          <a:p>
            <a:r>
              <a:rPr lang="pt-BR" sz="2400" b="1" dirty="0" smtClean="0"/>
              <a:t>Variável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Área Desmatada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6" name="Picture 2" descr="C:\Users\MateusMacul\OneDrive\Documentos\AnaliseEspacial\Mapas\Map_AreaProble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1783665" cy="2520000"/>
          </a:xfrm>
          <a:prstGeom prst="rect">
            <a:avLst/>
          </a:prstGeom>
          <a:noFill/>
        </p:spPr>
      </p:pic>
      <p:pic>
        <p:nvPicPr>
          <p:cNvPr id="1027" name="Picture 3" descr="C:\Users\MateusMacul\OneDrive\Documentos\AnaliseEspacial\Mapas\Map_A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783666" cy="25200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483768" y="177281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Área Problemáticas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Imóveis CAR, Unidades de Conservação ICMBIO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Distância de Áreas Problemáticas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Área Problemática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Assentamentos Rurais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INCRA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Distância de Assentamentos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16016" y="2649979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56176" y="239084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2373506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94537" y="5037276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8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teusMacul\OneDrive\Documentos\AnaliseEspacial\Mapas\Map_imove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783665" cy="2520000"/>
          </a:xfrm>
          <a:prstGeom prst="rect">
            <a:avLst/>
          </a:prstGeom>
          <a:noFill/>
        </p:spPr>
      </p:pic>
      <p:pic>
        <p:nvPicPr>
          <p:cNvPr id="5" name="Picture 5" descr="C:\Users\MateusMacul\OneDrive\Documentos\AnaliseEspacial\Mapas\Map_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1783666" cy="2520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483768" y="177281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Classificação do Tamanho do Imóvel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Imóveis CAR, Definições do INCRA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 (Módulo fiscal Novo progresso: 75 ha)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Grandes </a:t>
            </a:r>
            <a:r>
              <a:rPr lang="pt-BR" dirty="0" smtClean="0"/>
              <a:t>(&gt; 15 módulos fiscais)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Médios </a:t>
            </a:r>
            <a:r>
              <a:rPr lang="pt-BR" dirty="0" smtClean="0"/>
              <a:t>(entre 4 e 15 Módulos fiscais)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Imóveis </a:t>
            </a:r>
            <a:r>
              <a:rPr lang="pt-BR" dirty="0"/>
              <a:t>Pequenos </a:t>
            </a:r>
            <a:r>
              <a:rPr lang="pt-BR" dirty="0" smtClean="0"/>
              <a:t>(entre 1 e 4 módulos fiscais)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de </a:t>
            </a:r>
            <a:r>
              <a:rPr lang="pt-BR" dirty="0" smtClean="0"/>
              <a:t>Minifúndios (&lt; 1 módulo fiscal)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</a:t>
            </a:r>
            <a:r>
              <a:rPr lang="pt-BR" dirty="0" smtClean="0"/>
              <a:t> Terras Indígenas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FUNAI</a:t>
            </a:r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r>
              <a:rPr lang="pt-BR" dirty="0" smtClean="0"/>
              <a:t>Distância de Terras Indígena</a:t>
            </a:r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03441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732471" y="2318833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16416" y="266104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60432" y="3014983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76256" y="322489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teusMacul\OneDrive\Documentos\AnaliseEspacial\Mapas\Map_u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Unidades de Conservação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</a:t>
            </a:r>
            <a:r>
              <a:rPr lang="pt-BR" dirty="0" err="1" smtClean="0"/>
              <a:t>ICMBio</a:t>
            </a:r>
            <a:endParaRPr lang="pt-BR" dirty="0" smtClean="0"/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Unidades de Conservação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44371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Estradas</a:t>
            </a:r>
            <a:endParaRPr lang="pt-BR" dirty="0" smtClean="0"/>
          </a:p>
          <a:p>
            <a:r>
              <a:rPr lang="pt-BR" b="1" dirty="0" smtClean="0"/>
              <a:t>Fonte</a:t>
            </a:r>
            <a:r>
              <a:rPr lang="pt-BR" dirty="0" smtClean="0"/>
              <a:t>:  </a:t>
            </a:r>
            <a:r>
              <a:rPr lang="pt-BR" dirty="0" smtClean="0"/>
              <a:t>SEMA Pará</a:t>
            </a:r>
            <a:endParaRPr lang="pt-BR" dirty="0" smtClean="0"/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</a:t>
            </a:r>
            <a:r>
              <a:rPr lang="pt-BR" dirty="0" smtClean="0"/>
              <a:t>de estradas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3074" name="Picture 2" descr="C:\Users\Mateus\OneDrive\Documentos\AnaliseEspacial\Mapas\Map_estr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8" y="4077072"/>
            <a:ext cx="17836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44208" y="242088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5046574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MateusMacul\OneDrive\Documentos\AnaliseEspacial\Mapas\Map_DGD2012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Hidrografia</a:t>
            </a:r>
            <a:endParaRPr lang="pt-BR" dirty="0" smtClean="0"/>
          </a:p>
          <a:p>
            <a:r>
              <a:rPr lang="pt-BR" b="1" dirty="0" smtClean="0"/>
              <a:t>Fonte</a:t>
            </a:r>
            <a:r>
              <a:rPr lang="pt-BR" dirty="0" smtClean="0"/>
              <a:t>:  </a:t>
            </a:r>
            <a:r>
              <a:rPr lang="pt-BR" dirty="0" smtClean="0"/>
              <a:t>ANA</a:t>
            </a:r>
            <a:endParaRPr lang="pt-BR" dirty="0" smtClean="0"/>
          </a:p>
          <a:p>
            <a:r>
              <a:rPr lang="pt-BR" b="1" dirty="0" smtClean="0"/>
              <a:t>Variável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</a:t>
            </a:r>
            <a:r>
              <a:rPr lang="pt-BR" dirty="0" smtClean="0"/>
              <a:t>da Hidrografia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443711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Degradação Florestal (2012 a 2014)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INPE (DEGRAD)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Áreas Degradadas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Área Degradada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pic>
        <p:nvPicPr>
          <p:cNvPr id="4098" name="Picture 2" descr="C:\Users\Mateus\OneDrive\Documentos\AnaliseEspacial\Mapas\Map_hi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1480"/>
            <a:ext cx="17836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10973" y="540908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5055137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32040" y="242088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6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usMacul\OneDrive\Documentos\AnaliseEspacial\Mapas\Map_desmat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783666" cy="25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83768" y="177281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Dado: </a:t>
            </a:r>
            <a:r>
              <a:rPr lang="pt-BR" dirty="0" smtClean="0"/>
              <a:t>Desmatamento Anterior (2013 – 2014)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 INPE (PRODES)</a:t>
            </a:r>
          </a:p>
          <a:p>
            <a:r>
              <a:rPr lang="pt-BR" b="1" dirty="0" smtClean="0"/>
              <a:t>Variáveis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Distância de Área anteriormente desmatadas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Área Já desmatada</a:t>
            </a: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Preparo dos Dados – Variáveis independentes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273519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239084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Dependente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Área Desmatada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Independente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211961" y="2174874"/>
            <a:ext cx="4824536" cy="449448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Áreas Problemáticas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Assentamentos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Grandes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Médios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Imóveis Pequenos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Minifúndios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Terras Indígena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Unidades de </a:t>
            </a:r>
            <a:r>
              <a:rPr lang="pt-BR" dirty="0" smtClean="0"/>
              <a:t>Conservação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Distância de estradas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</a:t>
            </a:r>
            <a:r>
              <a:rPr lang="pt-BR" dirty="0"/>
              <a:t>da Hidrografia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</a:t>
            </a:r>
            <a:r>
              <a:rPr lang="pt-BR" dirty="0" smtClean="0"/>
              <a:t>de Áreas Degradadas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Distância de Área Anteriormente desmatadas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Problemática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Degradada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Área Já desmatada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_celulas_selecion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8000"/>
            <a:ext cx="3822142" cy="5400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Exploratória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>
            <a:off x="4211960" y="2924944"/>
            <a:ext cx="86409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Normalização (</a:t>
            </a:r>
            <a:r>
              <a:rPr lang="pt-BR" dirty="0" err="1" smtClean="0"/>
              <a:t>log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Remoção dos </a:t>
            </a:r>
            <a:r>
              <a:rPr lang="pt-BR" i="1" dirty="0" err="1" smtClean="0"/>
              <a:t>Outliers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_celulas_selecion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8000"/>
            <a:ext cx="3822142" cy="5400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Exploratória</a:t>
            </a:r>
            <a:endParaRPr lang="pt-BR" dirty="0"/>
          </a:p>
        </p:txBody>
      </p:sp>
      <p:pic>
        <p:nvPicPr>
          <p:cNvPr id="8" name="Imagem 7" descr="Map_celulas_1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58000"/>
            <a:ext cx="3822141" cy="5400000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4211960" y="2924944"/>
            <a:ext cx="86409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rrelacao_tod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992888" cy="5729966"/>
          </a:xfrm>
          <a:prstGeom prst="rect">
            <a:avLst/>
          </a:prstGeom>
        </p:spPr>
      </p:pic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Análise Exploratória - Correlação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 do desmatamento na Amazônia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Meta para reduzir as emissões de GEE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Desmatamento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12160" y="59585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(Moutinho, 2009)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0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Linear Múltipla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2780928"/>
          <a:ext cx="4392490" cy="2095500"/>
        </p:xfrm>
        <a:graphic>
          <a:graphicData uri="http://schemas.openxmlformats.org/drawingml/2006/table">
            <a:tbl>
              <a:tblPr/>
              <a:tblGrid>
                <a:gridCol w="972545"/>
                <a:gridCol w="683989"/>
                <a:gridCol w="791738"/>
                <a:gridCol w="792088"/>
                <a:gridCol w="720080"/>
                <a:gridCol w="43205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Estimado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Valor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(Intercept)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-3.59767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1.07073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0.000948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-0.06364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0.112181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Asst.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-0.02643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0.171533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Grand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0.05806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0.123073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0.10341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0.002986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Peq.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0.031594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Mini.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0.13814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0.142632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Dist. Estr.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-0.09065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-0.923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0.357449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0.70307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5.40E-15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Dgd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0.09823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0.04548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0.032089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Stepwise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530120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mtClean="0"/>
              <a:t>R² Múltiplo: 0.4477</a:t>
            </a:r>
          </a:p>
          <a:p>
            <a:r>
              <a:rPr lang="pt-BR" sz="1400" smtClean="0"/>
              <a:t>R² Ajustado: 0.4207</a:t>
            </a:r>
          </a:p>
          <a:p>
            <a:r>
              <a:rPr lang="pt-BR" sz="1400" smtClean="0"/>
              <a:t>Estatistica F: 16.57</a:t>
            </a:r>
          </a:p>
          <a:p>
            <a:r>
              <a:rPr lang="pt-BR" sz="1400" smtClean="0"/>
              <a:t>p-value: &lt; 2.2e-16</a:t>
            </a:r>
            <a:endParaRPr lang="pt-BR" sz="140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60032" y="2780928"/>
          <a:ext cx="4116387" cy="1008112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852264"/>
                <a:gridCol w="648072"/>
                <a:gridCol w="720080"/>
                <a:gridCol w="3719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Estimado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Valor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(Intercept)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-2.23875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0.35687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-6.273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2.33E-09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0.05284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0.01721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0.00245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Prob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0.75973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0.06541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2.00E-16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Área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Dgd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0.07664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0.04454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0.08692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372200" y="530120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R² </a:t>
            </a:r>
            <a:r>
              <a:rPr lang="en-US" sz="1400" dirty="0" err="1" smtClean="0"/>
              <a:t>Múltiplo</a:t>
            </a:r>
            <a:r>
              <a:rPr lang="en-US" sz="1400" dirty="0" smtClean="0"/>
              <a:t>: </a:t>
            </a:r>
            <a:r>
              <a:rPr lang="pt-BR" sz="1400" dirty="0" smtClean="0"/>
              <a:t>0.4198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R² </a:t>
            </a:r>
            <a:r>
              <a:rPr lang="en-US" sz="1400" dirty="0" err="1" smtClean="0"/>
              <a:t>Ajustado</a:t>
            </a:r>
            <a:r>
              <a:rPr lang="en-US" sz="1400" dirty="0" smtClean="0"/>
              <a:t>: </a:t>
            </a:r>
            <a:r>
              <a:rPr lang="pt-BR" sz="1400" dirty="0" smtClean="0"/>
              <a:t>0.4106</a:t>
            </a:r>
            <a:endParaRPr lang="en-US" sz="1400" dirty="0" smtClean="0"/>
          </a:p>
          <a:p>
            <a:r>
              <a:rPr lang="en-US" sz="1400" dirty="0" err="1" smtClean="0"/>
              <a:t>Estatistica</a:t>
            </a:r>
            <a:r>
              <a:rPr lang="en-US" sz="1400" dirty="0" smtClean="0"/>
              <a:t> F: </a:t>
            </a:r>
            <a:r>
              <a:rPr lang="pt-BR" sz="1400" dirty="0" smtClean="0"/>
              <a:t>45.82</a:t>
            </a:r>
            <a:endParaRPr lang="en-US" sz="1400" dirty="0" smtClean="0"/>
          </a:p>
          <a:p>
            <a:r>
              <a:rPr lang="en-US" sz="1400" dirty="0" smtClean="0"/>
              <a:t> p-value: &lt; 2.2e-16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2267744" y="4941168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smtClean="0"/>
              <a:t>Significância:  0 ‘***’ 0.001 ‘**’ 0.01 ‘*’ 0.05 ‘.’ 0.1 ‘ ’ 1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Modificado: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Resíduos</a:t>
            </a:r>
            <a:endParaRPr lang="pt-BR" dirty="0"/>
          </a:p>
        </p:txBody>
      </p:sp>
      <p:pic>
        <p:nvPicPr>
          <p:cNvPr id="7" name="Imagem 6" descr="celulas_194_MORAN.png"/>
          <p:cNvPicPr>
            <a:picLocks noChangeAspect="1"/>
          </p:cNvPicPr>
          <p:nvPr/>
        </p:nvPicPr>
        <p:blipFill>
          <a:blip r:embed="rId2" cstate="print"/>
          <a:srcRect l="19451" r="20900"/>
          <a:stretch>
            <a:fillRect/>
          </a:stretch>
        </p:blipFill>
        <p:spPr>
          <a:xfrm>
            <a:off x="3203848" y="1268760"/>
            <a:ext cx="2736304" cy="2352676"/>
          </a:xfrm>
          <a:prstGeom prst="rect">
            <a:avLst/>
          </a:prstGeom>
        </p:spPr>
      </p:pic>
      <p:pic>
        <p:nvPicPr>
          <p:cNvPr id="8" name="Imagem 7" descr="celulas_194_LISA_OLS_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962275" cy="2914650"/>
          </a:xfrm>
          <a:prstGeom prst="rect">
            <a:avLst/>
          </a:prstGeom>
        </p:spPr>
      </p:pic>
      <p:pic>
        <p:nvPicPr>
          <p:cNvPr id="9" name="Imagem 8" descr="celulas_194_LISA_OLS_s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2962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Variável discreta no espaço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Correlação espacial capturada em um único parâmetro adicionado ao modelo.</a:t>
            </a:r>
          </a:p>
          <a:p>
            <a:pPr lvl="1"/>
            <a:r>
              <a:rPr lang="pt-BR" dirty="0" smtClean="0"/>
              <a:t>Regressão com parâmetros globais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04248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7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Espacial – Escolha do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Testes </a:t>
            </a:r>
            <a:r>
              <a:rPr lang="pt-BR" dirty="0"/>
              <a:t>Multiplicadores de </a:t>
            </a:r>
            <a:r>
              <a:rPr lang="pt-BR" dirty="0" err="1" smtClean="0"/>
              <a:t>Langrange</a:t>
            </a:r>
            <a:endParaRPr lang="en-US" sz="4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688" y="3068960"/>
          <a:ext cx="5112567" cy="1728190"/>
        </p:xfrm>
        <a:graphic>
          <a:graphicData uri="http://schemas.openxmlformats.org/drawingml/2006/table">
            <a:tbl>
              <a:tblPr/>
              <a:tblGrid>
                <a:gridCol w="1258548"/>
                <a:gridCol w="2470998"/>
                <a:gridCol w="1383021"/>
              </a:tblGrid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Estatística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0.144900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0.044120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588224" y="61339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(ANSELIN et al., 1996)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Espacial – Escolha do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Testes </a:t>
            </a:r>
            <a:r>
              <a:rPr lang="pt-BR" dirty="0"/>
              <a:t>Multiplicadores de </a:t>
            </a:r>
            <a:r>
              <a:rPr lang="pt-BR" dirty="0" err="1" smtClean="0"/>
              <a:t>Langrange</a:t>
            </a:r>
            <a:endParaRPr lang="en-US" sz="4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688" y="3068960"/>
          <a:ext cx="5112567" cy="1728190"/>
        </p:xfrm>
        <a:graphic>
          <a:graphicData uri="http://schemas.openxmlformats.org/drawingml/2006/table">
            <a:tbl>
              <a:tblPr/>
              <a:tblGrid>
                <a:gridCol w="1258548"/>
                <a:gridCol w="2470998"/>
                <a:gridCol w="1383021"/>
              </a:tblGrid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Estatística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0.144900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RLMerr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RLMlag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0.044120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971600" y="3429000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63688" y="3429000"/>
            <a:ext cx="49685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55172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</a:t>
            </a:r>
            <a:r>
              <a:rPr lang="pt-BR" dirty="0" smtClean="0"/>
              <a:t>: </a:t>
            </a:r>
            <a:r>
              <a:rPr lang="pt-BR" dirty="0" err="1" smtClean="0"/>
              <a:t>Conditional</a:t>
            </a:r>
            <a:r>
              <a:rPr lang="pt-BR" dirty="0" smtClean="0"/>
              <a:t> </a:t>
            </a:r>
            <a:r>
              <a:rPr lang="pt-BR" dirty="0" err="1"/>
              <a:t>Autoregressive</a:t>
            </a:r>
            <a:r>
              <a:rPr lang="pt-BR" dirty="0"/>
              <a:t> </a:t>
            </a:r>
            <a:r>
              <a:rPr lang="pt-BR" dirty="0" err="1"/>
              <a:t>Modeling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588224" y="61339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(ANSELIN et al., 1996)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ym typeface="Symbol" charset="0"/>
              </a:rPr>
              <a:t>Spatial Error Models (CAR): </a:t>
            </a:r>
            <a:endParaRPr lang="en-US" i="1" dirty="0" smtClean="0">
              <a:cs typeface="+mj-cs"/>
              <a:sym typeface="Symbo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35896" y="2852936"/>
            <a:ext cx="1997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Y = X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 = W + 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7864" y="4365104"/>
            <a:ext cx="3235181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: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Medida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correlação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espacial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W: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Erro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com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efeitos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espaciais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ξ: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Componente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aleatório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erro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7564" y="177915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dirty="0" err="1" smtClean="0">
                <a:cs typeface="Times New Roman" pitchFamily="18" charset="0"/>
              </a:rPr>
              <a:t>Atribue-se</a:t>
            </a:r>
            <a:r>
              <a:rPr lang="pt-BR" sz="2400" dirty="0" smtClean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a </a:t>
            </a:r>
            <a:r>
              <a:rPr lang="pt-BR" sz="2400" i="1" u="sng" dirty="0" err="1">
                <a:cs typeface="Times New Roman" pitchFamily="18" charset="0"/>
              </a:rPr>
              <a:t>autocorrelação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espacial ao </a:t>
            </a:r>
            <a:r>
              <a:rPr lang="pt-BR" sz="2400" dirty="0">
                <a:cs typeface="Times New Roman" pitchFamily="18" charset="0"/>
              </a:rPr>
              <a:t>erro</a:t>
            </a:r>
            <a:r>
              <a:rPr lang="pt-BR" sz="2400" dirty="0" smtClean="0">
                <a:cs typeface="Times New Roman" pitchFamily="18" charset="0"/>
              </a:rPr>
              <a:t>.</a:t>
            </a:r>
          </a:p>
          <a:p>
            <a:pPr lvl="1" algn="ctr">
              <a:defRPr/>
            </a:pPr>
            <a:r>
              <a:rPr lang="pt-BR" sz="2400" dirty="0" smtClean="0">
                <a:cs typeface="Times New Roman" pitchFamily="18" charset="0"/>
              </a:rPr>
              <a:t>(efeitos espaciais como ruído)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70808" y="1022422"/>
            <a:ext cx="490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Autoregressive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04248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1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Espacial – (CAR)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9712" y="2420888"/>
          <a:ext cx="5328591" cy="1508556"/>
        </p:xfrm>
        <a:graphic>
          <a:graphicData uri="http://schemas.openxmlformats.org/drawingml/2006/table">
            <a:tbl>
              <a:tblPr/>
              <a:tblGrid>
                <a:gridCol w="1303852"/>
                <a:gridCol w="1086545"/>
                <a:gridCol w="1072962"/>
                <a:gridCol w="977889"/>
                <a:gridCol w="887343"/>
              </a:tblGrid>
              <a:tr h="45432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Coeficiente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-2.94245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0.18267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-16.10800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Dist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2.36095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0.73087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11.28550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LAMBDA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635896" y="4797152"/>
            <a:ext cx="2774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R²:    0.462757</a:t>
            </a:r>
          </a:p>
          <a:p>
            <a:r>
              <a:rPr lang="pt-BR" dirty="0" err="1" smtClean="0"/>
              <a:t>Log</a:t>
            </a:r>
            <a:r>
              <a:rPr lang="pt-BR" dirty="0" smtClean="0"/>
              <a:t> </a:t>
            </a:r>
            <a:r>
              <a:rPr lang="pt-BR" dirty="0" err="1" smtClean="0"/>
              <a:t>likelihood</a:t>
            </a:r>
            <a:r>
              <a:rPr lang="pt-BR" dirty="0" smtClean="0"/>
              <a:t>: -388.813536</a:t>
            </a:r>
          </a:p>
          <a:p>
            <a:r>
              <a:rPr lang="pt-BR" dirty="0" err="1" smtClean="0"/>
              <a:t>Akaike</a:t>
            </a:r>
            <a:r>
              <a:rPr lang="pt-BR" dirty="0" smtClean="0"/>
              <a:t>: 783.627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Espacial – (CAR)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9712" y="2420888"/>
          <a:ext cx="5328591" cy="1508556"/>
        </p:xfrm>
        <a:graphic>
          <a:graphicData uri="http://schemas.openxmlformats.org/drawingml/2006/table">
            <a:tbl>
              <a:tblPr/>
              <a:tblGrid>
                <a:gridCol w="1303852"/>
                <a:gridCol w="1086545"/>
                <a:gridCol w="1072962"/>
                <a:gridCol w="977889"/>
                <a:gridCol w="887343"/>
              </a:tblGrid>
              <a:tr h="45432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Coeficiente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(&gt;|t|)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-2.94245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0.18267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-16.10800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Dist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Med.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2.36095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Área 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0.73087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11.28550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LAMBDA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635896" y="4797152"/>
            <a:ext cx="2774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R²:    0.462757</a:t>
            </a:r>
          </a:p>
          <a:p>
            <a:r>
              <a:rPr lang="pt-BR" dirty="0" err="1" smtClean="0"/>
              <a:t>Log</a:t>
            </a:r>
            <a:r>
              <a:rPr lang="pt-BR" dirty="0" smtClean="0"/>
              <a:t> </a:t>
            </a:r>
            <a:r>
              <a:rPr lang="pt-BR" dirty="0" err="1" smtClean="0"/>
              <a:t>likelihood</a:t>
            </a:r>
            <a:r>
              <a:rPr lang="pt-BR" dirty="0" smtClean="0"/>
              <a:t>: -388.813536</a:t>
            </a:r>
          </a:p>
          <a:p>
            <a:r>
              <a:rPr lang="pt-BR" dirty="0" err="1" smtClean="0"/>
              <a:t>Akaike</a:t>
            </a:r>
            <a:r>
              <a:rPr lang="pt-BR" dirty="0" smtClean="0"/>
              <a:t>: 783.627</a:t>
            </a:r>
          </a:p>
          <a:p>
            <a:endParaRPr lang="pt-BR" dirty="0"/>
          </a:p>
        </p:txBody>
      </p:sp>
      <p:pic>
        <p:nvPicPr>
          <p:cNvPr id="7" name="Imagem 6" descr="celulas_194_MORAN_CAR.png"/>
          <p:cNvPicPr>
            <a:picLocks noChangeAspect="1"/>
          </p:cNvPicPr>
          <p:nvPr/>
        </p:nvPicPr>
        <p:blipFill>
          <a:blip r:embed="rId2" cstate="print"/>
          <a:srcRect l="20748" r="23493"/>
          <a:stretch>
            <a:fillRect/>
          </a:stretch>
        </p:blipFill>
        <p:spPr>
          <a:xfrm>
            <a:off x="2843808" y="2636912"/>
            <a:ext cx="3096344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e 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As áreas problemáticas estão associadas ao desmatamento em Novo Progresso</a:t>
            </a:r>
          </a:p>
          <a:p>
            <a:endParaRPr lang="pt-BR" dirty="0" smtClean="0"/>
          </a:p>
          <a:p>
            <a:r>
              <a:rPr lang="pt-BR" dirty="0" smtClean="0"/>
              <a:t>A distância de imóveis médios apresentou associação contrária ao esperado </a:t>
            </a:r>
          </a:p>
          <a:p>
            <a:endParaRPr lang="pt-BR" dirty="0" smtClean="0"/>
          </a:p>
          <a:p>
            <a:r>
              <a:rPr lang="pt-BR" dirty="0" smtClean="0"/>
              <a:t>No modelo, não houve métrica com relação negativa </a:t>
            </a:r>
            <a:r>
              <a:rPr lang="pt-BR" sz="2800" dirty="0" smtClean="0"/>
              <a:t>à variável resposta.</a:t>
            </a:r>
          </a:p>
          <a:p>
            <a:endParaRPr lang="pt-BR" dirty="0" smtClean="0"/>
          </a:p>
          <a:p>
            <a:r>
              <a:rPr lang="pt-BR" dirty="0" smtClean="0"/>
              <a:t>Outros Métodos ou variáveis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Modelos Locais</a:t>
            </a:r>
          </a:p>
          <a:p>
            <a:pPr lvl="1"/>
            <a:r>
              <a:rPr lang="pt-BR" dirty="0" smtClean="0"/>
              <a:t>Modelos Contínuos GWR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ANSELIN, L. et al. Simple diagnostic tests for spatial dependence. </a:t>
            </a:r>
            <a:r>
              <a:rPr lang="en-US" sz="1600" b="1" dirty="0"/>
              <a:t>Regional science and urban economics</a:t>
            </a:r>
            <a:r>
              <a:rPr lang="en-US" sz="1600" dirty="0"/>
              <a:t>, v. 26, n. 1, p. 77–104, 1996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0" indent="0">
              <a:buNone/>
            </a:pPr>
            <a:r>
              <a:rPr lang="pt-BR" sz="1600" dirty="0"/>
              <a:t>BIVAND, R. S.; PEBESMA, E.; GÓMEZ-RUBIO, V. </a:t>
            </a:r>
            <a:r>
              <a:rPr lang="pt-BR" sz="1600" dirty="0" err="1"/>
              <a:t>Applied</a:t>
            </a:r>
            <a:r>
              <a:rPr lang="pt-BR" sz="1600" dirty="0"/>
              <a:t> </a:t>
            </a:r>
            <a:r>
              <a:rPr lang="pt-BR" sz="1600" dirty="0" err="1"/>
              <a:t>Spatial</a:t>
            </a:r>
            <a:r>
              <a:rPr lang="pt-BR" sz="1600" dirty="0"/>
              <a:t> Data </a:t>
            </a:r>
            <a:r>
              <a:rPr lang="pt-BR" sz="1600" dirty="0" err="1"/>
              <a:t>Analysis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R. [</a:t>
            </a:r>
            <a:r>
              <a:rPr lang="pt-BR" sz="1600" dirty="0" err="1"/>
              <a:t>s.l</a:t>
            </a:r>
            <a:r>
              <a:rPr lang="pt-BR" sz="1600" dirty="0"/>
              <a:t>.] Springer Science &amp; Business Media, 2013.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DRUCK, </a:t>
            </a:r>
            <a:r>
              <a:rPr lang="pt-BR" sz="1600" dirty="0"/>
              <a:t>S.; </a:t>
            </a:r>
            <a:r>
              <a:rPr lang="pt-BR" sz="1600" dirty="0" smtClean="0"/>
              <a:t>CARVALHO, </a:t>
            </a:r>
            <a:r>
              <a:rPr lang="pt-BR" sz="1600" dirty="0"/>
              <a:t>M.S.; </a:t>
            </a:r>
            <a:r>
              <a:rPr lang="pt-BR" sz="1600" dirty="0" smtClean="0"/>
              <a:t>CÂMARA, </a:t>
            </a:r>
            <a:r>
              <a:rPr lang="pt-BR" sz="1600" dirty="0"/>
              <a:t>G.; </a:t>
            </a:r>
            <a:r>
              <a:rPr lang="pt-BR" sz="1600" dirty="0" smtClean="0"/>
              <a:t>MONTEIRO, </a:t>
            </a:r>
            <a:r>
              <a:rPr lang="pt-BR" sz="1600" dirty="0"/>
              <a:t>A.V.M. (</a:t>
            </a:r>
            <a:r>
              <a:rPr lang="pt-BR" sz="1600" dirty="0" err="1"/>
              <a:t>eds</a:t>
            </a:r>
            <a:r>
              <a:rPr lang="pt-BR" sz="1600" dirty="0"/>
              <a:t>) "Análise Espacial de Dados Geográficos". Brasília, EMBRAPA, </a:t>
            </a:r>
            <a:r>
              <a:rPr lang="pt-BR" sz="1600" dirty="0" smtClean="0"/>
              <a:t>2004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 smtClean="0"/>
              <a:t>INPE, PROJETO </a:t>
            </a:r>
            <a:r>
              <a:rPr lang="pt-BR" sz="1600" dirty="0"/>
              <a:t>PRODES DIGITAL: Mapeamento do desmatamento da Amazônia com Imagens de Satélite. São José dos Campos: Instituto Nacional de Pesquisas Espaciais, </a:t>
            </a:r>
            <a:r>
              <a:rPr lang="pt-BR" sz="1600" dirty="0" smtClean="0"/>
              <a:t>2017. </a:t>
            </a:r>
            <a:r>
              <a:rPr lang="pt-BR" sz="1600" dirty="0"/>
              <a:t>[</a:t>
            </a:r>
            <a:r>
              <a:rPr lang="pt-BR" sz="1600" dirty="0" err="1"/>
              <a:t>on</a:t>
            </a:r>
            <a:r>
              <a:rPr lang="pt-BR" sz="1600" dirty="0"/>
              <a:t> </a:t>
            </a:r>
            <a:r>
              <a:rPr lang="pt-BR" sz="1600" dirty="0" err="1"/>
              <a:t>line</a:t>
            </a:r>
            <a:r>
              <a:rPr lang="pt-BR" sz="1600" dirty="0"/>
              <a:t>] </a:t>
            </a:r>
            <a:r>
              <a:rPr lang="pt-BR" sz="1600" dirty="0" smtClean="0"/>
              <a:t>http</a:t>
            </a:r>
            <a:r>
              <a:rPr lang="pt-BR" sz="1600" dirty="0"/>
              <a:t>://</a:t>
            </a:r>
            <a:r>
              <a:rPr lang="pt-BR" sz="1600" dirty="0" smtClean="0"/>
              <a:t>www.obt.inpe.br/OBT/assuntos/programas/amazonia/prodes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MOUTINHO, Paulo. Desmatamento na Amazônia: desafios para reduzir as emissões de gases de efeito estufa do Brasil. </a:t>
            </a:r>
            <a:r>
              <a:rPr lang="pt-BR" sz="1600" b="1" dirty="0"/>
              <a:t>http://www. </a:t>
            </a:r>
            <a:r>
              <a:rPr lang="pt-BR" sz="1600" b="1" dirty="0" err="1"/>
              <a:t>ipam</a:t>
            </a:r>
            <a:r>
              <a:rPr lang="pt-BR" sz="1600" b="1" dirty="0"/>
              <a:t>. org. </a:t>
            </a:r>
            <a:r>
              <a:rPr lang="pt-BR" sz="1600" b="1" dirty="0" err="1"/>
              <a:t>br</a:t>
            </a:r>
            <a:r>
              <a:rPr lang="pt-BR" sz="1600" b="1" dirty="0"/>
              <a:t>/biblioteca&gt;. </a:t>
            </a:r>
            <a:r>
              <a:rPr lang="pt-BR" sz="1600" dirty="0"/>
              <a:t>Acesso </a:t>
            </a:r>
            <a:r>
              <a:rPr lang="pt-BR" sz="1600" dirty="0" smtClean="0"/>
              <a:t>em: </a:t>
            </a:r>
            <a:r>
              <a:rPr lang="pt-BR" sz="1600" dirty="0" err="1" smtClean="0"/>
              <a:t>nov</a:t>
            </a:r>
            <a:r>
              <a:rPr lang="pt-BR" sz="1600" dirty="0"/>
              <a:t> </a:t>
            </a:r>
            <a:r>
              <a:rPr lang="pt-BR" sz="1600" dirty="0" smtClean="0"/>
              <a:t>2017, </a:t>
            </a:r>
            <a:r>
              <a:rPr lang="pt-BR" sz="1600" dirty="0"/>
              <a:t>v. 5, n. 2009, p. 2-3, 2009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PRINTES, R. C. </a:t>
            </a:r>
            <a:r>
              <a:rPr lang="pt-BR" sz="1600" b="1" dirty="0"/>
              <a:t>Adeus Amazônia: conflitos agrários e socioambientais por trás do desmatamento no sudoeste do </a:t>
            </a:r>
            <a:r>
              <a:rPr lang="pt-BR" sz="1600" b="1" dirty="0" smtClean="0"/>
              <a:t>Pará. </a:t>
            </a:r>
            <a:r>
              <a:rPr lang="pt-BR" sz="1600" dirty="0" smtClean="0"/>
              <a:t>Editora Prismas, 2017.</a:t>
            </a:r>
            <a:endParaRPr lang="pt-BR" sz="1600" b="1" dirty="0" smtClean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TORRES, M. </a:t>
            </a:r>
            <a:r>
              <a:rPr lang="pt-BR" sz="1600" b="1" dirty="0"/>
              <a:t>Dono é quem desmata : conexões entre grilagem e desmatamento no sudoeste </a:t>
            </a:r>
            <a:r>
              <a:rPr lang="pt-BR" sz="1600" b="1" dirty="0" smtClean="0"/>
              <a:t>paraense.</a:t>
            </a:r>
            <a:r>
              <a:rPr lang="pt-BR" sz="1600" dirty="0" smtClean="0"/>
              <a:t> </a:t>
            </a:r>
            <a:r>
              <a:rPr lang="pt-BR" sz="1600" dirty="0"/>
              <a:t>Mauricio Torres, Juan </a:t>
            </a:r>
            <a:r>
              <a:rPr lang="pt-BR" sz="1600" dirty="0" err="1"/>
              <a:t>Doblas</a:t>
            </a:r>
            <a:r>
              <a:rPr lang="pt-BR" sz="1600" dirty="0"/>
              <a:t>, Daniela Fernandes </a:t>
            </a:r>
            <a:r>
              <a:rPr lang="pt-BR" sz="1600" dirty="0" err="1"/>
              <a:t>Alarcon</a:t>
            </a:r>
            <a:r>
              <a:rPr lang="pt-BR" sz="1600" dirty="0" smtClean="0"/>
              <a:t>. </a:t>
            </a:r>
            <a:r>
              <a:rPr lang="pt-BR" sz="1600" dirty="0"/>
              <a:t>São Paulo : </a:t>
            </a:r>
            <a:r>
              <a:rPr lang="pt-BR" sz="1600" dirty="0" smtClean="0"/>
              <a:t>Urutu-branco; </a:t>
            </a:r>
            <a:r>
              <a:rPr lang="pt-BR" sz="1600" dirty="0"/>
              <a:t>Altamira : Instituto Agronômico da Amazônia, 2017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Pará: estado com maior desmatamento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Progresso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Fronteira do desmatamento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8º no para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10º na Amazônico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08304" y="62567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(INPE, 2017)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6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206084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vilejack.com.br/blog/wp-content/uploads/boas-fes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19" y="4086732"/>
            <a:ext cx="356458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3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pt-BR" dirty="0" smtClean="0"/>
              <a:t>Uso da regressão espacial para o estudo da ocorrência de desmatamento em Novo Progresso, PA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Mateus de Souza Macul</a:t>
            </a: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Dez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udo.imguol.com.br/blogs/122/files/2014/11/desmatamento-eve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7"/>
            <a:ext cx="9136122" cy="6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Pará: estado com maior desmatamento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Progresso</a:t>
            </a:r>
          </a:p>
          <a:p>
            <a:pPr lvl="1" algn="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tem crescido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75811"/>
              </p:ext>
            </p:extLst>
          </p:nvPr>
        </p:nvGraphicFramePr>
        <p:xfrm>
          <a:off x="10750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9512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08304" y="62567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(INPE, 2017)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5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Desmatamento e conflitos por Terra</a:t>
            </a:r>
            <a:endParaRPr lang="pt-BR" dirty="0"/>
          </a:p>
        </p:txBody>
      </p:sp>
      <p:pic>
        <p:nvPicPr>
          <p:cNvPr id="1026" name="Picture 2" descr="https://www.researchgate.net/profile/Rodrigo_Printes/publication/319987295_Adeus_Amazonia_Conflitos_agrarios_e_socioambientais_por_tras_do_desmatamento_no_sudoeste_do_Para/links/59c51f620f7e9bd2c0054a3a/Adeus-Amazonia-Conflitos-agrarios-e-socioambientais-por-tras-do-desmatamento-no-sudoeste-do-Pa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/>
          <a:stretch/>
        </p:blipFill>
        <p:spPr bwMode="auto">
          <a:xfrm>
            <a:off x="1187624" y="1085312"/>
            <a:ext cx="2651466" cy="25597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2465"/>
            <a:ext cx="2570028" cy="363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16016" y="1340768"/>
            <a:ext cx="2504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Rodrigo </a:t>
            </a:r>
            <a:r>
              <a:rPr lang="pt-BR" dirty="0"/>
              <a:t>Cambará </a:t>
            </a:r>
            <a:r>
              <a:rPr lang="pt-BR" dirty="0" err="1" smtClean="0"/>
              <a:t>Printes</a:t>
            </a:r>
            <a:endParaRPr lang="pt-BR" dirty="0" smtClean="0"/>
          </a:p>
          <a:p>
            <a:r>
              <a:rPr lang="pt-BR" dirty="0" smtClean="0"/>
              <a:t>2017</a:t>
            </a:r>
          </a:p>
          <a:p>
            <a:r>
              <a:rPr lang="pt-BR" dirty="0" err="1" smtClean="0"/>
              <a:t>ICMBio</a:t>
            </a:r>
            <a:r>
              <a:rPr lang="pt-BR" dirty="0"/>
              <a:t> 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547664" y="4830046"/>
            <a:ext cx="2988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 smtClean="0"/>
              <a:t>Torres et. al.</a:t>
            </a:r>
          </a:p>
          <a:p>
            <a:pPr algn="r"/>
            <a:r>
              <a:rPr lang="pt-BR" dirty="0" smtClean="0"/>
              <a:t>2017</a:t>
            </a:r>
          </a:p>
          <a:p>
            <a:pPr algn="r"/>
            <a:r>
              <a:rPr lang="pt-BR" dirty="0" smtClean="0"/>
              <a:t>ISA – Instituto Socioambiental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Uso da regressão espacial para explorar </a:t>
            </a:r>
            <a:r>
              <a:rPr lang="pt-BR" dirty="0" smtClean="0"/>
              <a:t>a v</a:t>
            </a:r>
            <a:r>
              <a:rPr lang="pt-BR" dirty="0" smtClean="0"/>
              <a:t>ariáveis </a:t>
            </a:r>
            <a:r>
              <a:rPr lang="pt-BR" dirty="0" smtClean="0"/>
              <a:t>da </a:t>
            </a:r>
            <a:r>
              <a:rPr lang="pt-BR" dirty="0" smtClean="0"/>
              <a:t>configuração </a:t>
            </a:r>
            <a:r>
              <a:rPr lang="pt-BR" dirty="0" smtClean="0"/>
              <a:t>do </a:t>
            </a:r>
            <a:r>
              <a:rPr lang="pt-BR" dirty="0" smtClean="0"/>
              <a:t>território em relação ao </a:t>
            </a:r>
            <a:r>
              <a:rPr lang="pt-BR" dirty="0" smtClean="0"/>
              <a:t>desmatamento no </a:t>
            </a:r>
            <a:r>
              <a:rPr lang="pt-BR" dirty="0" smtClean="0"/>
              <a:t>município </a:t>
            </a:r>
            <a:r>
              <a:rPr lang="pt-BR" dirty="0" smtClean="0"/>
              <a:t>de Novo Progresso, Pará.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9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us\OneDrive\Documentos\AnaliseEspacial\Mapas\Map_Area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" y="116632"/>
            <a:ext cx="89526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pSp>
        <p:nvGrpSpPr>
          <p:cNvPr id="30" name="Grupo 29"/>
          <p:cNvGrpSpPr/>
          <p:nvPr/>
        </p:nvGrpSpPr>
        <p:grpSpPr>
          <a:xfrm>
            <a:off x="972029" y="902988"/>
            <a:ext cx="1188132" cy="792088"/>
            <a:chOff x="1530633" y="1285404"/>
            <a:chExt cx="1188132" cy="792088"/>
          </a:xfrm>
        </p:grpSpPr>
        <p:sp>
          <p:nvSpPr>
            <p:cNvPr id="23" name="Fluxograma: Vários documentos 22"/>
            <p:cNvSpPr/>
            <p:nvPr/>
          </p:nvSpPr>
          <p:spPr>
            <a:xfrm>
              <a:off x="1530633" y="1285404"/>
              <a:ext cx="1188132" cy="792088"/>
            </a:xfrm>
            <a:prstGeom prst="flowChartMulti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619598" y="15138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dados</a:t>
              </a:r>
              <a:endParaRPr lang="pt-BR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20799" y="3206316"/>
            <a:ext cx="1152128" cy="758952"/>
            <a:chOff x="612531" y="3232182"/>
            <a:chExt cx="1152128" cy="758952"/>
          </a:xfrm>
        </p:grpSpPr>
        <p:sp>
          <p:nvSpPr>
            <p:cNvPr id="43" name="Fluxograma: Vários documentos 42"/>
            <p:cNvSpPr/>
            <p:nvPr/>
          </p:nvSpPr>
          <p:spPr>
            <a:xfrm>
              <a:off x="666511" y="3232182"/>
              <a:ext cx="1060704" cy="758952"/>
            </a:xfrm>
            <a:prstGeom prst="flowChartMultidocumen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12531" y="34011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Variáveis</a:t>
              </a:r>
              <a:endParaRPr lang="pt-BR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628755" y="3262627"/>
            <a:ext cx="180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Regressão Linear Múltipla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1043" y="3262627"/>
            <a:ext cx="13681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Análise dos Resíduos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19152" y="3124127"/>
            <a:ext cx="13681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Teste de Moran para os resíduos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01673" y="5293951"/>
            <a:ext cx="2554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Teste de </a:t>
            </a:r>
            <a:r>
              <a:rPr lang="pt-BR" dirty="0" err="1" smtClean="0"/>
              <a:t>Lagrange</a:t>
            </a:r>
            <a:r>
              <a:rPr lang="pt-BR" dirty="0" smtClean="0"/>
              <a:t> (</a:t>
            </a:r>
            <a:r>
              <a:rPr lang="en-GB" i="1" dirty="0" smtClean="0"/>
              <a:t>Lagrange multiplier test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67065" y="5293950"/>
            <a:ext cx="13681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Regressão Espacial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35077" y="5155450"/>
            <a:ext cx="13681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Análise dos resíduos</a:t>
            </a:r>
            <a:endParaRPr lang="pt-BR" dirty="0"/>
          </a:p>
        </p:txBody>
      </p:sp>
      <p:cxnSp>
        <p:nvCxnSpPr>
          <p:cNvPr id="26" name="Conector em curva 25"/>
          <p:cNvCxnSpPr>
            <a:stCxn id="23" idx="3"/>
            <a:endCxn id="31" idx="0"/>
          </p:cNvCxnSpPr>
          <p:nvPr/>
        </p:nvCxnSpPr>
        <p:spPr>
          <a:xfrm>
            <a:off x="2160161" y="1299032"/>
            <a:ext cx="2438712" cy="26093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39" name="Grupo 38"/>
          <p:cNvGrpSpPr/>
          <p:nvPr/>
        </p:nvGrpSpPr>
        <p:grpSpPr>
          <a:xfrm>
            <a:off x="3500751" y="1424414"/>
            <a:ext cx="2352351" cy="576064"/>
            <a:chOff x="323514" y="1988840"/>
            <a:chExt cx="2352351" cy="576064"/>
          </a:xfrm>
        </p:grpSpPr>
        <p:sp>
          <p:nvSpPr>
            <p:cNvPr id="31" name="CaixaDeTexto 30"/>
            <p:cNvSpPr txBox="1"/>
            <p:nvPr/>
          </p:nvSpPr>
          <p:spPr>
            <a:xfrm>
              <a:off x="323514" y="2124396"/>
              <a:ext cx="219624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Preparo dos dados</a:t>
              </a:r>
            </a:p>
          </p:txBody>
        </p:sp>
        <p:sp>
          <p:nvSpPr>
            <p:cNvPr id="24" name="Raio 23"/>
            <p:cNvSpPr/>
            <p:nvPr/>
          </p:nvSpPr>
          <p:spPr>
            <a:xfrm>
              <a:off x="2279821" y="1988840"/>
              <a:ext cx="396044" cy="576064"/>
            </a:xfrm>
            <a:prstGeom prst="lightningBolt">
              <a:avLst/>
            </a:prstGeom>
            <a:solidFill>
              <a:srgbClr val="FFFF00"/>
            </a:solidFill>
            <a:ln w="31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3" name="Conector em curva 32"/>
          <p:cNvCxnSpPr>
            <a:stCxn id="81" idx="1"/>
            <a:endCxn id="6" idx="1"/>
          </p:cNvCxnSpPr>
          <p:nvPr/>
        </p:nvCxnSpPr>
        <p:spPr>
          <a:xfrm rot="10800000" flipV="1">
            <a:off x="620799" y="2467733"/>
            <a:ext cx="351230" cy="1092194"/>
          </a:xfrm>
          <a:prstGeom prst="curvedConnector3">
            <a:avLst>
              <a:gd name="adj1" fmla="val 165086"/>
            </a:avLst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Seta para a direita 43"/>
          <p:cNvSpPr/>
          <p:nvPr/>
        </p:nvSpPr>
        <p:spPr>
          <a:xfrm>
            <a:off x="1922482" y="3438769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4536967" y="3464634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5877508" y="5495957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em curva 48"/>
          <p:cNvCxnSpPr>
            <a:stCxn id="9" idx="2"/>
            <a:endCxn id="10" idx="1"/>
          </p:cNvCxnSpPr>
          <p:nvPr/>
        </p:nvCxnSpPr>
        <p:spPr>
          <a:xfrm rot="5400000">
            <a:off x="3617621" y="1231510"/>
            <a:ext cx="1569660" cy="7201555"/>
          </a:xfrm>
          <a:prstGeom prst="curvedConnector4">
            <a:avLst>
              <a:gd name="adj1" fmla="val 39706"/>
              <a:gd name="adj2" fmla="val 103174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Seta para a direita 53"/>
          <p:cNvSpPr/>
          <p:nvPr/>
        </p:nvSpPr>
        <p:spPr>
          <a:xfrm>
            <a:off x="3500751" y="5495959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 para a direita 54"/>
          <p:cNvSpPr/>
          <p:nvPr/>
        </p:nvSpPr>
        <p:spPr>
          <a:xfrm>
            <a:off x="6722384" y="3464634"/>
            <a:ext cx="489204" cy="2423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972029" y="2180739"/>
            <a:ext cx="2032411" cy="461648"/>
            <a:chOff x="4596057" y="1867557"/>
            <a:chExt cx="2032411" cy="461648"/>
          </a:xfrm>
        </p:grpSpPr>
        <p:grpSp>
          <p:nvGrpSpPr>
            <p:cNvPr id="89" name="Grupo 88"/>
            <p:cNvGrpSpPr/>
            <p:nvPr/>
          </p:nvGrpSpPr>
          <p:grpSpPr>
            <a:xfrm>
              <a:off x="4596057" y="1867557"/>
              <a:ext cx="475961" cy="461648"/>
              <a:chOff x="6207018" y="1484784"/>
              <a:chExt cx="1034190" cy="1003090"/>
            </a:xfrm>
            <a:solidFill>
              <a:srgbClr val="0000FF"/>
            </a:solidFill>
          </p:grpSpPr>
          <p:sp>
            <p:nvSpPr>
              <p:cNvPr id="65" name="Retângulo 64"/>
              <p:cNvSpPr/>
              <p:nvPr/>
            </p:nvSpPr>
            <p:spPr>
              <a:xfrm>
                <a:off x="6207018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6469385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Retângulo 66"/>
              <p:cNvSpPr/>
              <p:nvPr/>
            </p:nvSpPr>
            <p:spPr>
              <a:xfrm>
                <a:off x="6725842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6988209" y="1484784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6207018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6469385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6725842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Retângulo 71"/>
              <p:cNvSpPr/>
              <p:nvPr/>
            </p:nvSpPr>
            <p:spPr>
              <a:xfrm>
                <a:off x="6988209" y="1737783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6207018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6469385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6725842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6988209" y="1981876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6207018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6469385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6725842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6988209" y="2234875"/>
                <a:ext cx="252999" cy="252999"/>
              </a:xfrm>
              <a:prstGeom prst="rect">
                <a:avLst/>
              </a:prstGeom>
              <a:grpFill/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0" name="CaixaDeTexto 89"/>
            <p:cNvSpPr txBox="1"/>
            <p:nvPr/>
          </p:nvSpPr>
          <p:spPr>
            <a:xfrm>
              <a:off x="5100615" y="1912280"/>
              <a:ext cx="152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Espaço celular</a:t>
              </a:r>
              <a:endParaRPr lang="pt-BR" dirty="0"/>
            </a:p>
          </p:txBody>
        </p:sp>
      </p:grpSp>
      <p:cxnSp>
        <p:nvCxnSpPr>
          <p:cNvPr id="34" name="Conector em curva 33"/>
          <p:cNvCxnSpPr>
            <a:stCxn id="31" idx="2"/>
            <a:endCxn id="90" idx="3"/>
          </p:cNvCxnSpPr>
          <p:nvPr/>
        </p:nvCxnSpPr>
        <p:spPr>
          <a:xfrm rot="5400000">
            <a:off x="3561244" y="1372499"/>
            <a:ext cx="480826" cy="159443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635754" y="2525951"/>
            <a:ext cx="106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 x 2 km</a:t>
            </a:r>
            <a:endParaRPr lang="pt-BR" dirty="0"/>
          </a:p>
        </p:txBody>
      </p:sp>
      <p:pic>
        <p:nvPicPr>
          <p:cNvPr id="2050" name="Picture 2" descr="https://avatars2.githubusercontent.com/u/513560?s=400&amp;v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53" y="4365104"/>
            <a:ext cx="525794" cy="5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3.githubusercontent.com/u/16259639?s=400&amp;v=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74" y="4040636"/>
            <a:ext cx="1065229" cy="10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ilancia.saude.mg.gov.br/wp-content/uploads/2017/02/terra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5750"/>
            <a:ext cx="1466511" cy="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uccme.ccst.inpe.br/wp-content/themes/luccme_V4.3/images/luccm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12" y="1742068"/>
            <a:ext cx="1341481" cy="3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7708193" y="1744636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FillCell</a:t>
            </a:r>
            <a:r>
              <a:rPr lang="pt-BR" dirty="0" smtClean="0"/>
              <a:t> 2.0</a:t>
            </a:r>
            <a:endParaRPr lang="pt-BR" dirty="0"/>
          </a:p>
        </p:txBody>
      </p:sp>
      <p:pic>
        <p:nvPicPr>
          <p:cNvPr id="2058" name="Picture 10" descr="http://uwm.edu/software/wp-content/uploads/sites/76/2014/06/ESRI_ARCMAP_transparen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6" y="2142259"/>
            <a:ext cx="1484014" cy="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</a:t>
            </a:r>
            <a:endParaRPr lang="pt-BR" dirty="0"/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2483768" y="2117725"/>
            <a:ext cx="4536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pt-BR" sz="32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pt-BR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pt-BR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pt-BR" sz="32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…+ </a:t>
            </a:r>
            <a:r>
              <a:rPr lang="en-US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pt-BR" sz="32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pt-BR" sz="32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pt-BR" sz="3200" b="1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</a:t>
            </a:r>
            <a:r>
              <a:rPr lang="en-US" altLang="pt-BR" sz="32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pt-BR" sz="3200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pt-BR" altLang="pt-BR" sz="3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1187624" y="3284984"/>
            <a:ext cx="6768752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</a:rPr>
              <a:t>Variável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</a:rPr>
              <a:t>Dependente (resposta)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Intercepto 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32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Coeficiente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de</a:t>
            </a:r>
            <a:r>
              <a:rPr lang="pt-BR" altLang="pt-BR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inclinação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variável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Independente (</a:t>
            </a:r>
            <a:r>
              <a:rPr lang="pt-BR" altLang="pt-BR" sz="3200" dirty="0" err="1" smtClean="0">
                <a:cs typeface="Arial" panose="020B0604020202020204" pitchFamily="34" charset="0"/>
                <a:sym typeface="Symbol" pitchFamily="18" charset="2"/>
              </a:rPr>
              <a:t>preditora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pt-BR" altLang="pt-BR" sz="3200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Erro</a:t>
            </a:r>
            <a:r>
              <a:rPr lang="pt-BR" altLang="pt-BR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3200" dirty="0" smtClean="0">
                <a:cs typeface="Arial" panose="020B0604020202020204" pitchFamily="34" charset="0"/>
                <a:sym typeface="Symbol" pitchFamily="18" charset="2"/>
              </a:rPr>
              <a:t>Aleatório</a:t>
            </a:r>
            <a:endParaRPr lang="pt-BR" altLang="pt-BR" sz="3200" baseline="-25000" dirty="0"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92280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(DRUCK,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1136</Words>
  <Application>Microsoft Office PowerPoint</Application>
  <PresentationFormat>Apresentação na tela (4:3)</PresentationFormat>
  <Paragraphs>389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Uso da regressão espacial para o estudo da ocorrência de desmatamento em Novo Progresso, PA</vt:lpstr>
      <vt:lpstr>Motivação</vt:lpstr>
      <vt:lpstr>Motivação</vt:lpstr>
      <vt:lpstr>Motivação</vt:lpstr>
      <vt:lpstr>Desmatamento e conflitos por Terra</vt:lpstr>
      <vt:lpstr>Objetivo</vt:lpstr>
      <vt:lpstr>Apresentação do PowerPoint</vt:lpstr>
      <vt:lpstr>Metodologia</vt:lpstr>
      <vt:lpstr>Modelo de Regressão</vt:lpstr>
      <vt:lpstr>Preparo dos Dados – Variável Dependente</vt:lpstr>
      <vt:lpstr>Preparo dos Dados – Variáveis independentes</vt:lpstr>
      <vt:lpstr>Preparo dos Dados – Variáveis independentes</vt:lpstr>
      <vt:lpstr>Preparo dos Dados – Variáveis independentes</vt:lpstr>
      <vt:lpstr>Preparo dos Dados – Variáveis independentes</vt:lpstr>
      <vt:lpstr>Preparo dos Dados – Variáveis independentes</vt:lpstr>
      <vt:lpstr>Variáveis</vt:lpstr>
      <vt:lpstr>Análise Exploratória</vt:lpstr>
      <vt:lpstr>Análise Exploratória</vt:lpstr>
      <vt:lpstr>Análise Exploratória - Correlação</vt:lpstr>
      <vt:lpstr>Regressão Linear Múltipla</vt:lpstr>
      <vt:lpstr>Análise dos Resíduos</vt:lpstr>
      <vt:lpstr>Modelo de Regressão Espacial</vt:lpstr>
      <vt:lpstr>Regressão Espacial – Escolha do método</vt:lpstr>
      <vt:lpstr>Regressão Espacial – Escolha do método</vt:lpstr>
      <vt:lpstr>Spatial Error Models (CAR): </vt:lpstr>
      <vt:lpstr>Regressão Espacial – (CAR)</vt:lpstr>
      <vt:lpstr>Regressão Espacial – (CAR)</vt:lpstr>
      <vt:lpstr>Conclusões e Considerações</vt:lpstr>
      <vt:lpstr>Referências</vt:lpstr>
      <vt:lpstr>Apresentação do PowerPoint</vt:lpstr>
      <vt:lpstr>Uso da regressão espacial para o estudo da ocorrência de desmatamento em Novo Progresso, 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Macul</dc:creator>
  <cp:lastModifiedBy>Mateus Macul</cp:lastModifiedBy>
  <cp:revision>57</cp:revision>
  <dcterms:created xsi:type="dcterms:W3CDTF">2017-12-18T02:15:43Z</dcterms:created>
  <dcterms:modified xsi:type="dcterms:W3CDTF">2017-12-20T03:36:23Z</dcterms:modified>
</cp:coreProperties>
</file>